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96" r:id="rId3"/>
    <p:sldId id="258" r:id="rId4"/>
    <p:sldId id="259" r:id="rId5"/>
    <p:sldId id="260" r:id="rId6"/>
    <p:sldId id="261" r:id="rId7"/>
    <p:sldId id="262" r:id="rId8"/>
    <p:sldId id="263" r:id="rId9"/>
    <p:sldId id="264" r:id="rId10"/>
    <p:sldId id="275" r:id="rId11"/>
    <p:sldId id="276" r:id="rId12"/>
    <p:sldId id="277" r:id="rId13"/>
    <p:sldId id="278" r:id="rId14"/>
    <p:sldId id="279" r:id="rId15"/>
    <p:sldId id="280" r:id="rId16"/>
    <p:sldId id="281" r:id="rId17"/>
    <p:sldId id="265" r:id="rId18"/>
    <p:sldId id="266" r:id="rId19"/>
    <p:sldId id="267" r:id="rId20"/>
    <p:sldId id="268" r:id="rId21"/>
    <p:sldId id="269" r:id="rId22"/>
    <p:sldId id="282" r:id="rId23"/>
    <p:sldId id="283" r:id="rId24"/>
    <p:sldId id="270" r:id="rId25"/>
    <p:sldId id="271" r:id="rId26"/>
    <p:sldId id="272" r:id="rId27"/>
    <p:sldId id="273" r:id="rId28"/>
    <p:sldId id="284"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278">
          <p15:clr>
            <a:srgbClr val="A4A3A4"/>
          </p15:clr>
        </p15:guide>
        <p15:guide id="4" pos="3187">
          <p15:clr>
            <a:srgbClr val="A4A3A4"/>
          </p15:clr>
        </p15:guide>
        <p15:guide id="5" pos="217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a:srgbClr val="D76D31"/>
    <a:srgbClr val="613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7" autoAdjust="0"/>
    <p:restoredTop sz="94283" autoAdjust="0"/>
  </p:normalViewPr>
  <p:slideViewPr>
    <p:cSldViewPr snapToGrid="0">
      <p:cViewPr varScale="1">
        <p:scale>
          <a:sx n="108" d="100"/>
          <a:sy n="108" d="100"/>
        </p:scale>
        <p:origin x="1656" y="102"/>
      </p:cViewPr>
      <p:guideLst>
        <p:guide orient="horz" pos="2160"/>
        <p:guide pos="2880"/>
        <p:guide pos="4278"/>
        <p:guide pos="3187"/>
        <p:guide pos="217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AF09460-5BDE-814C-A408-C1C9561B654D}" type="datetimeFigureOut">
              <a:rPr lang="en-US" smtClean="0"/>
              <a:pPr/>
              <a:t>7/26/2022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3DF5B0E-361A-C146-B9E4-1E9DC207C403}" type="slidenum">
              <a:rPr lang="en-US" smtClean="0"/>
              <a:pPr/>
              <a:t>‹#›</a:t>
            </a:fld>
            <a:endParaRPr lang="en-US"/>
          </a:p>
        </p:txBody>
      </p:sp>
      <p:sp>
        <p:nvSpPr>
          <p:cNvPr id="8" name="Rectangle 9"/>
          <p:cNvSpPr>
            <a:spLocks noChangeArrowheads="1"/>
          </p:cNvSpPr>
          <p:nvPr/>
        </p:nvSpPr>
        <p:spPr bwMode="auto">
          <a:xfrm>
            <a:off x="730244" y="92837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2730709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[V22N1]</a:t>
            </a:r>
          </a:p>
        </p:txBody>
      </p:sp>
      <p:sp>
        <p:nvSpPr>
          <p:cNvPr id="4" name="Slide Number Placeholder 3"/>
          <p:cNvSpPr>
            <a:spLocks noGrp="1"/>
          </p:cNvSpPr>
          <p:nvPr>
            <p:ph type="sldNum" sz="quarter" idx="10"/>
          </p:nvPr>
        </p:nvSpPr>
        <p:spPr/>
        <p:txBody>
          <a:bodyPr/>
          <a:lstStyle/>
          <a:p>
            <a:fld id="{B3DF5B0E-361A-C146-B9E4-1E9DC207C403}" type="slidenum">
              <a:rPr lang="en-US" smtClean="0"/>
              <a:pPr/>
              <a:t>1</a:t>
            </a:fld>
            <a:endParaRPr lang="en-US"/>
          </a:p>
        </p:txBody>
      </p:sp>
    </p:spTree>
    <p:extLst>
      <p:ext uri="{BB962C8B-B14F-4D97-AF65-F5344CB8AC3E}">
        <p14:creationId xmlns:p14="http://schemas.microsoft.com/office/powerpoint/2010/main" val="382491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three key reasons</a:t>
            </a:r>
            <a:r>
              <a:rPr lang="en-US" baseline="0" dirty="0"/>
              <a:t> why your retirement savings plan can be an important tool in saving for your future:</a:t>
            </a:r>
          </a:p>
          <a:p>
            <a:endParaRPr lang="en-US" baseline="0" dirty="0"/>
          </a:p>
          <a:p>
            <a:r>
              <a:rPr lang="en-US" baseline="0" dirty="0"/>
              <a:t>&lt;CLICK&gt; convenience</a:t>
            </a:r>
          </a:p>
          <a:p>
            <a:r>
              <a:rPr lang="en-US" baseline="0" dirty="0"/>
              <a:t>&lt;CLICK&gt; tax advantages, and </a:t>
            </a:r>
          </a:p>
          <a:p>
            <a:r>
              <a:rPr lang="en-US" baseline="0" dirty="0"/>
              <a:t>&lt;CLICK &gt; investment choice.</a:t>
            </a:r>
          </a:p>
          <a:p>
            <a:endParaRPr lang="en-US" baseline="0" dirty="0"/>
          </a:p>
          <a:p>
            <a:r>
              <a:rPr lang="en-US" baseline="0" dirty="0"/>
              <a:t>Let’s take a look at each one in more detail.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11</a:t>
            </a:fld>
            <a:endParaRPr lang="en-US"/>
          </a:p>
        </p:txBody>
      </p:sp>
    </p:spTree>
    <p:extLst>
      <p:ext uri="{BB962C8B-B14F-4D97-AF65-F5344CB8AC3E}">
        <p14:creationId xmlns:p14="http://schemas.microsoft.com/office/powerpoint/2010/main" val="323487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One of the main benefits of participating in your retirement savings plan is that it puts your retirement savings plan on autopilot. </a:t>
            </a:r>
          </a:p>
          <a:p>
            <a:endParaRPr lang="en-US" baseline="0" dirty="0"/>
          </a:p>
          <a:p>
            <a:r>
              <a:rPr lang="en-US" baseline="0" dirty="0"/>
              <a:t>&lt;CLICK&gt; After you make the decision to enroll and decide how much to contribute, those contributions are deducted automatically from your paycheck each pay period and invested in your plan account. </a:t>
            </a:r>
          </a:p>
          <a:p>
            <a:endParaRPr lang="en-US" baseline="0" dirty="0"/>
          </a:p>
          <a:p>
            <a:r>
              <a:rPr lang="en-US" baseline="0" dirty="0"/>
              <a:t>&lt;CLICK&gt; This process, called “payroll deduction,” helps you make yourself and your future a priority. </a:t>
            </a:r>
          </a:p>
          <a:p>
            <a:endParaRPr lang="en-US" baseline="0" dirty="0"/>
          </a:p>
          <a:p>
            <a:r>
              <a:rPr lang="en-US" baseline="0" dirty="0"/>
              <a:t>That’s because &lt;CLICK&gt; what you don’t receive in your pocket each pay period, you can’t spend. </a:t>
            </a:r>
          </a:p>
          <a:p>
            <a:endParaRPr lang="en-US" baseline="0" dirty="0"/>
          </a:p>
          <a:p>
            <a:r>
              <a:rPr lang="en-US" i="1" baseline="0" dirty="0"/>
              <a:t>&lt;</a:t>
            </a:r>
            <a:r>
              <a:rPr lang="en-US" i="0" baseline="0" dirty="0"/>
              <a:t>IF THE EMPLOYER PROVIDES A MATCH OR PROFIT-SHARING CONTRIBUTIONS, INTRODUCE TOPIC HERE AND CUSTOMIZE NEXT SLIDE AS NEEDED.</a:t>
            </a:r>
            <a:r>
              <a:rPr lang="en-US" i="1" baseline="0" dirty="0"/>
              <a:t>&gt; </a:t>
            </a:r>
            <a:r>
              <a:rPr lang="en-US" i="0" baseline="0" dirty="0"/>
              <a:t>Your employer will also contribute to your account through a &lt;MATCHING CONTRIBUTION/PROFIT-SHARING CONTRIBUTION&gt;, which is how your employer can help you pursue your savings goals. We’ll provide more details on this contribution in a moment.</a:t>
            </a:r>
          </a:p>
        </p:txBody>
      </p:sp>
      <p:sp>
        <p:nvSpPr>
          <p:cNvPr id="4" name="Slide Number Placeholder 3"/>
          <p:cNvSpPr>
            <a:spLocks noGrp="1"/>
          </p:cNvSpPr>
          <p:nvPr>
            <p:ph type="sldNum" sz="quarter" idx="10"/>
          </p:nvPr>
        </p:nvSpPr>
        <p:spPr/>
        <p:txBody>
          <a:bodyPr/>
          <a:lstStyle/>
          <a:p>
            <a:fld id="{16DAA91A-506B-4EE2-BA27-1C054E81010B}" type="slidenum">
              <a:rPr lang="en-US" smtClean="0"/>
              <a:pPr/>
              <a:t>12</a:t>
            </a:fld>
            <a:endParaRPr lang="en-US"/>
          </a:p>
        </p:txBody>
      </p:sp>
    </p:spTree>
    <p:extLst>
      <p:ext uri="{BB962C8B-B14F-4D97-AF65-F5344CB8AC3E}">
        <p14:creationId xmlns:p14="http://schemas.microsoft.com/office/powerpoint/2010/main" val="15255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&lt;OPTIONAL SLIDE&gt;</a:t>
            </a:r>
          </a:p>
          <a:p>
            <a:endParaRPr lang="en-US" baseline="0" dirty="0"/>
          </a:p>
          <a:p>
            <a:r>
              <a:rPr lang="en-US" baseline="0" dirty="0"/>
              <a:t>&lt;IF EMPLOYER PROVIDES MATCHING CONTRIBUTIONS, EXPLAIN DETAILS OF MATCH. INCLUDE THE FOLLOWING POINTS:&gt;</a:t>
            </a:r>
          </a:p>
          <a:p>
            <a:endParaRPr lang="en-US" baseline="0" dirty="0"/>
          </a:p>
          <a:p>
            <a:r>
              <a:rPr lang="en-US" baseline="0" dirty="0"/>
              <a:t>Matching contributions are a guaranteed return on your contribution dollars. Don’t pass up this free money. Try to contribute at least enough to get the full match.</a:t>
            </a:r>
          </a:p>
          <a:p>
            <a:endParaRPr lang="en-US" baseline="0" dirty="0"/>
          </a:p>
          <a:p>
            <a:r>
              <a:rPr lang="en-US" baseline="0" dirty="0"/>
              <a:t>&lt;IF EMPLOYER PROVIDES PROFIT-SHARING CONTRIBUTIONS, EXPLAIN DETAILS AND INCLUDE THE FOLLOWING POINT:&gt;</a:t>
            </a:r>
          </a:p>
          <a:p>
            <a:endParaRPr lang="en-US" baseline="0" dirty="0"/>
          </a:p>
          <a:p>
            <a:r>
              <a:rPr lang="en-US" baseline="0" dirty="0"/>
              <a:t>Profit-sharing contributions are one way you can share in your organization’s success.</a:t>
            </a:r>
          </a:p>
          <a:p>
            <a:endParaRPr lang="en-US" baseline="0" dirty="0"/>
          </a:p>
          <a:p>
            <a:r>
              <a:rPr lang="en-US" baseline="0" dirty="0"/>
              <a:t>&lt;IF EMPLOYER IMPOSES A VESTING SCHEDULE, BE SURE TO INCLUDE DETAILS.&gt;</a:t>
            </a:r>
          </a:p>
        </p:txBody>
      </p:sp>
      <p:sp>
        <p:nvSpPr>
          <p:cNvPr id="4" name="Slide Number Placeholder 3"/>
          <p:cNvSpPr>
            <a:spLocks noGrp="1"/>
          </p:cNvSpPr>
          <p:nvPr>
            <p:ph type="sldNum" sz="quarter" idx="10"/>
          </p:nvPr>
        </p:nvSpPr>
        <p:spPr/>
        <p:txBody>
          <a:bodyPr/>
          <a:lstStyle/>
          <a:p>
            <a:fld id="{16DAA91A-506B-4EE2-BA27-1C054E81010B}" type="slidenum">
              <a:rPr lang="en-US" smtClean="0"/>
              <a:pPr/>
              <a:t>13</a:t>
            </a:fld>
            <a:endParaRPr lang="en-US"/>
          </a:p>
        </p:txBody>
      </p:sp>
    </p:spTree>
    <p:extLst>
      <p:ext uri="{BB962C8B-B14F-4D97-AF65-F5344CB8AC3E}">
        <p14:creationId xmlns:p14="http://schemas.microsoft.com/office/powerpoint/2010/main" val="182966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second reason for using your employer’s retirement savings plan to save for your future is that it offers tax benefits. </a:t>
            </a:r>
          </a:p>
          <a:p>
            <a:endParaRPr lang="en-US" baseline="0" dirty="0"/>
          </a:p>
          <a:p>
            <a:r>
              <a:rPr lang="en-US" baseline="0" dirty="0"/>
              <a:t>Depending on the type of plan you have, you could benefit from tax advantages now, in the future, or perhaps both.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14</a:t>
            </a:fld>
            <a:endParaRPr lang="en-US"/>
          </a:p>
        </p:txBody>
      </p:sp>
    </p:spTree>
    <p:extLst>
      <p:ext uri="{BB962C8B-B14F-4D97-AF65-F5344CB8AC3E}">
        <p14:creationId xmlns:p14="http://schemas.microsoft.com/office/powerpoint/2010/main" val="396724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&lt;OPTIONAL SLIDE:</a:t>
            </a:r>
            <a:r>
              <a:rPr lang="en-US" baseline="0" dirty="0"/>
              <a:t> PRE-TAX CONTRIBUTIONS&gt;</a:t>
            </a:r>
          </a:p>
          <a:p>
            <a:endParaRPr lang="en-US" baseline="0" dirty="0"/>
          </a:p>
          <a:p>
            <a:pPr defTabSz="947325">
              <a:defRPr/>
            </a:pPr>
            <a:r>
              <a:rPr lang="en-US" baseline="0" dirty="0"/>
              <a:t>With traditional “pre-tax” retirement savings plans, your contributions are taken out of your pay before taxes are assessed. That means the amount of your pay that is subject to income tax is lower, which means your overall annual tax payment is lower. </a:t>
            </a:r>
          </a:p>
          <a:p>
            <a:pPr defTabSz="947325">
              <a:defRPr/>
            </a:pPr>
            <a:endParaRPr lang="en-US" baseline="0" dirty="0"/>
          </a:p>
          <a:p>
            <a:r>
              <a:rPr lang="en-US" dirty="0"/>
              <a:t>This table illustrates</a:t>
            </a:r>
            <a:r>
              <a:rPr lang="en-US" baseline="0" dirty="0"/>
              <a:t> how current contributions to your employer-sponsored retirement plan help lower your current tax bill. In the example, Employee 1 makes $2,000 each pay period and does not contribute to his plan. If we assume a flat 22% tax rate (which is hypothetical and for illustrative purposes only), the amount of taxes he would have to pay for that pay period would be $</a:t>
            </a:r>
            <a:r>
              <a:rPr lang="en-US" dirty="0"/>
              <a:t>44</a:t>
            </a:r>
            <a:r>
              <a:rPr lang="en-US" baseline="0" dirty="0"/>
              <a:t>0.</a:t>
            </a:r>
          </a:p>
          <a:p>
            <a:endParaRPr lang="en-US" baseline="0" dirty="0"/>
          </a:p>
          <a:p>
            <a:r>
              <a:rPr lang="en-US" baseline="0" dirty="0"/>
              <a:t>Employee 2 makes the same amount of money, but has chosen to contribute 6% of her salary, or $120 each pay period, to her retirement savings plan. Because her taxable pay is reduced by this $120, the amount of taxes she has to pay is just $414 (based on the same flat 22% tax rate).</a:t>
            </a:r>
          </a:p>
          <a:p>
            <a:endParaRPr lang="en-US" baseline="0" dirty="0"/>
          </a:p>
          <a:p>
            <a:r>
              <a:rPr lang="en-US" baseline="0" dirty="0"/>
              <a:t>So although she’s contributing $120 to her plan account, it only “feels” like $94 out of her pocket because of that $</a:t>
            </a:r>
            <a:r>
              <a:rPr lang="en-US" dirty="0"/>
              <a:t>26</a:t>
            </a:r>
            <a:r>
              <a:rPr lang="en-US" baseline="0" dirty="0"/>
              <a:t> tax savings. And more of her money is going to work for her instead of Uncle Sam.</a:t>
            </a:r>
          </a:p>
          <a:p>
            <a:endParaRPr lang="en-US" baseline="0" dirty="0"/>
          </a:p>
          <a:p>
            <a:r>
              <a:rPr lang="en-US" baseline="0" dirty="0"/>
              <a:t>You’ll have to pay taxes on those contribution dollars eventually, but that will likely be in retirement, when you may be in a lower tax bracket. Note that you are required to begin taking distributions from your retirement savings plan the year you reach age </a:t>
            </a:r>
            <a:r>
              <a:rPr lang="en-US" dirty="0"/>
              <a:t>72</a:t>
            </a:r>
            <a:r>
              <a:rPr lang="en-US" baseline="0" dirty="0"/>
              <a:t>, or the year you retire, whichever is later. Special rules apply to 5% owners.</a:t>
            </a:r>
          </a:p>
        </p:txBody>
      </p:sp>
      <p:sp>
        <p:nvSpPr>
          <p:cNvPr id="4" name="Slide Number Placeholder 3"/>
          <p:cNvSpPr>
            <a:spLocks noGrp="1"/>
          </p:cNvSpPr>
          <p:nvPr>
            <p:ph type="sldNum" sz="quarter" idx="10"/>
          </p:nvPr>
        </p:nvSpPr>
        <p:spPr/>
        <p:txBody>
          <a:bodyPr/>
          <a:lstStyle/>
          <a:p>
            <a:fld id="{16DAA91A-506B-4EE2-BA27-1C054E81010B}" type="slidenum">
              <a:rPr lang="en-US" smtClean="0"/>
              <a:pPr/>
              <a:t>15</a:t>
            </a:fld>
            <a:endParaRPr lang="en-US"/>
          </a:p>
        </p:txBody>
      </p:sp>
    </p:spTree>
    <p:extLst>
      <p:ext uri="{BB962C8B-B14F-4D97-AF65-F5344CB8AC3E}">
        <p14:creationId xmlns:p14="http://schemas.microsoft.com/office/powerpoint/2010/main" val="250137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dirty="0"/>
              <a:t>&lt;OPTIONAL SLIDE:</a:t>
            </a:r>
            <a:r>
              <a:rPr lang="en-US" baseline="0" dirty="0"/>
              <a:t> ROTH CONTRIBUTIONS&gt;</a:t>
            </a:r>
          </a:p>
          <a:p>
            <a:pPr defTabSz="947325">
              <a:defRPr/>
            </a:pPr>
            <a:endParaRPr lang="en-US" baseline="0" dirty="0"/>
          </a:p>
          <a:p>
            <a:r>
              <a:rPr lang="en-US" baseline="0" dirty="0"/>
              <a:t>Your plan also offers a Roth account. </a:t>
            </a:r>
            <a:r>
              <a:rPr lang="en-US" dirty="0"/>
              <a:t>With these</a:t>
            </a:r>
            <a:r>
              <a:rPr lang="en-US" baseline="0" dirty="0"/>
              <a:t> types of accounts</a:t>
            </a:r>
            <a:r>
              <a:rPr lang="en-US" dirty="0"/>
              <a:t>, your</a:t>
            </a:r>
            <a:r>
              <a:rPr lang="en-US" baseline="0" dirty="0"/>
              <a:t> contributions are made in after-tax dollars, so there is no immediate tax benefit. However, the main benefit of a Roth account is that qualified withdrawals are tax free. In order for a withdrawal to be qualified, two requirements must be met:</a:t>
            </a:r>
          </a:p>
          <a:p>
            <a:endParaRPr lang="en-US" baseline="0" dirty="0"/>
          </a:p>
          <a:p>
            <a:pPr>
              <a:buFont typeface="Arial" pitchFamily="34" charset="0"/>
              <a:buChar char="•"/>
            </a:pPr>
            <a:r>
              <a:rPr lang="en-US" baseline="0" dirty="0"/>
              <a:t>The account must have been held for at least five years, and</a:t>
            </a:r>
          </a:p>
          <a:p>
            <a:pPr>
              <a:buFont typeface="Arial" pitchFamily="34" charset="0"/>
              <a:buChar char="•"/>
            </a:pPr>
            <a:r>
              <a:rPr lang="en-US" baseline="0" dirty="0"/>
              <a:t>The withdrawals are made after you reach age 59½, unless an exception applies</a:t>
            </a:r>
          </a:p>
          <a:p>
            <a:endParaRPr lang="en-US" baseline="0" dirty="0"/>
          </a:p>
          <a:p>
            <a:r>
              <a:rPr lang="en-US" baseline="0" dirty="0"/>
              <a:t>If a withdrawal is not qualified, the amount of your withdrawal that is considered “earnings” will be includable in your taxable income for that year,</a:t>
            </a:r>
            <a:r>
              <a:rPr lang="en-US" dirty="0"/>
              <a:t> and subject to a 10% tax penalty, which we’ll discuss in more detail in a moment.</a:t>
            </a:r>
            <a:r>
              <a:rPr lang="en-US" baseline="0" dirty="0"/>
              <a:t> The portion of your withdrawal that is considered “contribution dollars” will not be included in your taxable income because your contributions were already taxed before they went into the account.</a:t>
            </a:r>
          </a:p>
          <a:p>
            <a:endParaRPr lang="en-US" baseline="0" dirty="0"/>
          </a:p>
          <a:p>
            <a:endParaRPr lang="en-US" baseline="0" dirty="0"/>
          </a:p>
          <a:p>
            <a:endParaRPr lang="en-US" baseline="0" dirty="0"/>
          </a:p>
          <a:p>
            <a:endParaRPr lang="en-US" baseline="-250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16</a:t>
            </a:fld>
            <a:endParaRPr lang="en-US"/>
          </a:p>
        </p:txBody>
      </p:sp>
    </p:spTree>
    <p:extLst>
      <p:ext uri="{BB962C8B-B14F-4D97-AF65-F5344CB8AC3E}">
        <p14:creationId xmlns:p14="http://schemas.microsoft.com/office/powerpoint/2010/main" val="127308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Perhaps</a:t>
            </a:r>
            <a:r>
              <a:rPr lang="en-US" baseline="0" dirty="0"/>
              <a:t> the biggest potential tax benefit of your retirement savings plan is that your account can earn returns each year without having to be subject to taxes. That means more of your money can potentially go to work for you </a:t>
            </a:r>
            <a:r>
              <a:rPr lang="en-US" dirty="0"/>
              <a:t>annually</a:t>
            </a:r>
            <a:r>
              <a:rPr lang="en-US" baseline="0" dirty="0"/>
              <a:t> than would be possible in a taxable investment account. You are also not subject to the same annual tax filing requirements as you would be in a taxable investment account.</a:t>
            </a:r>
          </a:p>
          <a:p>
            <a:endParaRPr lang="en-US" baseline="0" dirty="0"/>
          </a:p>
          <a:p>
            <a:r>
              <a:rPr lang="en-US" baseline="0" dirty="0"/>
              <a:t>&lt;PLEASE EDIT THE FOLLOWING BASED ON THE TYPE OF ACCOUNT THAT APPLIES.&gt;</a:t>
            </a:r>
          </a:p>
          <a:p>
            <a:endParaRPr lang="en-US" baseline="0" dirty="0"/>
          </a:p>
          <a:p>
            <a:r>
              <a:rPr lang="en-US" baseline="0" dirty="0"/>
              <a:t>Withdrawals from pre-tax retirement savings accounts will be taxed at then-current rates. This means that in retirement, you will have to pay taxes on your withdrawals from your pre-tax account, but consider that in retirement, you may be in a lower tax bracket.</a:t>
            </a:r>
          </a:p>
          <a:p>
            <a:endParaRPr lang="en-US" baseline="0" dirty="0"/>
          </a:p>
          <a:p>
            <a:r>
              <a:rPr lang="en-US" baseline="0" dirty="0"/>
              <a:t>As noted earlier, qualified withdrawals from Roth accounts will be tax free. </a:t>
            </a:r>
          </a:p>
          <a:p>
            <a:endParaRPr lang="en-US" baseline="0" dirty="0"/>
          </a:p>
          <a:p>
            <a:r>
              <a:rPr lang="en-US" baseline="0" dirty="0"/>
              <a:t>The taxable portion of early withdrawals from all types of retirement savings accounts will be subject to both regular income taxes and a potential 10% penalty tax. This means that if you take withdrawals from your retirement account before you reach age 59½ (50 or 55 in some cases), you will have to pay regular income taxes plus an additional 10% on the </a:t>
            </a:r>
            <a:r>
              <a:rPr lang="en-US" dirty="0"/>
              <a:t>portion of the withdrawal</a:t>
            </a:r>
            <a:r>
              <a:rPr lang="en-US" baseline="0" dirty="0"/>
              <a:t> that represents pre-tax contribution dollars and earnings.</a:t>
            </a:r>
          </a:p>
          <a:p>
            <a:endParaRPr lang="en-US" dirty="0"/>
          </a:p>
          <a:p>
            <a:r>
              <a:rPr lang="en-US" baseline="0" dirty="0"/>
              <a:t>Note:</a:t>
            </a:r>
            <a:r>
              <a:rPr lang="en-US" dirty="0"/>
              <a:t> The early-withdrawal penalty for SIMPLE IRAs is 25% for the first two years of participation, 10% thereafter.</a:t>
            </a:r>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17</a:t>
            </a:fld>
            <a:endParaRPr lang="en-US"/>
          </a:p>
        </p:txBody>
      </p:sp>
    </p:spTree>
    <p:extLst>
      <p:ext uri="{BB962C8B-B14F-4D97-AF65-F5344CB8AC3E}">
        <p14:creationId xmlns:p14="http://schemas.microsoft.com/office/powerpoint/2010/main" val="1408633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 y="4560570"/>
            <a:ext cx="7086600" cy="4320540"/>
          </a:xfrm>
        </p:spPr>
        <p:txBody>
          <a:bodyPr>
            <a:normAutofit fontScale="92500"/>
          </a:bodyPr>
          <a:lstStyle/>
          <a:p>
            <a:r>
              <a:rPr lang="en-US" dirty="0"/>
              <a:t>And</a:t>
            </a:r>
            <a:r>
              <a:rPr lang="en-US" baseline="0" dirty="0"/>
              <a:t> finally, reason #3 for using your employer’s retirement savings plan: Y</a:t>
            </a:r>
            <a:r>
              <a:rPr lang="en-US" dirty="0"/>
              <a:t>our plan offers a variety of different types</a:t>
            </a:r>
            <a:r>
              <a:rPr lang="en-US" baseline="0" dirty="0"/>
              <a:t> of investments to choose from. Options range from lower to higher risk. Once we review how to choose investments for your plan account, you may feel comfortable choosing a mix of investments that’s appropriate for you.</a:t>
            </a:r>
          </a:p>
          <a:p>
            <a:endParaRPr lang="en-US" baseline="0" dirty="0"/>
          </a:p>
          <a:p>
            <a:r>
              <a:rPr lang="en-US" i="0" baseline="0" dirty="0"/>
              <a:t>&lt;THE FOLLOWING SENTENCES ARE OPTIONAL, AND MAY BE USED TO CUSTOMIZE THE PRESENTATION AS NEEDED.&gt;</a:t>
            </a:r>
          </a:p>
          <a:p>
            <a:endParaRPr lang="en-US" baseline="0" dirty="0"/>
          </a:p>
          <a:p>
            <a:r>
              <a:rPr lang="en-US" baseline="0" dirty="0"/>
              <a:t>Those who prefer not to put together a mix themselves may want to consider a one-stop-shop investment, also known as &lt;TARGET DATE/LIFESTAGE/LIFESTYLE FUNDS&gt;. These mutual funds are designed to help ease the decision-making process. </a:t>
            </a:r>
          </a:p>
          <a:p>
            <a:endParaRPr lang="en-US" dirty="0"/>
          </a:p>
          <a:p>
            <a:r>
              <a:rPr lang="en-US" dirty="0"/>
              <a:t>The target date is the approximate date when an investor plans to withdraw the money. The mix of investments in the target-date fund typically becomes more conservative as the date grows closer. The principal value is not guaranteed at any time, including at the target date. There is no guarantee that a target-date fund will meet its stated objectives. The return and principal value of target-date funds fluctuates with changes in market conditions. Shares, when sold, may be worth more or less than their original cost. It is important to note </a:t>
            </a:r>
            <a:r>
              <a:rPr lang="en-US"/>
              <a:t>that no </a:t>
            </a:r>
            <a:r>
              <a:rPr lang="en-US" dirty="0"/>
              <a:t>two target-date funds with the same target date are alike. Typically, they won’t have the same asset allocation, investment holdings, turnover rate, or glide path. So it is important for an investor to look beyond the target date to determine if a particular target-date fund is an appropriate investment.</a:t>
            </a:r>
            <a:endParaRPr lang="en-US" baseline="0" dirty="0"/>
          </a:p>
          <a:p>
            <a:endParaRPr lang="en-US" sz="1300" dirty="0"/>
          </a:p>
          <a:p>
            <a:r>
              <a:rPr lang="en-US" sz="1300" dirty="0"/>
              <a:t>Before investing in a mutual fund, however, carefully consider the investment objectives, risks, charges, and expenses of the fund. This information can be found in the prospectus, which can be obtained from the fund. Read it carefully before investing.</a:t>
            </a:r>
            <a:endParaRPr lang="en-US" baseline="0" dirty="0"/>
          </a:p>
          <a:p>
            <a:endParaRPr lang="en-US" baseline="0" dirty="0"/>
          </a:p>
          <a:p>
            <a:r>
              <a:rPr lang="en-US" baseline="0" dirty="0"/>
              <a:t>But before you decide which mix may be appropriate for your needs, let’s review some investment basics.</a:t>
            </a:r>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18</a:t>
            </a:fld>
            <a:endParaRPr lang="en-US"/>
          </a:p>
        </p:txBody>
      </p:sp>
    </p:spTree>
    <p:extLst>
      <p:ext uri="{BB962C8B-B14F-4D97-AF65-F5344CB8AC3E}">
        <p14:creationId xmlns:p14="http://schemas.microsoft.com/office/powerpoint/2010/main" val="86247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As we noted, when you invest in your plan, you’ll have the option to choose among many different investments. Now we’re going to take a look at the types of investments you may have and how to choose among them.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19</a:t>
            </a:fld>
            <a:endParaRPr lang="en-US"/>
          </a:p>
        </p:txBody>
      </p:sp>
    </p:spTree>
    <p:extLst>
      <p:ext uri="{BB962C8B-B14F-4D97-AF65-F5344CB8AC3E}">
        <p14:creationId xmlns:p14="http://schemas.microsoft.com/office/powerpoint/2010/main" val="38743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dirty="0"/>
              <a:t>As noted earlier, the investments in your plan range from not so risky to really risky. Typically, the greater an investment’s potential for return, the riskier it tends to be, and vice versa. If you want to strive for higher possible returns in your plan, you’ll need to understand that with the potential for higher returns comes a greater chance of losing money. That’s why it’s important to follow the old cliché of not putting all your eggs in one basket.</a:t>
            </a:r>
          </a:p>
          <a:p>
            <a:endParaRPr lang="en-US" sz="1100" dirty="0"/>
          </a:p>
          <a:p>
            <a:r>
              <a:rPr lang="en-US" sz="1100" dirty="0"/>
              <a:t>Putting together a mix of different types of investments is an investment strategy called “diversification.” Although there’s no guarantee that you won’t lose your contribution dollars, diversification can help you manage risk in your plan by spreading your money around. While some investments may be losing money, others may be rising or holding steady. This can potentially help reduce your losses (although no investment strategy can fully protect against losses).</a:t>
            </a:r>
          </a:p>
          <a:p>
            <a:endParaRPr lang="en-US" sz="1100" dirty="0"/>
          </a:p>
          <a:p>
            <a:r>
              <a:rPr lang="en-US" sz="1100" dirty="0"/>
              <a:t>The investments in your plan will generally fit into one of three categories called “asset classes”: </a:t>
            </a:r>
          </a:p>
          <a:p>
            <a:endParaRPr lang="en-US" sz="1100" dirty="0"/>
          </a:p>
          <a:p>
            <a:r>
              <a:rPr lang="en-US" sz="1100" dirty="0"/>
              <a:t>&lt;CLICK&gt; Stocks, the first asset class, represent ownership in a company. When you own a stock in a company, you actually own a tiny piece of that company. Stocks are typically the most risky type of investment offered in retirement savings plans, and therefore tend to offer the potential for the highest returns over the long term, though past performance cannot guarantee future results.</a:t>
            </a:r>
          </a:p>
          <a:p>
            <a:endParaRPr lang="en-US" sz="1100" dirty="0"/>
          </a:p>
          <a:p>
            <a:r>
              <a:rPr lang="en-US" sz="1100" dirty="0"/>
              <a:t>Bonds represent loans you make to a government entity or a company. You are the lender and the organization is the borrower, or issuer.  In return for the loan, the issuer promises to pay you interest at a stated rate. However, there is the risk that the issuer may default, i.e., not be able to maintain the income payments or return the original amount of your loan. And if you need or want to sell the bond before its maturity date, there’s no guarantee you’ll get back the full amount you put into it. Although there are many different kinds of bonds--some of which can be quite risky--bonds typically fall somewhere in the middle of the risk/return spectrum.</a:t>
            </a:r>
          </a:p>
          <a:p>
            <a:endParaRPr lang="en-US" sz="1100" dirty="0"/>
          </a:p>
          <a:p>
            <a:r>
              <a:rPr lang="en-US" sz="1100" dirty="0"/>
              <a:t>Cash alternative investments (also known as capital preservation investments) are designed to help preserve your money. Although they tend to be among the lowest-risk investments that may be in a plan, if you invest too much in them, you lose the potential for higher growth and run the risk that your account will not stay ahead of the rising cost of living and adequately pursue your savings goals. The principal value of cash alternatives may be subject to market fluctuations, liquidity issues, and credit risk. It is possible to lose money with this type of investment.</a:t>
            </a:r>
          </a:p>
          <a:p>
            <a:endParaRPr lang="en-US" sz="110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20</a:t>
            </a:fld>
            <a:endParaRPr lang="en-US"/>
          </a:p>
        </p:txBody>
      </p:sp>
    </p:spTree>
    <p:extLst>
      <p:ext uri="{BB962C8B-B14F-4D97-AF65-F5344CB8AC3E}">
        <p14:creationId xmlns:p14="http://schemas.microsoft.com/office/powerpoint/2010/main" val="19383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Close your eyes for a moment</a:t>
            </a:r>
            <a:r>
              <a:rPr lang="en-US" dirty="0"/>
              <a:t> — </a:t>
            </a:r>
            <a:r>
              <a:rPr lang="en-US" baseline="0" dirty="0"/>
              <a:t>now try to picture yourself on the first day of your retirement. Your last day of work is behind you; there is no alarm clock jolting you out of sleep. You awaken on your own and you have the rest of your life ahead of you. Are you happy about your prospects? Relaxed? Energized? Excited? Now open your eyes. </a:t>
            </a:r>
          </a:p>
          <a:p>
            <a:endParaRPr lang="en-US" baseline="0" dirty="0"/>
          </a:p>
          <a:p>
            <a:r>
              <a:rPr lang="en-US" baseline="0" dirty="0"/>
              <a:t>Your retirement can be whatever you want it to be. In decades past, retirement was a time of rest and relaxation. That might be what you want</a:t>
            </a:r>
            <a:r>
              <a:rPr lang="en-US" dirty="0"/>
              <a:t> — </a:t>
            </a:r>
            <a:r>
              <a:rPr lang="en-US" baseline="0" dirty="0"/>
              <a:t>but it might not be. Today’s retirees are:</a:t>
            </a:r>
          </a:p>
          <a:p>
            <a:endParaRPr lang="en-US" baseline="0" dirty="0"/>
          </a:p>
          <a:p>
            <a:r>
              <a:rPr lang="en-US" baseline="0" dirty="0"/>
              <a:t>&lt;CLICK&gt; traveling and going back to school</a:t>
            </a:r>
          </a:p>
          <a:p>
            <a:r>
              <a:rPr lang="en-US" baseline="0" dirty="0"/>
              <a:t>&lt;CLICK&gt; helping to care for their grandchildren and volunteering</a:t>
            </a:r>
          </a:p>
          <a:p>
            <a:r>
              <a:rPr lang="en-US" baseline="0" dirty="0"/>
              <a:t>&lt;CLICK&gt; starting new businesses, playing sports, and exploring hobbies. </a:t>
            </a:r>
          </a:p>
          <a:p>
            <a:endParaRPr lang="en-US" baseline="0" dirty="0"/>
          </a:p>
          <a:p>
            <a:r>
              <a:rPr lang="en-US" baseline="0" dirty="0"/>
              <a:t>Put simply, today’s retirees are living long and active lives. So what do you see yourself doing? </a:t>
            </a:r>
          </a:p>
          <a:p>
            <a:endParaRPr lang="en-US" baseline="0" dirty="0"/>
          </a:p>
          <a:p>
            <a:r>
              <a:rPr lang="en-US" baseline="0" dirty="0"/>
              <a:t>Some people even continue to work, not necessarily because they have to, but because they want to. However, even these folks should plan for the possibility that they may not be able to work at some point.</a:t>
            </a:r>
          </a:p>
          <a:p>
            <a:endParaRPr lang="en-US" baseline="0" dirty="0"/>
          </a:p>
          <a:p>
            <a:r>
              <a:rPr lang="en-US" baseline="0" dirty="0"/>
              <a:t>Today, we’re here to help you wake up on the first day of retirement with the confidence of knowing you have planned well. So let’s not spend any more time daydreaming. Let’s get started.</a:t>
            </a:r>
          </a:p>
        </p:txBody>
      </p:sp>
      <p:sp>
        <p:nvSpPr>
          <p:cNvPr id="4" name="Slide Number Placeholder 3"/>
          <p:cNvSpPr>
            <a:spLocks noGrp="1"/>
          </p:cNvSpPr>
          <p:nvPr>
            <p:ph type="sldNum" sz="quarter" idx="10"/>
          </p:nvPr>
        </p:nvSpPr>
        <p:spPr/>
        <p:txBody>
          <a:bodyPr/>
          <a:lstStyle/>
          <a:p>
            <a:fld id="{16DAA91A-506B-4EE2-BA27-1C054E81010B}" type="slidenum">
              <a:rPr lang="en-US" smtClean="0"/>
              <a:pPr/>
              <a:t>3</a:t>
            </a:fld>
            <a:endParaRPr lang="en-US"/>
          </a:p>
        </p:txBody>
      </p:sp>
    </p:spTree>
    <p:extLst>
      <p:ext uri="{BB962C8B-B14F-4D97-AF65-F5344CB8AC3E}">
        <p14:creationId xmlns:p14="http://schemas.microsoft.com/office/powerpoint/2010/main" val="633275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retirement</a:t>
            </a:r>
            <a:r>
              <a:rPr lang="en-US" baseline="0" dirty="0"/>
              <a:t> plans offer access to these three asset classes through investments known as mutual funds. </a:t>
            </a:r>
          </a:p>
          <a:p>
            <a:endParaRPr lang="en-US" baseline="0" dirty="0"/>
          </a:p>
          <a:p>
            <a:r>
              <a:rPr lang="en-US" baseline="0" dirty="0"/>
              <a:t>&lt;CLICK&gt; These investments pool the money of many different investors to buy a portfolio of individual stocks, bonds, and cash investments. &lt;CLICK&gt; When you own shares in a mutual fund, you actually own a tiny piece of all the securities held within that fund.</a:t>
            </a:r>
          </a:p>
          <a:p>
            <a:endParaRPr lang="en-US" baseline="0" dirty="0"/>
          </a:p>
          <a:p>
            <a:r>
              <a:rPr lang="en-US" baseline="0" dirty="0"/>
              <a:t>&lt;CLICK&gt; Because most mutual funds hold many different investments</a:t>
            </a:r>
            <a:r>
              <a:rPr lang="en-US" dirty="0"/>
              <a:t> — </a:t>
            </a:r>
            <a:r>
              <a:rPr lang="en-US" baseline="0" dirty="0"/>
              <a:t>although there are exceptions</a:t>
            </a:r>
            <a:r>
              <a:rPr lang="en-US" dirty="0"/>
              <a:t> — </a:t>
            </a:r>
            <a:r>
              <a:rPr lang="en-US" baseline="0" dirty="0"/>
              <a:t>they automatically follow the principle of diversification. Although diversification helps to manage risk, it cannot guarantee a profit or protect against a loss.</a:t>
            </a:r>
          </a:p>
          <a:p>
            <a:endParaRPr lang="en-US" baseline="0" dirty="0"/>
          </a:p>
          <a:p>
            <a:r>
              <a:rPr lang="en-US" i="1" baseline="0" dirty="0"/>
              <a:t>In addition, before you invest in a mutual fund, you should be sure to review its prospectus. A prospectus, which is kind of like the mutual fund’s guidebook, contains more information about objectives, risks, fees, and expenses and should be read carefully before investing. If you do not receive a prospectus automatically from your plan, you should be sure to request it.</a:t>
            </a:r>
          </a:p>
          <a:p>
            <a:endParaRPr lang="en-US" baseline="0" dirty="0"/>
          </a:p>
          <a:p>
            <a:r>
              <a:rPr lang="en-US" baseline="0" dirty="0"/>
              <a:t>&lt;CLICK&gt; Mutual funds choose their investments, or “holdings,” based on their stated objective, which is a brief summary of what the fund strives to achieve for its investors. Let’s take a quick look at some common fund objectives.</a:t>
            </a:r>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21</a:t>
            </a:fld>
            <a:endParaRPr lang="en-US"/>
          </a:p>
        </p:txBody>
      </p:sp>
    </p:spTree>
    <p:extLst>
      <p:ext uri="{BB962C8B-B14F-4D97-AF65-F5344CB8AC3E}">
        <p14:creationId xmlns:p14="http://schemas.microsoft.com/office/powerpoint/2010/main" val="968728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dirty="0"/>
              <a:t>Here are some examples of common fund objectives. </a:t>
            </a:r>
          </a:p>
          <a:p>
            <a:endParaRPr lang="en-US" sz="1100" dirty="0"/>
          </a:p>
          <a:p>
            <a:r>
              <a:rPr lang="en-US" sz="1100" dirty="0"/>
              <a:t>Growth funds usually invest in stocks and are typically appropriate for investors seeking the potential for long-term growth of their investment dollars. These funds tend to offer higher returns over time, but come with a greater degree of risk. The value of your investment is likely to go up and down more than with other asset classes. They may be aggressive growth funds, which are among the riskiest of all investments.</a:t>
            </a:r>
          </a:p>
          <a:p>
            <a:endParaRPr lang="en-US" sz="1100" dirty="0"/>
          </a:p>
          <a:p>
            <a:r>
              <a:rPr lang="en-US" sz="1100" dirty="0"/>
              <a:t>Income funds strive to provide regular income, which can help balance out value swings in other parts of your portfolio. However, the value of a bond investment can fluctuate and there is no guarantee it will be worth what you paid for it when you sell it. </a:t>
            </a:r>
          </a:p>
          <a:p>
            <a:endParaRPr lang="en-US" sz="1100" dirty="0"/>
          </a:p>
          <a:p>
            <a:r>
              <a:rPr lang="en-US" sz="1100" dirty="0"/>
              <a:t>There are also funds called growth and income funds and balanced funds, which are not pictured here on this slide. These funds typically strive for income while also trying to provide a bit of growth. They too fall in the middle of the risk/return spectrum.</a:t>
            </a:r>
          </a:p>
          <a:p>
            <a:endParaRPr lang="en-US" sz="1100" dirty="0"/>
          </a:p>
          <a:p>
            <a:r>
              <a:rPr lang="en-US" sz="1100" dirty="0"/>
              <a:t>Cash or capital preservation funds strive to help preserve your investment dollars. These are generally the most conservative of all the investments offered in the plan and may be most appropriate for those nearing or in retirement, or those looking for a  place to park their investment dollars while they consider other potential investments. Among these types of funds are money market funds. </a:t>
            </a:r>
            <a:r>
              <a:rPr lang="en-US" sz="1100" i="1" dirty="0"/>
              <a:t>Although money market funds strive for protection of principal, there is no guarantee they can maintain a stable $1 share price. An investment in the fund is not insured or guaranteed by the Federal Deposit Insurance Corporation or any other government agency. It is possible to lose money by investing in a money market fund.</a:t>
            </a:r>
          </a:p>
          <a:p>
            <a:endParaRPr lang="en-US" sz="1100" dirty="0"/>
          </a:p>
          <a:p>
            <a:r>
              <a:rPr lang="en-US" sz="1100" dirty="0"/>
              <a:t>&lt;OPTIONAL TEXT: AS NOTED EARLIER, YOUR PLAN MAY ALSO OFFER ONE-STOP SHOP FUNDS, ALSO KNOWN AS TARGET DATE/LIFESTAGE/LIFESTYLE FUNDS. WITH THESE FUNDS, YOU SIMPLY ELECT TO INVEST ALL OF YOUR MONEY IN ONE FUND BASED ON (INSERT DETAILS HERE, SUCH AS “YOUR ANTICIPATED RETIREMENT YEAR”).&gt;</a:t>
            </a:r>
            <a:endParaRPr lang="en-US" sz="1100" i="1" dirty="0"/>
          </a:p>
          <a:p>
            <a:endParaRPr lang="en-US" sz="1100" dirty="0"/>
          </a:p>
          <a:p>
            <a:r>
              <a:rPr lang="en-US" sz="1100" dirty="0"/>
              <a:t>A basic rule of thumb is to choose a mix of the different types of funds based on your own unique circumstances. In the next section, we will look at the how to make this important decision.</a:t>
            </a:r>
          </a:p>
        </p:txBody>
      </p:sp>
      <p:sp>
        <p:nvSpPr>
          <p:cNvPr id="4" name="Slide Number Placeholder 3"/>
          <p:cNvSpPr>
            <a:spLocks noGrp="1"/>
          </p:cNvSpPr>
          <p:nvPr>
            <p:ph type="sldNum" sz="quarter" idx="10"/>
          </p:nvPr>
        </p:nvSpPr>
        <p:spPr/>
        <p:txBody>
          <a:bodyPr/>
          <a:lstStyle/>
          <a:p>
            <a:fld id="{16DAA91A-506B-4EE2-BA27-1C054E81010B}" type="slidenum">
              <a:rPr lang="en-US" smtClean="0"/>
              <a:pPr/>
              <a:t>22</a:t>
            </a:fld>
            <a:endParaRPr lang="en-US"/>
          </a:p>
        </p:txBody>
      </p:sp>
    </p:spTree>
    <p:extLst>
      <p:ext uri="{BB962C8B-B14F-4D97-AF65-F5344CB8AC3E}">
        <p14:creationId xmlns:p14="http://schemas.microsoft.com/office/powerpoint/2010/main" val="1245417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process of choosing investments</a:t>
            </a:r>
            <a:r>
              <a:rPr lang="en-US" baseline="0" dirty="0"/>
              <a:t> for your retirement portfolio and determining how much of your contribution dollars to invest in each one is called “asset allocation.” Specifically, asset allocation is the percentage of your assets invested in each class. A few examples of hypothetical asset allocations would be:</a:t>
            </a:r>
          </a:p>
          <a:p>
            <a:endParaRPr lang="en-US" baseline="0" dirty="0"/>
          </a:p>
          <a:p>
            <a:pPr lvl="1">
              <a:buFont typeface="Arial" pitchFamily="34" charset="0"/>
              <a:buChar char="•"/>
            </a:pPr>
            <a:r>
              <a:rPr lang="en-US" baseline="0" dirty="0"/>
              <a:t> 75% stocks, 15% bonds, 10% cash</a:t>
            </a:r>
          </a:p>
          <a:p>
            <a:pPr lvl="1">
              <a:buFont typeface="Arial" pitchFamily="34" charset="0"/>
              <a:buChar char="•"/>
            </a:pPr>
            <a:r>
              <a:rPr lang="en-US" baseline="0" dirty="0"/>
              <a:t> 50% stocks, 30% bonds, 20% cash</a:t>
            </a:r>
          </a:p>
          <a:p>
            <a:pPr lvl="1">
              <a:buFont typeface="Arial" pitchFamily="34" charset="0"/>
              <a:buChar char="•"/>
            </a:pPr>
            <a:r>
              <a:rPr lang="en-US" baseline="0" dirty="0"/>
              <a:t> 35% stocks, 50% bonds, 15% cash</a:t>
            </a:r>
          </a:p>
          <a:p>
            <a:endParaRPr lang="en-US" baseline="0" dirty="0"/>
          </a:p>
          <a:p>
            <a:r>
              <a:rPr lang="en-US" baseline="0" dirty="0"/>
              <a:t>The three factors that </a:t>
            </a:r>
            <a:r>
              <a:rPr lang="en-US" dirty="0"/>
              <a:t>can</a:t>
            </a:r>
            <a:r>
              <a:rPr lang="en-US" baseline="0" dirty="0"/>
              <a:t> help you determine your asset allocation are: &lt;CLICK&gt;</a:t>
            </a:r>
          </a:p>
          <a:p>
            <a:endParaRPr lang="en-US" baseline="0" dirty="0"/>
          </a:p>
          <a:p>
            <a:pPr lvl="1">
              <a:buFont typeface="Arial" pitchFamily="34" charset="0"/>
              <a:buChar char="•"/>
            </a:pPr>
            <a:r>
              <a:rPr lang="en-US" baseline="0" dirty="0"/>
              <a:t> Your savings goal, or how much you are trying to accumulate through your savings plan account</a:t>
            </a:r>
          </a:p>
          <a:p>
            <a:pPr lvl="1">
              <a:buFont typeface="Arial" pitchFamily="34" charset="0"/>
              <a:buChar char="•"/>
            </a:pPr>
            <a:r>
              <a:rPr lang="en-US" baseline="0" dirty="0"/>
              <a:t> Your time horizon, or how long it will be until you will need to tap into your savings plan account</a:t>
            </a:r>
          </a:p>
          <a:p>
            <a:pPr lvl="1">
              <a:buFont typeface="Arial" pitchFamily="34" charset="0"/>
              <a:buChar char="•"/>
            </a:pPr>
            <a:r>
              <a:rPr lang="en-US" baseline="0" dirty="0"/>
              <a:t> And your risk tolerance, or how well you can withstand changes in the value of your savings plan account</a:t>
            </a:r>
          </a:p>
          <a:p>
            <a:endParaRPr lang="en-US" baseline="0" dirty="0"/>
          </a:p>
          <a:p>
            <a:r>
              <a:rPr lang="en-US" baseline="0" dirty="0"/>
              <a:t>Generally speaking, the higher the goal and/or the longer the time horizon, the greater the allocation to riskier investments, like stocks, might be.</a:t>
            </a:r>
          </a:p>
          <a:p>
            <a:endParaRPr lang="en-US" baseline="0" dirty="0"/>
          </a:p>
          <a:p>
            <a:r>
              <a:rPr lang="en-US" baseline="0" dirty="0"/>
              <a:t>The lower the goals and/or the shorter the time horizon, the greater the allocation to bonds and capital preservation funds would typically be.</a:t>
            </a:r>
          </a:p>
          <a:p>
            <a:endParaRPr lang="en-US" baseline="0" dirty="0"/>
          </a:p>
          <a:p>
            <a:r>
              <a:rPr lang="en-US" baseline="0" dirty="0"/>
              <a:t>Keep in mind that no investment strategy can protect you from losing your money.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23</a:t>
            </a:fld>
            <a:endParaRPr lang="en-US"/>
          </a:p>
        </p:txBody>
      </p:sp>
    </p:spTree>
    <p:extLst>
      <p:ext uri="{BB962C8B-B14F-4D97-AF65-F5344CB8AC3E}">
        <p14:creationId xmlns:p14="http://schemas.microsoft.com/office/powerpoint/2010/main" val="295014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Along with this presentation comes an e-guide (workbook)</a:t>
            </a:r>
            <a:r>
              <a:rPr lang="en-US" dirty="0"/>
              <a:t> </a:t>
            </a:r>
            <a:r>
              <a:rPr lang="en-US" baseline="0" dirty="0"/>
              <a:t>that summarizes all of what we discussed here today. In the e-guide, you’ll also find two worksheets that can help you gauge two of those important factors that contribute to your asset allocation decision. </a:t>
            </a:r>
          </a:p>
          <a:p>
            <a:endParaRPr lang="en-US" baseline="0" dirty="0"/>
          </a:p>
          <a:p>
            <a:r>
              <a:rPr lang="en-US" baseline="0" dirty="0"/>
              <a:t>There’s a savings goal worksheet that will help you determine how much you may need to accumulate, and there’s another worksheet to help you assess your own risk tolerance.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24</a:t>
            </a:fld>
            <a:endParaRPr lang="en-US"/>
          </a:p>
        </p:txBody>
      </p:sp>
    </p:spTree>
    <p:extLst>
      <p:ext uri="{BB962C8B-B14F-4D97-AF65-F5344CB8AC3E}">
        <p14:creationId xmlns:p14="http://schemas.microsoft.com/office/powerpoint/2010/main" val="396174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We’ve reviewed a lot of information today. </a:t>
            </a:r>
          </a:p>
          <a:p>
            <a:endParaRPr lang="en-US" baseline="0" dirty="0"/>
          </a:p>
          <a:p>
            <a:r>
              <a:rPr lang="en-US" dirty="0"/>
              <a:t>&lt;CLICK&gt; First</a:t>
            </a:r>
            <a:r>
              <a:rPr lang="en-US" baseline="0" dirty="0"/>
              <a:t> we talked about the different face of retirement</a:t>
            </a:r>
            <a:r>
              <a:rPr lang="en-US" dirty="0"/>
              <a:t> — </a:t>
            </a:r>
            <a:r>
              <a:rPr lang="en-US" baseline="0" dirty="0"/>
              <a:t>how retirement lasts longer than ever before, &lt;CLICK&gt; and how it will take a sizable nest egg to afford to live comfortably in retirement.</a:t>
            </a:r>
          </a:p>
          <a:p>
            <a:endParaRPr lang="en-US" baseline="0" dirty="0"/>
          </a:p>
          <a:p>
            <a:r>
              <a:rPr lang="en-US" baseline="0" dirty="0"/>
              <a:t>&lt;CLICK&gt; Then we talked about viewing Social Security as a safety net rather than a primary source of income.</a:t>
            </a:r>
          </a:p>
          <a:p>
            <a:endParaRPr lang="en-US" baseline="0" dirty="0"/>
          </a:p>
          <a:p>
            <a:r>
              <a:rPr lang="en-US" baseline="0" dirty="0"/>
              <a:t>&lt;CLICK&gt; Next, we considered the potential benefits of starting to save now versus waiting until there’s more money in your budget. It’s especially important to remember the benefits of compounding</a:t>
            </a:r>
            <a:r>
              <a:rPr lang="en-US" dirty="0"/>
              <a:t> — </a:t>
            </a:r>
            <a:r>
              <a:rPr lang="en-US" baseline="0" dirty="0"/>
              <a:t>and how time can be one of your strongest allies when saving for retirement.</a:t>
            </a:r>
          </a:p>
          <a:p>
            <a:endParaRPr lang="en-US" baseline="0" dirty="0"/>
          </a:p>
          <a:p>
            <a:r>
              <a:rPr lang="en-US" baseline="0" dirty="0"/>
              <a:t>&lt;CLICK&gt; Then we discussed why your retirement savings plan may be an ideal way to plan for your future</a:t>
            </a:r>
            <a:r>
              <a:rPr lang="en-US" dirty="0"/>
              <a:t> — </a:t>
            </a:r>
            <a:r>
              <a:rPr lang="en-US" baseline="0" dirty="0"/>
              <a:t>because it offers the three main benefits of convenience, &lt;CLICK&gt; tax advantages, and &lt;CLICK&gt; investment choice.</a:t>
            </a:r>
          </a:p>
          <a:p>
            <a:endParaRPr lang="en-US" baseline="0" dirty="0"/>
          </a:p>
          <a:p>
            <a:r>
              <a:rPr lang="en-US" baseline="0" dirty="0"/>
              <a:t>&lt;CLICK&gt; And then finally, we examined the different types of investments in your plan and the three key factors that go into the asset allocation process. Does anyone remember them? [</a:t>
            </a:r>
            <a:r>
              <a:rPr lang="en-US" i="1" baseline="0" dirty="0"/>
              <a:t>Pause for answers</a:t>
            </a:r>
            <a:r>
              <a:rPr lang="en-US" dirty="0"/>
              <a:t> — </a:t>
            </a:r>
            <a:r>
              <a:rPr lang="en-US" i="1" baseline="0" dirty="0"/>
              <a:t>savings goal, time horizon, and risk tolerance.</a:t>
            </a:r>
            <a:r>
              <a:rPr lang="en-US" i="0" baseline="0" dirty="0"/>
              <a:t>] </a:t>
            </a:r>
          </a:p>
          <a:p>
            <a:endParaRPr lang="en-US" baseline="0" dirty="0"/>
          </a:p>
          <a:p>
            <a:pPr defTabSz="947325">
              <a:defRPr/>
            </a:pPr>
            <a:r>
              <a:rPr lang="en-US" baseline="0" dirty="0"/>
              <a:t>That’s a lot of information for a brief presentation.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25</a:t>
            </a:fld>
            <a:endParaRPr lang="en-US"/>
          </a:p>
        </p:txBody>
      </p:sp>
    </p:spTree>
    <p:extLst>
      <p:ext uri="{BB962C8B-B14F-4D97-AF65-F5344CB8AC3E}">
        <p14:creationId xmlns:p14="http://schemas.microsoft.com/office/powerpoint/2010/main" val="902068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dirty="0"/>
              <a:t>Now it’s up to you to make</a:t>
            </a:r>
            <a:r>
              <a:rPr lang="en-US" baseline="0" dirty="0"/>
              <a:t> the next move. Will you commit to taking the first steps toward your retirement? Enroll in your plan and start contributing today.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26</a:t>
            </a:fld>
            <a:endParaRPr lang="en-US"/>
          </a:p>
        </p:txBody>
      </p:sp>
    </p:spTree>
    <p:extLst>
      <p:ext uri="{BB962C8B-B14F-4D97-AF65-F5344CB8AC3E}">
        <p14:creationId xmlns:p14="http://schemas.microsoft.com/office/powerpoint/2010/main" val="232089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a:t>
            </a:r>
            <a:r>
              <a:rPr lang="en-US" sz="1200" kern="1200">
                <a:solidFill>
                  <a:schemeClr val="tx1"/>
                </a:solidFill>
                <a:effectLst/>
                <a:latin typeface="+mn-lt"/>
                <a:ea typeface="+mn-ea"/>
                <a:cs typeface="+mn-cs"/>
              </a:rPr>
              <a:t>can help enhance </a:t>
            </a:r>
            <a:r>
              <a:rPr lang="en-US" sz="1200" kern="1200" dirty="0">
                <a:solidFill>
                  <a:schemeClr val="tx1"/>
                </a:solidFill>
                <a:effectLst/>
                <a:latin typeface="+mn-lt"/>
                <a:ea typeface="+mn-ea"/>
                <a:cs typeface="+mn-cs"/>
              </a:rPr>
              <a:t>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27</a:t>
            </a:fld>
            <a:endParaRPr lang="en-US"/>
          </a:p>
        </p:txBody>
      </p:sp>
    </p:spTree>
    <p:extLst>
      <p:ext uri="{BB962C8B-B14F-4D97-AF65-F5344CB8AC3E}">
        <p14:creationId xmlns:p14="http://schemas.microsoft.com/office/powerpoint/2010/main" val="236924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First, let’s consider how long retirement might last.</a:t>
            </a:r>
          </a:p>
          <a:p>
            <a:endParaRPr lang="en-US" baseline="0" dirty="0"/>
          </a:p>
          <a:p>
            <a:r>
              <a:rPr lang="en-US" baseline="0" dirty="0"/>
              <a:t>With advancements in medical care and more attention being paid to healthy lifestyles, today’s retirees are living longer than ever before. You could live to be 75, 85, 95, maybe even 105! </a:t>
            </a:r>
          </a:p>
          <a:p>
            <a:endParaRPr lang="en-US" baseline="0" dirty="0"/>
          </a:p>
          <a:p>
            <a:r>
              <a:rPr lang="en-US" baseline="0" dirty="0"/>
              <a:t>While that’s great news, the other side of the coin is that you’ll need enough money to provide income for a retirement that could last &lt;CLICK&gt; </a:t>
            </a:r>
          </a:p>
          <a:p>
            <a:endParaRPr lang="en-US" baseline="0" dirty="0"/>
          </a:p>
          <a:p>
            <a:r>
              <a:rPr lang="en-US" baseline="0" dirty="0"/>
              <a:t>&lt;CLICK&gt; 10</a:t>
            </a:r>
          </a:p>
          <a:p>
            <a:r>
              <a:rPr lang="en-US" baseline="0" dirty="0"/>
              <a:t>&lt;CLICK&gt; 15 </a:t>
            </a:r>
          </a:p>
          <a:p>
            <a:r>
              <a:rPr lang="en-US" baseline="0" dirty="0"/>
              <a:t>&lt;CLICK&gt; 20</a:t>
            </a:r>
          </a:p>
          <a:p>
            <a:r>
              <a:rPr lang="en-US" baseline="0" dirty="0"/>
              <a:t>&lt;CLICK&gt; even 25 years or longer.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4</a:t>
            </a:fld>
            <a:endParaRPr lang="en-US"/>
          </a:p>
        </p:txBody>
      </p:sp>
    </p:spTree>
    <p:extLst>
      <p:ext uri="{BB962C8B-B14F-4D97-AF65-F5344CB8AC3E}">
        <p14:creationId xmlns:p14="http://schemas.microsoft.com/office/powerpoint/2010/main" val="37739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how much will you need for retirement?</a:t>
            </a:r>
          </a:p>
          <a:p>
            <a:endParaRPr lang="en-US" baseline="0" dirty="0"/>
          </a:p>
          <a:p>
            <a:r>
              <a:rPr lang="en-US" baseline="0" dirty="0"/>
              <a:t>&lt;CLICK&gt; A general rule of thumb says that you should plan for between 70% and 100% of your final working income each year during retirement to live comfortably. Of course, the exact percentage will depend on a number of factors, including your desired lifestyle and your health. But those percentages provide a good estimate.</a:t>
            </a:r>
          </a:p>
          <a:p>
            <a:endParaRPr lang="en-US" baseline="0" dirty="0"/>
          </a:p>
          <a:p>
            <a:r>
              <a:rPr lang="en-US" baseline="0" dirty="0"/>
              <a:t>&lt;CLICK&gt; For example, if you retire making $</a:t>
            </a:r>
            <a:r>
              <a:rPr lang="en-US" dirty="0"/>
              <a:t>75</a:t>
            </a:r>
            <a:r>
              <a:rPr lang="en-US" baseline="0" dirty="0"/>
              <a:t>,000 a year and decide that you can live on 70% of that amount during retirement, that means you would need about $52,500 in your first year of retirement. Part of that $</a:t>
            </a:r>
            <a:r>
              <a:rPr lang="en-US" dirty="0"/>
              <a:t>5</a:t>
            </a:r>
            <a:r>
              <a:rPr lang="en-US" baseline="0" dirty="0"/>
              <a:t>2,500 could come from Social Security, a traditional pension plan, rental income from properties you may own, or other assets. But part of it</a:t>
            </a:r>
            <a:r>
              <a:rPr lang="en-US" dirty="0"/>
              <a:t> —</a:t>
            </a:r>
            <a:r>
              <a:rPr lang="en-US" baseline="0" dirty="0"/>
              <a:t>perhaps a large part of it</a:t>
            </a:r>
            <a:r>
              <a:rPr lang="en-US" dirty="0"/>
              <a:t> — </a:t>
            </a:r>
            <a:r>
              <a:rPr lang="en-US" baseline="0" dirty="0"/>
              <a:t>will likely come from how much you save through your employer’s retirement savings plan, if you take advantage of this opportunity.</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5</a:t>
            </a:fld>
            <a:endParaRPr lang="en-US"/>
          </a:p>
        </p:txBody>
      </p:sp>
    </p:spTree>
    <p:extLst>
      <p:ext uri="{BB962C8B-B14F-4D97-AF65-F5344CB8AC3E}">
        <p14:creationId xmlns:p14="http://schemas.microsoft.com/office/powerpoint/2010/main" val="247558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baseline="0" dirty="0"/>
              <a:t>But that $</a:t>
            </a:r>
            <a:r>
              <a:rPr lang="en-US" dirty="0"/>
              <a:t>5</a:t>
            </a:r>
            <a:r>
              <a:rPr lang="en-US" baseline="0" dirty="0"/>
              <a:t>2,500 won’t be enough every year of your retirement. Since the overall cost of everyday living typically rises each year, your annual retirement income will need to increase each year as well. </a:t>
            </a:r>
          </a:p>
          <a:p>
            <a:pPr defTabSz="947325">
              <a:defRPr/>
            </a:pPr>
            <a:endParaRPr lang="en-US" baseline="0" dirty="0"/>
          </a:p>
          <a:p>
            <a:pPr defTabSz="947325">
              <a:defRPr/>
            </a:pPr>
            <a:r>
              <a:rPr lang="en-US" baseline="0" dirty="0"/>
              <a:t>This table provides an idea of how much the costs of a few common items could rise over 20 years. At just a 3% inflation rate, which is </a:t>
            </a:r>
            <a:r>
              <a:rPr lang="en-US" dirty="0"/>
              <a:t>the approximate average over the long term (Source: Bureau of Labor Statistics, Consumer Price Index, 2022),</a:t>
            </a:r>
            <a:r>
              <a:rPr lang="en-US" baseline="0" dirty="0"/>
              <a:t> those goods would nearly double in price.</a:t>
            </a:r>
          </a:p>
        </p:txBody>
      </p:sp>
      <p:sp>
        <p:nvSpPr>
          <p:cNvPr id="4" name="Slide Number Placeholder 3"/>
          <p:cNvSpPr>
            <a:spLocks noGrp="1"/>
          </p:cNvSpPr>
          <p:nvPr>
            <p:ph type="sldNum" sz="quarter" idx="10"/>
          </p:nvPr>
        </p:nvSpPr>
        <p:spPr/>
        <p:txBody>
          <a:bodyPr/>
          <a:lstStyle/>
          <a:p>
            <a:fld id="{16DAA91A-506B-4EE2-BA27-1C054E81010B}" type="slidenum">
              <a:rPr lang="en-US" smtClean="0"/>
              <a:pPr/>
              <a:t>6</a:t>
            </a:fld>
            <a:endParaRPr lang="en-US"/>
          </a:p>
        </p:txBody>
      </p:sp>
    </p:spTree>
    <p:extLst>
      <p:ext uri="{BB962C8B-B14F-4D97-AF65-F5344CB8AC3E}">
        <p14:creationId xmlns:p14="http://schemas.microsoft.com/office/powerpoint/2010/main" val="392131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baseline="0" dirty="0"/>
              <a:t>Now let’s take a minute to look at this table and understand what it’s illustrating.  Before we review the numbers more closely, consider that these figures assume that you start with no savings, and that you will have no other sources of income in retirement </a:t>
            </a:r>
            <a:r>
              <a:rPr lang="en-US" dirty="0"/>
              <a:t>—</a:t>
            </a:r>
            <a:r>
              <a:rPr lang="en-US" baseline="0" dirty="0"/>
              <a:t> not even Social Security. Basically, it’s a worst-case scenario. The table is simply meant to give you a general idea of how much it might actually take to provide 70% of your final working salary for a retirement that will last 25 years, given certain assumptions.</a:t>
            </a:r>
          </a:p>
          <a:p>
            <a:pPr defTabSz="947325">
              <a:defRPr/>
            </a:pPr>
            <a:endParaRPr lang="en-US" baseline="0" dirty="0"/>
          </a:p>
          <a:p>
            <a:pPr defTabSz="947325">
              <a:defRPr/>
            </a:pPr>
            <a:r>
              <a:rPr lang="en-US" baseline="0" dirty="0"/>
              <a:t>For example, someone who currently makes $40,000 a year and is planning to retire in about 10 years may need to accumulate more than $800,000 to provide the equivalent of 70% of his or her final working income for 25 years.</a:t>
            </a:r>
          </a:p>
          <a:p>
            <a:pPr defTabSz="947325">
              <a:defRPr/>
            </a:pPr>
            <a:endParaRPr lang="en-US" baseline="0" dirty="0"/>
          </a:p>
          <a:p>
            <a:pPr defTabSz="947325">
              <a:defRPr/>
            </a:pPr>
            <a:r>
              <a:rPr lang="en-US" baseline="0" dirty="0"/>
              <a:t>On the other end of the spectrum, someone who makes $80,000 and is planning to retire in 30 years may need nearly $3 million! That’s a big nest egg.</a:t>
            </a:r>
          </a:p>
          <a:p>
            <a:pPr defTabSz="947325">
              <a:defRPr/>
            </a:pPr>
            <a:endParaRPr lang="en-US" baseline="0" dirty="0"/>
          </a:p>
          <a:p>
            <a:pPr defTabSz="947325">
              <a:defRPr/>
            </a:pPr>
            <a:r>
              <a:rPr lang="en-US" baseline="0" dirty="0"/>
              <a:t>Keep in mind that this table is for illustrative purposes only and assumes many factors that cannot be guaranteed. These include a 3% annual rise in salary before retirement, a 3% annual inflation rate both before and during retirement, and a 4% annual rate of return earned on savings during retirement. Inflation, salary increases, and rates of return will change from year to year. </a:t>
            </a:r>
          </a:p>
          <a:p>
            <a:pPr defTabSz="947325">
              <a:defRPr/>
            </a:pPr>
            <a:endParaRPr lang="en-US" baseline="0" dirty="0"/>
          </a:p>
          <a:p>
            <a:pPr defTabSz="947325">
              <a:defRPr/>
            </a:pPr>
            <a:r>
              <a:rPr lang="en-US" baseline="0" dirty="0"/>
              <a:t>The main reason we’re looking at this table is to get an idea of the true cost of retirement, and to shine a spotlight on the importance of planning and contributing now. </a:t>
            </a:r>
          </a:p>
        </p:txBody>
      </p:sp>
      <p:sp>
        <p:nvSpPr>
          <p:cNvPr id="4" name="Slide Number Placeholder 3"/>
          <p:cNvSpPr>
            <a:spLocks noGrp="1"/>
          </p:cNvSpPr>
          <p:nvPr>
            <p:ph type="sldNum" sz="quarter" idx="10"/>
          </p:nvPr>
        </p:nvSpPr>
        <p:spPr/>
        <p:txBody>
          <a:bodyPr/>
          <a:lstStyle/>
          <a:p>
            <a:fld id="{16DAA91A-506B-4EE2-BA27-1C054E81010B}" type="slidenum">
              <a:rPr lang="en-US" smtClean="0"/>
              <a:pPr/>
              <a:t>7</a:t>
            </a:fld>
            <a:endParaRPr lang="en-US"/>
          </a:p>
        </p:txBody>
      </p:sp>
    </p:spTree>
    <p:extLst>
      <p:ext uri="{BB962C8B-B14F-4D97-AF65-F5344CB8AC3E}">
        <p14:creationId xmlns:p14="http://schemas.microsoft.com/office/powerpoint/2010/main" val="355652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baseline="0" dirty="0"/>
              <a:t>So what about Social Security? </a:t>
            </a:r>
          </a:p>
          <a:p>
            <a:pPr defTabSz="947325">
              <a:defRPr/>
            </a:pPr>
            <a:endParaRPr lang="en-US" baseline="0" dirty="0"/>
          </a:p>
          <a:p>
            <a:pPr defTabSz="947325">
              <a:defRPr/>
            </a:pPr>
            <a:r>
              <a:rPr lang="en-US" baseline="0" dirty="0"/>
              <a:t>&lt;CLICK&gt; Can’t you just assume your Social Security benefits will be enough?</a:t>
            </a:r>
          </a:p>
          <a:p>
            <a:pPr defTabSz="947325">
              <a:defRPr/>
            </a:pPr>
            <a:endParaRPr lang="en-US" baseline="0" dirty="0"/>
          </a:p>
          <a:p>
            <a:pPr defTabSz="947325">
              <a:defRPr/>
            </a:pPr>
            <a:r>
              <a:rPr lang="en-US" baseline="0" dirty="0"/>
              <a:t>Though Social Security is an important source of retirement income for many, it was never intended to be the main source of retirement income. And due to the increasing strain put on the system in future years due to rising numbers of retirees, some changes </a:t>
            </a:r>
            <a:r>
              <a:rPr lang="en-US" dirty="0"/>
              <a:t>may </a:t>
            </a:r>
            <a:r>
              <a:rPr lang="en-US" baseline="0" dirty="0"/>
              <a:t>be inevitable. </a:t>
            </a:r>
          </a:p>
          <a:p>
            <a:pPr defTabSz="947325">
              <a:defRPr/>
            </a:pPr>
            <a:endParaRPr lang="en-US" baseline="0" dirty="0"/>
          </a:p>
          <a:p>
            <a:pPr defTabSz="947325">
              <a:defRPr/>
            </a:pPr>
            <a:r>
              <a:rPr lang="en-US" baseline="0" dirty="0"/>
              <a:t>&lt;CLICK&gt; So it’s probably best to view Social Security with a bit of caution. Think of your Social Security payments as a safety net, and assume that they will provide </a:t>
            </a:r>
            <a:r>
              <a:rPr lang="en-US" i="1" baseline="0" dirty="0"/>
              <a:t>a</a:t>
            </a:r>
            <a:r>
              <a:rPr lang="en-US" baseline="0" dirty="0"/>
              <a:t> source of income, but not your </a:t>
            </a:r>
            <a:r>
              <a:rPr lang="en-US" i="1" baseline="0" dirty="0"/>
              <a:t>main</a:t>
            </a:r>
            <a:r>
              <a:rPr lang="en-US" baseline="0" dirty="0"/>
              <a:t> source of income.</a:t>
            </a:r>
          </a:p>
        </p:txBody>
      </p:sp>
      <p:sp>
        <p:nvSpPr>
          <p:cNvPr id="4" name="Slide Number Placeholder 3"/>
          <p:cNvSpPr>
            <a:spLocks noGrp="1"/>
          </p:cNvSpPr>
          <p:nvPr>
            <p:ph type="sldNum" sz="quarter" idx="10"/>
          </p:nvPr>
        </p:nvSpPr>
        <p:spPr/>
        <p:txBody>
          <a:bodyPr/>
          <a:lstStyle/>
          <a:p>
            <a:fld id="{16DAA91A-506B-4EE2-BA27-1C054E81010B}" type="slidenum">
              <a:rPr lang="en-US" smtClean="0"/>
              <a:pPr/>
              <a:t>8</a:t>
            </a:fld>
            <a:endParaRPr lang="en-US"/>
          </a:p>
        </p:txBody>
      </p:sp>
    </p:spTree>
    <p:extLst>
      <p:ext uri="{BB962C8B-B14F-4D97-AF65-F5344CB8AC3E}">
        <p14:creationId xmlns:p14="http://schemas.microsoft.com/office/powerpoint/2010/main" val="426605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47325">
              <a:defRPr/>
            </a:pPr>
            <a:r>
              <a:rPr lang="en-US" sz="1100" dirty="0"/>
              <a:t>Now that you understand why it’s so important to plan ahead for retirement, let’s examine why it’s also important to start contributing now rather than putting it off until later.</a:t>
            </a:r>
          </a:p>
          <a:p>
            <a:pPr defTabSz="947325">
              <a:defRPr/>
            </a:pPr>
            <a:endParaRPr lang="en-US" sz="1100" dirty="0"/>
          </a:p>
          <a:p>
            <a:pPr defTabSz="947325">
              <a:defRPr/>
            </a:pPr>
            <a:r>
              <a:rPr lang="en-US" sz="1100" dirty="0"/>
              <a:t>This chart shows the benefits of compounding. Basically, when you contribute to your retirement savings account, the intention is that your contribution dollars will earn returns. Then those returns could potentially earn returns themselves … and so on. The more you contribute to your plan, the more you may earn, and the more those earnings can work for you by earning additional returns. Of course, keep in mind that your investments may earn very little or even nothing at all; it’s also possible that you could lose your contribution dollars. But assuming you do earn money, and those earnings earn returns themselves, over time the process can snowball. That’s compounding. And the longer your time horizon, the more powerful the effects of compounding can potentially be. </a:t>
            </a:r>
          </a:p>
          <a:p>
            <a:pPr defTabSz="947325">
              <a:defRPr/>
            </a:pPr>
            <a:endParaRPr lang="en-US" sz="1100" dirty="0"/>
          </a:p>
          <a:p>
            <a:pPr defTabSz="947325">
              <a:defRPr/>
            </a:pPr>
            <a:r>
              <a:rPr lang="en-US" sz="1100" dirty="0"/>
              <a:t>This hypothetical example shows the results of investing $120 in a retirement savings plan every other week. It assumes a 7% annual rate of return, which of course cannot be guaranteed. </a:t>
            </a:r>
          </a:p>
          <a:p>
            <a:pPr defTabSz="947325">
              <a:defRPr/>
            </a:pPr>
            <a:endParaRPr lang="en-US" sz="1100" dirty="0"/>
          </a:p>
          <a:p>
            <a:pPr defTabSz="947325">
              <a:defRPr/>
            </a:pPr>
            <a:r>
              <a:rPr lang="en-US" sz="1100" dirty="0"/>
              <a:t>Let’s take a close look at the results. After 10 years, you would have invested a total of $31,200 and had earnings of $13,900, for a total of $45,100.  That’s pretty good. After 20 years, you would have invested $62,400 and had earnings of $73,435, for a total of $135,835 — even better. And after 30 years, you would have invested $93,600 and had earnings of $224,781, for a total of more than $300,000. That’s compounding at work. The sooner you start saving, the less you may have to set aside to adequately pursue your goals. </a:t>
            </a:r>
          </a:p>
          <a:p>
            <a:pPr defTabSz="947325">
              <a:defRPr/>
            </a:pPr>
            <a:endParaRPr lang="en-US" sz="1100" dirty="0"/>
          </a:p>
          <a:p>
            <a:pPr defTabSz="947325">
              <a:defRPr/>
            </a:pPr>
            <a:r>
              <a:rPr lang="en-US" sz="1100" dirty="0"/>
              <a:t>There will always be competition for your hard-earned dollars — mortgage, rent, car payments, college payments, tablets, mobile phones, and other gadgets (and perhaps kids who want their own tablets, mobile phones, and other gadgets). But when you look at the examples in this chart, you can see how delays in saving for retirement can be very costly. Even if it’s just a small amount every pay period, start contributing today. Small amounts can add up over time through the power of compounding.</a:t>
            </a:r>
          </a:p>
          <a:p>
            <a:pPr defTabSz="947325">
              <a:defRPr/>
            </a:pPr>
            <a:endParaRPr lang="en-US" sz="1100" dirty="0"/>
          </a:p>
          <a:p>
            <a:pPr defTabSz="947325">
              <a:defRPr/>
            </a:pPr>
            <a:endParaRPr lang="en-US" sz="110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9</a:t>
            </a:fld>
            <a:endParaRPr lang="en-US"/>
          </a:p>
        </p:txBody>
      </p:sp>
    </p:spTree>
    <p:extLst>
      <p:ext uri="{BB962C8B-B14F-4D97-AF65-F5344CB8AC3E}">
        <p14:creationId xmlns:p14="http://schemas.microsoft.com/office/powerpoint/2010/main" val="35325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hopefully by now you recognize how important it is to chart your course to retirement and contribute to your plan today, rather than put it off. </a:t>
            </a:r>
          </a:p>
          <a:p>
            <a:endParaRPr lang="en-US" baseline="0" dirty="0"/>
          </a:p>
          <a:p>
            <a:r>
              <a:rPr lang="en-US" baseline="0" dirty="0"/>
              <a:t>&lt;CLICK&gt; Now we’re going to switch gears a bit and look at why your retirement savings plan is an ideal way to help you save for retirement.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10</a:t>
            </a:fld>
            <a:endParaRPr lang="en-US"/>
          </a:p>
        </p:txBody>
      </p:sp>
    </p:spTree>
    <p:extLst>
      <p:ext uri="{BB962C8B-B14F-4D97-AF65-F5344CB8AC3E}">
        <p14:creationId xmlns:p14="http://schemas.microsoft.com/office/powerpoint/2010/main" val="153321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6F3B90-08A8-4312-80DD-AD1103566000}" type="datetime1">
              <a:rPr lang="en-US" smtClean="0"/>
              <a:t>7/26/2022</a:t>
            </a:fld>
            <a:endParaRPr lang="en-US"/>
          </a:p>
        </p:txBody>
      </p:sp>
      <p:sp>
        <p:nvSpPr>
          <p:cNvPr id="5" name="Footer Placeholder 4"/>
          <p:cNvSpPr>
            <a:spLocks noGrp="1"/>
          </p:cNvSpPr>
          <p:nvPr>
            <p:ph type="ftr" sz="quarter" idx="11"/>
          </p:nvPr>
        </p:nvSpPr>
        <p:spPr>
          <a:xfrm>
            <a:off x="4829174" y="6492875"/>
            <a:ext cx="4314826" cy="365125"/>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0E8E88-E7FB-CA43-A031-F27B95723C70}" type="slidenum">
              <a:rPr lang="en-US" smtClean="0"/>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620843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0620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291743" cy="292985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5" name="Title 1"/>
          <p:cNvSpPr txBox="1">
            <a:spLocks/>
          </p:cNvSpPr>
          <p:nvPr/>
        </p:nvSpPr>
        <p:spPr>
          <a:xfrm>
            <a:off x="1209675" y="2699058"/>
            <a:ext cx="7932296"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ts val="4000"/>
              </a:lnSpc>
            </a:pPr>
            <a:r>
              <a:rPr lang="en-US" dirty="0"/>
              <a:t>Your Employer-Sponsored </a:t>
            </a:r>
            <a:br>
              <a:rPr lang="en-US" dirty="0"/>
            </a:br>
            <a:r>
              <a:rPr lang="en-US" dirty="0"/>
              <a:t>Retirement Savings Plan</a:t>
            </a:r>
          </a:p>
        </p:txBody>
      </p:sp>
      <p:sp>
        <p:nvSpPr>
          <p:cNvPr id="16" name="Subtitle 2"/>
          <p:cNvSpPr txBox="1">
            <a:spLocks/>
          </p:cNvSpPr>
          <p:nvPr/>
        </p:nvSpPr>
        <p:spPr>
          <a:xfrm>
            <a:off x="1209675" y="3709739"/>
            <a:ext cx="6608864"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ts val="3000"/>
              </a:lnSpc>
            </a:pPr>
            <a:r>
              <a:rPr lang="en-US" sz="2800" dirty="0"/>
              <a:t>Plan Now for the Life </a:t>
            </a:r>
            <a:br>
              <a:rPr lang="en-US" sz="2800" dirty="0"/>
            </a:br>
            <a:r>
              <a:rPr lang="en-US" sz="2800" dirty="0"/>
              <a:t>You Want in Retirement</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58"/>
          <a:stretch/>
        </p:blipFill>
        <p:spPr>
          <a:xfrm>
            <a:off x="0" y="1190624"/>
            <a:ext cx="9144000" cy="5667375"/>
          </a:xfrm>
          <a:prstGeom prst="rect">
            <a:avLst/>
          </a:prstGeom>
        </p:spPr>
      </p:pic>
      <p:sp>
        <p:nvSpPr>
          <p:cNvPr id="2" name="Title 1"/>
          <p:cNvSpPr>
            <a:spLocks noGrp="1"/>
          </p:cNvSpPr>
          <p:nvPr>
            <p:ph type="title"/>
          </p:nvPr>
        </p:nvSpPr>
        <p:spPr/>
        <p:txBody>
          <a:bodyPr>
            <a:noAutofit/>
          </a:bodyPr>
          <a:lstStyle/>
          <a:p>
            <a:r>
              <a:rPr lang="en-US" dirty="0"/>
              <a:t>The Benefits of Participating </a:t>
            </a:r>
            <a:br>
              <a:rPr lang="en-US" dirty="0"/>
            </a:br>
            <a:r>
              <a:rPr lang="en-US" dirty="0"/>
              <a:t>in Your Retirement Savings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25" y="1100462"/>
            <a:ext cx="7277413" cy="5757537"/>
          </a:xfrm>
          <a:prstGeom prst="rect">
            <a:avLst/>
          </a:prstGeom>
        </p:spPr>
      </p:pic>
      <p:sp>
        <p:nvSpPr>
          <p:cNvPr id="5" name="Title 4"/>
          <p:cNvSpPr>
            <a:spLocks noGrp="1"/>
          </p:cNvSpPr>
          <p:nvPr>
            <p:ph type="title"/>
          </p:nvPr>
        </p:nvSpPr>
        <p:spPr/>
        <p:txBody>
          <a:bodyPr>
            <a:noAutofit/>
          </a:bodyPr>
          <a:lstStyle/>
          <a:p>
            <a:r>
              <a:rPr lang="en-US" dirty="0"/>
              <a:t>Why Save Through Your Retirement Savings Plan?</a:t>
            </a:r>
          </a:p>
        </p:txBody>
      </p:sp>
      <p:sp>
        <p:nvSpPr>
          <p:cNvPr id="8" name="Rectangle 13"/>
          <p:cNvSpPr>
            <a:spLocks noChangeArrowheads="1"/>
          </p:cNvSpPr>
          <p:nvPr/>
        </p:nvSpPr>
        <p:spPr bwMode="auto">
          <a:xfrm>
            <a:off x="714375" y="2089150"/>
            <a:ext cx="609600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defTabSz="793750">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defTabSz="793750">
              <a:spcBef>
                <a:spcPct val="40000"/>
              </a:spcBef>
              <a:buSzPct val="65000"/>
              <a:buFont typeface="Wingdings" pitchFamily="2" charset="2"/>
              <a:buChar char="l"/>
              <a:defRPr sz="2600">
                <a:solidFill>
                  <a:srgbClr val="02185E"/>
                </a:solidFill>
                <a:latin typeface="Cambria" pitchFamily="18" charset="0"/>
              </a:defRPr>
            </a:lvl2pPr>
            <a:lvl3pPr marL="11430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1</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Convenience</a:t>
            </a:r>
          </a:p>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2</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Tax advantages</a:t>
            </a:r>
          </a:p>
          <a:p>
            <a:pPr>
              <a:lnSpc>
                <a:spcPct val="120000"/>
              </a:lnSpc>
              <a:spcBef>
                <a:spcPts val="200"/>
              </a:spcBef>
              <a:buFont typeface="Wingdings" pitchFamily="2" charset="2"/>
              <a:buNone/>
              <a:defRPr/>
            </a:pPr>
            <a:r>
              <a:rPr lang="en-US" altLang="en-US" sz="4800" b="0" i="0" dirty="0">
                <a:solidFill>
                  <a:schemeClr val="accent3"/>
                </a:solidFill>
                <a:latin typeface="Calibri" pitchFamily="34" charset="0"/>
              </a:rPr>
              <a:t>3</a:t>
            </a:r>
            <a:r>
              <a:rPr lang="en-US" altLang="en-US" b="0" i="0" dirty="0">
                <a:solidFill>
                  <a:schemeClr val="accent3"/>
                </a:solidFill>
                <a:latin typeface="Calibri" pitchFamily="34" charset="0"/>
              </a:rPr>
              <a:t>  Investment choice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02" y="1504950"/>
            <a:ext cx="7954298" cy="5353050"/>
          </a:xfrm>
          <a:prstGeom prst="rect">
            <a:avLst/>
          </a:prstGeom>
        </p:spPr>
      </p:pic>
      <p:sp>
        <p:nvSpPr>
          <p:cNvPr id="5" name="Title 4"/>
          <p:cNvSpPr>
            <a:spLocks noGrp="1"/>
          </p:cNvSpPr>
          <p:nvPr>
            <p:ph type="title"/>
          </p:nvPr>
        </p:nvSpPr>
        <p:spPr/>
        <p:txBody>
          <a:bodyPr>
            <a:noAutofit/>
          </a:bodyPr>
          <a:lstStyle/>
          <a:p>
            <a:r>
              <a:rPr lang="en-US" dirty="0"/>
              <a:t>Reason #1: </a:t>
            </a:r>
            <a:br>
              <a:rPr lang="en-US" dirty="0"/>
            </a:br>
            <a:r>
              <a:rPr lang="en-US" dirty="0"/>
              <a:t>Contributing Is Convenient</a:t>
            </a:r>
          </a:p>
        </p:txBody>
      </p:sp>
      <p:sp>
        <p:nvSpPr>
          <p:cNvPr id="6" name="Content Placeholder 5"/>
          <p:cNvSpPr>
            <a:spLocks noGrp="1"/>
          </p:cNvSpPr>
          <p:nvPr>
            <p:ph idx="1"/>
          </p:nvPr>
        </p:nvSpPr>
        <p:spPr/>
        <p:txBody>
          <a:bodyPr/>
          <a:lstStyle/>
          <a:p>
            <a:pPr marL="285750" indent="-285750"/>
            <a:r>
              <a:rPr lang="en-US" sz="2800" dirty="0"/>
              <a:t>Automatic payroll deduction</a:t>
            </a:r>
          </a:p>
          <a:p>
            <a:pPr marL="285750" indent="-285750"/>
            <a:r>
              <a:rPr lang="en-US" sz="2800" dirty="0"/>
              <a:t>Pay yourself first</a:t>
            </a:r>
          </a:p>
          <a:p>
            <a:pPr marL="285750" indent="-285750"/>
            <a:r>
              <a:rPr lang="en-US" sz="2800" dirty="0"/>
              <a:t>What you don’t see, </a:t>
            </a:r>
            <a:br>
              <a:rPr lang="en-US" sz="2800" dirty="0"/>
            </a:br>
            <a:r>
              <a:rPr lang="en-US" sz="2800" dirty="0"/>
              <a:t>you won’t spend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60" y="1924050"/>
            <a:ext cx="7402840" cy="4933950"/>
          </a:xfrm>
          <a:prstGeom prst="rect">
            <a:avLst/>
          </a:prstGeom>
        </p:spPr>
      </p:pic>
      <p:sp>
        <p:nvSpPr>
          <p:cNvPr id="5" name="Title 4"/>
          <p:cNvSpPr>
            <a:spLocks noGrp="1"/>
          </p:cNvSpPr>
          <p:nvPr>
            <p:ph type="title"/>
          </p:nvPr>
        </p:nvSpPr>
        <p:spPr/>
        <p:txBody>
          <a:bodyPr>
            <a:noAutofit/>
          </a:bodyPr>
          <a:lstStyle/>
          <a:p>
            <a:r>
              <a:rPr lang="en-US" dirty="0"/>
              <a:t>Employer Contributions</a:t>
            </a:r>
          </a:p>
        </p:txBody>
      </p:sp>
      <p:sp>
        <p:nvSpPr>
          <p:cNvPr id="6" name="Content Placeholder 5"/>
          <p:cNvSpPr>
            <a:spLocks noGrp="1"/>
          </p:cNvSpPr>
          <p:nvPr>
            <p:ph idx="1"/>
          </p:nvPr>
        </p:nvSpPr>
        <p:spPr>
          <a:xfrm>
            <a:off x="530352" y="1828801"/>
            <a:ext cx="7680198" cy="1795244"/>
          </a:xfrm>
        </p:spPr>
        <p:txBody>
          <a:bodyPr/>
          <a:lstStyle/>
          <a:p>
            <a:r>
              <a:rPr lang="en-US" sz="2800" dirty="0"/>
              <a:t>&lt;Optional slide&gt;</a:t>
            </a:r>
          </a:p>
          <a:p>
            <a:r>
              <a:rPr lang="en-US" sz="2800" dirty="0"/>
              <a:t>&lt;Summarize contribution </a:t>
            </a:r>
            <a:br>
              <a:rPr lang="en-US" sz="2800" dirty="0"/>
            </a:br>
            <a:r>
              <a:rPr lang="en-US" sz="2800" dirty="0"/>
              <a:t>and vesting details&gt;</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70" y="1647825"/>
            <a:ext cx="8457429" cy="5210175"/>
          </a:xfrm>
          <a:prstGeom prst="rect">
            <a:avLst/>
          </a:prstGeom>
        </p:spPr>
      </p:pic>
      <p:sp>
        <p:nvSpPr>
          <p:cNvPr id="5" name="Title 4"/>
          <p:cNvSpPr>
            <a:spLocks noGrp="1"/>
          </p:cNvSpPr>
          <p:nvPr>
            <p:ph type="title"/>
          </p:nvPr>
        </p:nvSpPr>
        <p:spPr/>
        <p:txBody>
          <a:bodyPr>
            <a:noAutofit/>
          </a:bodyPr>
          <a:lstStyle/>
          <a:p>
            <a:r>
              <a:rPr lang="en-US" dirty="0"/>
              <a:t>Reason #2: </a:t>
            </a:r>
            <a:br>
              <a:rPr lang="en-US" dirty="0"/>
            </a:br>
            <a:r>
              <a:rPr lang="en-US" dirty="0"/>
              <a:t>Your Plan Offers Tax Benefits</a:t>
            </a:r>
          </a:p>
        </p:txBody>
      </p:sp>
      <p:sp>
        <p:nvSpPr>
          <p:cNvPr id="6" name="Content Placeholder 5"/>
          <p:cNvSpPr>
            <a:spLocks noGrp="1"/>
          </p:cNvSpPr>
          <p:nvPr>
            <p:ph idx="1"/>
          </p:nvPr>
        </p:nvSpPr>
        <p:spPr>
          <a:xfrm>
            <a:off x="546099" y="2187575"/>
            <a:ext cx="5459589" cy="3927475"/>
          </a:xfrm>
        </p:spPr>
        <p:txBody>
          <a:bodyPr>
            <a:normAutofit/>
          </a:bodyPr>
          <a:lstStyle/>
          <a:p>
            <a:pPr marL="285750" indent="-285750"/>
            <a:r>
              <a:rPr lang="en-US" sz="2800" dirty="0"/>
              <a:t>Potential tax advantages both now and in the future, depending on </a:t>
            </a:r>
            <a:br>
              <a:rPr lang="en-US" sz="2800" dirty="0"/>
            </a:br>
            <a:r>
              <a:rPr lang="en-US" sz="2800" dirty="0"/>
              <a:t>plan type</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352" y="530353"/>
            <a:ext cx="9144000" cy="635718"/>
          </a:xfrm>
        </p:spPr>
        <p:txBody>
          <a:bodyPr/>
          <a:lstStyle/>
          <a:p>
            <a:r>
              <a:rPr lang="en-US" dirty="0"/>
              <a:t>Tax Benefit: Pre-tax Contributions</a:t>
            </a:r>
          </a:p>
        </p:txBody>
      </p:sp>
      <p:sp>
        <p:nvSpPr>
          <p:cNvPr id="7" name="Rectangle 1032"/>
          <p:cNvSpPr>
            <a:spLocks noChangeArrowheads="1"/>
          </p:cNvSpPr>
          <p:nvPr/>
        </p:nvSpPr>
        <p:spPr bwMode="auto">
          <a:xfrm>
            <a:off x="-1104900" y="2292366"/>
            <a:ext cx="9067800" cy="323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spcBef>
                <a:spcPct val="20000"/>
              </a:spcBef>
              <a:buClr>
                <a:srgbClr val="FFFFFF"/>
              </a:buClr>
              <a:buSzPct val="65000"/>
              <a:buFont typeface="Wingdings" pitchFamily="2" charset="2"/>
              <a:buChar char="l"/>
              <a:tabLst>
                <a:tab pos="3940175" algn="l"/>
                <a:tab pos="5080000" algn="r"/>
                <a:tab pos="6176963" algn="l"/>
                <a:tab pos="6738938" algn="l"/>
                <a:tab pos="7605713" algn="r"/>
                <a:tab pos="8283575" algn="l"/>
              </a:tabLst>
              <a:defRPr sz="2800">
                <a:solidFill>
                  <a:srgbClr val="FFFFFF"/>
                </a:solidFill>
                <a:latin typeface="Arial" pitchFamily="34" charset="0"/>
              </a:defRPr>
            </a:lvl1pPr>
            <a:lvl2pPr marL="742950" indent="-285750">
              <a:spcBef>
                <a:spcPct val="20000"/>
              </a:spcBef>
              <a:buClr>
                <a:srgbClr val="FFFFFF"/>
              </a:buClr>
              <a:buSzPct val="65000"/>
              <a:buChar char="–"/>
              <a:tabLst>
                <a:tab pos="3940175" algn="l"/>
                <a:tab pos="5080000" algn="r"/>
                <a:tab pos="6176963" algn="l"/>
                <a:tab pos="6738938" algn="l"/>
                <a:tab pos="7605713" algn="r"/>
                <a:tab pos="8283575" algn="l"/>
              </a:tabLst>
              <a:defRPr sz="2800">
                <a:solidFill>
                  <a:srgbClr val="FFFFFF"/>
                </a:solidFill>
                <a:latin typeface="Times New Roman" pitchFamily="18" charset="0"/>
              </a:defRPr>
            </a:lvl2pPr>
            <a:lvl3pPr marL="1946275">
              <a:spcBef>
                <a:spcPct val="20000"/>
              </a:spcBef>
              <a:buClr>
                <a:srgbClr val="FFFFFF"/>
              </a:buClr>
              <a:buSzPct val="65000"/>
              <a:buChar char="•"/>
              <a:tabLst>
                <a:tab pos="3940175" algn="l"/>
                <a:tab pos="5080000" algn="r"/>
                <a:tab pos="6176963" algn="l"/>
                <a:tab pos="6738938" algn="l"/>
                <a:tab pos="7605713" algn="r"/>
                <a:tab pos="8283575" algn="l"/>
              </a:tabLst>
              <a:defRPr sz="2400">
                <a:solidFill>
                  <a:srgbClr val="FFFFFF"/>
                </a:solidFill>
                <a:latin typeface="Times New Roman" pitchFamily="18" charset="0"/>
              </a:defRPr>
            </a:lvl3pPr>
            <a:lvl4pPr marL="1600200" indent="-228600">
              <a:spcBef>
                <a:spcPct val="20000"/>
              </a:spcBef>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4pPr>
            <a:lvl5pPr marL="2057400" indent="-228600">
              <a:spcBef>
                <a:spcPct val="20000"/>
              </a:spcBef>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9pPr>
          </a:lstStyle>
          <a:p>
            <a:pPr lvl="2" eaLnBrk="0" hangingPunct="0">
              <a:lnSpc>
                <a:spcPct val="90000"/>
              </a:lnSpc>
              <a:spcBef>
                <a:spcPct val="50000"/>
              </a:spcBef>
              <a:buFont typeface="Wingdings" pitchFamily="2" charset="2"/>
              <a:buNone/>
              <a:defRPr/>
            </a:pPr>
            <a:r>
              <a:rPr lang="en-US" altLang="en-US" sz="2300" dirty="0">
                <a:solidFill>
                  <a:srgbClr val="5D5D5D"/>
                </a:solidFill>
                <a:latin typeface="Calibri" panose="020F0502020204030204" pitchFamily="34" charset="0"/>
                <a:cs typeface="+mn-cs"/>
              </a:rPr>
              <a:t>	</a:t>
            </a:r>
            <a:r>
              <a:rPr lang="en-US" altLang="en-US" sz="2300" dirty="0">
                <a:solidFill>
                  <a:schemeClr val="accent3"/>
                </a:solidFill>
                <a:latin typeface="Calibri" panose="020F0502020204030204" pitchFamily="34" charset="0"/>
                <a:cs typeface="+mn-cs"/>
              </a:rPr>
              <a:t>       </a:t>
            </a:r>
            <a:r>
              <a:rPr lang="en-US" altLang="en-US" sz="2000" dirty="0">
                <a:solidFill>
                  <a:schemeClr val="accent6"/>
                </a:solidFill>
                <a:latin typeface="Calibri" panose="020F0502020204030204" pitchFamily="34" charset="0"/>
                <a:cs typeface="+mn-cs"/>
              </a:rPr>
              <a:t>Employee 1	Employee 2</a:t>
            </a:r>
          </a:p>
          <a:p>
            <a:pPr marL="1828800" lvl="2" eaLnBrk="0" hangingPunct="0">
              <a:spcBef>
                <a:spcPct val="50000"/>
              </a:spcBef>
              <a:buFont typeface="Wingdings" pitchFamily="2" charset="2"/>
              <a:buNone/>
              <a:tabLst>
                <a:tab pos="3940175" algn="l"/>
                <a:tab pos="6176963" algn="l"/>
                <a:tab pos="6738938" algn="l"/>
                <a:tab pos="8283575" algn="l"/>
              </a:tabLst>
              <a:defRPr/>
            </a:pPr>
            <a:r>
              <a:rPr lang="en-US" altLang="en-US" dirty="0">
                <a:solidFill>
                  <a:srgbClr val="5D5D5D"/>
                </a:solidFill>
                <a:latin typeface="Calibri" panose="020F0502020204030204" pitchFamily="34" charset="0"/>
                <a:cs typeface="+mn-cs"/>
              </a:rPr>
              <a:t>Bi-Weekly Pay</a:t>
            </a:r>
            <a:r>
              <a:rPr lang="en-US" altLang="en-US" sz="2000" dirty="0">
                <a:solidFill>
                  <a:srgbClr val="5D5D5D"/>
                </a:solidFill>
                <a:latin typeface="Calibri" panose="020F0502020204030204" pitchFamily="34" charset="0"/>
                <a:cs typeface="+mn-cs"/>
              </a:rPr>
              <a:t>	         </a:t>
            </a:r>
            <a:r>
              <a:rPr lang="en-US" altLang="en-US" dirty="0">
                <a:solidFill>
                  <a:srgbClr val="5D5D5D"/>
                </a:solidFill>
                <a:latin typeface="Calibri" panose="020F0502020204030204" pitchFamily="34" charset="0"/>
                <a:cs typeface="+mn-cs"/>
              </a:rPr>
              <a:t>$2,000 	$2,000</a:t>
            </a:r>
          </a:p>
          <a:p>
            <a:pPr marL="1828800" lvl="2" eaLnBrk="0" hangingPunct="0">
              <a:lnSpc>
                <a:spcPct val="105000"/>
              </a:lnSpc>
              <a:spcBef>
                <a:spcPts val="1600"/>
              </a:spcBef>
              <a:buFont typeface="Wingdings" pitchFamily="2" charset="2"/>
              <a:buNone/>
              <a:tabLst>
                <a:tab pos="3943350" algn="l"/>
                <a:tab pos="4743450" algn="r"/>
                <a:tab pos="6176963" algn="l"/>
                <a:tab pos="6738938" algn="l"/>
                <a:tab pos="7605713" algn="r"/>
                <a:tab pos="8283575" algn="l"/>
              </a:tabLst>
              <a:defRPr/>
            </a:pPr>
            <a:r>
              <a:rPr lang="en-US" altLang="en-US" dirty="0">
                <a:solidFill>
                  <a:srgbClr val="5D5D5D"/>
                </a:solidFill>
                <a:latin typeface="Calibri" panose="020F0502020204030204" pitchFamily="34" charset="0"/>
                <a:cs typeface="+mn-cs"/>
              </a:rPr>
              <a:t>Plan Contribution</a:t>
            </a:r>
            <a:r>
              <a:rPr lang="en-US" altLang="en-US" sz="2000" dirty="0">
                <a:solidFill>
                  <a:srgbClr val="5D5D5D"/>
                </a:solidFill>
                <a:latin typeface="Calibri" panose="020F0502020204030204" pitchFamily="34" charset="0"/>
              </a:rPr>
              <a:t>	</a:t>
            </a:r>
            <a:r>
              <a:rPr lang="en-US" altLang="en-US" dirty="0">
                <a:solidFill>
                  <a:srgbClr val="5D5D5D"/>
                </a:solidFill>
                <a:latin typeface="Calibri" panose="020F0502020204030204" pitchFamily="34" charset="0"/>
                <a:cs typeface="+mn-cs"/>
              </a:rPr>
              <a:t>$</a:t>
            </a:r>
            <a:r>
              <a:rPr lang="en-US" altLang="en-US" dirty="0">
                <a:solidFill>
                  <a:srgbClr val="5D5D5D"/>
                </a:solidFill>
                <a:latin typeface="Calibri" panose="020F0502020204030204" pitchFamily="34" charset="0"/>
              </a:rPr>
              <a:t>0</a:t>
            </a:r>
            <a:r>
              <a:rPr lang="en-US" altLang="en-US" dirty="0">
                <a:solidFill>
                  <a:srgbClr val="5D5D5D"/>
                </a:solidFill>
                <a:latin typeface="Calibri" panose="020F0502020204030204" pitchFamily="34" charset="0"/>
                <a:cs typeface="+mn-cs"/>
              </a:rPr>
              <a:t>	$120</a:t>
            </a:r>
          </a:p>
          <a:p>
            <a:pPr marL="1828800" lvl="2" eaLnBrk="0" hangingPunct="0">
              <a:lnSpc>
                <a:spcPct val="105000"/>
              </a:lnSpc>
              <a:spcBef>
                <a:spcPct val="50000"/>
              </a:spcBef>
              <a:buFont typeface="Wingdings" pitchFamily="2" charset="2"/>
              <a:buNone/>
              <a:tabLst>
                <a:tab pos="3940175" algn="l"/>
                <a:tab pos="5080000" algn="r"/>
                <a:tab pos="6172200" algn="l"/>
                <a:tab pos="7372350" algn="r"/>
                <a:tab pos="8283575" algn="l"/>
              </a:tabLst>
              <a:defRPr/>
            </a:pPr>
            <a:r>
              <a:rPr lang="en-US" altLang="en-US" dirty="0">
                <a:solidFill>
                  <a:srgbClr val="5D5D5D"/>
                </a:solidFill>
                <a:latin typeface="Calibri" panose="020F0502020204030204" pitchFamily="34" charset="0"/>
                <a:cs typeface="+mn-cs"/>
              </a:rPr>
              <a:t>Taxable Pay</a:t>
            </a:r>
            <a:r>
              <a:rPr lang="en-US" altLang="en-US" sz="2000" dirty="0">
                <a:solidFill>
                  <a:srgbClr val="5D5D5D"/>
                </a:solidFill>
                <a:latin typeface="Calibri" panose="020F0502020204030204" pitchFamily="34" charset="0"/>
                <a:cs typeface="+mn-cs"/>
              </a:rPr>
              <a:t>	         </a:t>
            </a:r>
            <a:r>
              <a:rPr lang="en-US" altLang="en-US" dirty="0">
                <a:solidFill>
                  <a:srgbClr val="5D5D5D"/>
                </a:solidFill>
                <a:latin typeface="Calibri" panose="020F0502020204030204" pitchFamily="34" charset="0"/>
                <a:cs typeface="+mn-cs"/>
              </a:rPr>
              <a:t>$2,000</a:t>
            </a:r>
            <a:r>
              <a:rPr lang="en-US" altLang="en-US" dirty="0">
                <a:solidFill>
                  <a:srgbClr val="5D5D5D"/>
                </a:solidFill>
                <a:latin typeface="Calibri" panose="020F0502020204030204" pitchFamily="34" charset="0"/>
              </a:rPr>
              <a:t>	</a:t>
            </a:r>
            <a:r>
              <a:rPr lang="en-US" altLang="en-US" dirty="0">
                <a:solidFill>
                  <a:srgbClr val="5D5D5D"/>
                </a:solidFill>
                <a:latin typeface="Calibri" panose="020F0502020204030204" pitchFamily="34" charset="0"/>
                <a:cs typeface="+mn-cs"/>
              </a:rPr>
              <a:t>$</a:t>
            </a:r>
            <a:r>
              <a:rPr lang="en-US" altLang="en-US" dirty="0">
                <a:solidFill>
                  <a:srgbClr val="5D5D5D"/>
                </a:solidFill>
                <a:latin typeface="Calibri" panose="020F0502020204030204" pitchFamily="34" charset="0"/>
              </a:rPr>
              <a:t>1,880</a:t>
            </a:r>
          </a:p>
          <a:p>
            <a:pPr marL="1828800" lvl="2" eaLnBrk="0" hangingPunct="0">
              <a:lnSpc>
                <a:spcPct val="105000"/>
              </a:lnSpc>
              <a:spcBef>
                <a:spcPct val="50000"/>
              </a:spcBef>
              <a:buFont typeface="Wingdings" pitchFamily="2" charset="2"/>
              <a:buNone/>
              <a:tabLst>
                <a:tab pos="4457700" algn="l"/>
                <a:tab pos="5257800" algn="r"/>
                <a:tab pos="6172200" algn="l"/>
                <a:tab pos="7372350" algn="r"/>
                <a:tab pos="8283575" algn="l"/>
              </a:tabLst>
              <a:defRPr/>
            </a:pPr>
            <a:r>
              <a:rPr lang="en-US" altLang="en-US" dirty="0">
                <a:solidFill>
                  <a:srgbClr val="5D5D5D"/>
                </a:solidFill>
                <a:latin typeface="Calibri" panose="020F0502020204030204" pitchFamily="34" charset="0"/>
                <a:cs typeface="+mn-cs"/>
              </a:rPr>
              <a:t>Taxes Paid</a:t>
            </a:r>
            <a:r>
              <a:rPr lang="en-US" altLang="en-US" dirty="0">
                <a:solidFill>
                  <a:srgbClr val="5D5D5D"/>
                </a:solidFill>
                <a:latin typeface="Calibri" panose="020F0502020204030204" pitchFamily="34" charset="0"/>
              </a:rPr>
              <a:t>	</a:t>
            </a:r>
            <a:r>
              <a:rPr lang="en-US" altLang="en-US" dirty="0">
                <a:solidFill>
                  <a:srgbClr val="5D5D5D"/>
                </a:solidFill>
                <a:latin typeface="Calibri" panose="020F0502020204030204" pitchFamily="34" charset="0"/>
                <a:cs typeface="+mn-cs"/>
              </a:rPr>
              <a:t>$</a:t>
            </a:r>
            <a:r>
              <a:rPr lang="en-US" altLang="en-US" dirty="0">
                <a:solidFill>
                  <a:srgbClr val="5D5D5D"/>
                </a:solidFill>
                <a:latin typeface="Calibri" panose="020F0502020204030204" pitchFamily="34" charset="0"/>
              </a:rPr>
              <a:t>440	 	</a:t>
            </a:r>
            <a:r>
              <a:rPr lang="en-US" altLang="en-US" dirty="0">
                <a:solidFill>
                  <a:srgbClr val="5D5D5D"/>
                </a:solidFill>
                <a:latin typeface="Calibri" panose="020F0502020204030204" pitchFamily="34" charset="0"/>
                <a:cs typeface="+mn-cs"/>
              </a:rPr>
              <a:t>$414</a:t>
            </a:r>
          </a:p>
          <a:p>
            <a:pPr lvl="2" eaLnBrk="0" hangingPunct="0">
              <a:spcBef>
                <a:spcPct val="50000"/>
              </a:spcBef>
              <a:buFont typeface="Wingdings" pitchFamily="2" charset="2"/>
              <a:buNone/>
              <a:defRPr/>
            </a:pPr>
            <a:r>
              <a:rPr lang="en-US" altLang="en-US" sz="2300" dirty="0">
                <a:solidFill>
                  <a:srgbClr val="5D5D5D"/>
                </a:solidFill>
                <a:latin typeface="Calibri" panose="020F0502020204030204" pitchFamily="34" charset="0"/>
                <a:cs typeface="+mn-cs"/>
              </a:rPr>
              <a:t>  </a:t>
            </a:r>
          </a:p>
        </p:txBody>
      </p:sp>
      <p:cxnSp>
        <p:nvCxnSpPr>
          <p:cNvPr id="8" name="Shape 478"/>
          <p:cNvCxnSpPr>
            <a:cxnSpLocks noChangeShapeType="1"/>
          </p:cNvCxnSpPr>
          <p:nvPr/>
        </p:nvCxnSpPr>
        <p:spPr bwMode="auto">
          <a:xfrm>
            <a:off x="3152775" y="2368566"/>
            <a:ext cx="9525" cy="2579688"/>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9" name="Shape 466"/>
          <p:cNvCxnSpPr>
            <a:cxnSpLocks noChangeShapeType="1"/>
          </p:cNvCxnSpPr>
          <p:nvPr/>
        </p:nvCxnSpPr>
        <p:spPr bwMode="auto">
          <a:xfrm>
            <a:off x="742950" y="3863991"/>
            <a:ext cx="5400679"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0" name="Shape 478"/>
          <p:cNvCxnSpPr>
            <a:cxnSpLocks noChangeShapeType="1"/>
          </p:cNvCxnSpPr>
          <p:nvPr/>
        </p:nvCxnSpPr>
        <p:spPr bwMode="auto">
          <a:xfrm>
            <a:off x="4943475" y="2368566"/>
            <a:ext cx="9525" cy="2579688"/>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1" name="Shape 466"/>
          <p:cNvCxnSpPr>
            <a:cxnSpLocks noChangeShapeType="1"/>
          </p:cNvCxnSpPr>
          <p:nvPr/>
        </p:nvCxnSpPr>
        <p:spPr bwMode="auto">
          <a:xfrm flipV="1">
            <a:off x="742950" y="4943007"/>
            <a:ext cx="5400679" cy="5248"/>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2" name="Shape 466"/>
          <p:cNvCxnSpPr>
            <a:cxnSpLocks noChangeShapeType="1"/>
          </p:cNvCxnSpPr>
          <p:nvPr/>
        </p:nvCxnSpPr>
        <p:spPr bwMode="auto">
          <a:xfrm>
            <a:off x="742950" y="3273441"/>
            <a:ext cx="5381627"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
        <p:nvSpPr>
          <p:cNvPr id="13" name="Text Box 1033"/>
          <p:cNvSpPr txBox="1">
            <a:spLocks noChangeArrowheads="1"/>
          </p:cNvSpPr>
          <p:nvPr/>
        </p:nvSpPr>
        <p:spPr bwMode="auto">
          <a:xfrm>
            <a:off x="533400" y="6153150"/>
            <a:ext cx="7867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rgbClr val="000000"/>
                </a:solidFill>
                <a:latin typeface="Arial" pitchFamily="34" charset="0"/>
                <a:cs typeface="Arial" pitchFamily="34" charset="0"/>
              </a:defRPr>
            </a:lvl1pPr>
            <a:lvl2pPr marL="742950" indent="-285750" eaLnBrk="0" hangingPunct="0">
              <a:defRPr sz="2000" b="1">
                <a:solidFill>
                  <a:srgbClr val="000000"/>
                </a:solidFill>
                <a:latin typeface="Arial" pitchFamily="34" charset="0"/>
                <a:cs typeface="Arial" pitchFamily="34" charset="0"/>
              </a:defRPr>
            </a:lvl2pPr>
            <a:lvl3pPr marL="1143000" indent="-228600" eaLnBrk="0" hangingPunct="0">
              <a:defRPr sz="2000" b="1">
                <a:solidFill>
                  <a:srgbClr val="000000"/>
                </a:solidFill>
                <a:latin typeface="Arial" pitchFamily="34" charset="0"/>
                <a:cs typeface="Arial" pitchFamily="34" charset="0"/>
              </a:defRPr>
            </a:lvl3pPr>
            <a:lvl4pPr marL="1600200" indent="-228600" eaLnBrk="0" hangingPunct="0">
              <a:defRPr sz="2000" b="1">
                <a:solidFill>
                  <a:srgbClr val="000000"/>
                </a:solidFill>
                <a:latin typeface="Arial" pitchFamily="34" charset="0"/>
                <a:cs typeface="Arial" pitchFamily="34" charset="0"/>
              </a:defRPr>
            </a:lvl4pPr>
            <a:lvl5pPr marL="2057400" indent="-228600" eaLnBrk="0" hangingPunct="0">
              <a:defRPr sz="20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0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0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0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000" b="1">
                <a:solidFill>
                  <a:srgbClr val="000000"/>
                </a:solidFill>
                <a:latin typeface="Arial" pitchFamily="34" charset="0"/>
                <a:cs typeface="Arial" pitchFamily="34" charset="0"/>
              </a:defRPr>
            </a:lvl9pPr>
          </a:lstStyle>
          <a:p>
            <a:pPr>
              <a:spcBef>
                <a:spcPct val="50000"/>
              </a:spcBef>
              <a:defRPr/>
            </a:pPr>
            <a:r>
              <a:rPr lang="en-US" altLang="en-US" sz="1400" b="0" dirty="0">
                <a:solidFill>
                  <a:schemeClr val="bg1">
                    <a:lumMod val="10000"/>
                  </a:schemeClr>
                </a:solidFill>
                <a:latin typeface="Calibri" pitchFamily="34" charset="0"/>
              </a:rPr>
              <a:t>This example assumes a 22% federal tax rate an a 6% plan contribution, and has been simplified </a:t>
            </a:r>
            <a:br>
              <a:rPr lang="en-US" altLang="en-US" sz="1400" b="0" dirty="0">
                <a:solidFill>
                  <a:schemeClr val="bg1">
                    <a:lumMod val="10000"/>
                  </a:schemeClr>
                </a:solidFill>
                <a:latin typeface="Calibri" pitchFamily="34" charset="0"/>
              </a:rPr>
            </a:br>
            <a:r>
              <a:rPr lang="en-US" altLang="en-US" sz="1400" b="0" dirty="0">
                <a:solidFill>
                  <a:schemeClr val="bg1">
                    <a:lumMod val="10000"/>
                  </a:schemeClr>
                </a:solidFill>
                <a:latin typeface="Calibri" pitchFamily="34" charset="0"/>
              </a:rPr>
              <a:t>for illustrative purposes. Your results will differ based on your unique circumstances.</a:t>
            </a:r>
          </a:p>
        </p:txBody>
      </p:sp>
      <p:sp>
        <p:nvSpPr>
          <p:cNvPr id="3" name="Oval 2"/>
          <p:cNvSpPr/>
          <p:nvPr/>
        </p:nvSpPr>
        <p:spPr>
          <a:xfrm>
            <a:off x="6057902" y="3302015"/>
            <a:ext cx="545617" cy="54561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057901" y="4397390"/>
            <a:ext cx="545617" cy="54561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6134104" y="3585694"/>
            <a:ext cx="390523" cy="1"/>
          </a:xfrm>
          <a:prstGeom prst="straightConnector1">
            <a:avLst/>
          </a:prstGeom>
          <a:ln w="57150">
            <a:solidFill>
              <a:srgbClr val="FFFFFF"/>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6124577" y="4681069"/>
            <a:ext cx="390523" cy="1"/>
          </a:xfrm>
          <a:prstGeom prst="straightConnector1">
            <a:avLst/>
          </a:prstGeom>
          <a:ln w="57150">
            <a:solidFill>
              <a:srgbClr val="FFFFFF"/>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43676" y="3402100"/>
            <a:ext cx="3000375" cy="369332"/>
          </a:xfrm>
          <a:prstGeom prst="rect">
            <a:avLst/>
          </a:prstGeom>
          <a:noFill/>
        </p:spPr>
        <p:txBody>
          <a:bodyPr wrap="square" rtlCol="0">
            <a:spAutoFit/>
          </a:bodyPr>
          <a:lstStyle/>
          <a:p>
            <a:r>
              <a:rPr lang="en-US" altLang="en-US" dirty="0">
                <a:solidFill>
                  <a:schemeClr val="accent6"/>
                </a:solidFill>
                <a:latin typeface="Calibri" panose="020F0502020204030204" pitchFamily="34" charset="0"/>
              </a:rPr>
              <a:t>Amount Invested: $120</a:t>
            </a:r>
            <a:endParaRPr lang="en-US" dirty="0"/>
          </a:p>
        </p:txBody>
      </p:sp>
      <p:sp>
        <p:nvSpPr>
          <p:cNvPr id="19" name="TextBox 18"/>
          <p:cNvSpPr txBox="1"/>
          <p:nvPr/>
        </p:nvSpPr>
        <p:spPr>
          <a:xfrm>
            <a:off x="6567491" y="4495332"/>
            <a:ext cx="3000375" cy="369332"/>
          </a:xfrm>
          <a:prstGeom prst="rect">
            <a:avLst/>
          </a:prstGeom>
          <a:noFill/>
        </p:spPr>
        <p:txBody>
          <a:bodyPr wrap="square" rtlCol="0">
            <a:spAutoFit/>
          </a:bodyPr>
          <a:lstStyle/>
          <a:p>
            <a:r>
              <a:rPr lang="en-US" altLang="en-US" dirty="0">
                <a:solidFill>
                  <a:schemeClr val="accent6"/>
                </a:solidFill>
                <a:latin typeface="Calibri" panose="020F0502020204030204" pitchFamily="34" charset="0"/>
              </a:rPr>
              <a:t>Immediate Savings: $26</a:t>
            </a:r>
            <a:endParaRPr lang="en-US" dirty="0"/>
          </a:p>
        </p:txBody>
      </p:sp>
      <p:cxnSp>
        <p:nvCxnSpPr>
          <p:cNvPr id="20" name="Shape 466"/>
          <p:cNvCxnSpPr>
            <a:cxnSpLocks noChangeShapeType="1"/>
          </p:cNvCxnSpPr>
          <p:nvPr/>
        </p:nvCxnSpPr>
        <p:spPr bwMode="auto">
          <a:xfrm>
            <a:off x="742950" y="4395804"/>
            <a:ext cx="5400679" cy="1586"/>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86" y="1609724"/>
            <a:ext cx="7872413" cy="5248275"/>
          </a:xfrm>
          <a:prstGeom prst="rect">
            <a:avLst/>
          </a:prstGeom>
        </p:spPr>
      </p:pic>
      <p:sp>
        <p:nvSpPr>
          <p:cNvPr id="3" name="Content Placeholder 2"/>
          <p:cNvSpPr>
            <a:spLocks noGrp="1"/>
          </p:cNvSpPr>
          <p:nvPr>
            <p:ph idx="1"/>
          </p:nvPr>
        </p:nvSpPr>
        <p:spPr>
          <a:xfrm>
            <a:off x="457200" y="1981200"/>
            <a:ext cx="4953000" cy="4144963"/>
          </a:xfrm>
        </p:spPr>
        <p:txBody>
          <a:bodyPr/>
          <a:lstStyle/>
          <a:p>
            <a:r>
              <a:rPr lang="en-US" sz="2800" dirty="0"/>
              <a:t>Roth account</a:t>
            </a:r>
          </a:p>
          <a:p>
            <a:r>
              <a:rPr lang="en-US" sz="2800" dirty="0"/>
              <a:t>No up-front tax benefit; contributions made in </a:t>
            </a:r>
            <a:br>
              <a:rPr lang="en-US" sz="2800" dirty="0"/>
            </a:br>
            <a:r>
              <a:rPr lang="en-US" sz="2800" dirty="0"/>
              <a:t>after-tax dollars</a:t>
            </a:r>
          </a:p>
          <a:p>
            <a:r>
              <a:rPr lang="en-US" sz="2800" dirty="0"/>
              <a:t>Qualified withdrawals of earnings are tax free</a:t>
            </a:r>
          </a:p>
        </p:txBody>
      </p:sp>
      <p:sp>
        <p:nvSpPr>
          <p:cNvPr id="6" name="Title 5"/>
          <p:cNvSpPr txBox="1">
            <a:spLocks/>
          </p:cNvSpPr>
          <p:nvPr/>
        </p:nvSpPr>
        <p:spPr>
          <a:xfrm>
            <a:off x="530352" y="530353"/>
            <a:ext cx="9144000" cy="63571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Tax Benefit: Tax-Free Withdrawals</a:t>
            </a: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85"/>
          <a:stretch/>
        </p:blipFill>
        <p:spPr>
          <a:xfrm>
            <a:off x="0" y="1589963"/>
            <a:ext cx="7403973" cy="5268037"/>
          </a:xfrm>
          <a:prstGeom prst="rect">
            <a:avLst/>
          </a:prstGeom>
        </p:spPr>
      </p:pic>
      <p:sp>
        <p:nvSpPr>
          <p:cNvPr id="3" name="Content Placeholder 2"/>
          <p:cNvSpPr>
            <a:spLocks noGrp="1"/>
          </p:cNvSpPr>
          <p:nvPr>
            <p:ph idx="1"/>
          </p:nvPr>
        </p:nvSpPr>
        <p:spPr>
          <a:xfrm>
            <a:off x="3883374" y="2095501"/>
            <a:ext cx="4495800" cy="2197100"/>
          </a:xfrm>
        </p:spPr>
        <p:txBody>
          <a:bodyPr>
            <a:normAutofit/>
          </a:bodyPr>
          <a:lstStyle/>
          <a:p>
            <a:r>
              <a:rPr lang="en-US" sz="2800" dirty="0"/>
              <a:t>No annual tax filing</a:t>
            </a:r>
          </a:p>
          <a:p>
            <a:r>
              <a:rPr lang="en-US" sz="2800" dirty="0"/>
              <a:t>More of your earnings </a:t>
            </a:r>
            <a:br>
              <a:rPr lang="en-US" sz="2800" dirty="0"/>
            </a:br>
            <a:r>
              <a:rPr lang="en-US" sz="2800" dirty="0"/>
              <a:t>go to work for you</a:t>
            </a:r>
          </a:p>
          <a:p>
            <a:r>
              <a:rPr lang="en-US" sz="2800" dirty="0"/>
              <a:t>Possible tax penalties </a:t>
            </a:r>
          </a:p>
        </p:txBody>
      </p:sp>
      <p:sp>
        <p:nvSpPr>
          <p:cNvPr id="7" name="Title 5"/>
          <p:cNvSpPr txBox="1">
            <a:spLocks/>
          </p:cNvSpPr>
          <p:nvPr/>
        </p:nvSpPr>
        <p:spPr>
          <a:xfrm>
            <a:off x="530352" y="530353"/>
            <a:ext cx="9144000" cy="63571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Tax Benefit: Tax-Deferred Growth</a:t>
            </a: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575" y="2345541"/>
            <a:ext cx="6448425" cy="4302909"/>
          </a:xfrm>
          <a:prstGeom prst="rect">
            <a:avLst/>
          </a:prstGeom>
        </p:spPr>
      </p:pic>
      <p:sp>
        <p:nvSpPr>
          <p:cNvPr id="2" name="Title 1"/>
          <p:cNvSpPr>
            <a:spLocks noGrp="1"/>
          </p:cNvSpPr>
          <p:nvPr>
            <p:ph type="title"/>
          </p:nvPr>
        </p:nvSpPr>
        <p:spPr/>
        <p:txBody>
          <a:bodyPr>
            <a:noAutofit/>
          </a:bodyPr>
          <a:lstStyle/>
          <a:p>
            <a:r>
              <a:rPr lang="en-US" dirty="0"/>
              <a:t>Reason #3:</a:t>
            </a:r>
            <a:br>
              <a:rPr lang="en-US" dirty="0"/>
            </a:br>
            <a:r>
              <a:rPr lang="en-US" dirty="0"/>
              <a:t>Investment Choice</a:t>
            </a:r>
          </a:p>
        </p:txBody>
      </p:sp>
      <p:sp>
        <p:nvSpPr>
          <p:cNvPr id="3" name="Content Placeholder 2"/>
          <p:cNvSpPr>
            <a:spLocks noGrp="1"/>
          </p:cNvSpPr>
          <p:nvPr>
            <p:ph idx="1"/>
          </p:nvPr>
        </p:nvSpPr>
        <p:spPr/>
        <p:txBody>
          <a:bodyPr>
            <a:normAutofit/>
          </a:bodyPr>
          <a:lstStyle/>
          <a:p>
            <a:pPr marL="344488" indent="-344488"/>
            <a:r>
              <a:rPr lang="en-US" dirty="0"/>
              <a:t>Plan offers a mix of various investments</a:t>
            </a:r>
          </a:p>
          <a:p>
            <a:pPr marL="344488" indent="-344488"/>
            <a:r>
              <a:rPr lang="en-US" dirty="0"/>
              <a:t>Allows you to put together </a:t>
            </a:r>
            <a:br>
              <a:rPr lang="en-US" dirty="0"/>
            </a:br>
            <a:r>
              <a:rPr lang="en-US" dirty="0"/>
              <a:t>a portfolio that’s right for you</a:t>
            </a:r>
          </a:p>
          <a:p>
            <a:pPr marL="344488" indent="-344488"/>
            <a:r>
              <a:rPr lang="en-US" dirty="0"/>
              <a:t>&lt;Or you may choose a </a:t>
            </a:r>
            <a:br>
              <a:rPr lang="en-US" dirty="0"/>
            </a:br>
            <a:r>
              <a:rPr lang="en-US" dirty="0"/>
              <a:t>“one-stop-shop” </a:t>
            </a:r>
            <a:br>
              <a:rPr lang="en-US" dirty="0"/>
            </a:br>
            <a:r>
              <a:rPr lang="en-US" dirty="0"/>
              <a:t>type of investment&gt;</a:t>
            </a: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66" y="1531620"/>
            <a:ext cx="7985802" cy="5326379"/>
          </a:xfrm>
          <a:prstGeom prst="rect">
            <a:avLst/>
          </a:prstGeom>
        </p:spPr>
      </p:pic>
      <p:sp>
        <p:nvSpPr>
          <p:cNvPr id="2" name="Title 1"/>
          <p:cNvSpPr>
            <a:spLocks noGrp="1"/>
          </p:cNvSpPr>
          <p:nvPr>
            <p:ph type="title"/>
          </p:nvPr>
        </p:nvSpPr>
        <p:spPr/>
        <p:txBody>
          <a:bodyPr>
            <a:noAutofit/>
          </a:bodyPr>
          <a:lstStyle/>
          <a:p>
            <a:r>
              <a:rPr lang="en-US" dirty="0"/>
              <a:t>Choosing Investments for Your Retirement Savings Strategy</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Investments</a:t>
            </a:r>
          </a:p>
        </p:txBody>
      </p:sp>
      <p:sp>
        <p:nvSpPr>
          <p:cNvPr id="3" name="Content Placeholder 2"/>
          <p:cNvSpPr>
            <a:spLocks noGrp="1"/>
          </p:cNvSpPr>
          <p:nvPr>
            <p:ph idx="1"/>
          </p:nvPr>
        </p:nvSpPr>
        <p:spPr>
          <a:xfrm>
            <a:off x="530352" y="1828801"/>
            <a:ext cx="8527923" cy="1962149"/>
          </a:xfrm>
        </p:spPr>
        <p:txBody>
          <a:bodyPr/>
          <a:lstStyle/>
          <a:p>
            <a:pPr marL="228600" indent="-228600"/>
            <a:r>
              <a:rPr lang="en-US" sz="2400" dirty="0"/>
              <a:t>Diversification: putting together a mix of investments </a:t>
            </a:r>
          </a:p>
          <a:p>
            <a:pPr marL="228600" indent="-228600"/>
            <a:r>
              <a:rPr lang="en-US" sz="2400" dirty="0"/>
              <a:t>Investments can typically fit into one of three asset classes:</a:t>
            </a:r>
          </a:p>
          <a:p>
            <a:endParaRPr lang="en-US" sz="2400" dirty="0"/>
          </a:p>
          <a:p>
            <a:endParaRPr lang="en-US" sz="2400" dirty="0"/>
          </a:p>
        </p:txBody>
      </p:sp>
      <p:sp>
        <p:nvSpPr>
          <p:cNvPr id="5" name="TextBox 4"/>
          <p:cNvSpPr txBox="1"/>
          <p:nvPr/>
        </p:nvSpPr>
        <p:spPr>
          <a:xfrm>
            <a:off x="530352" y="6466245"/>
            <a:ext cx="8382000" cy="307777"/>
          </a:xfrm>
          <a:prstGeom prst="rect">
            <a:avLst/>
          </a:prstGeom>
          <a:noFill/>
        </p:spPr>
        <p:txBody>
          <a:bodyPr wrap="square" rtlCol="0">
            <a:spAutoFit/>
          </a:bodyPr>
          <a:lstStyle/>
          <a:p>
            <a:r>
              <a:rPr lang="en-US" sz="1400" dirty="0">
                <a:solidFill>
                  <a:srgbClr val="5D5D5D"/>
                </a:solidFill>
              </a:rPr>
              <a:t>All investment strategies involve risk, including the possible loss of principal.</a:t>
            </a:r>
          </a:p>
        </p:txBody>
      </p:sp>
      <p:pic>
        <p:nvPicPr>
          <p:cNvPr id="19" name="Picture 1"/>
          <p:cNvPicPr>
            <a:picLocks noChangeAspect="1"/>
          </p:cNvPicPr>
          <p:nvPr/>
        </p:nvPicPr>
        <p:blipFill>
          <a:blip r:embed="rId3">
            <a:extLst>
              <a:ext uri="{28A0092B-C50C-407E-A947-70E740481C1C}">
                <a14:useLocalDpi xmlns:a14="http://schemas.microsoft.com/office/drawing/2010/main" val="0"/>
              </a:ext>
            </a:extLst>
          </a:blip>
          <a:srcRect l="43176" b="4974"/>
          <a:stretch>
            <a:fillRect/>
          </a:stretch>
        </p:blipFill>
        <p:spPr bwMode="auto">
          <a:xfrm>
            <a:off x="932692" y="2805113"/>
            <a:ext cx="66373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4"/>
          <p:cNvSpPr>
            <a:spLocks noChangeArrowheads="1"/>
          </p:cNvSpPr>
          <p:nvPr/>
        </p:nvSpPr>
        <p:spPr bwMode="auto">
          <a:xfrm>
            <a:off x="1620079" y="4600576"/>
            <a:ext cx="1143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algn="ctr">
              <a:spcBef>
                <a:spcPct val="15000"/>
              </a:spcBef>
            </a:pPr>
            <a:r>
              <a:rPr lang="en-US" altLang="en-US" sz="2200" i="0" dirty="0">
                <a:solidFill>
                  <a:schemeClr val="accent1"/>
                </a:solidFill>
                <a:latin typeface="Calibri" pitchFamily="34" charset="0"/>
              </a:rPr>
              <a:t> Stocks		</a:t>
            </a:r>
          </a:p>
        </p:txBody>
      </p:sp>
      <p:sp>
        <p:nvSpPr>
          <p:cNvPr id="21" name="Rectangle 16"/>
          <p:cNvSpPr>
            <a:spLocks noChangeArrowheads="1"/>
          </p:cNvSpPr>
          <p:nvPr/>
        </p:nvSpPr>
        <p:spPr bwMode="auto">
          <a:xfrm>
            <a:off x="3975838" y="4600576"/>
            <a:ext cx="15859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algn="ctr">
              <a:spcBef>
                <a:spcPct val="15000"/>
              </a:spcBef>
            </a:pPr>
            <a:r>
              <a:rPr lang="en-US" altLang="en-US" sz="2200" i="0" dirty="0">
                <a:solidFill>
                  <a:schemeClr val="accent1"/>
                </a:solidFill>
                <a:latin typeface="Calibri" pitchFamily="34" charset="0"/>
              </a:rPr>
              <a:t>Bonds</a:t>
            </a:r>
          </a:p>
        </p:txBody>
      </p:sp>
      <p:sp>
        <p:nvSpPr>
          <p:cNvPr id="23" name="Rectangle 4"/>
          <p:cNvSpPr>
            <a:spLocks noChangeArrowheads="1"/>
          </p:cNvSpPr>
          <p:nvPr/>
        </p:nvSpPr>
        <p:spPr bwMode="auto">
          <a:xfrm>
            <a:off x="769179" y="5010151"/>
            <a:ext cx="2844801" cy="635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marL="0" indent="0" algn="ctr">
              <a:lnSpc>
                <a:spcPts val="2300"/>
              </a:lnSpc>
            </a:pPr>
            <a:r>
              <a:rPr lang="en-US" altLang="en-US" sz="2200" b="0" i="0" dirty="0">
                <a:solidFill>
                  <a:schemeClr val="accent1"/>
                </a:solidFill>
                <a:latin typeface="Calibri" pitchFamily="34" charset="0"/>
              </a:rPr>
              <a:t>Higher Risk, </a:t>
            </a:r>
            <a:br>
              <a:rPr lang="en-US" altLang="en-US" sz="2200" b="0" i="0" dirty="0">
                <a:solidFill>
                  <a:schemeClr val="accent1"/>
                </a:solidFill>
                <a:latin typeface="Calibri" pitchFamily="34" charset="0"/>
              </a:rPr>
            </a:br>
            <a:r>
              <a:rPr lang="en-US" altLang="en-US" sz="2200" b="0" i="0" dirty="0">
                <a:solidFill>
                  <a:schemeClr val="accent1"/>
                </a:solidFill>
                <a:latin typeface="Calibri" pitchFamily="34" charset="0"/>
              </a:rPr>
              <a:t>Higher Potential reward</a:t>
            </a:r>
          </a:p>
        </p:txBody>
      </p:sp>
      <p:sp>
        <p:nvSpPr>
          <p:cNvPr id="24" name="Rectangle 4"/>
          <p:cNvSpPr>
            <a:spLocks noChangeArrowheads="1"/>
          </p:cNvSpPr>
          <p:nvPr/>
        </p:nvSpPr>
        <p:spPr bwMode="auto">
          <a:xfrm>
            <a:off x="3441644" y="5010151"/>
            <a:ext cx="2654301" cy="76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marL="0" indent="0" algn="ctr">
              <a:lnSpc>
                <a:spcPts val="2300"/>
              </a:lnSpc>
            </a:pPr>
            <a:r>
              <a:rPr lang="en-US" altLang="en-US" sz="2200" b="0" i="0" dirty="0">
                <a:solidFill>
                  <a:schemeClr val="accent1"/>
                </a:solidFill>
                <a:latin typeface="Calibri" pitchFamily="34" charset="0"/>
              </a:rPr>
              <a:t>Moderate Risk, </a:t>
            </a:r>
            <a:br>
              <a:rPr lang="en-US" altLang="en-US" sz="2200" b="0" i="0" dirty="0">
                <a:solidFill>
                  <a:schemeClr val="accent1"/>
                </a:solidFill>
                <a:latin typeface="Calibri" pitchFamily="34" charset="0"/>
              </a:rPr>
            </a:br>
            <a:r>
              <a:rPr lang="en-US" altLang="en-US" sz="2200" b="0" i="0" dirty="0">
                <a:solidFill>
                  <a:schemeClr val="accent1"/>
                </a:solidFill>
                <a:latin typeface="Calibri" pitchFamily="34" charset="0"/>
              </a:rPr>
              <a:t>Moderate Potential Reward</a:t>
            </a:r>
          </a:p>
        </p:txBody>
      </p:sp>
      <p:sp>
        <p:nvSpPr>
          <p:cNvPr id="25" name="Rectangle 4"/>
          <p:cNvSpPr>
            <a:spLocks noChangeArrowheads="1"/>
          </p:cNvSpPr>
          <p:nvPr/>
        </p:nvSpPr>
        <p:spPr bwMode="auto">
          <a:xfrm>
            <a:off x="5875875" y="5010151"/>
            <a:ext cx="2771775"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marL="0" indent="0" algn="ctr">
              <a:lnSpc>
                <a:spcPts val="2300"/>
              </a:lnSpc>
            </a:pPr>
            <a:r>
              <a:rPr lang="en-US" altLang="en-US" sz="2200" b="0" i="0" dirty="0">
                <a:solidFill>
                  <a:schemeClr val="accent1"/>
                </a:solidFill>
                <a:latin typeface="Calibri" pitchFamily="34" charset="0"/>
              </a:rPr>
              <a:t>Lower Risk, </a:t>
            </a:r>
            <a:br>
              <a:rPr lang="en-US" altLang="en-US" sz="2200" b="0" i="0" dirty="0">
                <a:solidFill>
                  <a:schemeClr val="accent1"/>
                </a:solidFill>
                <a:latin typeface="Calibri" pitchFamily="34" charset="0"/>
              </a:rPr>
            </a:br>
            <a:r>
              <a:rPr lang="en-US" altLang="en-US" sz="2200" b="0" i="0" dirty="0">
                <a:solidFill>
                  <a:schemeClr val="accent1"/>
                </a:solidFill>
                <a:latin typeface="Calibri" pitchFamily="34" charset="0"/>
              </a:rPr>
              <a:t>Lower Potential Reward</a:t>
            </a:r>
          </a:p>
        </p:txBody>
      </p:sp>
      <p:cxnSp>
        <p:nvCxnSpPr>
          <p:cNvPr id="26" name="Straight Connector 25"/>
          <p:cNvCxnSpPr/>
          <p:nvPr/>
        </p:nvCxnSpPr>
        <p:spPr bwMode="auto">
          <a:xfrm flipH="1">
            <a:off x="2771775" y="4622800"/>
            <a:ext cx="4191000" cy="0"/>
          </a:xfrm>
          <a:prstGeom prst="line">
            <a:avLst/>
          </a:prstGeom>
          <a:solidFill>
            <a:schemeClr val="accent1"/>
          </a:solidFill>
          <a:ln w="57150" cap="flat" cmpd="sng" algn="ctr">
            <a:solidFill>
              <a:schemeClr val="accent5"/>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16"/>
          <p:cNvSpPr>
            <a:spLocks noChangeArrowheads="1"/>
          </p:cNvSpPr>
          <p:nvPr/>
        </p:nvSpPr>
        <p:spPr bwMode="auto">
          <a:xfrm>
            <a:off x="6468806" y="4600576"/>
            <a:ext cx="15859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algn="ctr">
              <a:spcBef>
                <a:spcPct val="15000"/>
              </a:spcBef>
            </a:pPr>
            <a:r>
              <a:rPr lang="en-US" altLang="en-US" sz="2200" i="0" dirty="0">
                <a:solidFill>
                  <a:schemeClr val="accent1"/>
                </a:solidFill>
                <a:latin typeface="Calibri" pitchFamily="34" charset="0"/>
              </a:rPr>
              <a:t>Cash</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406" y="1952625"/>
            <a:ext cx="7354594" cy="4905375"/>
          </a:xfrm>
          <a:prstGeom prst="rect">
            <a:avLst/>
          </a:prstGeom>
        </p:spPr>
      </p:pic>
      <p:sp>
        <p:nvSpPr>
          <p:cNvPr id="2" name="Title 1"/>
          <p:cNvSpPr>
            <a:spLocks noGrp="1"/>
          </p:cNvSpPr>
          <p:nvPr>
            <p:ph type="title"/>
          </p:nvPr>
        </p:nvSpPr>
        <p:spPr/>
        <p:txBody>
          <a:bodyPr/>
          <a:lstStyle/>
          <a:p>
            <a:r>
              <a:rPr lang="en-US" dirty="0"/>
              <a:t>About Mutual Funds</a:t>
            </a:r>
          </a:p>
        </p:txBody>
      </p:sp>
      <p:sp>
        <p:nvSpPr>
          <p:cNvPr id="3" name="Content Placeholder 2"/>
          <p:cNvSpPr>
            <a:spLocks noGrp="1"/>
          </p:cNvSpPr>
          <p:nvPr>
            <p:ph idx="1"/>
          </p:nvPr>
        </p:nvSpPr>
        <p:spPr>
          <a:xfrm>
            <a:off x="530351" y="1828800"/>
            <a:ext cx="7670674" cy="3209925"/>
          </a:xfrm>
        </p:spPr>
        <p:txBody>
          <a:bodyPr>
            <a:noAutofit/>
          </a:bodyPr>
          <a:lstStyle/>
          <a:p>
            <a:pPr marL="285750" indent="-285750"/>
            <a:r>
              <a:rPr lang="en-US" dirty="0"/>
              <a:t>Bring together the money of many different investors</a:t>
            </a:r>
          </a:p>
          <a:p>
            <a:pPr marL="285750" indent="-285750"/>
            <a:r>
              <a:rPr lang="en-US" dirty="0"/>
              <a:t>Hold a mix of individual stocks, bonds, and/or cash</a:t>
            </a:r>
          </a:p>
          <a:p>
            <a:pPr marL="285750" indent="-285750"/>
            <a:r>
              <a:rPr lang="en-US" dirty="0"/>
              <a:t>Automatic diversification</a:t>
            </a:r>
          </a:p>
          <a:p>
            <a:pPr marL="285750" indent="-285750"/>
            <a:r>
              <a:rPr lang="en-US" dirty="0"/>
              <a:t>Choose investments based on objective</a:t>
            </a:r>
          </a:p>
        </p:txBody>
      </p:sp>
      <p:sp>
        <p:nvSpPr>
          <p:cNvPr id="5" name="TextBox 4"/>
          <p:cNvSpPr txBox="1"/>
          <p:nvPr/>
        </p:nvSpPr>
        <p:spPr>
          <a:xfrm>
            <a:off x="568615" y="4192222"/>
            <a:ext cx="4784435" cy="2585323"/>
          </a:xfrm>
          <a:prstGeom prst="rect">
            <a:avLst/>
          </a:prstGeom>
          <a:noFill/>
        </p:spPr>
        <p:txBody>
          <a:bodyPr wrap="square" rtlCol="0">
            <a:spAutoFit/>
          </a:bodyPr>
          <a:lstStyle/>
          <a:p>
            <a:pPr>
              <a:buNone/>
            </a:pPr>
            <a:r>
              <a:rPr lang="en-US" dirty="0">
                <a:solidFill>
                  <a:srgbClr val="5D5D5D"/>
                </a:solidFill>
              </a:rPr>
              <a:t>No investment strategy, including diversification, can ensure a profit or guarantee protection against a loss in declining markets. </a:t>
            </a:r>
          </a:p>
          <a:p>
            <a:pPr>
              <a:buNone/>
            </a:pPr>
            <a:endParaRPr lang="en-US" i="1" dirty="0">
              <a:solidFill>
                <a:srgbClr val="5D5D5D"/>
              </a:solidFill>
            </a:endParaRPr>
          </a:p>
          <a:p>
            <a:pPr>
              <a:buNone/>
            </a:pPr>
            <a:r>
              <a:rPr lang="en-US" i="1" dirty="0">
                <a:solidFill>
                  <a:srgbClr val="5D5D5D"/>
                </a:solidFill>
              </a:rPr>
              <a:t>Before investing in a mutual fund, make sure you understand the fund’s objectives, risks, </a:t>
            </a:r>
            <a:br>
              <a:rPr lang="en-US" i="1" dirty="0">
                <a:solidFill>
                  <a:srgbClr val="5D5D5D"/>
                </a:solidFill>
              </a:rPr>
            </a:br>
            <a:r>
              <a:rPr lang="en-US" i="1" dirty="0">
                <a:solidFill>
                  <a:srgbClr val="5D5D5D"/>
                </a:solidFill>
              </a:rPr>
              <a:t>fees, and expenses. This information can </a:t>
            </a:r>
            <a:br>
              <a:rPr lang="en-US" i="1" dirty="0">
                <a:solidFill>
                  <a:srgbClr val="5D5D5D"/>
                </a:solidFill>
              </a:rPr>
            </a:br>
            <a:r>
              <a:rPr lang="en-US" i="1" dirty="0">
                <a:solidFill>
                  <a:srgbClr val="5D5D5D"/>
                </a:solidFill>
              </a:rPr>
              <a:t>be found in the fund’s prospectus, which </a:t>
            </a:r>
            <a:br>
              <a:rPr lang="en-US" i="1" dirty="0">
                <a:solidFill>
                  <a:srgbClr val="5D5D5D"/>
                </a:solidFill>
              </a:rPr>
            </a:br>
            <a:r>
              <a:rPr lang="en-US" i="1" dirty="0">
                <a:solidFill>
                  <a:srgbClr val="5D5D5D"/>
                </a:solidFill>
              </a:rPr>
              <a:t>should be read carefully before investing.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627329"/>
          </a:xfrm>
        </p:spPr>
        <p:txBody>
          <a:bodyPr/>
          <a:lstStyle/>
          <a:p>
            <a:r>
              <a:rPr lang="en-US" dirty="0"/>
              <a:t>Examples of Fund Objectives</a:t>
            </a:r>
          </a:p>
        </p:txBody>
      </p:sp>
      <p:sp>
        <p:nvSpPr>
          <p:cNvPr id="5" name="Rectangle 4"/>
          <p:cNvSpPr>
            <a:spLocks noChangeArrowheads="1"/>
          </p:cNvSpPr>
          <p:nvPr/>
        </p:nvSpPr>
        <p:spPr bwMode="auto">
          <a:xfrm>
            <a:off x="3506788" y="2217737"/>
            <a:ext cx="27749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lgn="ctr">
              <a:spcBef>
                <a:spcPct val="0"/>
              </a:spcBef>
              <a:buClrTx/>
              <a:buSzTx/>
              <a:buFontTx/>
              <a:buNone/>
            </a:pPr>
            <a:endParaRPr lang="en-US" altLang="en-US" sz="2000" b="0">
              <a:solidFill>
                <a:srgbClr val="F3DC91"/>
              </a:solidFill>
              <a:latin typeface="Arial" pitchFamily="34" charset="0"/>
            </a:endParaRPr>
          </a:p>
        </p:txBody>
      </p:sp>
      <p:sp>
        <p:nvSpPr>
          <p:cNvPr id="6" name="Rectangle 5"/>
          <p:cNvSpPr>
            <a:spLocks noChangeArrowheads="1"/>
          </p:cNvSpPr>
          <p:nvPr/>
        </p:nvSpPr>
        <p:spPr bwMode="auto">
          <a:xfrm>
            <a:off x="563563" y="2044700"/>
            <a:ext cx="8305800" cy="457200"/>
          </a:xfrm>
          <a:prstGeom prst="rect">
            <a:avLst/>
          </a:prstGeom>
          <a:solidFill>
            <a:schemeClr val="accent6"/>
          </a:solidFill>
          <a:ln w="12700">
            <a:noFill/>
            <a:miter lim="800000"/>
            <a:headEnd type="none" w="sm" len="sm"/>
            <a:tailEnd type="none" w="sm" len="sm"/>
          </a:ln>
        </p:spPr>
        <p:txBody>
          <a:bodyPr wrap="none" anchor="ct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altLang="en-US"/>
          </a:p>
        </p:txBody>
      </p:sp>
      <p:sp>
        <p:nvSpPr>
          <p:cNvPr id="7" name="Rectangle 6"/>
          <p:cNvSpPr>
            <a:spLocks noChangeArrowheads="1"/>
          </p:cNvSpPr>
          <p:nvPr/>
        </p:nvSpPr>
        <p:spPr bwMode="auto">
          <a:xfrm>
            <a:off x="4579937" y="2066925"/>
            <a:ext cx="191770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Invests in</a:t>
            </a:r>
          </a:p>
          <a:p>
            <a:pPr marL="0" lvl="1">
              <a:spcBef>
                <a:spcPts val="200"/>
              </a:spcBef>
              <a:spcAft>
                <a:spcPct val="30000"/>
              </a:spcAft>
              <a:buClr>
                <a:srgbClr val="FFFFFF"/>
              </a:buClr>
              <a:buSzPct val="65000"/>
              <a:buFont typeface="Wingdings" pitchFamily="2" charset="2"/>
              <a:buNone/>
            </a:pPr>
            <a:r>
              <a:rPr lang="en-US" altLang="en-US" sz="1600" b="0" dirty="0">
                <a:solidFill>
                  <a:srgbClr val="5D5D5D"/>
                </a:solidFill>
              </a:rPr>
              <a:t>Mainly stocks</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Mainly bonds</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Cash alternative investments </a:t>
            </a:r>
            <a:br>
              <a:rPr lang="en-US" altLang="en-US" sz="1600" b="0" dirty="0">
                <a:solidFill>
                  <a:srgbClr val="5D5D5D"/>
                </a:solidFill>
              </a:rPr>
            </a:br>
            <a:r>
              <a:rPr lang="en-US" altLang="en-US" sz="1600" b="0" dirty="0">
                <a:solidFill>
                  <a:srgbClr val="5D5D5D"/>
                </a:solidFill>
              </a:rPr>
              <a:t>and lower-risk bonds</a:t>
            </a:r>
          </a:p>
        </p:txBody>
      </p:sp>
      <p:sp>
        <p:nvSpPr>
          <p:cNvPr id="8" name="Rectangle 7"/>
          <p:cNvSpPr>
            <a:spLocks noChangeArrowheads="1"/>
          </p:cNvSpPr>
          <p:nvPr/>
        </p:nvSpPr>
        <p:spPr bwMode="auto">
          <a:xfrm>
            <a:off x="563563" y="2054225"/>
            <a:ext cx="8305800" cy="3975100"/>
          </a:xfrm>
          <a:prstGeom prst="rect">
            <a:avLst/>
          </a:prstGeom>
          <a:noFill/>
          <a:ln w="19050">
            <a:solidFill>
              <a:schemeClr val="accent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altLang="en-US"/>
          </a:p>
        </p:txBody>
      </p:sp>
      <p:sp>
        <p:nvSpPr>
          <p:cNvPr id="9" name="Rectangle 8"/>
          <p:cNvSpPr>
            <a:spLocks noChangeArrowheads="1"/>
          </p:cNvSpPr>
          <p:nvPr/>
        </p:nvSpPr>
        <p:spPr bwMode="auto">
          <a:xfrm>
            <a:off x="534987" y="2066925"/>
            <a:ext cx="24463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Typical objective</a:t>
            </a:r>
            <a:endParaRPr lang="en-US" altLang="en-US" sz="1800" b="0" dirty="0">
              <a:solidFill>
                <a:srgbClr val="FFFFFF"/>
              </a:solidFill>
            </a:endParaRPr>
          </a:p>
          <a:p>
            <a:pPr>
              <a:spcBef>
                <a:spcPts val="200"/>
              </a:spcBef>
              <a:spcAft>
                <a:spcPts val="0"/>
              </a:spcAft>
              <a:buClr>
                <a:srgbClr val="FFFFFF"/>
              </a:buClr>
              <a:buSzPct val="65000"/>
              <a:buFont typeface="Wingdings" pitchFamily="2" charset="2"/>
              <a:buNone/>
            </a:pPr>
            <a:r>
              <a:rPr lang="en-US" altLang="en-US" sz="1600" b="0" dirty="0">
                <a:solidFill>
                  <a:srgbClr val="5D5D5D"/>
                </a:solidFill>
              </a:rPr>
              <a:t>Growth</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Income</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Capital </a:t>
            </a:r>
            <a:br>
              <a:rPr lang="en-US" altLang="en-US" sz="1600" b="0" dirty="0">
                <a:solidFill>
                  <a:srgbClr val="5D5D5D"/>
                </a:solidFill>
              </a:rPr>
            </a:br>
            <a:r>
              <a:rPr lang="en-US" altLang="en-US" sz="1600" b="0" dirty="0">
                <a:solidFill>
                  <a:srgbClr val="5D5D5D"/>
                </a:solidFill>
              </a:rPr>
              <a:t>Preservation</a:t>
            </a:r>
          </a:p>
        </p:txBody>
      </p:sp>
      <p:sp>
        <p:nvSpPr>
          <p:cNvPr id="10" name="Rectangle 9"/>
          <p:cNvSpPr>
            <a:spLocks noChangeArrowheads="1"/>
          </p:cNvSpPr>
          <p:nvPr/>
        </p:nvSpPr>
        <p:spPr bwMode="auto">
          <a:xfrm>
            <a:off x="2476501" y="2063750"/>
            <a:ext cx="20955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  Description</a:t>
            </a:r>
          </a:p>
          <a:p>
            <a:pPr marL="114300" lvl="1">
              <a:spcAft>
                <a:spcPts val="0"/>
              </a:spcAft>
              <a:buClr>
                <a:srgbClr val="FFFFFF"/>
              </a:buClr>
              <a:buSzPct val="65000"/>
              <a:buFont typeface="Wingdings" pitchFamily="2" charset="2"/>
              <a:buNone/>
            </a:pPr>
            <a:r>
              <a:rPr lang="en-US" altLang="en-US" sz="1600" b="0" dirty="0">
                <a:solidFill>
                  <a:srgbClr val="5D5D5D"/>
                </a:solidFill>
              </a:rPr>
              <a:t>Growth of investment dollars over time (can be more or less aggressive</a:t>
            </a:r>
            <a:br>
              <a:rPr lang="en-US" altLang="en-US" sz="1600" b="0" dirty="0">
                <a:solidFill>
                  <a:srgbClr val="5D5D5D"/>
                </a:solidFill>
              </a:rPr>
            </a:br>
            <a:endParaRPr lang="en-US" altLang="en-US" sz="1600" b="0" dirty="0">
              <a:solidFill>
                <a:srgbClr val="5D5D5D"/>
              </a:solidFill>
            </a:endParaRPr>
          </a:p>
          <a:p>
            <a:pPr marL="114300" lvl="1">
              <a:spcBef>
                <a:spcPct val="15000"/>
              </a:spcBef>
              <a:spcAft>
                <a:spcPct val="30000"/>
              </a:spcAft>
              <a:buClr>
                <a:srgbClr val="FFFFFF"/>
              </a:buClr>
              <a:buSzPct val="65000"/>
              <a:buFont typeface="Wingdings" pitchFamily="2" charset="2"/>
              <a:buNone/>
            </a:pPr>
            <a:r>
              <a:rPr lang="en-US" altLang="en-US" sz="1600" b="0" dirty="0">
                <a:solidFill>
                  <a:srgbClr val="5D5D5D"/>
                </a:solidFill>
              </a:rPr>
              <a:t>Provide stream of income over time</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Help preserve investment dollars</a:t>
            </a:r>
          </a:p>
        </p:txBody>
      </p:sp>
      <p:sp>
        <p:nvSpPr>
          <p:cNvPr id="11" name="Line 57"/>
          <p:cNvSpPr>
            <a:spLocks noChangeShapeType="1"/>
          </p:cNvSpPr>
          <p:nvPr/>
        </p:nvSpPr>
        <p:spPr bwMode="auto">
          <a:xfrm>
            <a:off x="2554288" y="2065337"/>
            <a:ext cx="0" cy="3963988"/>
          </a:xfrm>
          <a:prstGeom prst="line">
            <a:avLst/>
          </a:prstGeom>
          <a:noFill/>
          <a:ln w="19050">
            <a:solidFill>
              <a:schemeClr val="accent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dirty="0"/>
          </a:p>
        </p:txBody>
      </p:sp>
      <p:sp>
        <p:nvSpPr>
          <p:cNvPr id="12" name="Line 57"/>
          <p:cNvSpPr>
            <a:spLocks noChangeShapeType="1"/>
          </p:cNvSpPr>
          <p:nvPr/>
        </p:nvSpPr>
        <p:spPr bwMode="auto">
          <a:xfrm>
            <a:off x="4557713" y="2065337"/>
            <a:ext cx="14288" cy="3963988"/>
          </a:xfrm>
          <a:prstGeom prst="line">
            <a:avLst/>
          </a:prstGeom>
          <a:noFill/>
          <a:ln w="19050">
            <a:solidFill>
              <a:schemeClr val="accent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dirty="0"/>
          </a:p>
        </p:txBody>
      </p:sp>
      <p:sp>
        <p:nvSpPr>
          <p:cNvPr id="13" name="Rectangle 12"/>
          <p:cNvSpPr>
            <a:spLocks noChangeArrowheads="1"/>
          </p:cNvSpPr>
          <p:nvPr/>
        </p:nvSpPr>
        <p:spPr bwMode="auto">
          <a:xfrm>
            <a:off x="6411913" y="2082800"/>
            <a:ext cx="24574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  Risk level</a:t>
            </a:r>
          </a:p>
          <a:p>
            <a:pPr marL="114300" lvl="1">
              <a:spcAft>
                <a:spcPts val="0"/>
              </a:spcAft>
              <a:buClr>
                <a:srgbClr val="FFFFFF"/>
              </a:buClr>
              <a:buSzPct val="65000"/>
              <a:buFont typeface="Wingdings" pitchFamily="2" charset="2"/>
              <a:buNone/>
            </a:pPr>
            <a:r>
              <a:rPr lang="en-US" altLang="en-US" sz="1600" b="0" dirty="0">
                <a:solidFill>
                  <a:srgbClr val="5D5D5D"/>
                </a:solidFill>
              </a:rPr>
              <a:t>Tend to offer higher long-term average returns, but carry most risk of loss</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Generally fall in the middle of the risk/return spectrum</a:t>
            </a:r>
            <a:br>
              <a:rPr lang="en-US" altLang="en-US" sz="1600" b="0" dirty="0">
                <a:solidFill>
                  <a:srgbClr val="5D5D5D"/>
                </a:solidFill>
              </a:rPr>
            </a:br>
            <a:endParaRPr lang="en-US" altLang="en-US" sz="1600" b="0" dirty="0">
              <a:solidFill>
                <a:srgbClr val="5D5D5D"/>
              </a:solidFill>
            </a:endParaRPr>
          </a:p>
          <a:p>
            <a:pPr marL="114300" lvl="1">
              <a:spcAft>
                <a:spcPct val="30000"/>
              </a:spcAft>
              <a:buClr>
                <a:srgbClr val="FFFFFF"/>
              </a:buClr>
              <a:buSzPct val="65000"/>
              <a:buFont typeface="Wingdings" pitchFamily="2" charset="2"/>
              <a:buNone/>
            </a:pPr>
            <a:r>
              <a:rPr lang="en-US" altLang="en-US" sz="1600" b="0" dirty="0">
                <a:solidFill>
                  <a:srgbClr val="5D5D5D"/>
                </a:solidFill>
              </a:rPr>
              <a:t>Most conservative offerings in the plan; tend to offer lowest returns</a:t>
            </a:r>
          </a:p>
        </p:txBody>
      </p:sp>
      <p:cxnSp>
        <p:nvCxnSpPr>
          <p:cNvPr id="15" name="Straight Connector 14"/>
          <p:cNvCxnSpPr/>
          <p:nvPr/>
        </p:nvCxnSpPr>
        <p:spPr>
          <a:xfrm>
            <a:off x="563563" y="3884612"/>
            <a:ext cx="8305800"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73088" y="4856162"/>
            <a:ext cx="8305800"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Line 57"/>
          <p:cNvSpPr>
            <a:spLocks noChangeShapeType="1"/>
          </p:cNvSpPr>
          <p:nvPr/>
        </p:nvSpPr>
        <p:spPr bwMode="auto">
          <a:xfrm>
            <a:off x="6435726" y="2064543"/>
            <a:ext cx="14288" cy="3963988"/>
          </a:xfrm>
          <a:prstGeom prst="line">
            <a:avLst/>
          </a:prstGeom>
          <a:noFill/>
          <a:ln w="19050">
            <a:solidFill>
              <a:schemeClr val="accent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dirty="0"/>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790700"/>
            <a:ext cx="4699000" cy="2345072"/>
          </a:xfrm>
        </p:spPr>
        <p:txBody>
          <a:bodyPr>
            <a:normAutofit/>
          </a:bodyPr>
          <a:lstStyle/>
          <a:p>
            <a:r>
              <a:rPr lang="en-US" dirty="0"/>
              <a:t>How you divide your investment dollars among the three asset classes</a:t>
            </a:r>
          </a:p>
          <a:p>
            <a:pPr lvl="1">
              <a:buSzPct val="100000"/>
              <a:buFont typeface="Wingdings" charset="2"/>
              <a:buChar char="ü"/>
            </a:pPr>
            <a:r>
              <a:rPr lang="en-US" sz="2200" dirty="0"/>
              <a:t>Example: 75% growth, 15% income, 10% cash</a:t>
            </a:r>
          </a:p>
        </p:txBody>
      </p:sp>
      <p:sp>
        <p:nvSpPr>
          <p:cNvPr id="2" name="Title 1"/>
          <p:cNvSpPr>
            <a:spLocks noGrp="1"/>
          </p:cNvSpPr>
          <p:nvPr>
            <p:ph type="title"/>
          </p:nvPr>
        </p:nvSpPr>
        <p:spPr>
          <a:xfrm>
            <a:off x="530352" y="530353"/>
            <a:ext cx="9144000" cy="635718"/>
          </a:xfrm>
        </p:spPr>
        <p:txBody>
          <a:bodyPr>
            <a:noAutofit/>
          </a:bodyPr>
          <a:lstStyle/>
          <a:p>
            <a:r>
              <a:rPr lang="en-US" dirty="0"/>
              <a:t>Choosing Investments: Asset Allocation</a:t>
            </a:r>
          </a:p>
        </p:txBody>
      </p:sp>
      <p:sp>
        <p:nvSpPr>
          <p:cNvPr id="5" name="TextBox 4"/>
          <p:cNvSpPr txBox="1"/>
          <p:nvPr/>
        </p:nvSpPr>
        <p:spPr>
          <a:xfrm>
            <a:off x="686499" y="6074918"/>
            <a:ext cx="8091006" cy="646331"/>
          </a:xfrm>
          <a:prstGeom prst="rect">
            <a:avLst/>
          </a:prstGeom>
          <a:noFill/>
        </p:spPr>
        <p:txBody>
          <a:bodyPr wrap="square" rtlCol="0">
            <a:spAutoFit/>
          </a:bodyPr>
          <a:lstStyle/>
          <a:p>
            <a:r>
              <a:rPr lang="en-US" dirty="0">
                <a:solidFill>
                  <a:srgbClr val="5D5D5D"/>
                </a:solidFill>
              </a:rPr>
              <a:t>All investment strategies involve risk. Asset allocation cannot guarantee a profit </a:t>
            </a:r>
            <a:br>
              <a:rPr lang="en-US" dirty="0">
                <a:solidFill>
                  <a:srgbClr val="5D5D5D"/>
                </a:solidFill>
              </a:rPr>
            </a:br>
            <a:r>
              <a:rPr lang="en-US" dirty="0">
                <a:solidFill>
                  <a:srgbClr val="5D5D5D"/>
                </a:solidFill>
              </a:rPr>
              <a:t>or eliminate the potential for loss, including the loss of principal</a:t>
            </a:r>
            <a:r>
              <a:rPr lang="en-US" dirty="0"/>
              <a:t>.</a:t>
            </a:r>
          </a:p>
        </p:txBody>
      </p:sp>
      <p:sp>
        <p:nvSpPr>
          <p:cNvPr id="7" name="Text Box 143"/>
          <p:cNvSpPr txBox="1">
            <a:spLocks noChangeArrowheads="1"/>
          </p:cNvSpPr>
          <p:nvPr/>
        </p:nvSpPr>
        <p:spPr bwMode="auto">
          <a:xfrm>
            <a:off x="5644505" y="4788023"/>
            <a:ext cx="2248250" cy="366713"/>
          </a:xfrm>
          <a:prstGeom prst="rect">
            <a:avLst/>
          </a:prstGeom>
          <a:noFill/>
          <a:ln w="9525">
            <a:noFill/>
            <a:miter lim="800000"/>
            <a:headEnd/>
            <a:tailEnd/>
          </a:ln>
          <a:effectLst/>
        </p:spPr>
        <p:txBody>
          <a:bodyPr wrap="square">
            <a:spAutoFit/>
          </a:bodyPr>
          <a:lstStyle/>
          <a:p>
            <a:pPr>
              <a:spcBef>
                <a:spcPct val="50000"/>
              </a:spcBef>
            </a:pPr>
            <a:r>
              <a:rPr lang="en-US" b="1" dirty="0">
                <a:solidFill>
                  <a:schemeClr val="accent6"/>
                </a:solidFill>
              </a:rPr>
              <a:t>Investment Mix</a:t>
            </a:r>
          </a:p>
        </p:txBody>
      </p:sp>
      <p:sp>
        <p:nvSpPr>
          <p:cNvPr id="8" name="Rectangle 7"/>
          <p:cNvSpPr/>
          <p:nvPr/>
        </p:nvSpPr>
        <p:spPr>
          <a:xfrm>
            <a:off x="5487225" y="1816653"/>
            <a:ext cx="2770989" cy="407241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139"/>
          <p:cNvSpPr txBox="1">
            <a:spLocks noChangeArrowheads="1"/>
          </p:cNvSpPr>
          <p:nvPr/>
        </p:nvSpPr>
        <p:spPr bwMode="auto">
          <a:xfrm>
            <a:off x="5644505" y="5077840"/>
            <a:ext cx="2577531" cy="738664"/>
          </a:xfrm>
          <a:prstGeom prst="rect">
            <a:avLst/>
          </a:prstGeom>
          <a:noFill/>
          <a:ln w="9525">
            <a:noFill/>
            <a:miter lim="800000"/>
            <a:headEnd/>
            <a:tailEnd/>
          </a:ln>
          <a:effectLst/>
        </p:spPr>
        <p:txBody>
          <a:bodyPr wrap="square">
            <a:spAutoFit/>
          </a:bodyPr>
          <a:lstStyle/>
          <a:p>
            <a:pPr>
              <a:spcBef>
                <a:spcPct val="50000"/>
              </a:spcBef>
            </a:pPr>
            <a:r>
              <a:rPr lang="en-US" sz="1400" dirty="0">
                <a:solidFill>
                  <a:srgbClr val="5D5D5D"/>
                </a:solidFill>
              </a:rPr>
              <a:t>Your savings goal, time horizon and risk tolerance help to determine your investment mix.</a:t>
            </a:r>
          </a:p>
        </p:txBody>
      </p:sp>
      <p:sp>
        <p:nvSpPr>
          <p:cNvPr id="10" name="Oval 9"/>
          <p:cNvSpPr/>
          <p:nvPr/>
        </p:nvSpPr>
        <p:spPr>
          <a:xfrm>
            <a:off x="6189908" y="1945850"/>
            <a:ext cx="1283632" cy="1283632"/>
          </a:xfrm>
          <a:prstGeom prst="ellipse">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652701" y="2878426"/>
            <a:ext cx="1283632" cy="1283632"/>
          </a:xfrm>
          <a:prstGeom prst="ellipse">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682374" y="2878426"/>
            <a:ext cx="1283632" cy="1283632"/>
          </a:xfrm>
          <a:prstGeom prst="ellipse">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139"/>
          <p:cNvSpPr txBox="1">
            <a:spLocks noChangeArrowheads="1"/>
          </p:cNvSpPr>
          <p:nvPr/>
        </p:nvSpPr>
        <p:spPr bwMode="auto">
          <a:xfrm>
            <a:off x="6179975" y="2274329"/>
            <a:ext cx="1293565"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5D5D5D"/>
                </a:solidFill>
              </a:rPr>
              <a:t>Savings </a:t>
            </a:r>
            <a:br>
              <a:rPr lang="en-US" sz="1600" b="1" dirty="0">
                <a:solidFill>
                  <a:srgbClr val="5D5D5D"/>
                </a:solidFill>
              </a:rPr>
            </a:br>
            <a:r>
              <a:rPr lang="en-US" sz="1600" b="1" dirty="0">
                <a:solidFill>
                  <a:srgbClr val="5D5D5D"/>
                </a:solidFill>
              </a:rPr>
              <a:t>Goal</a:t>
            </a:r>
          </a:p>
        </p:txBody>
      </p:sp>
      <p:sp>
        <p:nvSpPr>
          <p:cNvPr id="14" name="Text Box 139"/>
          <p:cNvSpPr txBox="1">
            <a:spLocks noChangeArrowheads="1"/>
          </p:cNvSpPr>
          <p:nvPr/>
        </p:nvSpPr>
        <p:spPr bwMode="auto">
          <a:xfrm>
            <a:off x="5591682" y="3229482"/>
            <a:ext cx="1293565"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5D5D5D"/>
                </a:solidFill>
              </a:rPr>
              <a:t>Time</a:t>
            </a:r>
            <a:br>
              <a:rPr lang="en-US" sz="1600" b="1" dirty="0">
                <a:solidFill>
                  <a:srgbClr val="5D5D5D"/>
                </a:solidFill>
              </a:rPr>
            </a:br>
            <a:r>
              <a:rPr lang="en-US" sz="1600" b="1" dirty="0">
                <a:solidFill>
                  <a:srgbClr val="5D5D5D"/>
                </a:solidFill>
              </a:rPr>
              <a:t>Horizon</a:t>
            </a:r>
          </a:p>
        </p:txBody>
      </p:sp>
      <p:sp>
        <p:nvSpPr>
          <p:cNvPr id="15" name="Text Box 139"/>
          <p:cNvSpPr txBox="1">
            <a:spLocks noChangeArrowheads="1"/>
          </p:cNvSpPr>
          <p:nvPr/>
        </p:nvSpPr>
        <p:spPr bwMode="auto">
          <a:xfrm>
            <a:off x="6757476" y="3229482"/>
            <a:ext cx="1293565"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5D5D5D"/>
                </a:solidFill>
              </a:rPr>
              <a:t>Risk</a:t>
            </a:r>
            <a:br>
              <a:rPr lang="en-US" sz="1600" b="1" dirty="0">
                <a:solidFill>
                  <a:srgbClr val="5D5D5D"/>
                </a:solidFill>
              </a:rPr>
            </a:br>
            <a:r>
              <a:rPr lang="en-US" sz="1600" b="1" dirty="0">
                <a:solidFill>
                  <a:srgbClr val="5D5D5D"/>
                </a:solidFill>
              </a:rPr>
              <a:t>Tolerance</a:t>
            </a:r>
          </a:p>
        </p:txBody>
      </p:sp>
      <p:sp>
        <p:nvSpPr>
          <p:cNvPr id="16" name="Rectangle 15"/>
          <p:cNvSpPr/>
          <p:nvPr/>
        </p:nvSpPr>
        <p:spPr>
          <a:xfrm>
            <a:off x="6219705" y="4047749"/>
            <a:ext cx="1166070" cy="56410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Box 139"/>
          <p:cNvSpPr txBox="1">
            <a:spLocks noChangeArrowheads="1"/>
          </p:cNvSpPr>
          <p:nvPr/>
        </p:nvSpPr>
        <p:spPr bwMode="auto">
          <a:xfrm>
            <a:off x="6243037" y="4027079"/>
            <a:ext cx="1137087"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FFFFFF"/>
                </a:solidFill>
              </a:rPr>
              <a:t>Investment</a:t>
            </a:r>
            <a:br>
              <a:rPr lang="en-US" sz="1600" b="1" dirty="0">
                <a:solidFill>
                  <a:srgbClr val="FFFFFF"/>
                </a:solidFill>
              </a:rPr>
            </a:br>
            <a:r>
              <a:rPr lang="en-US" sz="1600" b="1" dirty="0">
                <a:solidFill>
                  <a:srgbClr val="FFFFFF"/>
                </a:solidFill>
              </a:rPr>
              <a:t>Mix</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3"/>
            <a:ext cx="8185809" cy="669274"/>
          </a:xfrm>
        </p:spPr>
        <p:txBody>
          <a:bodyPr/>
          <a:lstStyle/>
          <a:p>
            <a:r>
              <a:rPr lang="en-US" dirty="0"/>
              <a:t>Tools to Help You Decide</a:t>
            </a:r>
          </a:p>
        </p:txBody>
      </p:sp>
      <p:pic>
        <p:nvPicPr>
          <p:cNvPr id="4" name="Picture 3" descr="Graphical user interface, text, application&#10;&#10;Description automatically generated">
            <a:extLst>
              <a:ext uri="{FF2B5EF4-FFF2-40B4-BE49-F238E27FC236}">
                <a16:creationId xmlns:a16="http://schemas.microsoft.com/office/drawing/2014/main" id="{EC946F23-A83B-43F9-B0BF-40A2919C9E2D}"/>
              </a:ext>
            </a:extLst>
          </p:cNvPr>
          <p:cNvPicPr>
            <a:picLocks noChangeAspect="1"/>
          </p:cNvPicPr>
          <p:nvPr/>
        </p:nvPicPr>
        <p:blipFill>
          <a:blip r:embed="rId3"/>
          <a:stretch>
            <a:fillRect/>
          </a:stretch>
        </p:blipFill>
        <p:spPr>
          <a:xfrm>
            <a:off x="766804" y="2073105"/>
            <a:ext cx="3369616" cy="349943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6BB5E977-B1AF-4768-9F8B-CDBD3DFDDF39}"/>
              </a:ext>
            </a:extLst>
          </p:cNvPr>
          <p:cNvPicPr>
            <a:picLocks noChangeAspect="1"/>
          </p:cNvPicPr>
          <p:nvPr/>
        </p:nvPicPr>
        <p:blipFill>
          <a:blip r:embed="rId4"/>
          <a:stretch>
            <a:fillRect/>
          </a:stretch>
        </p:blipFill>
        <p:spPr>
          <a:xfrm>
            <a:off x="4715786" y="2152617"/>
            <a:ext cx="3293671" cy="3364561"/>
          </a:xfrm>
          <a:prstGeom prst="rect">
            <a:avLst/>
          </a:prstGeom>
        </p:spPr>
      </p:pic>
      <p:sp>
        <p:nvSpPr>
          <p:cNvPr id="9" name="TextBox 8">
            <a:extLst>
              <a:ext uri="{FF2B5EF4-FFF2-40B4-BE49-F238E27FC236}">
                <a16:creationId xmlns:a16="http://schemas.microsoft.com/office/drawing/2014/main" id="{94275295-FB06-4F2E-84AB-AC9765EE0525}"/>
              </a:ext>
            </a:extLst>
          </p:cNvPr>
          <p:cNvSpPr txBox="1"/>
          <p:nvPr/>
        </p:nvSpPr>
        <p:spPr>
          <a:xfrm>
            <a:off x="934278" y="1749288"/>
            <a:ext cx="2991679" cy="369332"/>
          </a:xfrm>
          <a:prstGeom prst="rect">
            <a:avLst/>
          </a:prstGeom>
          <a:noFill/>
        </p:spPr>
        <p:txBody>
          <a:bodyPr wrap="square" rtlCol="0">
            <a:spAutoFit/>
          </a:bodyPr>
          <a:lstStyle/>
          <a:p>
            <a:r>
              <a:rPr lang="en-US" dirty="0"/>
              <a:t>Goal-Setting Worksheet</a:t>
            </a:r>
          </a:p>
        </p:txBody>
      </p:sp>
      <p:sp>
        <p:nvSpPr>
          <p:cNvPr id="10" name="TextBox 9">
            <a:extLst>
              <a:ext uri="{FF2B5EF4-FFF2-40B4-BE49-F238E27FC236}">
                <a16:creationId xmlns:a16="http://schemas.microsoft.com/office/drawing/2014/main" id="{AF4C12EA-04A4-45C8-8CE5-5B39B75291F1}"/>
              </a:ext>
            </a:extLst>
          </p:cNvPr>
          <p:cNvSpPr txBox="1"/>
          <p:nvPr/>
        </p:nvSpPr>
        <p:spPr>
          <a:xfrm>
            <a:off x="4866781" y="1745114"/>
            <a:ext cx="2991679" cy="369332"/>
          </a:xfrm>
          <a:prstGeom prst="rect">
            <a:avLst/>
          </a:prstGeom>
          <a:noFill/>
        </p:spPr>
        <p:txBody>
          <a:bodyPr wrap="square" rtlCol="0">
            <a:spAutoFit/>
          </a:bodyPr>
          <a:lstStyle/>
          <a:p>
            <a:r>
              <a:rPr lang="en-US" dirty="0"/>
              <a:t>Risk Tolerance Worksheet</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Summary</a:t>
            </a:r>
          </a:p>
        </p:txBody>
      </p:sp>
      <p:sp>
        <p:nvSpPr>
          <p:cNvPr id="6" name="Content Placeholder 5"/>
          <p:cNvSpPr>
            <a:spLocks noGrp="1"/>
          </p:cNvSpPr>
          <p:nvPr>
            <p:ph idx="1"/>
          </p:nvPr>
        </p:nvSpPr>
        <p:spPr>
          <a:xfrm>
            <a:off x="530351" y="1627464"/>
            <a:ext cx="8236143" cy="4966283"/>
          </a:xfrm>
        </p:spPr>
        <p:txBody>
          <a:bodyPr>
            <a:noAutofit/>
          </a:bodyPr>
          <a:lstStyle/>
          <a:p>
            <a:r>
              <a:rPr lang="en-US" sz="2400" dirty="0"/>
              <a:t>Retirement has changed, is longer than ever before</a:t>
            </a:r>
          </a:p>
          <a:p>
            <a:r>
              <a:rPr lang="en-US" sz="2400" dirty="0"/>
              <a:t>Most people will need a large nest egg to live comfortably </a:t>
            </a:r>
            <a:br>
              <a:rPr lang="en-US" sz="2400" dirty="0"/>
            </a:br>
            <a:r>
              <a:rPr lang="en-US" sz="2400" dirty="0"/>
              <a:t>in retirement</a:t>
            </a:r>
          </a:p>
          <a:p>
            <a:r>
              <a:rPr lang="en-US" sz="2400" dirty="0"/>
              <a:t>View Social Security as a safety net</a:t>
            </a:r>
          </a:p>
          <a:p>
            <a:r>
              <a:rPr lang="en-US" sz="2400" dirty="0"/>
              <a:t>Compounding and time can work for you</a:t>
            </a:r>
          </a:p>
          <a:p>
            <a:r>
              <a:rPr lang="en-US" sz="2400" dirty="0"/>
              <a:t>Your retirement savings plan can become an important element in your planning</a:t>
            </a:r>
          </a:p>
          <a:p>
            <a:pPr lvl="1">
              <a:buSzPct val="80000"/>
              <a:buFont typeface="Wingdings" charset="2"/>
              <a:buChar char="ü"/>
            </a:pPr>
            <a:r>
              <a:rPr lang="en-US" sz="2200" dirty="0"/>
              <a:t>Convenience</a:t>
            </a:r>
          </a:p>
          <a:p>
            <a:pPr lvl="1">
              <a:buSzPct val="80000"/>
              <a:buFont typeface="Wingdings" charset="2"/>
              <a:buChar char="ü"/>
            </a:pPr>
            <a:r>
              <a:rPr lang="en-US" sz="2200" dirty="0"/>
              <a:t>Tax advantages</a:t>
            </a:r>
          </a:p>
          <a:p>
            <a:pPr lvl="1">
              <a:buSzPct val="80000"/>
              <a:buFont typeface="Wingdings" charset="2"/>
              <a:buChar char="ü"/>
            </a:pPr>
            <a:r>
              <a:rPr lang="en-US" sz="2200" dirty="0"/>
              <a:t>Investment choice</a:t>
            </a:r>
          </a:p>
          <a:p>
            <a:r>
              <a:rPr lang="en-US" sz="2400" dirty="0"/>
              <a:t>Three key factors contribute to your asset allocation decision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473"/>
          <a:stretch/>
        </p:blipFill>
        <p:spPr>
          <a:xfrm>
            <a:off x="0" y="1278136"/>
            <a:ext cx="8667750" cy="5579864"/>
          </a:xfrm>
          <a:prstGeom prst="rect">
            <a:avLst/>
          </a:prstGeom>
        </p:spPr>
      </p:pic>
      <p:sp>
        <p:nvSpPr>
          <p:cNvPr id="5" name="Title 4"/>
          <p:cNvSpPr>
            <a:spLocks noGrp="1"/>
          </p:cNvSpPr>
          <p:nvPr>
            <p:ph type="title"/>
          </p:nvPr>
        </p:nvSpPr>
        <p:spPr/>
        <p:txBody>
          <a:bodyPr>
            <a:noAutofit/>
          </a:bodyPr>
          <a:lstStyle/>
          <a:p>
            <a:r>
              <a:rPr lang="en-US" dirty="0"/>
              <a:t>Enroll Today</a:t>
            </a: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010" r="9375"/>
          <a:stretch/>
        </p:blipFill>
        <p:spPr>
          <a:xfrm>
            <a:off x="857250" y="1190752"/>
            <a:ext cx="8286750" cy="5667248"/>
          </a:xfrm>
          <a:prstGeom prst="rect">
            <a:avLst/>
          </a:prstGeom>
        </p:spPr>
      </p:pic>
      <p:sp>
        <p:nvSpPr>
          <p:cNvPr id="5" name="Title 1"/>
          <p:cNvSpPr txBox="1">
            <a:spLocks/>
          </p:cNvSpPr>
          <p:nvPr/>
        </p:nvSpPr>
        <p:spPr>
          <a:xfrm>
            <a:off x="530352" y="53035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5400">
                <a:latin typeface="+mn-lt"/>
              </a:rPr>
              <a:t>Thank You</a:t>
            </a:r>
            <a:endParaRPr lang="en-US" sz="5400" dirty="0">
              <a:latin typeface="+mn-lt"/>
            </a:endParaRP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2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Retirement: A New Beginning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266117" y="2143129"/>
            <a:ext cx="2772912" cy="2501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0000">
            <a:off x="3152251" y="2219317"/>
            <a:ext cx="2766117" cy="24958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0000">
            <a:off x="6024911" y="2270449"/>
            <a:ext cx="2720340" cy="245455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306" y="2114550"/>
            <a:ext cx="7263693" cy="4743450"/>
          </a:xfrm>
          <a:prstGeom prst="rect">
            <a:avLst/>
          </a:prstGeom>
        </p:spPr>
      </p:pic>
      <p:sp>
        <p:nvSpPr>
          <p:cNvPr id="2" name="Title 1"/>
          <p:cNvSpPr>
            <a:spLocks noGrp="1"/>
          </p:cNvSpPr>
          <p:nvPr>
            <p:ph type="title"/>
          </p:nvPr>
        </p:nvSpPr>
        <p:spPr/>
        <p:txBody>
          <a:bodyPr>
            <a:noAutofit/>
          </a:bodyPr>
          <a:lstStyle/>
          <a:p>
            <a:r>
              <a:rPr lang="en-US" dirty="0"/>
              <a:t>Today’s Retirement Can Last Longer Than Ever Before</a:t>
            </a:r>
          </a:p>
        </p:txBody>
      </p:sp>
      <p:sp>
        <p:nvSpPr>
          <p:cNvPr id="3" name="Content Placeholder 2"/>
          <p:cNvSpPr>
            <a:spLocks noGrp="1"/>
          </p:cNvSpPr>
          <p:nvPr>
            <p:ph idx="1"/>
          </p:nvPr>
        </p:nvSpPr>
        <p:spPr>
          <a:xfrm>
            <a:off x="647701" y="2120900"/>
            <a:ext cx="7096124" cy="3508375"/>
          </a:xfrm>
        </p:spPr>
        <p:txBody>
          <a:bodyPr>
            <a:noAutofit/>
          </a:bodyPr>
          <a:lstStyle/>
          <a:p>
            <a:pPr>
              <a:buNone/>
            </a:pPr>
            <a:r>
              <a:rPr lang="en-US" dirty="0"/>
              <a:t>Your retirement could last:</a:t>
            </a:r>
          </a:p>
          <a:p>
            <a:pPr marL="0" indent="0">
              <a:buNone/>
            </a:pPr>
            <a:r>
              <a:rPr lang="en-US" sz="3000" b="1" dirty="0">
                <a:solidFill>
                  <a:schemeClr val="accent6"/>
                </a:solidFill>
              </a:rPr>
              <a:t>10</a:t>
            </a:r>
          </a:p>
          <a:p>
            <a:pPr marL="0" indent="0">
              <a:buNone/>
            </a:pPr>
            <a:r>
              <a:rPr lang="en-US" sz="3000" b="1" dirty="0">
                <a:solidFill>
                  <a:schemeClr val="accent6"/>
                </a:solidFill>
              </a:rPr>
              <a:t>15</a:t>
            </a:r>
          </a:p>
          <a:p>
            <a:pPr marL="0" indent="0">
              <a:buNone/>
            </a:pPr>
            <a:r>
              <a:rPr lang="en-US" sz="3000" b="1" dirty="0">
                <a:solidFill>
                  <a:schemeClr val="accent6"/>
                </a:solidFill>
              </a:rPr>
              <a:t>20</a:t>
            </a:r>
          </a:p>
          <a:p>
            <a:pPr marL="0" indent="0">
              <a:buNone/>
            </a:pPr>
            <a:r>
              <a:rPr lang="en-US" sz="3000" b="1" dirty="0">
                <a:solidFill>
                  <a:schemeClr val="accent6"/>
                </a:solidFill>
              </a:rPr>
              <a:t>25 years or longer…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060"/>
          <a:stretch/>
        </p:blipFill>
        <p:spPr>
          <a:xfrm>
            <a:off x="2809874" y="1860798"/>
            <a:ext cx="6334125" cy="4997202"/>
          </a:xfrm>
          <a:prstGeom prst="rect">
            <a:avLst/>
          </a:prstGeom>
        </p:spPr>
      </p:pic>
      <p:sp>
        <p:nvSpPr>
          <p:cNvPr id="2" name="Title 1"/>
          <p:cNvSpPr>
            <a:spLocks noGrp="1"/>
          </p:cNvSpPr>
          <p:nvPr>
            <p:ph type="title"/>
          </p:nvPr>
        </p:nvSpPr>
        <p:spPr/>
        <p:txBody>
          <a:bodyPr>
            <a:noAutofit/>
          </a:bodyPr>
          <a:lstStyle/>
          <a:p>
            <a:r>
              <a:rPr lang="en-US" dirty="0"/>
              <a:t>How Much Will You Need?</a:t>
            </a:r>
          </a:p>
        </p:txBody>
      </p:sp>
      <p:sp>
        <p:nvSpPr>
          <p:cNvPr id="3" name="Content Placeholder 2"/>
          <p:cNvSpPr>
            <a:spLocks noGrp="1"/>
          </p:cNvSpPr>
          <p:nvPr>
            <p:ph idx="1"/>
          </p:nvPr>
        </p:nvSpPr>
        <p:spPr>
          <a:xfrm>
            <a:off x="530351" y="1828801"/>
            <a:ext cx="7394449" cy="1181099"/>
          </a:xfrm>
        </p:spPr>
        <p:txBody>
          <a:bodyPr>
            <a:normAutofit/>
          </a:bodyPr>
          <a:lstStyle/>
          <a:p>
            <a:pPr marL="0" indent="0">
              <a:buNone/>
            </a:pPr>
            <a:r>
              <a:rPr lang="en-US" dirty="0"/>
              <a:t>Have enough set aside to provide 70% to 100% of your final year’s salary each year during retirement.</a:t>
            </a:r>
          </a:p>
          <a:p>
            <a:pPr>
              <a:buNone/>
            </a:pPr>
            <a:endParaRPr lang="en-US" dirty="0"/>
          </a:p>
        </p:txBody>
      </p:sp>
      <p:sp>
        <p:nvSpPr>
          <p:cNvPr id="6" name="TextBox 5"/>
          <p:cNvSpPr txBox="1"/>
          <p:nvPr/>
        </p:nvSpPr>
        <p:spPr>
          <a:xfrm>
            <a:off x="598153" y="2896300"/>
            <a:ext cx="4116722" cy="2723823"/>
          </a:xfrm>
          <a:prstGeom prst="rect">
            <a:avLst/>
          </a:prstGeom>
          <a:noFill/>
        </p:spPr>
        <p:txBody>
          <a:bodyPr wrap="square" rtlCol="0">
            <a:spAutoFit/>
          </a:bodyPr>
          <a:lstStyle/>
          <a:p>
            <a:pPr>
              <a:lnSpc>
                <a:spcPct val="150000"/>
              </a:lnSpc>
              <a:buNone/>
            </a:pPr>
            <a:r>
              <a:rPr lang="en-US" sz="2400" b="1" dirty="0">
                <a:solidFill>
                  <a:schemeClr val="accent6"/>
                </a:solidFill>
              </a:rPr>
              <a:t>Salary at retirement: $75,000</a:t>
            </a:r>
          </a:p>
          <a:p>
            <a:pPr>
              <a:lnSpc>
                <a:spcPct val="150000"/>
              </a:lnSpc>
              <a:buNone/>
            </a:pPr>
            <a:r>
              <a:rPr lang="en-US" sz="2600" dirty="0">
                <a:solidFill>
                  <a:schemeClr val="accent6"/>
                </a:solidFill>
              </a:rPr>
              <a:t>70% = $52,500</a:t>
            </a:r>
          </a:p>
          <a:p>
            <a:pPr>
              <a:lnSpc>
                <a:spcPct val="150000"/>
              </a:lnSpc>
              <a:buNone/>
            </a:pPr>
            <a:r>
              <a:rPr lang="en-US" sz="2600" dirty="0">
                <a:solidFill>
                  <a:schemeClr val="accent6"/>
                </a:solidFill>
              </a:rPr>
              <a:t>80% = $60,000</a:t>
            </a:r>
          </a:p>
          <a:p>
            <a:pPr>
              <a:lnSpc>
                <a:spcPct val="150000"/>
              </a:lnSpc>
              <a:buNone/>
            </a:pPr>
            <a:r>
              <a:rPr lang="en-US" sz="2600" dirty="0">
                <a:solidFill>
                  <a:schemeClr val="accent6"/>
                </a:solidFill>
              </a:rPr>
              <a:t>90% = $67,500</a:t>
            </a:r>
          </a:p>
          <a:p>
            <a:endParaRPr lang="en-US" dirty="0">
              <a:solidFill>
                <a:srgbClr val="5D5D5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327219" y="2209831"/>
            <a:ext cx="5476842" cy="40011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t>Inflation Keeps on Going —</a:t>
            </a:r>
            <a:br>
              <a:rPr lang="en-US" dirty="0"/>
            </a:br>
            <a:r>
              <a:rPr lang="en-US" dirty="0"/>
              <a:t>Your Income Needs to Keep Up!</a:t>
            </a:r>
          </a:p>
        </p:txBody>
      </p:sp>
      <p:sp>
        <p:nvSpPr>
          <p:cNvPr id="8" name="TextBox 7"/>
          <p:cNvSpPr txBox="1"/>
          <p:nvPr/>
        </p:nvSpPr>
        <p:spPr>
          <a:xfrm>
            <a:off x="530352" y="6362700"/>
            <a:ext cx="6858000" cy="523220"/>
          </a:xfrm>
          <a:prstGeom prst="rect">
            <a:avLst/>
          </a:prstGeom>
          <a:noFill/>
        </p:spPr>
        <p:txBody>
          <a:bodyPr wrap="square" rtlCol="0">
            <a:spAutoFit/>
          </a:bodyPr>
          <a:lstStyle/>
          <a:p>
            <a:r>
              <a:rPr lang="en-US" sz="1400" dirty="0">
                <a:solidFill>
                  <a:srgbClr val="5D5D5D"/>
                </a:solidFill>
              </a:rPr>
              <a:t>Assumes a 3% annual inflation rate, which cannot be guaranteed. This hypothetical example of mathematical principles is used for illustrative purposes only.</a:t>
            </a:r>
          </a:p>
        </p:txBody>
      </p:sp>
      <p:sp>
        <p:nvSpPr>
          <p:cNvPr id="3" name="TextBox 2"/>
          <p:cNvSpPr txBox="1"/>
          <p:nvPr/>
        </p:nvSpPr>
        <p:spPr>
          <a:xfrm>
            <a:off x="3367167" y="2209830"/>
            <a:ext cx="1752600" cy="400110"/>
          </a:xfrm>
          <a:prstGeom prst="rect">
            <a:avLst/>
          </a:prstGeom>
          <a:noFill/>
        </p:spPr>
        <p:txBody>
          <a:bodyPr wrap="square" rtlCol="0">
            <a:spAutoFit/>
          </a:bodyPr>
          <a:lstStyle/>
          <a:p>
            <a:r>
              <a:rPr lang="en-US" sz="2000" b="1" dirty="0">
                <a:solidFill>
                  <a:srgbClr val="FFFFFF"/>
                </a:solidFill>
              </a:rPr>
              <a:t>Cost  Today</a:t>
            </a:r>
          </a:p>
        </p:txBody>
      </p:sp>
      <p:sp>
        <p:nvSpPr>
          <p:cNvPr id="6" name="TextBox 5"/>
          <p:cNvSpPr txBox="1"/>
          <p:nvPr/>
        </p:nvSpPr>
        <p:spPr>
          <a:xfrm>
            <a:off x="4938945" y="2209830"/>
            <a:ext cx="2219325" cy="400110"/>
          </a:xfrm>
          <a:prstGeom prst="rect">
            <a:avLst/>
          </a:prstGeom>
          <a:noFill/>
        </p:spPr>
        <p:txBody>
          <a:bodyPr wrap="square" rtlCol="0">
            <a:spAutoFit/>
          </a:bodyPr>
          <a:lstStyle/>
          <a:p>
            <a:r>
              <a:rPr lang="en-US" sz="2000" b="1" dirty="0">
                <a:solidFill>
                  <a:srgbClr val="FFFFFF"/>
                </a:solidFill>
              </a:rPr>
              <a:t>Cost  in 20 Years</a:t>
            </a:r>
          </a:p>
        </p:txBody>
      </p:sp>
      <p:sp>
        <p:nvSpPr>
          <p:cNvPr id="4" name="TextBox 3"/>
          <p:cNvSpPr txBox="1"/>
          <p:nvPr/>
        </p:nvSpPr>
        <p:spPr>
          <a:xfrm>
            <a:off x="3355222" y="2513587"/>
            <a:ext cx="5224463" cy="3785652"/>
          </a:xfrm>
          <a:prstGeom prst="rect">
            <a:avLst/>
          </a:prstGeom>
          <a:noFill/>
        </p:spPr>
        <p:txBody>
          <a:bodyPr wrap="square" rtlCol="0">
            <a:spAutoFit/>
          </a:bodyPr>
          <a:lstStyle/>
          <a:p>
            <a:pPr>
              <a:lnSpc>
                <a:spcPct val="250000"/>
              </a:lnSpc>
              <a:tabLst>
                <a:tab pos="1603375" algn="l"/>
              </a:tabLst>
            </a:pPr>
            <a:r>
              <a:rPr lang="en-US" sz="2400" dirty="0">
                <a:solidFill>
                  <a:srgbClr val="5D5D5D"/>
                </a:solidFill>
              </a:rPr>
              <a:t>$4.00	$7.22</a:t>
            </a:r>
          </a:p>
          <a:p>
            <a:pPr>
              <a:lnSpc>
                <a:spcPct val="250000"/>
              </a:lnSpc>
              <a:tabLst>
                <a:tab pos="1603375" algn="l"/>
              </a:tabLst>
            </a:pPr>
            <a:r>
              <a:rPr lang="en-US" sz="2400" dirty="0">
                <a:solidFill>
                  <a:srgbClr val="5D5D5D"/>
                </a:solidFill>
              </a:rPr>
              <a:t>$45	$81.28</a:t>
            </a:r>
          </a:p>
          <a:p>
            <a:pPr>
              <a:lnSpc>
                <a:spcPct val="250000"/>
              </a:lnSpc>
              <a:tabLst>
                <a:tab pos="1603375" algn="l"/>
              </a:tabLst>
            </a:pPr>
            <a:r>
              <a:rPr lang="en-US" sz="2400" dirty="0">
                <a:solidFill>
                  <a:srgbClr val="5D5D5D"/>
                </a:solidFill>
              </a:rPr>
              <a:t>$100	$180.61</a:t>
            </a:r>
          </a:p>
          <a:p>
            <a:pPr>
              <a:lnSpc>
                <a:spcPct val="250000"/>
              </a:lnSpc>
              <a:tabLst>
                <a:tab pos="1603375" algn="l"/>
              </a:tabLst>
            </a:pPr>
            <a:r>
              <a:rPr lang="en-US" sz="2400" dirty="0">
                <a:solidFill>
                  <a:srgbClr val="5D5D5D"/>
                </a:solidFill>
              </a:rPr>
              <a:t>$35,000	$62,214</a:t>
            </a:r>
          </a:p>
        </p:txBody>
      </p:sp>
      <p:sp>
        <p:nvSpPr>
          <p:cNvPr id="5" name="TextBox 4"/>
          <p:cNvSpPr txBox="1"/>
          <p:nvPr/>
        </p:nvSpPr>
        <p:spPr>
          <a:xfrm>
            <a:off x="1667855" y="2736519"/>
            <a:ext cx="1680184" cy="707886"/>
          </a:xfrm>
          <a:prstGeom prst="rect">
            <a:avLst/>
          </a:prstGeom>
          <a:noFill/>
        </p:spPr>
        <p:txBody>
          <a:bodyPr wrap="square" rtlCol="0">
            <a:spAutoFit/>
          </a:bodyPr>
          <a:lstStyle/>
          <a:p>
            <a:pPr algn="r"/>
            <a:r>
              <a:rPr lang="en-US" sz="2000" b="1" dirty="0">
                <a:solidFill>
                  <a:srgbClr val="5D5D5D"/>
                </a:solidFill>
              </a:rPr>
              <a:t>Gallon </a:t>
            </a:r>
            <a:br>
              <a:rPr lang="en-US" sz="2000" b="1" dirty="0">
                <a:solidFill>
                  <a:srgbClr val="5D5D5D"/>
                </a:solidFill>
              </a:rPr>
            </a:br>
            <a:r>
              <a:rPr lang="en-US" sz="2000" b="1" dirty="0">
                <a:solidFill>
                  <a:srgbClr val="5D5D5D"/>
                </a:solidFill>
              </a:rPr>
              <a:t>of milk</a:t>
            </a:r>
            <a:endParaRPr lang="en-US" sz="2000" b="1" dirty="0"/>
          </a:p>
        </p:txBody>
      </p:sp>
      <p:sp>
        <p:nvSpPr>
          <p:cNvPr id="9" name="TextBox 8"/>
          <p:cNvSpPr txBox="1"/>
          <p:nvPr/>
        </p:nvSpPr>
        <p:spPr>
          <a:xfrm>
            <a:off x="623889" y="3870726"/>
            <a:ext cx="2724150" cy="400110"/>
          </a:xfrm>
          <a:prstGeom prst="rect">
            <a:avLst/>
          </a:prstGeom>
          <a:noFill/>
        </p:spPr>
        <p:txBody>
          <a:bodyPr wrap="square" rtlCol="0">
            <a:spAutoFit/>
          </a:bodyPr>
          <a:lstStyle/>
          <a:p>
            <a:pPr algn="r"/>
            <a:r>
              <a:rPr lang="en-US" sz="2000" b="1" dirty="0">
                <a:solidFill>
                  <a:srgbClr val="5D5D5D"/>
                </a:solidFill>
              </a:rPr>
              <a:t>Haircut</a:t>
            </a:r>
            <a:endParaRPr lang="en-US" sz="2000" b="1" dirty="0"/>
          </a:p>
        </p:txBody>
      </p:sp>
      <p:sp>
        <p:nvSpPr>
          <p:cNvPr id="10" name="TextBox 9"/>
          <p:cNvSpPr txBox="1"/>
          <p:nvPr/>
        </p:nvSpPr>
        <p:spPr>
          <a:xfrm>
            <a:off x="623889" y="4656975"/>
            <a:ext cx="2724150" cy="707886"/>
          </a:xfrm>
          <a:prstGeom prst="rect">
            <a:avLst/>
          </a:prstGeom>
          <a:noFill/>
        </p:spPr>
        <p:txBody>
          <a:bodyPr wrap="square" rtlCol="0">
            <a:spAutoFit/>
          </a:bodyPr>
          <a:lstStyle/>
          <a:p>
            <a:pPr algn="r"/>
            <a:r>
              <a:rPr lang="en-US" sz="2000" b="1" dirty="0">
                <a:solidFill>
                  <a:srgbClr val="5D5D5D"/>
                </a:solidFill>
              </a:rPr>
              <a:t>Running </a:t>
            </a:r>
            <a:br>
              <a:rPr lang="en-US" sz="2000" b="1" dirty="0">
                <a:solidFill>
                  <a:srgbClr val="5D5D5D"/>
                </a:solidFill>
              </a:rPr>
            </a:br>
            <a:r>
              <a:rPr lang="en-US" sz="2000" b="1" dirty="0">
                <a:solidFill>
                  <a:srgbClr val="5D5D5D"/>
                </a:solidFill>
              </a:rPr>
              <a:t>shoes</a:t>
            </a:r>
            <a:endParaRPr lang="en-US" sz="2000" b="1" dirty="0"/>
          </a:p>
        </p:txBody>
      </p:sp>
      <p:sp>
        <p:nvSpPr>
          <p:cNvPr id="11" name="TextBox 10"/>
          <p:cNvSpPr txBox="1"/>
          <p:nvPr/>
        </p:nvSpPr>
        <p:spPr>
          <a:xfrm>
            <a:off x="623889" y="5714066"/>
            <a:ext cx="2724150" cy="400110"/>
          </a:xfrm>
          <a:prstGeom prst="rect">
            <a:avLst/>
          </a:prstGeom>
          <a:noFill/>
        </p:spPr>
        <p:txBody>
          <a:bodyPr wrap="square" rtlCol="0">
            <a:spAutoFit/>
          </a:bodyPr>
          <a:lstStyle/>
          <a:p>
            <a:pPr algn="r"/>
            <a:r>
              <a:rPr lang="en-US" sz="2000" b="1" dirty="0">
                <a:solidFill>
                  <a:srgbClr val="5D5D5D"/>
                </a:solidFill>
              </a:rPr>
              <a:t>New car</a:t>
            </a:r>
            <a:endParaRPr lang="en-US" sz="2000" b="1"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684" y="5488041"/>
            <a:ext cx="763022" cy="712713"/>
          </a:xfrm>
          <a:prstGeom prst="rect">
            <a:avLst/>
          </a:prstGeom>
        </p:spPr>
      </p:pic>
      <p:cxnSp>
        <p:nvCxnSpPr>
          <p:cNvPr id="19" name="Shape 466"/>
          <p:cNvCxnSpPr>
            <a:cxnSpLocks noChangeShapeType="1"/>
          </p:cNvCxnSpPr>
          <p:nvPr/>
        </p:nvCxnSpPr>
        <p:spPr bwMode="auto">
          <a:xfrm>
            <a:off x="1327219" y="3494662"/>
            <a:ext cx="5476842"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21" name="Shape 466"/>
          <p:cNvCxnSpPr>
            <a:cxnSpLocks noChangeShapeType="1"/>
          </p:cNvCxnSpPr>
          <p:nvPr/>
        </p:nvCxnSpPr>
        <p:spPr bwMode="auto">
          <a:xfrm flipV="1">
            <a:off x="1327219" y="5444685"/>
            <a:ext cx="5476842" cy="2"/>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032" y="3418462"/>
            <a:ext cx="957033" cy="1238513"/>
          </a:xfrm>
          <a:prstGeom prst="rect">
            <a:avLst/>
          </a:prstGeom>
        </p:spPr>
      </p:pic>
      <p:cxnSp>
        <p:nvCxnSpPr>
          <p:cNvPr id="25" name="Shape 466"/>
          <p:cNvCxnSpPr>
            <a:cxnSpLocks noChangeShapeType="1"/>
          </p:cNvCxnSpPr>
          <p:nvPr/>
        </p:nvCxnSpPr>
        <p:spPr bwMode="auto">
          <a:xfrm>
            <a:off x="1327219" y="4555247"/>
            <a:ext cx="5464106"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t="28389" b="28684"/>
          <a:stretch/>
        </p:blipFill>
        <p:spPr>
          <a:xfrm>
            <a:off x="1447833" y="4781550"/>
            <a:ext cx="889211" cy="493970"/>
          </a:xfrm>
          <a:prstGeom prst="rect">
            <a:avLst/>
          </a:prstGeom>
        </p:spPr>
      </p:pic>
      <p:cxnSp>
        <p:nvCxnSpPr>
          <p:cNvPr id="34" name="Shape 478"/>
          <p:cNvCxnSpPr>
            <a:cxnSpLocks noChangeShapeType="1"/>
          </p:cNvCxnSpPr>
          <p:nvPr/>
        </p:nvCxnSpPr>
        <p:spPr bwMode="auto">
          <a:xfrm>
            <a:off x="4818400" y="2598132"/>
            <a:ext cx="9525" cy="3532004"/>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6269" y="2457510"/>
            <a:ext cx="838237" cy="1084777"/>
          </a:xfrm>
          <a:prstGeom prst="rect">
            <a:avLst/>
          </a:prstGeom>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3400"/>
            <a:ext cx="8397748" cy="1219200"/>
          </a:xfrm>
        </p:spPr>
        <p:txBody>
          <a:bodyPr>
            <a:noAutofit/>
          </a:bodyPr>
          <a:lstStyle/>
          <a:p>
            <a:r>
              <a:rPr lang="en-US" dirty="0"/>
              <a:t>How Much Does It Take to </a:t>
            </a:r>
            <a:br>
              <a:rPr lang="en-US" dirty="0"/>
            </a:br>
            <a:r>
              <a:rPr lang="en-US" dirty="0"/>
              <a:t>Provide 70% of Income for 25 years? </a:t>
            </a:r>
          </a:p>
        </p:txBody>
      </p:sp>
      <p:sp>
        <p:nvSpPr>
          <p:cNvPr id="8" name="TextBox 7"/>
          <p:cNvSpPr txBox="1"/>
          <p:nvPr/>
        </p:nvSpPr>
        <p:spPr>
          <a:xfrm>
            <a:off x="654340" y="5651500"/>
            <a:ext cx="8273759" cy="954107"/>
          </a:xfrm>
          <a:prstGeom prst="rect">
            <a:avLst/>
          </a:prstGeom>
          <a:noFill/>
        </p:spPr>
        <p:txBody>
          <a:bodyPr wrap="square" rtlCol="0">
            <a:spAutoFit/>
          </a:bodyPr>
          <a:lstStyle/>
          <a:p>
            <a:r>
              <a:rPr lang="en-US" sz="1400" dirty="0">
                <a:solidFill>
                  <a:srgbClr val="5D5D5D"/>
                </a:solidFill>
              </a:rPr>
              <a:t>Figures are hypothetical, for illustrative purposes only, and do not represent the performance of any specific investment. They assume that salary rises each year until retirement by 3%, a 3% inflation rate, and a rate of return during retirement of 4% per year. Actual inflation and returns will fluctuate over time and cannot be guaranteed. Taxes and fees are not considered. If they had been, the amount needed would have been higher.</a:t>
            </a:r>
          </a:p>
        </p:txBody>
      </p:sp>
      <p:graphicFrame>
        <p:nvGraphicFramePr>
          <p:cNvPr id="9" name="Table 8"/>
          <p:cNvGraphicFramePr>
            <a:graphicFrameLocks noGrp="1"/>
          </p:cNvGraphicFramePr>
          <p:nvPr>
            <p:extLst>
              <p:ext uri="{D42A27DB-BD31-4B8C-83A1-F6EECF244321}">
                <p14:modId xmlns:p14="http://schemas.microsoft.com/office/powerpoint/2010/main" val="3361353499"/>
              </p:ext>
            </p:extLst>
          </p:nvPr>
        </p:nvGraphicFramePr>
        <p:xfrm>
          <a:off x="798352" y="2202343"/>
          <a:ext cx="7126448" cy="3022600"/>
        </p:xfrm>
        <a:graphic>
          <a:graphicData uri="http://schemas.openxmlformats.org/drawingml/2006/table">
            <a:tbl>
              <a:tblPr firstRow="1" bandRow="1">
                <a:tableStyleId>{2D5ABB26-0587-4C30-8999-92F81FD0307C}</a:tableStyleId>
              </a:tblPr>
              <a:tblGrid>
                <a:gridCol w="1781612">
                  <a:extLst>
                    <a:ext uri="{9D8B030D-6E8A-4147-A177-3AD203B41FA5}">
                      <a16:colId xmlns:a16="http://schemas.microsoft.com/office/drawing/2014/main" val="20000"/>
                    </a:ext>
                  </a:extLst>
                </a:gridCol>
                <a:gridCol w="1781612">
                  <a:extLst>
                    <a:ext uri="{9D8B030D-6E8A-4147-A177-3AD203B41FA5}">
                      <a16:colId xmlns:a16="http://schemas.microsoft.com/office/drawing/2014/main" val="20001"/>
                    </a:ext>
                  </a:extLst>
                </a:gridCol>
                <a:gridCol w="1781612">
                  <a:extLst>
                    <a:ext uri="{9D8B030D-6E8A-4147-A177-3AD203B41FA5}">
                      <a16:colId xmlns:a16="http://schemas.microsoft.com/office/drawing/2014/main" val="20002"/>
                    </a:ext>
                  </a:extLst>
                </a:gridCol>
                <a:gridCol w="1781612">
                  <a:extLst>
                    <a:ext uri="{9D8B030D-6E8A-4147-A177-3AD203B41FA5}">
                      <a16:colId xmlns:a16="http://schemas.microsoft.com/office/drawing/2014/main" val="20003"/>
                    </a:ext>
                  </a:extLst>
                </a:gridCol>
              </a:tblGrid>
              <a:tr h="604520">
                <a:tc rowSpan="2">
                  <a:txBody>
                    <a:bodyPr/>
                    <a:lstStyle/>
                    <a:p>
                      <a:pPr algn="ctr"/>
                      <a:r>
                        <a:rPr lang="en-US" sz="2200" b="1" dirty="0">
                          <a:solidFill>
                            <a:srgbClr val="FFFFFF"/>
                          </a:solidFill>
                        </a:rPr>
                        <a:t>Current  Salary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p>
                      <a:pPr algn="ctr"/>
                      <a:r>
                        <a:rPr lang="en-US" sz="2200" b="1" dirty="0">
                          <a:solidFill>
                            <a:srgbClr val="FFFFFF"/>
                          </a:solidFill>
                        </a:rPr>
                        <a:t>Years Until Retirement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4520">
                <a:tc vMerge="1">
                  <a:txBody>
                    <a:bodyPr/>
                    <a:lstStyle/>
                    <a:p>
                      <a:endParaRPr lang="en-US"/>
                    </a:p>
                  </a:txBody>
                  <a:tcPr/>
                </a:tc>
                <a:tc>
                  <a:txBody>
                    <a:bodyPr/>
                    <a:lstStyle/>
                    <a:p>
                      <a:pPr algn="ctr"/>
                      <a:r>
                        <a:rPr lang="en-US" sz="2800" dirty="0">
                          <a:solidFill>
                            <a:srgbClr val="5D5D5D"/>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5D5D5D"/>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5D5D5D"/>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4520">
                <a:tc>
                  <a:txBody>
                    <a:bodyPr/>
                    <a:lstStyle/>
                    <a:p>
                      <a:pPr algn="ctr"/>
                      <a:r>
                        <a:rPr lang="en-US" sz="2000" dirty="0">
                          <a:solidFill>
                            <a:srgbClr val="5D5D5D"/>
                          </a:solidFill>
                        </a:rPr>
                        <a:t>$40,000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$822,189</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$1,104,953</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$1,484,965</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4520">
                <a:tc>
                  <a:txBody>
                    <a:bodyPr/>
                    <a:lstStyle/>
                    <a:p>
                      <a:pPr algn="ctr"/>
                      <a:r>
                        <a:rPr lang="en-US" sz="2000" dirty="0">
                          <a:solidFill>
                            <a:srgbClr val="5D5D5D"/>
                          </a:solidFill>
                        </a:rPr>
                        <a:t>$60,000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$1,233,284</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$1,657,430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$2,227,448</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4520">
                <a:tc>
                  <a:txBody>
                    <a:bodyPr/>
                    <a:lstStyle/>
                    <a:p>
                      <a:pPr algn="ctr"/>
                      <a:r>
                        <a:rPr lang="en-US" sz="2000" dirty="0">
                          <a:solidFill>
                            <a:srgbClr val="5D5D5D"/>
                          </a:solidFill>
                        </a:rPr>
                        <a:t>$80,000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$1,644,378</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$2,209,907</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$2,969,930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531"/>
          <a:stretch/>
        </p:blipFill>
        <p:spPr>
          <a:xfrm flipH="1">
            <a:off x="1428750" y="2000250"/>
            <a:ext cx="7715250" cy="4857750"/>
          </a:xfrm>
          <a:prstGeom prst="rect">
            <a:avLst/>
          </a:prstGeom>
        </p:spPr>
      </p:pic>
      <p:sp>
        <p:nvSpPr>
          <p:cNvPr id="2" name="Title 1"/>
          <p:cNvSpPr>
            <a:spLocks noGrp="1"/>
          </p:cNvSpPr>
          <p:nvPr>
            <p:ph type="title"/>
          </p:nvPr>
        </p:nvSpPr>
        <p:spPr/>
        <p:txBody>
          <a:bodyPr>
            <a:noAutofit/>
          </a:bodyPr>
          <a:lstStyle/>
          <a:p>
            <a:r>
              <a:rPr lang="en-US" dirty="0"/>
              <a:t>Won’t Social Security Provide </a:t>
            </a:r>
            <a:br>
              <a:rPr lang="en-US" dirty="0"/>
            </a:br>
            <a:r>
              <a:rPr lang="en-US" dirty="0"/>
              <a:t>What I Need?</a:t>
            </a:r>
          </a:p>
        </p:txBody>
      </p:sp>
      <p:sp>
        <p:nvSpPr>
          <p:cNvPr id="5" name="Content Placeholder 4"/>
          <p:cNvSpPr>
            <a:spLocks noGrp="1"/>
          </p:cNvSpPr>
          <p:nvPr>
            <p:ph idx="1"/>
          </p:nvPr>
        </p:nvSpPr>
        <p:spPr>
          <a:xfrm>
            <a:off x="530352" y="2333625"/>
            <a:ext cx="5432298" cy="2362200"/>
          </a:xfrm>
        </p:spPr>
        <p:txBody>
          <a:bodyPr/>
          <a:lstStyle/>
          <a:p>
            <a:pPr marL="285750" indent="-285750"/>
            <a:r>
              <a:rPr lang="en-US" sz="2800" dirty="0"/>
              <a:t>May help as one source of income</a:t>
            </a:r>
          </a:p>
          <a:p>
            <a:pPr marL="285750" indent="-285750"/>
            <a:r>
              <a:rPr lang="en-US" sz="2800" dirty="0"/>
              <a:t>Intended to be a safety net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5983696" y="4106628"/>
            <a:ext cx="1059961" cy="704088"/>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46" name="Rectangle 45"/>
          <p:cNvSpPr/>
          <p:nvPr/>
        </p:nvSpPr>
        <p:spPr bwMode="auto">
          <a:xfrm>
            <a:off x="5983696" y="2417891"/>
            <a:ext cx="1059961" cy="16887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 name="Title 1"/>
          <p:cNvSpPr>
            <a:spLocks noGrp="1"/>
          </p:cNvSpPr>
          <p:nvPr>
            <p:ph type="title"/>
          </p:nvPr>
        </p:nvSpPr>
        <p:spPr/>
        <p:txBody>
          <a:bodyPr>
            <a:noAutofit/>
          </a:bodyPr>
          <a:lstStyle/>
          <a:p>
            <a:r>
              <a:rPr lang="en-US" dirty="0"/>
              <a:t>Why Start Now? Compounding!</a:t>
            </a:r>
          </a:p>
        </p:txBody>
      </p:sp>
      <p:sp>
        <p:nvSpPr>
          <p:cNvPr id="7" name="TextBox 6"/>
          <p:cNvSpPr txBox="1"/>
          <p:nvPr/>
        </p:nvSpPr>
        <p:spPr>
          <a:xfrm>
            <a:off x="0" y="5411655"/>
            <a:ext cx="9144000" cy="1384995"/>
          </a:xfrm>
          <a:prstGeom prst="rect">
            <a:avLst/>
          </a:prstGeom>
          <a:noFill/>
        </p:spPr>
        <p:txBody>
          <a:bodyPr wrap="square" rtlCol="0">
            <a:spAutoFit/>
          </a:bodyPr>
          <a:lstStyle/>
          <a:p>
            <a:r>
              <a:rPr lang="en-US" sz="1400" dirty="0">
                <a:solidFill>
                  <a:srgbClr val="5D5D5D"/>
                </a:solidFill>
              </a:rPr>
              <a:t>This hypothetical example shows the results of investing $120 in a retirement savings plan every other week. It is used for illustrative purposes only and does not represent the performance of any specific investment. It assumes a 7% annual rate of return, which of course cannot be guaranteed. All investment strategies involve risk, including the possible loss of principal, and there can be no guarantee that any investing strategy will be successful. Examples do not take into account the effects of taxes and fees, which would reduce the performance shown. Withdrawals are subject to ordinary income tax. Early withdrawals prior to age 59½ will be subject to a 10% penalty tax, unless an exception applies. Actual results will vary.</a:t>
            </a:r>
          </a:p>
        </p:txBody>
      </p:sp>
      <p:sp>
        <p:nvSpPr>
          <p:cNvPr id="8" name="Text Box 19"/>
          <p:cNvSpPr txBox="1">
            <a:spLocks noChangeArrowheads="1"/>
          </p:cNvSpPr>
          <p:nvPr/>
        </p:nvSpPr>
        <p:spPr bwMode="auto">
          <a:xfrm>
            <a:off x="499630" y="274136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$250,000</a:t>
            </a:r>
          </a:p>
        </p:txBody>
      </p:sp>
      <p:sp>
        <p:nvSpPr>
          <p:cNvPr id="9" name="Rectangle 8"/>
          <p:cNvSpPr/>
          <p:nvPr/>
        </p:nvSpPr>
        <p:spPr bwMode="auto">
          <a:xfrm>
            <a:off x="1866003" y="4577188"/>
            <a:ext cx="1059961" cy="232189"/>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1" name="Text Box 19"/>
          <p:cNvSpPr txBox="1">
            <a:spLocks noChangeArrowheads="1"/>
          </p:cNvSpPr>
          <p:nvPr/>
        </p:nvSpPr>
        <p:spPr bwMode="auto">
          <a:xfrm>
            <a:off x="499630" y="199449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$350,000</a:t>
            </a:r>
          </a:p>
        </p:txBody>
      </p:sp>
      <p:sp>
        <p:nvSpPr>
          <p:cNvPr id="12" name="Text Box 19"/>
          <p:cNvSpPr txBox="1">
            <a:spLocks noChangeArrowheads="1"/>
          </p:cNvSpPr>
          <p:nvPr/>
        </p:nvSpPr>
        <p:spPr bwMode="auto">
          <a:xfrm>
            <a:off x="499630" y="233368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$300,000</a:t>
            </a:r>
          </a:p>
        </p:txBody>
      </p:sp>
      <p:sp>
        <p:nvSpPr>
          <p:cNvPr id="13" name="Text Box 19"/>
          <p:cNvSpPr txBox="1">
            <a:spLocks noChangeArrowheads="1"/>
          </p:cNvSpPr>
          <p:nvPr/>
        </p:nvSpPr>
        <p:spPr bwMode="auto">
          <a:xfrm>
            <a:off x="499630" y="313280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$200,000</a:t>
            </a:r>
          </a:p>
        </p:txBody>
      </p:sp>
      <p:sp>
        <p:nvSpPr>
          <p:cNvPr id="14" name="Text Box 19"/>
          <p:cNvSpPr txBox="1">
            <a:spLocks noChangeArrowheads="1"/>
          </p:cNvSpPr>
          <p:nvPr/>
        </p:nvSpPr>
        <p:spPr bwMode="auto">
          <a:xfrm>
            <a:off x="499630" y="346601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$150,000</a:t>
            </a:r>
          </a:p>
        </p:txBody>
      </p:sp>
      <p:sp>
        <p:nvSpPr>
          <p:cNvPr id="15" name="Text Box 19"/>
          <p:cNvSpPr txBox="1">
            <a:spLocks noChangeArrowheads="1"/>
          </p:cNvSpPr>
          <p:nvPr/>
        </p:nvSpPr>
        <p:spPr bwMode="auto">
          <a:xfrm>
            <a:off x="499630" y="387197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6" name="Text Box 19"/>
          <p:cNvSpPr txBox="1">
            <a:spLocks noChangeArrowheads="1"/>
          </p:cNvSpPr>
          <p:nvPr/>
        </p:nvSpPr>
        <p:spPr bwMode="auto">
          <a:xfrm>
            <a:off x="499630" y="461728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8" name="Text Box 4"/>
          <p:cNvSpPr txBox="1">
            <a:spLocks noChangeArrowheads="1"/>
          </p:cNvSpPr>
          <p:nvPr/>
        </p:nvSpPr>
        <p:spPr bwMode="auto">
          <a:xfrm>
            <a:off x="1756798" y="489636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20" name="Text Box 4"/>
          <p:cNvSpPr txBox="1">
            <a:spLocks noChangeArrowheads="1"/>
          </p:cNvSpPr>
          <p:nvPr/>
        </p:nvSpPr>
        <p:spPr bwMode="auto">
          <a:xfrm>
            <a:off x="3799465" y="489636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1" name="Text Box 4"/>
          <p:cNvSpPr txBox="1">
            <a:spLocks noChangeArrowheads="1"/>
          </p:cNvSpPr>
          <p:nvPr/>
        </p:nvSpPr>
        <p:spPr bwMode="auto">
          <a:xfrm>
            <a:off x="5874078" y="489636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30 Years</a:t>
            </a:r>
          </a:p>
        </p:txBody>
      </p:sp>
      <p:cxnSp>
        <p:nvCxnSpPr>
          <p:cNvPr id="24" name="Straight Connector 23"/>
          <p:cNvCxnSpPr/>
          <p:nvPr/>
        </p:nvCxnSpPr>
        <p:spPr>
          <a:xfrm flipV="1">
            <a:off x="1701303" y="2156468"/>
            <a:ext cx="0" cy="2654922"/>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572310" y="2156467"/>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62785" y="251746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62784" y="2940636"/>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62783" y="330882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562782" y="364784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62785" y="4419043"/>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572310" y="481139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
        <p:nvSpPr>
          <p:cNvPr id="32" name="Text Box 19"/>
          <p:cNvSpPr txBox="1">
            <a:spLocks noChangeArrowheads="1"/>
          </p:cNvSpPr>
          <p:nvPr/>
        </p:nvSpPr>
        <p:spPr bwMode="auto">
          <a:xfrm>
            <a:off x="504799" y="4233600"/>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$50,000</a:t>
            </a:r>
          </a:p>
        </p:txBody>
      </p:sp>
      <p:cxnSp>
        <p:nvCxnSpPr>
          <p:cNvPr id="33" name="Straight Connector 32"/>
          <p:cNvCxnSpPr/>
          <p:nvPr/>
        </p:nvCxnSpPr>
        <p:spPr>
          <a:xfrm>
            <a:off x="1560202" y="4079206"/>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
        <p:nvSpPr>
          <p:cNvPr id="35" name="Text Box 19"/>
          <p:cNvSpPr txBox="1">
            <a:spLocks noChangeArrowheads="1"/>
          </p:cNvSpPr>
          <p:nvPr/>
        </p:nvSpPr>
        <p:spPr bwMode="auto">
          <a:xfrm>
            <a:off x="1703898" y="454151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$31,200</a:t>
            </a:r>
          </a:p>
        </p:txBody>
      </p:sp>
      <p:sp>
        <p:nvSpPr>
          <p:cNvPr id="39" name="Text Box 19"/>
          <p:cNvSpPr txBox="1">
            <a:spLocks noChangeArrowheads="1"/>
          </p:cNvSpPr>
          <p:nvPr/>
        </p:nvSpPr>
        <p:spPr bwMode="auto">
          <a:xfrm>
            <a:off x="5841404" y="407724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$93,600</a:t>
            </a:r>
          </a:p>
        </p:txBody>
      </p:sp>
      <p:sp>
        <p:nvSpPr>
          <p:cNvPr id="40" name="Text Box 19"/>
          <p:cNvSpPr txBox="1">
            <a:spLocks noChangeArrowheads="1"/>
          </p:cNvSpPr>
          <p:nvPr/>
        </p:nvSpPr>
        <p:spPr bwMode="auto">
          <a:xfrm>
            <a:off x="5889030" y="241622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$224,7815</a:t>
            </a:r>
          </a:p>
        </p:txBody>
      </p:sp>
      <p:sp>
        <p:nvSpPr>
          <p:cNvPr id="42" name="Rectangle 41"/>
          <p:cNvSpPr/>
          <p:nvPr/>
        </p:nvSpPr>
        <p:spPr bwMode="auto">
          <a:xfrm>
            <a:off x="3908669" y="4337746"/>
            <a:ext cx="1059961" cy="46941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44" name="Rectangle 43"/>
          <p:cNvSpPr/>
          <p:nvPr/>
        </p:nvSpPr>
        <p:spPr bwMode="auto">
          <a:xfrm>
            <a:off x="1866002" y="4456822"/>
            <a:ext cx="1059961" cy="12595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45" name="Rectangle 44"/>
          <p:cNvSpPr/>
          <p:nvPr/>
        </p:nvSpPr>
        <p:spPr bwMode="auto">
          <a:xfrm>
            <a:off x="3908669" y="3781368"/>
            <a:ext cx="1059961" cy="55637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6" name="Text Box 19"/>
          <p:cNvSpPr txBox="1">
            <a:spLocks noChangeArrowheads="1"/>
          </p:cNvSpPr>
          <p:nvPr/>
        </p:nvSpPr>
        <p:spPr bwMode="auto">
          <a:xfrm>
            <a:off x="3771680" y="375089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$73,435</a:t>
            </a:r>
          </a:p>
        </p:txBody>
      </p:sp>
      <p:sp>
        <p:nvSpPr>
          <p:cNvPr id="37" name="Text Box 19"/>
          <p:cNvSpPr txBox="1">
            <a:spLocks noChangeArrowheads="1"/>
          </p:cNvSpPr>
          <p:nvPr/>
        </p:nvSpPr>
        <p:spPr bwMode="auto">
          <a:xfrm>
            <a:off x="3771680" y="430949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$62,400</a:t>
            </a:r>
          </a:p>
        </p:txBody>
      </p:sp>
      <p:sp>
        <p:nvSpPr>
          <p:cNvPr id="47" name="Rectangle 46"/>
          <p:cNvSpPr/>
          <p:nvPr/>
        </p:nvSpPr>
        <p:spPr bwMode="auto">
          <a:xfrm>
            <a:off x="2046979" y="1918653"/>
            <a:ext cx="176792" cy="18606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48" name="Rectangle 47"/>
          <p:cNvSpPr/>
          <p:nvPr/>
        </p:nvSpPr>
        <p:spPr bwMode="auto">
          <a:xfrm>
            <a:off x="2058278" y="2234843"/>
            <a:ext cx="176792" cy="18606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49" name="Text Box 19"/>
          <p:cNvSpPr txBox="1">
            <a:spLocks noChangeArrowheads="1"/>
          </p:cNvSpPr>
          <p:nvPr/>
        </p:nvSpPr>
        <p:spPr bwMode="auto">
          <a:xfrm>
            <a:off x="2204720" y="1814132"/>
            <a:ext cx="1825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spcBef>
                <a:spcPct val="0"/>
              </a:spcBef>
              <a:buClrTx/>
              <a:buSzTx/>
              <a:buFontTx/>
              <a:buNone/>
            </a:pPr>
            <a:r>
              <a:rPr lang="en-US" altLang="en-US" sz="1800" dirty="0"/>
              <a:t>Contributions</a:t>
            </a:r>
          </a:p>
        </p:txBody>
      </p:sp>
      <p:sp>
        <p:nvSpPr>
          <p:cNvPr id="50" name="Text Box 19"/>
          <p:cNvSpPr txBox="1">
            <a:spLocks noChangeArrowheads="1"/>
          </p:cNvSpPr>
          <p:nvPr/>
        </p:nvSpPr>
        <p:spPr bwMode="auto">
          <a:xfrm>
            <a:off x="2204720" y="2135708"/>
            <a:ext cx="1825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spcBef>
                <a:spcPct val="0"/>
              </a:spcBef>
              <a:buClrTx/>
              <a:buSzTx/>
              <a:buFontTx/>
              <a:buNone/>
            </a:pPr>
            <a:r>
              <a:rPr lang="en-US" altLang="en-US" sz="1800" dirty="0"/>
              <a:t>Earnings</a:t>
            </a:r>
          </a:p>
        </p:txBody>
      </p:sp>
      <p:sp>
        <p:nvSpPr>
          <p:cNvPr id="22" name="Text Box 19"/>
          <p:cNvSpPr txBox="1">
            <a:spLocks noChangeArrowheads="1"/>
          </p:cNvSpPr>
          <p:nvPr/>
        </p:nvSpPr>
        <p:spPr bwMode="auto">
          <a:xfrm>
            <a:off x="1703898" y="422660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a:t>
            </a:r>
            <a:r>
              <a:rPr lang="en-US" altLang="en-US" sz="1600" b="1" dirty="0"/>
              <a:t>$13,900</a:t>
            </a:r>
          </a:p>
        </p:txBody>
      </p:sp>
      <p:cxnSp>
        <p:nvCxnSpPr>
          <p:cNvPr id="23" name="Straight Connector 22"/>
          <p:cNvCxnSpPr/>
          <p:nvPr/>
        </p:nvCxnSpPr>
        <p:spPr>
          <a:xfrm>
            <a:off x="1691778" y="4809377"/>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2507</TotalTime>
  <Words>6142</Words>
  <Application>Microsoft Office PowerPoint</Application>
  <PresentationFormat>On-screen Show (4:3)</PresentationFormat>
  <Paragraphs>398</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PowerPoint Presentation</vt:lpstr>
      <vt:lpstr>Retirement: A New Beginning</vt:lpstr>
      <vt:lpstr>Today’s Retirement Can Last Longer Than Ever Before</vt:lpstr>
      <vt:lpstr>How Much Will You Need?</vt:lpstr>
      <vt:lpstr>Inflation Keeps on Going — Your Income Needs to Keep Up!</vt:lpstr>
      <vt:lpstr>How Much Does It Take to  Provide 70% of Income for 25 years? </vt:lpstr>
      <vt:lpstr>Won’t Social Security Provide  What I Need?</vt:lpstr>
      <vt:lpstr>Why Start Now? Compounding!</vt:lpstr>
      <vt:lpstr>The Benefits of Participating  in Your Retirement Savings Plan</vt:lpstr>
      <vt:lpstr>Why Save Through Your Retirement Savings Plan?</vt:lpstr>
      <vt:lpstr>Reason #1:  Contributing Is Convenient</vt:lpstr>
      <vt:lpstr>Employer Contributions</vt:lpstr>
      <vt:lpstr>Reason #2:  Your Plan Offers Tax Benefits</vt:lpstr>
      <vt:lpstr>Tax Benefit: Pre-tax Contributions</vt:lpstr>
      <vt:lpstr>PowerPoint Presentation</vt:lpstr>
      <vt:lpstr>PowerPoint Presentation</vt:lpstr>
      <vt:lpstr>Reason #3: Investment Choice</vt:lpstr>
      <vt:lpstr>Choosing Investments for Your Retirement Savings Strategy</vt:lpstr>
      <vt:lpstr>Types of Investments</vt:lpstr>
      <vt:lpstr>About Mutual Funds</vt:lpstr>
      <vt:lpstr>Examples of Fund Objectives</vt:lpstr>
      <vt:lpstr>Choosing Investments: Asset Allocation</vt:lpstr>
      <vt:lpstr>Tools to Help You Decide</vt:lpstr>
      <vt:lpstr>Summary</vt:lpstr>
      <vt:lpstr>Enroll Today</vt:lpstr>
      <vt:lpstr>PowerPoint Presentation</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252</cp:revision>
  <cp:lastPrinted>2015-02-12T15:13:50Z</cp:lastPrinted>
  <dcterms:created xsi:type="dcterms:W3CDTF">2014-03-07T16:31:23Z</dcterms:created>
  <dcterms:modified xsi:type="dcterms:W3CDTF">2022-07-26T14:01:45Z</dcterms:modified>
</cp:coreProperties>
</file>