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308" r:id="rId6"/>
    <p:sldId id="310" r:id="rId7"/>
    <p:sldId id="303" r:id="rId8"/>
    <p:sldId id="311" r:id="rId9"/>
    <p:sldId id="324" r:id="rId10"/>
    <p:sldId id="312" r:id="rId11"/>
    <p:sldId id="313" r:id="rId12"/>
    <p:sldId id="314" r:id="rId13"/>
    <p:sldId id="315" r:id="rId14"/>
    <p:sldId id="316" r:id="rId15"/>
    <p:sldId id="317" r:id="rId16"/>
    <p:sldId id="318" r:id="rId17"/>
    <p:sldId id="322" r:id="rId18"/>
    <p:sldId id="319" r:id="rId19"/>
    <p:sldId id="320" r:id="rId20"/>
    <p:sldId id="321" r:id="rId21"/>
    <p:sldId id="323" r:id="rId2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7D9D"/>
    <a:srgbClr val="404040"/>
    <a:srgbClr val="4A729C"/>
    <a:srgbClr val="B7B7BA"/>
    <a:srgbClr val="0A406B"/>
    <a:srgbClr val="18476D"/>
    <a:srgbClr val="262626"/>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19" autoAdjust="0"/>
  </p:normalViewPr>
  <p:slideViewPr>
    <p:cSldViewPr snapToGrid="0">
      <p:cViewPr varScale="1">
        <p:scale>
          <a:sx n="73" d="100"/>
          <a:sy n="73" d="100"/>
        </p:scale>
        <p:origin x="67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6/29/2025</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23437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6/29/2025</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40465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6/29/2025</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62783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6/29/2025</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88359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6/29/2025</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63925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6/29/2025</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68543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6/29/2025</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3393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6/29/2025</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771184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6/29/2025</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01613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6/29/2025</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6030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remindermedia.com/lpl-webinar-recording/?mkt_tok=MzQ5LUZRWS0xNDYAAAF9JWcsHj7XxJ0FvzsciLGib2DpM5ylkUG9_B85ZXuBnSGN7XXLxVyW7ZIhLVdYUXG0mtaoHDlACO7_8CU9FcPgRRjemPA9KpGqzH-0GqPrDwMI"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8015D4D-C93D-405F-A083-23A727737065}"/>
              </a:ext>
            </a:extLst>
          </p:cNvPr>
          <p:cNvPicPr>
            <a:picLocks noChangeAspect="1"/>
          </p:cNvPicPr>
          <p:nvPr/>
        </p:nvPicPr>
        <p:blipFill rotWithShape="1">
          <a:blip r:embed="rId2"/>
          <a:srcRect l="6128"/>
          <a:stretch/>
        </p:blipFill>
        <p:spPr>
          <a:xfrm>
            <a:off x="0" y="-4228"/>
            <a:ext cx="8696503" cy="6420374"/>
          </a:xfrm>
          <a:prstGeom prst="rect">
            <a:avLst/>
          </a:prstGeom>
        </p:spPr>
      </p:pic>
      <p:sp>
        <p:nvSpPr>
          <p:cNvPr id="13" name="Rectangle 12">
            <a:extLst>
              <a:ext uri="{FF2B5EF4-FFF2-40B4-BE49-F238E27FC236}">
                <a16:creationId xmlns:a16="http://schemas.microsoft.com/office/drawing/2014/main" id="{122054FE-D46C-455C-954F-C78D361A017A}"/>
              </a:ext>
            </a:extLst>
          </p:cNvPr>
          <p:cNvSpPr/>
          <p:nvPr/>
        </p:nvSpPr>
        <p:spPr>
          <a:xfrm>
            <a:off x="0" y="6400800"/>
            <a:ext cx="12191980" cy="4572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E2F208E-63A8-40DA-A9A3-B31EB3FA8194}"/>
              </a:ext>
            </a:extLst>
          </p:cNvPr>
          <p:cNvSpPr/>
          <p:nvPr/>
        </p:nvSpPr>
        <p:spPr>
          <a:xfrm rot="16200000">
            <a:off x="6446528" y="651101"/>
            <a:ext cx="6400801" cy="5090143"/>
          </a:xfrm>
          <a:prstGeom prst="rect">
            <a:avLst/>
          </a:prstGeom>
          <a:gradFill flip="none" rotWithShape="1">
            <a:gsLst>
              <a:gs pos="0">
                <a:schemeClr val="accent1">
                  <a:shade val="30000"/>
                  <a:satMod val="115000"/>
                  <a:alpha val="0"/>
                </a:schemeClr>
              </a:gs>
              <a:gs pos="26000">
                <a:schemeClr val="accent1">
                  <a:shade val="67500"/>
                  <a:satMod val="115000"/>
                </a:schemeClr>
              </a:gs>
              <a:gs pos="100000">
                <a:schemeClr val="accent1">
                  <a:shade val="100000"/>
                  <a:satMod val="11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5A36AF3-7BE9-43B5-A1FB-5F550417AC47}"/>
              </a:ext>
            </a:extLst>
          </p:cNvPr>
          <p:cNvSpPr/>
          <p:nvPr/>
        </p:nvSpPr>
        <p:spPr>
          <a:xfrm>
            <a:off x="7457113" y="742400"/>
            <a:ext cx="4381830" cy="5083727"/>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2018201E-C82F-474F-BBEB-C2FAD79EEE01}"/>
              </a:ext>
            </a:extLst>
          </p:cNvPr>
          <p:cNvSpPr>
            <a:spLocks noGrp="1"/>
          </p:cNvSpPr>
          <p:nvPr>
            <p:ph type="ctrTitle"/>
          </p:nvPr>
        </p:nvSpPr>
        <p:spPr>
          <a:xfrm>
            <a:off x="7653566" y="1059787"/>
            <a:ext cx="3970770" cy="1308527"/>
          </a:xfrm>
        </p:spPr>
        <p:txBody>
          <a:bodyPr anchor="b">
            <a:normAutofit fontScale="90000"/>
          </a:bodyPr>
          <a:lstStyle/>
          <a:p>
            <a:r>
              <a:rPr lang="en-US" sz="4400" dirty="0">
                <a:solidFill>
                  <a:schemeClr val="bg1"/>
                </a:solidFill>
                <a:latin typeface="Minion Pro" panose="02040503050306020203" pitchFamily="18" charset="0"/>
              </a:rPr>
              <a:t>Turning Clients into Raving Fans</a:t>
            </a:r>
          </a:p>
        </p:txBody>
      </p:sp>
      <p:sp>
        <p:nvSpPr>
          <p:cNvPr id="7" name="Subtitle 2">
            <a:extLst>
              <a:ext uri="{FF2B5EF4-FFF2-40B4-BE49-F238E27FC236}">
                <a16:creationId xmlns:a16="http://schemas.microsoft.com/office/drawing/2014/main" id="{AD863718-C8CF-45EE-88F7-77A9B27ABAC8}"/>
              </a:ext>
            </a:extLst>
          </p:cNvPr>
          <p:cNvSpPr>
            <a:spLocks noGrp="1"/>
          </p:cNvSpPr>
          <p:nvPr>
            <p:ph type="subTitle" idx="1"/>
          </p:nvPr>
        </p:nvSpPr>
        <p:spPr>
          <a:xfrm>
            <a:off x="7677484" y="2641970"/>
            <a:ext cx="3205640" cy="774186"/>
          </a:xfrm>
        </p:spPr>
        <p:txBody>
          <a:bodyPr anchor="t">
            <a:normAutofit/>
          </a:bodyPr>
          <a:lstStyle/>
          <a:p>
            <a:pPr>
              <a:lnSpc>
                <a:spcPct val="100000"/>
              </a:lnSpc>
              <a:spcBef>
                <a:spcPts val="0"/>
              </a:spcBef>
              <a:spcAft>
                <a:spcPts val="0"/>
              </a:spcAft>
            </a:pPr>
            <a:r>
              <a:rPr lang="en-US" sz="1800" dirty="0">
                <a:solidFill>
                  <a:schemeClr val="bg1"/>
                </a:solidFill>
              </a:rPr>
              <a:t>WEBINAR NOTES</a:t>
            </a:r>
          </a:p>
        </p:txBody>
      </p:sp>
      <p:cxnSp>
        <p:nvCxnSpPr>
          <p:cNvPr id="4" name="Straight Connector 3">
            <a:extLst>
              <a:ext uri="{FF2B5EF4-FFF2-40B4-BE49-F238E27FC236}">
                <a16:creationId xmlns:a16="http://schemas.microsoft.com/office/drawing/2014/main" id="{9B8EBB7A-A447-471E-9F94-9233FC8F5216}"/>
              </a:ext>
            </a:extLst>
          </p:cNvPr>
          <p:cNvCxnSpPr/>
          <p:nvPr/>
        </p:nvCxnSpPr>
        <p:spPr>
          <a:xfrm>
            <a:off x="7734650" y="2504725"/>
            <a:ext cx="3808602"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pic>
        <p:nvPicPr>
          <p:cNvPr id="26" name="Picture 25">
            <a:extLst>
              <a:ext uri="{FF2B5EF4-FFF2-40B4-BE49-F238E27FC236}">
                <a16:creationId xmlns:a16="http://schemas.microsoft.com/office/drawing/2014/main" id="{B1123E8B-DB9E-443A-94DE-F467C3D9261C}"/>
              </a:ext>
            </a:extLst>
          </p:cNvPr>
          <p:cNvPicPr>
            <a:picLocks noChangeAspect="1"/>
          </p:cNvPicPr>
          <p:nvPr/>
        </p:nvPicPr>
        <p:blipFill>
          <a:blip r:embed="rId3"/>
          <a:stretch>
            <a:fillRect/>
          </a:stretch>
        </p:blipFill>
        <p:spPr>
          <a:xfrm>
            <a:off x="7971098" y="3773917"/>
            <a:ext cx="3351659" cy="1158716"/>
          </a:xfrm>
          <a:prstGeom prst="rect">
            <a:avLst/>
          </a:prstGeom>
        </p:spPr>
      </p:pic>
    </p:spTree>
    <p:extLst>
      <p:ext uri="{BB962C8B-B14F-4D97-AF65-F5344CB8AC3E}">
        <p14:creationId xmlns:p14="http://schemas.microsoft.com/office/powerpoint/2010/main" val="8683610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C86D3-8FD1-4F47-A319-7D0542E48B2F}"/>
              </a:ext>
            </a:extLst>
          </p:cNvPr>
          <p:cNvSpPr>
            <a:spLocks noGrp="1"/>
          </p:cNvSpPr>
          <p:nvPr>
            <p:ph type="title"/>
          </p:nvPr>
        </p:nvSpPr>
        <p:spPr>
          <a:xfrm>
            <a:off x="1097279" y="286603"/>
            <a:ext cx="10345303" cy="1450757"/>
          </a:xfrm>
        </p:spPr>
        <p:txBody>
          <a:bodyPr vert="horz" lIns="91440" tIns="45720" rIns="91440" bIns="45720" rtlCol="0">
            <a:normAutofit/>
          </a:bodyPr>
          <a:lstStyle/>
          <a:p>
            <a:r>
              <a:rPr lang="en-US" dirty="0">
                <a:latin typeface="Minion Pro" panose="02040503050306020203" pitchFamily="18" charset="0"/>
              </a:rPr>
              <a:t>How can FRG Marketing Help?</a:t>
            </a:r>
          </a:p>
        </p:txBody>
      </p:sp>
      <p:sp>
        <p:nvSpPr>
          <p:cNvPr id="6" name="Subtitle 2">
            <a:extLst>
              <a:ext uri="{FF2B5EF4-FFF2-40B4-BE49-F238E27FC236}">
                <a16:creationId xmlns:a16="http://schemas.microsoft.com/office/drawing/2014/main" id="{C5EB54F4-7047-4C0E-9EDD-24F4DAB829CF}"/>
              </a:ext>
            </a:extLst>
          </p:cNvPr>
          <p:cNvSpPr txBox="1">
            <a:spLocks/>
          </p:cNvSpPr>
          <p:nvPr/>
        </p:nvSpPr>
        <p:spPr>
          <a:xfrm>
            <a:off x="840105" y="2019525"/>
            <a:ext cx="9865995" cy="774186"/>
          </a:xfrm>
          <a:prstGeom prst="rect">
            <a:avLst/>
          </a:prstGeom>
        </p:spPr>
        <p:txBody>
          <a:bodyPr vert="horz" lIns="0" tIns="45720" rIns="0" bIns="45720" rtlCol="0" anchor="t">
            <a:no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742950" marR="0" lvl="1" indent="-285750">
              <a:lnSpc>
                <a:spcPct val="106000"/>
              </a:lnSpc>
              <a:spcBef>
                <a:spcPts val="0"/>
              </a:spcBef>
              <a:spcAft>
                <a:spcPts val="800"/>
              </a:spcAft>
              <a:buClr>
                <a:schemeClr val="tx1">
                  <a:lumMod val="75000"/>
                  <a:lumOff val="25000"/>
                </a:schemeClr>
              </a:buClr>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We can </a:t>
            </a:r>
            <a:r>
              <a:rPr lang="en-US" sz="1800" dirty="0">
                <a:latin typeface="Calibri" panose="020F0502020204030204" pitchFamily="34" charset="0"/>
                <a:ea typeface="Calibri" panose="020F0502020204030204" pitchFamily="34" charset="0"/>
                <a:cs typeface="Times New Roman" panose="02020603050405020304" pitchFamily="18" charset="0"/>
              </a:rPr>
              <a:t>help our advisors work towards their 26 touches a year through some the following ways: </a:t>
            </a:r>
          </a:p>
          <a:p>
            <a:pPr marL="1108710" lvl="3" indent="-285750">
              <a:lnSpc>
                <a:spcPct val="106000"/>
              </a:lnSpc>
              <a:spcBef>
                <a:spcPts val="0"/>
              </a:spcBef>
              <a:spcAft>
                <a:spcPts val="800"/>
              </a:spcAft>
              <a:buClr>
                <a:schemeClr val="tx1">
                  <a:lumMod val="75000"/>
                  <a:lumOff val="25000"/>
                </a:schemeClr>
              </a:buClr>
              <a:buFont typeface="Courier New" panose="02070309020205020404" pitchFamily="49" charset="0"/>
              <a:buChar char="o"/>
            </a:pPr>
            <a:r>
              <a:rPr lang="en-US" sz="1600" dirty="0">
                <a:latin typeface="Calibri" panose="020F0502020204030204" pitchFamily="34" charset="0"/>
                <a:ea typeface="Calibri" panose="020F0502020204030204" pitchFamily="34" charset="0"/>
                <a:cs typeface="Times New Roman" panose="02020603050405020304" pitchFamily="18" charset="0"/>
              </a:rPr>
              <a:t>Having consultations with them on how to implement their touches based on target audience</a:t>
            </a:r>
          </a:p>
          <a:p>
            <a:pPr marL="1108710" lvl="3" indent="-285750">
              <a:lnSpc>
                <a:spcPct val="106000"/>
              </a:lnSpc>
              <a:spcBef>
                <a:spcPts val="0"/>
              </a:spcBef>
              <a:spcAft>
                <a:spcPts val="800"/>
              </a:spcAft>
              <a:buClr>
                <a:schemeClr val="tx1">
                  <a:lumMod val="75000"/>
                  <a:lumOff val="25000"/>
                </a:schemeClr>
              </a:buClr>
              <a:buFont typeface="Courier New" panose="02070309020205020404" pitchFamily="49" charset="0"/>
              <a:buChar char="o"/>
            </a:pPr>
            <a:r>
              <a:rPr lang="en-US" sz="1600" dirty="0">
                <a:effectLst/>
                <a:latin typeface="Calibri" panose="020F0502020204030204" pitchFamily="34" charset="0"/>
                <a:ea typeface="Calibri" panose="020F0502020204030204" pitchFamily="34" charset="0"/>
                <a:cs typeface="Times New Roman" panose="02020603050405020304" pitchFamily="18" charset="0"/>
              </a:rPr>
              <a:t>Create </a:t>
            </a:r>
            <a:r>
              <a:rPr lang="en-US" sz="1600" dirty="0">
                <a:latin typeface="Calibri" panose="020F0502020204030204" pitchFamily="34" charset="0"/>
                <a:ea typeface="Calibri" panose="020F0502020204030204" pitchFamily="34" charset="0"/>
                <a:cs typeface="Times New Roman" panose="02020603050405020304" pitchFamily="18" charset="0"/>
              </a:rPr>
              <a:t>an annual marketing calendar for them to follow</a:t>
            </a:r>
          </a:p>
          <a:p>
            <a:pPr marL="1108710" lvl="3" indent="-285750">
              <a:lnSpc>
                <a:spcPct val="106000"/>
              </a:lnSpc>
              <a:spcBef>
                <a:spcPts val="0"/>
              </a:spcBef>
              <a:spcAft>
                <a:spcPts val="800"/>
              </a:spcAft>
              <a:buClr>
                <a:schemeClr val="tx1">
                  <a:lumMod val="75000"/>
                  <a:lumOff val="25000"/>
                </a:schemeClr>
              </a:buClr>
              <a:buFont typeface="Courier New" panose="02070309020205020404" pitchFamily="49" charset="0"/>
              <a:buChar char="o"/>
            </a:pPr>
            <a:r>
              <a:rPr lang="en-US" sz="1600" dirty="0">
                <a:effectLst/>
                <a:latin typeface="Calibri" panose="020F0502020204030204" pitchFamily="34" charset="0"/>
                <a:ea typeface="Calibri" panose="020F0502020204030204" pitchFamily="34" charset="0"/>
                <a:cs typeface="Times New Roman" panose="02020603050405020304" pitchFamily="18" charset="0"/>
              </a:rPr>
              <a:t>Design custom content for their target audience and format for the mediums of their choosing</a:t>
            </a:r>
          </a:p>
          <a:p>
            <a:pPr marL="1108710" lvl="3" indent="-285750">
              <a:lnSpc>
                <a:spcPct val="106000"/>
              </a:lnSpc>
              <a:spcBef>
                <a:spcPts val="0"/>
              </a:spcBef>
              <a:spcAft>
                <a:spcPts val="800"/>
              </a:spcAft>
              <a:buClr>
                <a:schemeClr val="tx1">
                  <a:lumMod val="75000"/>
                  <a:lumOff val="25000"/>
                </a:schemeClr>
              </a:buClr>
              <a:buFont typeface="Courier New" panose="02070309020205020404" pitchFamily="49" charset="0"/>
              <a:buChar char="o"/>
            </a:pPr>
            <a:r>
              <a:rPr lang="en-US" sz="1600" dirty="0">
                <a:latin typeface="Calibri" panose="020F0502020204030204" pitchFamily="34" charset="0"/>
                <a:ea typeface="Calibri" panose="020F0502020204030204" pitchFamily="34" charset="0"/>
                <a:cs typeface="Times New Roman" panose="02020603050405020304" pitchFamily="18" charset="0"/>
              </a:rPr>
              <a:t>Walk them through the marketing resources available and how to use strategically including, Marketing on Demand, the Resource Center, FRG’s Resource Library.</a:t>
            </a:r>
          </a:p>
        </p:txBody>
      </p:sp>
    </p:spTree>
    <p:extLst>
      <p:ext uri="{BB962C8B-B14F-4D97-AF65-F5344CB8AC3E}">
        <p14:creationId xmlns:p14="http://schemas.microsoft.com/office/powerpoint/2010/main" val="30402104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C86D3-8FD1-4F47-A319-7D0542E48B2F}"/>
              </a:ext>
            </a:extLst>
          </p:cNvPr>
          <p:cNvSpPr>
            <a:spLocks noGrp="1"/>
          </p:cNvSpPr>
          <p:nvPr>
            <p:ph type="title"/>
          </p:nvPr>
        </p:nvSpPr>
        <p:spPr>
          <a:xfrm>
            <a:off x="1097279" y="286603"/>
            <a:ext cx="10345303" cy="1450757"/>
          </a:xfrm>
        </p:spPr>
        <p:txBody>
          <a:bodyPr vert="horz" lIns="91440" tIns="45720" rIns="91440" bIns="45720" rtlCol="0">
            <a:normAutofit/>
          </a:bodyPr>
          <a:lstStyle/>
          <a:p>
            <a:r>
              <a:rPr lang="en-US" dirty="0">
                <a:latin typeface="Minion Pro" panose="02040503050306020203" pitchFamily="18" charset="0"/>
              </a:rPr>
              <a:t>Sample Touches</a:t>
            </a:r>
          </a:p>
        </p:txBody>
      </p:sp>
      <p:pic>
        <p:nvPicPr>
          <p:cNvPr id="4" name="Picture 3">
            <a:extLst>
              <a:ext uri="{FF2B5EF4-FFF2-40B4-BE49-F238E27FC236}">
                <a16:creationId xmlns:a16="http://schemas.microsoft.com/office/drawing/2014/main" id="{4B928ED3-D0BC-403A-941E-F05C8E48274D}"/>
              </a:ext>
            </a:extLst>
          </p:cNvPr>
          <p:cNvPicPr>
            <a:picLocks noChangeAspect="1"/>
          </p:cNvPicPr>
          <p:nvPr/>
        </p:nvPicPr>
        <p:blipFill>
          <a:blip r:embed="rId2"/>
          <a:stretch>
            <a:fillRect/>
          </a:stretch>
        </p:blipFill>
        <p:spPr>
          <a:xfrm>
            <a:off x="1097279" y="2864167"/>
            <a:ext cx="5666760" cy="3030143"/>
          </a:xfrm>
          <a:prstGeom prst="rect">
            <a:avLst/>
          </a:prstGeom>
        </p:spPr>
      </p:pic>
      <p:sp>
        <p:nvSpPr>
          <p:cNvPr id="7" name="Subtitle 2">
            <a:extLst>
              <a:ext uri="{FF2B5EF4-FFF2-40B4-BE49-F238E27FC236}">
                <a16:creationId xmlns:a16="http://schemas.microsoft.com/office/drawing/2014/main" id="{63818383-39B9-4EF2-842D-9E3098E7D1B6}"/>
              </a:ext>
            </a:extLst>
          </p:cNvPr>
          <p:cNvSpPr txBox="1">
            <a:spLocks/>
          </p:cNvSpPr>
          <p:nvPr/>
        </p:nvSpPr>
        <p:spPr>
          <a:xfrm>
            <a:off x="6729612" y="2654814"/>
            <a:ext cx="4712970" cy="774186"/>
          </a:xfrm>
          <a:prstGeom prst="rect">
            <a:avLst/>
          </a:prstGeom>
        </p:spPr>
        <p:txBody>
          <a:bodyPr vert="horz" lIns="0" tIns="45720" rIns="0" bIns="45720" rtlCol="0" anchor="t">
            <a:no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742950" marR="0" lvl="1" indent="-285750">
              <a:lnSpc>
                <a:spcPct val="106000"/>
              </a:lnSpc>
              <a:spcBef>
                <a:spcPts val="0"/>
              </a:spcBef>
              <a:spcAft>
                <a:spcPts val="800"/>
              </a:spcAft>
              <a:buClr>
                <a:schemeClr val="tx1">
                  <a:lumMod val="75000"/>
                  <a:lumOff val="25000"/>
                </a:schemeClr>
              </a:buClr>
              <a:buFont typeface="Arial" panose="020B0604020202020204" pitchFamily="34" charset="0"/>
              <a:buChar char="•"/>
            </a:pPr>
            <a:r>
              <a:rPr lang="en-US" sz="1800" dirty="0">
                <a:latin typeface="Calibri" panose="020F0502020204030204" pitchFamily="34" charset="0"/>
                <a:ea typeface="Calibri" panose="020F0502020204030204" pitchFamily="34" charset="0"/>
                <a:cs typeface="Times New Roman" panose="02020603050405020304" pitchFamily="18" charset="0"/>
              </a:rPr>
              <a:t>Available through Marketing on Demand</a:t>
            </a:r>
          </a:p>
          <a:p>
            <a:pPr marL="742950" marR="0" lvl="1" indent="-285750">
              <a:lnSpc>
                <a:spcPct val="106000"/>
              </a:lnSpc>
              <a:spcBef>
                <a:spcPts val="0"/>
              </a:spcBef>
              <a:spcAft>
                <a:spcPts val="800"/>
              </a:spcAft>
              <a:buClr>
                <a:schemeClr val="tx1">
                  <a:lumMod val="75000"/>
                  <a:lumOff val="25000"/>
                </a:schemeClr>
              </a:buClr>
              <a:buFont typeface="Arial" panose="020B0604020202020204" pitchFamily="34" charset="0"/>
              <a:buChar char="•"/>
            </a:pPr>
            <a:r>
              <a:rPr lang="en-US" sz="1800" dirty="0">
                <a:latin typeface="Calibri" panose="020F0502020204030204" pitchFamily="34" charset="0"/>
                <a:ea typeface="Calibri" panose="020F0502020204030204" pitchFamily="34" charset="0"/>
                <a:cs typeface="Times New Roman" panose="02020603050405020304" pitchFamily="18" charset="0"/>
              </a:rPr>
              <a:t>P</a:t>
            </a:r>
            <a:r>
              <a:rPr lang="en-US" sz="1800" dirty="0">
                <a:effectLst/>
                <a:latin typeface="Calibri" panose="020F0502020204030204" pitchFamily="34" charset="0"/>
                <a:ea typeface="Calibri" panose="020F0502020204030204" pitchFamily="34" charset="0"/>
                <a:cs typeface="Times New Roman" panose="02020603050405020304" pitchFamily="18" charset="0"/>
              </a:rPr>
              <a:t>re-approved email marketing </a:t>
            </a:r>
            <a:r>
              <a:rPr lang="en-US" sz="1800" dirty="0">
                <a:latin typeface="Calibri" panose="020F0502020204030204" pitchFamily="34" charset="0"/>
                <a:ea typeface="Calibri" panose="020F0502020204030204" pitchFamily="34" charset="0"/>
                <a:cs typeface="Times New Roman" panose="02020603050405020304" pitchFamily="18" charset="0"/>
              </a:rPr>
              <a:t>c</a:t>
            </a:r>
            <a:r>
              <a:rPr lang="en-US" sz="1800" dirty="0">
                <a:effectLst/>
                <a:latin typeface="Calibri" panose="020F0502020204030204" pitchFamily="34" charset="0"/>
                <a:ea typeface="Calibri" panose="020F0502020204030204" pitchFamily="34" charset="0"/>
                <a:cs typeface="Times New Roman" panose="02020603050405020304" pitchFamily="18" charset="0"/>
              </a:rPr>
              <a:t>ampaigns to launch monthly, quarterly, etc. as a “set it and forget it” concept</a:t>
            </a:r>
          </a:p>
          <a:p>
            <a:pPr marL="742950" marR="0" lvl="1" indent="-285750">
              <a:lnSpc>
                <a:spcPct val="106000"/>
              </a:lnSpc>
              <a:spcBef>
                <a:spcPts val="0"/>
              </a:spcBef>
              <a:spcAft>
                <a:spcPts val="800"/>
              </a:spcAft>
              <a:buClr>
                <a:schemeClr val="tx1">
                  <a:lumMod val="75000"/>
                  <a:lumOff val="25000"/>
                </a:schemeClr>
              </a:buClr>
              <a:buFont typeface="Arial" panose="020B0604020202020204" pitchFamily="34" charset="0"/>
              <a:buChar char="•"/>
            </a:pPr>
            <a:r>
              <a:rPr lang="en-US" sz="1800" dirty="0">
                <a:latin typeface="Calibri" panose="020F0502020204030204" pitchFamily="34" charset="0"/>
                <a:ea typeface="Calibri" panose="020F0502020204030204" pitchFamily="34" charset="0"/>
                <a:cs typeface="Times New Roman" panose="02020603050405020304" pitchFamily="18" charset="0"/>
              </a:rPr>
              <a:t>Includes LPL’s Weekly Market Commentary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6000"/>
              </a:lnSpc>
              <a:spcBef>
                <a:spcPts val="0"/>
              </a:spcBef>
              <a:spcAft>
                <a:spcPts val="800"/>
              </a:spcAft>
              <a:buClr>
                <a:schemeClr val="tx1">
                  <a:lumMod val="75000"/>
                  <a:lumOff val="25000"/>
                </a:schemeClr>
              </a:buClr>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Annual Birthday &amp; Holiday Greetings</a:t>
            </a:r>
          </a:p>
          <a:p>
            <a:pPr marL="742950" marR="0" lvl="1" indent="-285750">
              <a:lnSpc>
                <a:spcPct val="106000"/>
              </a:lnSpc>
              <a:spcBef>
                <a:spcPts val="0"/>
              </a:spcBef>
              <a:spcAft>
                <a:spcPts val="800"/>
              </a:spcAft>
              <a:buClr>
                <a:schemeClr val="tx1">
                  <a:lumMod val="75000"/>
                  <a:lumOff val="25000"/>
                </a:schemeClr>
              </a:buClr>
              <a:buFont typeface="Arial" panose="020B0604020202020204" pitchFamily="34" charset="0"/>
              <a:buChar char="•"/>
            </a:pPr>
            <a:r>
              <a:rPr lang="en-US" sz="1800" dirty="0">
                <a:latin typeface="Calibri" panose="020F0502020204030204" pitchFamily="34" charset="0"/>
                <a:ea typeface="Calibri" panose="020F0502020204030204" pitchFamily="34" charset="0"/>
                <a:cs typeface="Times New Roman" panose="02020603050405020304" pitchFamily="18" charset="0"/>
              </a:rPr>
              <a:t>Custom content function available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6000"/>
              </a:lnSpc>
              <a:spcBef>
                <a:spcPts val="0"/>
              </a:spcBef>
              <a:spcAft>
                <a:spcPts val="800"/>
              </a:spcAft>
              <a:buClr>
                <a:schemeClr val="tx1">
                  <a:lumMod val="75000"/>
                  <a:lumOff val="25000"/>
                </a:schemeClr>
              </a:buClr>
              <a:buFont typeface="Arial" panose="020B0604020202020204" pitchFamily="34" charset="0"/>
              <a:buChar char="•"/>
            </a:pPr>
            <a:r>
              <a:rPr lang="en-US" sz="1800" dirty="0">
                <a:latin typeface="Calibri" panose="020F0502020204030204" pitchFamily="34" charset="0"/>
                <a:ea typeface="Calibri" panose="020F0502020204030204" pitchFamily="34" charset="0"/>
                <a:cs typeface="Times New Roman" panose="02020603050405020304" pitchFamily="18" charset="0"/>
              </a:rPr>
              <a:t>Social Media integration option</a:t>
            </a:r>
          </a:p>
          <a:p>
            <a:pPr marL="742950" marR="0" lvl="1" indent="-285750">
              <a:lnSpc>
                <a:spcPct val="106000"/>
              </a:lnSpc>
              <a:spcBef>
                <a:spcPts val="0"/>
              </a:spcBef>
              <a:spcAft>
                <a:spcPts val="800"/>
              </a:spcAft>
              <a:buClr>
                <a:schemeClr val="tx1">
                  <a:lumMod val="75000"/>
                  <a:lumOff val="25000"/>
                </a:schemeClr>
              </a:buClr>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Delegates &amp; ACT Metrics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Subtitle 2">
            <a:extLst>
              <a:ext uri="{FF2B5EF4-FFF2-40B4-BE49-F238E27FC236}">
                <a16:creationId xmlns:a16="http://schemas.microsoft.com/office/drawing/2014/main" id="{043AE6BC-4125-4048-B83B-6E041E08822F}"/>
              </a:ext>
            </a:extLst>
          </p:cNvPr>
          <p:cNvSpPr txBox="1">
            <a:spLocks/>
          </p:cNvSpPr>
          <p:nvPr/>
        </p:nvSpPr>
        <p:spPr>
          <a:xfrm>
            <a:off x="744855" y="2089981"/>
            <a:ext cx="7593802" cy="774186"/>
          </a:xfrm>
          <a:prstGeom prst="rect">
            <a:avLst/>
          </a:prstGeom>
        </p:spPr>
        <p:txBody>
          <a:bodyPr vert="horz" lIns="0" tIns="45720" rIns="0" bIns="45720" rtlCol="0" anchor="t">
            <a:no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57200" marR="0" lvl="1" indent="0">
              <a:lnSpc>
                <a:spcPct val="106000"/>
              </a:lnSpc>
              <a:spcBef>
                <a:spcPts val="0"/>
              </a:spcBef>
              <a:spcAft>
                <a:spcPts val="800"/>
              </a:spcAft>
              <a:buClr>
                <a:schemeClr val="tx1">
                  <a:lumMod val="75000"/>
                  <a:lumOff val="25000"/>
                </a:schemeClr>
              </a:buClr>
              <a:buNone/>
            </a:pPr>
            <a:r>
              <a:rPr lang="en-US" sz="2000" b="1" dirty="0">
                <a:effectLst/>
                <a:latin typeface="Calibri" panose="020F0502020204030204" pitchFamily="34" charset="0"/>
                <a:ea typeface="Calibri" panose="020F0502020204030204" pitchFamily="34" charset="0"/>
                <a:cs typeface="Times New Roman" panose="02020603050405020304" pitchFamily="18" charset="0"/>
              </a:rPr>
              <a:t>Automated Campaign Tool</a:t>
            </a:r>
          </a:p>
        </p:txBody>
      </p:sp>
    </p:spTree>
    <p:extLst>
      <p:ext uri="{BB962C8B-B14F-4D97-AF65-F5344CB8AC3E}">
        <p14:creationId xmlns:p14="http://schemas.microsoft.com/office/powerpoint/2010/main" val="25650088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C86D3-8FD1-4F47-A319-7D0542E48B2F}"/>
              </a:ext>
            </a:extLst>
          </p:cNvPr>
          <p:cNvSpPr>
            <a:spLocks noGrp="1"/>
          </p:cNvSpPr>
          <p:nvPr>
            <p:ph type="title"/>
          </p:nvPr>
        </p:nvSpPr>
        <p:spPr>
          <a:xfrm>
            <a:off x="1097279" y="286603"/>
            <a:ext cx="10345303" cy="1450757"/>
          </a:xfrm>
        </p:spPr>
        <p:txBody>
          <a:bodyPr vert="horz" lIns="91440" tIns="45720" rIns="91440" bIns="45720" rtlCol="0">
            <a:normAutofit/>
          </a:bodyPr>
          <a:lstStyle/>
          <a:p>
            <a:r>
              <a:rPr lang="en-US" dirty="0">
                <a:latin typeface="Minion Pro" panose="02040503050306020203" pitchFamily="18" charset="0"/>
              </a:rPr>
              <a:t>Sample Touches</a:t>
            </a:r>
          </a:p>
        </p:txBody>
      </p:sp>
      <p:sp>
        <p:nvSpPr>
          <p:cNvPr id="7" name="Subtitle 2">
            <a:extLst>
              <a:ext uri="{FF2B5EF4-FFF2-40B4-BE49-F238E27FC236}">
                <a16:creationId xmlns:a16="http://schemas.microsoft.com/office/drawing/2014/main" id="{63818383-39B9-4EF2-842D-9E3098E7D1B6}"/>
              </a:ext>
            </a:extLst>
          </p:cNvPr>
          <p:cNvSpPr txBox="1">
            <a:spLocks/>
          </p:cNvSpPr>
          <p:nvPr/>
        </p:nvSpPr>
        <p:spPr>
          <a:xfrm>
            <a:off x="5908075" y="2864167"/>
            <a:ext cx="4712970" cy="774186"/>
          </a:xfrm>
          <a:prstGeom prst="rect">
            <a:avLst/>
          </a:prstGeom>
        </p:spPr>
        <p:txBody>
          <a:bodyPr vert="horz" lIns="0" tIns="45720" rIns="0" bIns="45720" rtlCol="0" anchor="t">
            <a:no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742950" marR="0" lvl="1" indent="-285750">
              <a:lnSpc>
                <a:spcPct val="106000"/>
              </a:lnSpc>
              <a:spcBef>
                <a:spcPts val="0"/>
              </a:spcBef>
              <a:spcAft>
                <a:spcPts val="800"/>
              </a:spcAft>
              <a:buClr>
                <a:schemeClr val="tx1">
                  <a:lumMod val="75000"/>
                  <a:lumOff val="25000"/>
                </a:schemeClr>
              </a:buClr>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Available through the Resource Center</a:t>
            </a:r>
          </a:p>
          <a:p>
            <a:pPr marL="742950" marR="0" lvl="1" indent="-285750">
              <a:lnSpc>
                <a:spcPct val="106000"/>
              </a:lnSpc>
              <a:spcBef>
                <a:spcPts val="0"/>
              </a:spcBef>
              <a:spcAft>
                <a:spcPts val="800"/>
              </a:spcAft>
              <a:buClr>
                <a:schemeClr val="tx1">
                  <a:lumMod val="75000"/>
                  <a:lumOff val="25000"/>
                </a:schemeClr>
              </a:buClr>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Social media marketing </a:t>
            </a:r>
            <a:r>
              <a:rPr lang="en-US" sz="1800" dirty="0">
                <a:latin typeface="Calibri" panose="020F0502020204030204" pitchFamily="34" charset="0"/>
                <a:ea typeface="Calibri" panose="020F0502020204030204" pitchFamily="34" charset="0"/>
                <a:cs typeface="Times New Roman" panose="02020603050405020304" pitchFamily="18" charset="0"/>
              </a:rPr>
              <a:t>c</a:t>
            </a:r>
            <a:r>
              <a:rPr lang="en-US" sz="1800" dirty="0">
                <a:effectLst/>
                <a:latin typeface="Calibri" panose="020F0502020204030204" pitchFamily="34" charset="0"/>
                <a:ea typeface="Calibri" panose="020F0502020204030204" pitchFamily="34" charset="0"/>
                <a:cs typeface="Times New Roman" panose="02020603050405020304" pitchFamily="18" charset="0"/>
              </a:rPr>
              <a:t>ampaigns to launch monthly, quarterly,</a:t>
            </a:r>
            <a:r>
              <a:rPr lang="en-US" sz="1800" dirty="0">
                <a:latin typeface="Calibri" panose="020F0502020204030204" pitchFamily="34" charset="0"/>
                <a:ea typeface="Calibri" panose="020F0502020204030204" pitchFamily="34" charset="0"/>
                <a:cs typeface="Times New Roman" panose="02020603050405020304" pitchFamily="18" charset="0"/>
              </a:rPr>
              <a:t> etc.</a:t>
            </a:r>
            <a:r>
              <a:rPr lang="en-US" sz="1800" dirty="0">
                <a:effectLst/>
                <a:latin typeface="Calibri" panose="020F0502020204030204" pitchFamily="34" charset="0"/>
                <a:ea typeface="Calibri" panose="020F0502020204030204" pitchFamily="34" charset="0"/>
                <a:cs typeface="Times New Roman" panose="02020603050405020304" pitchFamily="18" charset="0"/>
              </a:rPr>
              <a:t> as a “set it and forget it” concept</a:t>
            </a:r>
          </a:p>
          <a:p>
            <a:pPr marL="742950" marR="0" lvl="1" indent="-285750">
              <a:lnSpc>
                <a:spcPct val="106000"/>
              </a:lnSpc>
              <a:spcBef>
                <a:spcPts val="0"/>
              </a:spcBef>
              <a:spcAft>
                <a:spcPts val="800"/>
              </a:spcAft>
              <a:buClr>
                <a:schemeClr val="tx1">
                  <a:lumMod val="75000"/>
                  <a:lumOff val="25000"/>
                </a:schemeClr>
              </a:buClr>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Robust content with attractive hero images to appear in their feed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Subtitle 2">
            <a:extLst>
              <a:ext uri="{FF2B5EF4-FFF2-40B4-BE49-F238E27FC236}">
                <a16:creationId xmlns:a16="http://schemas.microsoft.com/office/drawing/2014/main" id="{043AE6BC-4125-4048-B83B-6E041E08822F}"/>
              </a:ext>
            </a:extLst>
          </p:cNvPr>
          <p:cNvSpPr txBox="1">
            <a:spLocks/>
          </p:cNvSpPr>
          <p:nvPr/>
        </p:nvSpPr>
        <p:spPr>
          <a:xfrm>
            <a:off x="744855" y="2089981"/>
            <a:ext cx="4712970" cy="774186"/>
          </a:xfrm>
          <a:prstGeom prst="rect">
            <a:avLst/>
          </a:prstGeom>
        </p:spPr>
        <p:txBody>
          <a:bodyPr vert="horz" lIns="0" tIns="45720" rIns="0" bIns="45720" rtlCol="0" anchor="t">
            <a:no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57200" marR="0" lvl="1" indent="0">
              <a:lnSpc>
                <a:spcPct val="106000"/>
              </a:lnSpc>
              <a:spcBef>
                <a:spcPts val="0"/>
              </a:spcBef>
              <a:spcAft>
                <a:spcPts val="800"/>
              </a:spcAft>
              <a:buClr>
                <a:schemeClr val="tx1">
                  <a:lumMod val="75000"/>
                  <a:lumOff val="25000"/>
                </a:schemeClr>
              </a:buClr>
              <a:buNone/>
            </a:pPr>
            <a:r>
              <a:rPr lang="en-US" sz="2000" b="1" dirty="0">
                <a:effectLst/>
                <a:latin typeface="Calibri" panose="020F0502020204030204" pitchFamily="34" charset="0"/>
                <a:ea typeface="Calibri" panose="020F0502020204030204" pitchFamily="34" charset="0"/>
                <a:cs typeface="Times New Roman" panose="02020603050405020304" pitchFamily="18" charset="0"/>
              </a:rPr>
              <a:t>Gainfully</a:t>
            </a:r>
          </a:p>
        </p:txBody>
      </p:sp>
      <p:pic>
        <p:nvPicPr>
          <p:cNvPr id="5" name="Picture 4">
            <a:extLst>
              <a:ext uri="{FF2B5EF4-FFF2-40B4-BE49-F238E27FC236}">
                <a16:creationId xmlns:a16="http://schemas.microsoft.com/office/drawing/2014/main" id="{4C8C3B05-1882-4EDC-BCEE-D3EB3ACF9613}"/>
              </a:ext>
            </a:extLst>
          </p:cNvPr>
          <p:cNvPicPr>
            <a:picLocks noChangeAspect="1"/>
          </p:cNvPicPr>
          <p:nvPr/>
        </p:nvPicPr>
        <p:blipFill>
          <a:blip r:embed="rId2"/>
          <a:stretch>
            <a:fillRect/>
          </a:stretch>
        </p:blipFill>
        <p:spPr>
          <a:xfrm>
            <a:off x="1097279" y="2943040"/>
            <a:ext cx="4810796" cy="2648320"/>
          </a:xfrm>
          <a:prstGeom prst="rect">
            <a:avLst/>
          </a:prstGeom>
        </p:spPr>
      </p:pic>
    </p:spTree>
    <p:extLst>
      <p:ext uri="{BB962C8B-B14F-4D97-AF65-F5344CB8AC3E}">
        <p14:creationId xmlns:p14="http://schemas.microsoft.com/office/powerpoint/2010/main" val="31668948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C86D3-8FD1-4F47-A319-7D0542E48B2F}"/>
              </a:ext>
            </a:extLst>
          </p:cNvPr>
          <p:cNvSpPr>
            <a:spLocks noGrp="1"/>
          </p:cNvSpPr>
          <p:nvPr>
            <p:ph type="title"/>
          </p:nvPr>
        </p:nvSpPr>
        <p:spPr>
          <a:xfrm>
            <a:off x="1097279" y="286603"/>
            <a:ext cx="10345303" cy="1450757"/>
          </a:xfrm>
        </p:spPr>
        <p:txBody>
          <a:bodyPr vert="horz" lIns="91440" tIns="45720" rIns="91440" bIns="45720" rtlCol="0">
            <a:normAutofit/>
          </a:bodyPr>
          <a:lstStyle/>
          <a:p>
            <a:r>
              <a:rPr lang="en-US" dirty="0">
                <a:latin typeface="Minion Pro" panose="02040503050306020203" pitchFamily="18" charset="0"/>
              </a:rPr>
              <a:t>Sample Touches</a:t>
            </a:r>
          </a:p>
        </p:txBody>
      </p:sp>
      <p:sp>
        <p:nvSpPr>
          <p:cNvPr id="7" name="Subtitle 2">
            <a:extLst>
              <a:ext uri="{FF2B5EF4-FFF2-40B4-BE49-F238E27FC236}">
                <a16:creationId xmlns:a16="http://schemas.microsoft.com/office/drawing/2014/main" id="{63818383-39B9-4EF2-842D-9E3098E7D1B6}"/>
              </a:ext>
            </a:extLst>
          </p:cNvPr>
          <p:cNvSpPr txBox="1">
            <a:spLocks/>
          </p:cNvSpPr>
          <p:nvPr/>
        </p:nvSpPr>
        <p:spPr>
          <a:xfrm>
            <a:off x="5908074" y="2864167"/>
            <a:ext cx="5685511" cy="774186"/>
          </a:xfrm>
          <a:prstGeom prst="rect">
            <a:avLst/>
          </a:prstGeom>
        </p:spPr>
        <p:txBody>
          <a:bodyPr vert="horz" lIns="0" tIns="45720" rIns="0" bIns="45720" rtlCol="0" anchor="t">
            <a:no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742950" marR="0" lvl="1" indent="-285750">
              <a:lnSpc>
                <a:spcPct val="106000"/>
              </a:lnSpc>
              <a:spcBef>
                <a:spcPts val="0"/>
              </a:spcBef>
              <a:spcAft>
                <a:spcPts val="800"/>
              </a:spcAft>
              <a:buClr>
                <a:schemeClr val="tx1">
                  <a:lumMod val="75000"/>
                  <a:lumOff val="25000"/>
                </a:schemeClr>
              </a:buClr>
              <a:buFont typeface="Arial" panose="020B0604020202020204" pitchFamily="34" charset="0"/>
              <a:buChar char="•"/>
            </a:pPr>
            <a:r>
              <a:rPr lang="en-US" sz="1600" dirty="0">
                <a:solidFill>
                  <a:srgbClr val="666666"/>
                </a:solidFill>
                <a:latin typeface="Calibri" panose="020F0502020204030204" pitchFamily="34" charset="0"/>
                <a:cs typeface="Calibri" panose="020F0502020204030204" pitchFamily="34" charset="0"/>
              </a:rPr>
              <a:t>Available through the Resource Center</a:t>
            </a:r>
          </a:p>
          <a:p>
            <a:pPr marL="742950" marR="0" lvl="1" indent="-285750">
              <a:lnSpc>
                <a:spcPct val="106000"/>
              </a:lnSpc>
              <a:spcBef>
                <a:spcPts val="0"/>
              </a:spcBef>
              <a:spcAft>
                <a:spcPts val="800"/>
              </a:spcAft>
              <a:buClr>
                <a:schemeClr val="tx1">
                  <a:lumMod val="75000"/>
                  <a:lumOff val="25000"/>
                </a:schemeClr>
              </a:buClr>
              <a:buFont typeface="Arial" panose="020B0604020202020204" pitchFamily="34" charset="0"/>
              <a:buChar char="•"/>
            </a:pPr>
            <a:r>
              <a:rPr lang="en-US" sz="1600" dirty="0">
                <a:solidFill>
                  <a:srgbClr val="666666"/>
                </a:solidFill>
                <a:latin typeface="Calibri" panose="020F0502020204030204" pitchFamily="34" charset="0"/>
                <a:cs typeface="Calibri" panose="020F0502020204030204" pitchFamily="34" charset="0"/>
              </a:rPr>
              <a:t>A</a:t>
            </a:r>
            <a:r>
              <a:rPr lang="en-US" sz="1600" b="0" i="0" dirty="0">
                <a:solidFill>
                  <a:srgbClr val="666666"/>
                </a:solidFill>
                <a:effectLst/>
                <a:latin typeface="Calibri" panose="020F0502020204030204" pitchFamily="34" charset="0"/>
                <a:cs typeface="Calibri" panose="020F0502020204030204" pitchFamily="34" charset="0"/>
              </a:rPr>
              <a:t>bility to text prospects and clients in a compliant manner</a:t>
            </a:r>
          </a:p>
          <a:p>
            <a:pPr marL="742950" marR="0" lvl="1" indent="-285750">
              <a:lnSpc>
                <a:spcPct val="106000"/>
              </a:lnSpc>
              <a:spcBef>
                <a:spcPts val="0"/>
              </a:spcBef>
              <a:spcAft>
                <a:spcPts val="800"/>
              </a:spcAft>
              <a:buClr>
                <a:schemeClr val="tx1">
                  <a:lumMod val="75000"/>
                  <a:lumOff val="25000"/>
                </a:schemeClr>
              </a:buClr>
              <a:buFont typeface="Arial" panose="020B0604020202020204" pitchFamily="34" charset="0"/>
              <a:buChar char="•"/>
            </a:pPr>
            <a:r>
              <a:rPr lang="en-US" sz="1600" b="0" i="0" dirty="0">
                <a:solidFill>
                  <a:srgbClr val="666666"/>
                </a:solidFill>
                <a:effectLst/>
                <a:latin typeface="Calibri" panose="020F0502020204030204" pitchFamily="34" charset="0"/>
                <a:cs typeface="Calibri" panose="020F0502020204030204" pitchFamily="34" charset="0"/>
              </a:rPr>
              <a:t>Texting is a highly effective communication channel, and the data supports that people are more likely to open text messages before any other form of mobile communication.</a:t>
            </a:r>
          </a:p>
          <a:p>
            <a:pPr marL="742950" marR="0" lvl="1" indent="-285750">
              <a:lnSpc>
                <a:spcPct val="106000"/>
              </a:lnSpc>
              <a:spcBef>
                <a:spcPts val="0"/>
              </a:spcBef>
              <a:spcAft>
                <a:spcPts val="800"/>
              </a:spcAft>
              <a:buClr>
                <a:schemeClr val="tx1">
                  <a:lumMod val="75000"/>
                  <a:lumOff val="25000"/>
                </a:schemeClr>
              </a:buClr>
              <a:buFont typeface="Arial" panose="020B0604020202020204" pitchFamily="34" charset="0"/>
              <a:buChar char="•"/>
            </a:pPr>
            <a:r>
              <a:rPr lang="en-US" sz="1600" dirty="0">
                <a:solidFill>
                  <a:srgbClr val="666666"/>
                </a:solidFill>
                <a:latin typeface="Calibri" panose="020F0502020204030204" pitchFamily="34" charset="0"/>
                <a:ea typeface="Calibri" panose="020F0502020204030204" pitchFamily="34" charset="0"/>
                <a:cs typeface="Calibri" panose="020F0502020204030204" pitchFamily="34" charset="0"/>
              </a:rPr>
              <a:t>95% of text messages sent are opened and responded to within the first 3 minutes of being delivered</a:t>
            </a:r>
          </a:p>
          <a:p>
            <a:pPr marL="742950" marR="0" lvl="1" indent="-285750">
              <a:lnSpc>
                <a:spcPct val="106000"/>
              </a:lnSpc>
              <a:spcBef>
                <a:spcPts val="0"/>
              </a:spcBef>
              <a:spcAft>
                <a:spcPts val="800"/>
              </a:spcAft>
              <a:buClr>
                <a:schemeClr val="tx1">
                  <a:lumMod val="75000"/>
                  <a:lumOff val="25000"/>
                </a:schemeClr>
              </a:buClr>
              <a:buFont typeface="Arial" panose="020B0604020202020204" pitchFamily="34" charset="0"/>
              <a:buChar char="•"/>
            </a:pPr>
            <a:r>
              <a:rPr lang="en-US" sz="1600" dirty="0">
                <a:solidFill>
                  <a:srgbClr val="666666"/>
                </a:solidFill>
                <a:effectLst/>
                <a:latin typeface="Calibri" panose="020F0502020204030204" pitchFamily="34" charset="0"/>
                <a:ea typeface="Calibri" panose="020F0502020204030204" pitchFamily="34" charset="0"/>
                <a:cs typeface="Calibri" panose="020F0502020204030204" pitchFamily="34" charset="0"/>
              </a:rPr>
              <a:t>Ability to group into separate distribution lists</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8" name="Subtitle 2">
            <a:extLst>
              <a:ext uri="{FF2B5EF4-FFF2-40B4-BE49-F238E27FC236}">
                <a16:creationId xmlns:a16="http://schemas.microsoft.com/office/drawing/2014/main" id="{043AE6BC-4125-4048-B83B-6E041E08822F}"/>
              </a:ext>
            </a:extLst>
          </p:cNvPr>
          <p:cNvSpPr txBox="1">
            <a:spLocks/>
          </p:cNvSpPr>
          <p:nvPr/>
        </p:nvSpPr>
        <p:spPr>
          <a:xfrm>
            <a:off x="744855" y="2089981"/>
            <a:ext cx="4712970" cy="774186"/>
          </a:xfrm>
          <a:prstGeom prst="rect">
            <a:avLst/>
          </a:prstGeom>
        </p:spPr>
        <p:txBody>
          <a:bodyPr vert="horz" lIns="0" tIns="45720" rIns="0" bIns="45720" rtlCol="0" anchor="t">
            <a:no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57200" marR="0" lvl="1" indent="0">
              <a:lnSpc>
                <a:spcPct val="106000"/>
              </a:lnSpc>
              <a:spcBef>
                <a:spcPts val="0"/>
              </a:spcBef>
              <a:spcAft>
                <a:spcPts val="800"/>
              </a:spcAft>
              <a:buClr>
                <a:schemeClr val="tx1">
                  <a:lumMod val="75000"/>
                  <a:lumOff val="25000"/>
                </a:schemeClr>
              </a:buClr>
              <a:buNone/>
            </a:pPr>
            <a:r>
              <a:rPr lang="en-US" sz="2000" b="1" dirty="0">
                <a:effectLst/>
                <a:latin typeface="Calibri" panose="020F0502020204030204" pitchFamily="34" charset="0"/>
                <a:ea typeface="Calibri" panose="020F0502020204030204" pitchFamily="34" charset="0"/>
                <a:cs typeface="Times New Roman" panose="02020603050405020304" pitchFamily="18" charset="0"/>
              </a:rPr>
              <a:t>My Rep Chat</a:t>
            </a:r>
          </a:p>
        </p:txBody>
      </p:sp>
      <p:pic>
        <p:nvPicPr>
          <p:cNvPr id="4" name="Picture 3">
            <a:extLst>
              <a:ext uri="{FF2B5EF4-FFF2-40B4-BE49-F238E27FC236}">
                <a16:creationId xmlns:a16="http://schemas.microsoft.com/office/drawing/2014/main" id="{1C1727F9-B8E8-4838-A4FD-F37DB50D1F23}"/>
              </a:ext>
            </a:extLst>
          </p:cNvPr>
          <p:cNvPicPr>
            <a:picLocks noChangeAspect="1"/>
          </p:cNvPicPr>
          <p:nvPr/>
        </p:nvPicPr>
        <p:blipFill>
          <a:blip r:embed="rId2"/>
          <a:stretch>
            <a:fillRect/>
          </a:stretch>
        </p:blipFill>
        <p:spPr>
          <a:xfrm>
            <a:off x="1097279" y="3429000"/>
            <a:ext cx="4877211" cy="2430713"/>
          </a:xfrm>
          <a:prstGeom prst="rect">
            <a:avLst/>
          </a:prstGeom>
        </p:spPr>
      </p:pic>
      <p:pic>
        <p:nvPicPr>
          <p:cNvPr id="9" name="Picture 8">
            <a:extLst>
              <a:ext uri="{FF2B5EF4-FFF2-40B4-BE49-F238E27FC236}">
                <a16:creationId xmlns:a16="http://schemas.microsoft.com/office/drawing/2014/main" id="{A4FDDCE3-1FD1-42E0-9837-858A40612936}"/>
              </a:ext>
            </a:extLst>
          </p:cNvPr>
          <p:cNvPicPr>
            <a:picLocks noChangeAspect="1"/>
          </p:cNvPicPr>
          <p:nvPr/>
        </p:nvPicPr>
        <p:blipFill>
          <a:blip r:embed="rId3"/>
          <a:stretch>
            <a:fillRect/>
          </a:stretch>
        </p:blipFill>
        <p:spPr>
          <a:xfrm>
            <a:off x="2416675" y="2605031"/>
            <a:ext cx="2172003" cy="823969"/>
          </a:xfrm>
          <a:prstGeom prst="rect">
            <a:avLst/>
          </a:prstGeom>
        </p:spPr>
      </p:pic>
    </p:spTree>
    <p:extLst>
      <p:ext uri="{BB962C8B-B14F-4D97-AF65-F5344CB8AC3E}">
        <p14:creationId xmlns:p14="http://schemas.microsoft.com/office/powerpoint/2010/main" val="3348868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C86D3-8FD1-4F47-A319-7D0542E48B2F}"/>
              </a:ext>
            </a:extLst>
          </p:cNvPr>
          <p:cNvSpPr>
            <a:spLocks noGrp="1"/>
          </p:cNvSpPr>
          <p:nvPr>
            <p:ph type="title"/>
          </p:nvPr>
        </p:nvSpPr>
        <p:spPr>
          <a:xfrm>
            <a:off x="1097279" y="286603"/>
            <a:ext cx="10345303" cy="1450757"/>
          </a:xfrm>
        </p:spPr>
        <p:txBody>
          <a:bodyPr vert="horz" lIns="91440" tIns="45720" rIns="91440" bIns="45720" rtlCol="0">
            <a:normAutofit/>
          </a:bodyPr>
          <a:lstStyle/>
          <a:p>
            <a:r>
              <a:rPr lang="en-US" dirty="0">
                <a:latin typeface="Minion Pro" panose="02040503050306020203" pitchFamily="18" charset="0"/>
              </a:rPr>
              <a:t>Sample Touches</a:t>
            </a:r>
          </a:p>
        </p:txBody>
      </p:sp>
      <p:sp>
        <p:nvSpPr>
          <p:cNvPr id="7" name="Subtitle 2">
            <a:extLst>
              <a:ext uri="{FF2B5EF4-FFF2-40B4-BE49-F238E27FC236}">
                <a16:creationId xmlns:a16="http://schemas.microsoft.com/office/drawing/2014/main" id="{63818383-39B9-4EF2-842D-9E3098E7D1B6}"/>
              </a:ext>
            </a:extLst>
          </p:cNvPr>
          <p:cNvSpPr txBox="1">
            <a:spLocks/>
          </p:cNvSpPr>
          <p:nvPr/>
        </p:nvSpPr>
        <p:spPr>
          <a:xfrm>
            <a:off x="6207968" y="3004127"/>
            <a:ext cx="5534507" cy="774186"/>
          </a:xfrm>
          <a:prstGeom prst="rect">
            <a:avLst/>
          </a:prstGeom>
        </p:spPr>
        <p:txBody>
          <a:bodyPr vert="horz" lIns="0" tIns="45720" rIns="0" bIns="45720" rtlCol="0" anchor="t">
            <a:no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742950" marR="0" lvl="1" indent="-285750">
              <a:lnSpc>
                <a:spcPct val="106000"/>
              </a:lnSpc>
              <a:spcBef>
                <a:spcPts val="0"/>
              </a:spcBef>
              <a:spcAft>
                <a:spcPts val="800"/>
              </a:spcAft>
              <a:buClr>
                <a:schemeClr val="tx1">
                  <a:lumMod val="75000"/>
                  <a:lumOff val="25000"/>
                </a:schemeClr>
              </a:buClr>
              <a:buFont typeface="Arial" panose="020B0604020202020204" pitchFamily="34" charset="0"/>
              <a:buChar char="•"/>
            </a:pPr>
            <a:r>
              <a:rPr lang="en-US" sz="1600" dirty="0">
                <a:solidFill>
                  <a:srgbClr val="666666"/>
                </a:solidFill>
                <a:latin typeface="Calibri" panose="020F0502020204030204" pitchFamily="34" charset="0"/>
                <a:cs typeface="Calibri" panose="020F0502020204030204" pitchFamily="34" charset="0"/>
              </a:rPr>
              <a:t>Available through LPL’s Marketing on Demand</a:t>
            </a:r>
          </a:p>
          <a:p>
            <a:pPr marL="742950" marR="0" lvl="1" indent="-285750">
              <a:lnSpc>
                <a:spcPct val="106000"/>
              </a:lnSpc>
              <a:spcBef>
                <a:spcPts val="0"/>
              </a:spcBef>
              <a:spcAft>
                <a:spcPts val="800"/>
              </a:spcAft>
              <a:buClr>
                <a:schemeClr val="tx1">
                  <a:lumMod val="75000"/>
                  <a:lumOff val="25000"/>
                </a:schemeClr>
              </a:buClr>
              <a:buFont typeface="Arial" panose="020B0604020202020204" pitchFamily="34" charset="0"/>
              <a:buChar char="•"/>
            </a:pPr>
            <a:r>
              <a:rPr lang="en-US" sz="1600" b="0" i="0" dirty="0">
                <a:solidFill>
                  <a:srgbClr val="666666"/>
                </a:solidFill>
                <a:effectLst/>
                <a:latin typeface="Calibri" panose="020F0502020204030204" pitchFamily="34" charset="0"/>
                <a:cs typeface="Calibri" panose="020F0502020204030204" pitchFamily="34" charset="0"/>
              </a:rPr>
              <a:t>Numerous articles and ghost-written letters available</a:t>
            </a:r>
            <a:endParaRPr lang="en-US" sz="1600" dirty="0">
              <a:solidFill>
                <a:srgbClr val="666666"/>
              </a:solidFill>
              <a:latin typeface="Calibri" panose="020F0502020204030204" pitchFamily="34" charset="0"/>
              <a:cs typeface="Calibri" panose="020F0502020204030204" pitchFamily="34" charset="0"/>
            </a:endParaRPr>
          </a:p>
          <a:p>
            <a:pPr marL="742950" marR="0" lvl="1" indent="-285750">
              <a:lnSpc>
                <a:spcPct val="106000"/>
              </a:lnSpc>
              <a:spcBef>
                <a:spcPts val="0"/>
              </a:spcBef>
              <a:spcAft>
                <a:spcPts val="800"/>
              </a:spcAft>
              <a:buClr>
                <a:schemeClr val="tx1">
                  <a:lumMod val="75000"/>
                  <a:lumOff val="25000"/>
                </a:schemeClr>
              </a:buClr>
              <a:buFont typeface="Arial" panose="020B0604020202020204" pitchFamily="34" charset="0"/>
              <a:buChar char="•"/>
            </a:pPr>
            <a:r>
              <a:rPr lang="en-US" sz="1600" b="0" i="0" dirty="0">
                <a:solidFill>
                  <a:srgbClr val="666666"/>
                </a:solidFill>
                <a:effectLst/>
                <a:latin typeface="Calibri" panose="020F0502020204030204" pitchFamily="34" charset="0"/>
                <a:cs typeface="Calibri" panose="020F0502020204030204" pitchFamily="34" charset="0"/>
              </a:rPr>
              <a:t>All content is pre-approved for use</a:t>
            </a:r>
          </a:p>
        </p:txBody>
      </p:sp>
      <p:sp>
        <p:nvSpPr>
          <p:cNvPr id="8" name="Subtitle 2">
            <a:extLst>
              <a:ext uri="{FF2B5EF4-FFF2-40B4-BE49-F238E27FC236}">
                <a16:creationId xmlns:a16="http://schemas.microsoft.com/office/drawing/2014/main" id="{043AE6BC-4125-4048-B83B-6E041E08822F}"/>
              </a:ext>
            </a:extLst>
          </p:cNvPr>
          <p:cNvSpPr txBox="1">
            <a:spLocks/>
          </p:cNvSpPr>
          <p:nvPr/>
        </p:nvSpPr>
        <p:spPr>
          <a:xfrm>
            <a:off x="744855" y="2089981"/>
            <a:ext cx="6010508" cy="774186"/>
          </a:xfrm>
          <a:prstGeom prst="rect">
            <a:avLst/>
          </a:prstGeom>
        </p:spPr>
        <p:txBody>
          <a:bodyPr vert="horz" lIns="0" tIns="45720" rIns="0" bIns="45720" rtlCol="0" anchor="t">
            <a:no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57200" marR="0" lvl="1" indent="0">
              <a:lnSpc>
                <a:spcPct val="106000"/>
              </a:lnSpc>
              <a:spcBef>
                <a:spcPts val="0"/>
              </a:spcBef>
              <a:spcAft>
                <a:spcPts val="800"/>
              </a:spcAft>
              <a:buClr>
                <a:schemeClr val="tx1">
                  <a:lumMod val="75000"/>
                  <a:lumOff val="25000"/>
                </a:schemeClr>
              </a:buClr>
              <a:buNone/>
            </a:pPr>
            <a:r>
              <a:rPr lang="en-US" sz="2000" b="1" dirty="0">
                <a:effectLst/>
                <a:latin typeface="Calibri" panose="020F0502020204030204" pitchFamily="34" charset="0"/>
                <a:ea typeface="Calibri" panose="020F0502020204030204" pitchFamily="34" charset="0"/>
                <a:cs typeface="Times New Roman" panose="02020603050405020304" pitchFamily="18" charset="0"/>
              </a:rPr>
              <a:t>Articles &amp; Letters</a:t>
            </a:r>
          </a:p>
        </p:txBody>
      </p:sp>
      <p:sp>
        <p:nvSpPr>
          <p:cNvPr id="17" name="Subtitle 2">
            <a:extLst>
              <a:ext uri="{FF2B5EF4-FFF2-40B4-BE49-F238E27FC236}">
                <a16:creationId xmlns:a16="http://schemas.microsoft.com/office/drawing/2014/main" id="{25DF266A-BA88-40F6-B1F2-22B734C6172B}"/>
              </a:ext>
            </a:extLst>
          </p:cNvPr>
          <p:cNvSpPr txBox="1">
            <a:spLocks/>
          </p:cNvSpPr>
          <p:nvPr/>
        </p:nvSpPr>
        <p:spPr>
          <a:xfrm>
            <a:off x="977322" y="5827778"/>
            <a:ext cx="2129772" cy="339757"/>
          </a:xfrm>
          <a:prstGeom prst="rect">
            <a:avLst/>
          </a:prstGeom>
        </p:spPr>
        <p:txBody>
          <a:bodyPr vert="horz" lIns="0" tIns="45720" rIns="0" bIns="45720" rtlCol="0" anchor="t">
            <a:no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57200" marR="0" lvl="1" indent="0" algn="ctr">
              <a:lnSpc>
                <a:spcPct val="106000"/>
              </a:lnSpc>
              <a:spcBef>
                <a:spcPts val="0"/>
              </a:spcBef>
              <a:spcAft>
                <a:spcPts val="800"/>
              </a:spcAft>
              <a:buClr>
                <a:schemeClr val="tx1">
                  <a:lumMod val="75000"/>
                  <a:lumOff val="25000"/>
                </a:schemeClr>
              </a:buClr>
              <a:buNone/>
            </a:pPr>
            <a:r>
              <a:rPr lang="en-US" sz="1400" b="1" dirty="0">
                <a:latin typeface="Calibri" panose="020F0502020204030204" pitchFamily="34" charset="0"/>
                <a:ea typeface="Calibri" panose="020F0502020204030204" pitchFamily="34" charset="0"/>
                <a:cs typeface="Times New Roman" panose="02020603050405020304" pitchFamily="18" charset="0"/>
              </a:rPr>
              <a:t>Sample Article</a:t>
            </a:r>
          </a:p>
        </p:txBody>
      </p:sp>
      <p:pic>
        <p:nvPicPr>
          <p:cNvPr id="5" name="Picture 4">
            <a:extLst>
              <a:ext uri="{FF2B5EF4-FFF2-40B4-BE49-F238E27FC236}">
                <a16:creationId xmlns:a16="http://schemas.microsoft.com/office/drawing/2014/main" id="{04039FC9-F51B-43BB-B8BE-181BA583F493}"/>
              </a:ext>
            </a:extLst>
          </p:cNvPr>
          <p:cNvPicPr>
            <a:picLocks noChangeAspect="1"/>
          </p:cNvPicPr>
          <p:nvPr/>
        </p:nvPicPr>
        <p:blipFill>
          <a:blip r:embed="rId2"/>
          <a:stretch>
            <a:fillRect/>
          </a:stretch>
        </p:blipFill>
        <p:spPr>
          <a:xfrm>
            <a:off x="1209247" y="2815560"/>
            <a:ext cx="2199220" cy="2928243"/>
          </a:xfrm>
          <a:prstGeom prst="rect">
            <a:avLst/>
          </a:prstGeom>
          <a:effectLst>
            <a:outerShdw blurRad="50800" dist="38100" dir="5400000" algn="t" rotWithShape="0">
              <a:prstClr val="black">
                <a:alpha val="40000"/>
              </a:prstClr>
            </a:outerShdw>
          </a:effectLst>
        </p:spPr>
      </p:pic>
      <p:pic>
        <p:nvPicPr>
          <p:cNvPr id="10" name="Picture 9">
            <a:extLst>
              <a:ext uri="{FF2B5EF4-FFF2-40B4-BE49-F238E27FC236}">
                <a16:creationId xmlns:a16="http://schemas.microsoft.com/office/drawing/2014/main" id="{71931023-F1F9-42CE-996B-BC7F9E7D5C4A}"/>
              </a:ext>
            </a:extLst>
          </p:cNvPr>
          <p:cNvPicPr>
            <a:picLocks noChangeAspect="1"/>
          </p:cNvPicPr>
          <p:nvPr/>
        </p:nvPicPr>
        <p:blipFill>
          <a:blip r:embed="rId3"/>
          <a:stretch>
            <a:fillRect/>
          </a:stretch>
        </p:blipFill>
        <p:spPr>
          <a:xfrm>
            <a:off x="3710147" y="2815560"/>
            <a:ext cx="2307803" cy="2928243"/>
          </a:xfrm>
          <a:prstGeom prst="rect">
            <a:avLst/>
          </a:prstGeom>
          <a:effectLst>
            <a:outerShdw blurRad="50800" dist="38100" dir="5400000" algn="t" rotWithShape="0">
              <a:prstClr val="black">
                <a:alpha val="40000"/>
              </a:prstClr>
            </a:outerShdw>
          </a:effectLst>
        </p:spPr>
      </p:pic>
      <p:sp>
        <p:nvSpPr>
          <p:cNvPr id="12" name="Subtitle 2">
            <a:extLst>
              <a:ext uri="{FF2B5EF4-FFF2-40B4-BE49-F238E27FC236}">
                <a16:creationId xmlns:a16="http://schemas.microsoft.com/office/drawing/2014/main" id="{B5322BF0-6A86-4808-A3BE-266605C9D61D}"/>
              </a:ext>
            </a:extLst>
          </p:cNvPr>
          <p:cNvSpPr txBox="1">
            <a:spLocks/>
          </p:cNvSpPr>
          <p:nvPr/>
        </p:nvSpPr>
        <p:spPr>
          <a:xfrm>
            <a:off x="3593004" y="5827777"/>
            <a:ext cx="2129772" cy="339757"/>
          </a:xfrm>
          <a:prstGeom prst="rect">
            <a:avLst/>
          </a:prstGeom>
        </p:spPr>
        <p:txBody>
          <a:bodyPr vert="horz" lIns="0" tIns="45720" rIns="0" bIns="45720" rtlCol="0" anchor="t">
            <a:no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57200" marR="0" lvl="1" indent="0" algn="ctr">
              <a:lnSpc>
                <a:spcPct val="106000"/>
              </a:lnSpc>
              <a:spcBef>
                <a:spcPts val="0"/>
              </a:spcBef>
              <a:spcAft>
                <a:spcPts val="800"/>
              </a:spcAft>
              <a:buClr>
                <a:schemeClr val="tx1">
                  <a:lumMod val="75000"/>
                  <a:lumOff val="25000"/>
                </a:schemeClr>
              </a:buClr>
              <a:buNone/>
            </a:pPr>
            <a:r>
              <a:rPr lang="en-US" sz="1400" b="1" dirty="0">
                <a:latin typeface="Calibri" panose="020F0502020204030204" pitchFamily="34" charset="0"/>
                <a:ea typeface="Calibri" panose="020F0502020204030204" pitchFamily="34" charset="0"/>
                <a:cs typeface="Times New Roman" panose="02020603050405020304" pitchFamily="18" charset="0"/>
              </a:rPr>
              <a:t>Sample Letter</a:t>
            </a:r>
          </a:p>
        </p:txBody>
      </p:sp>
    </p:spTree>
    <p:extLst>
      <p:ext uri="{BB962C8B-B14F-4D97-AF65-F5344CB8AC3E}">
        <p14:creationId xmlns:p14="http://schemas.microsoft.com/office/powerpoint/2010/main" val="13062909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C86D3-8FD1-4F47-A319-7D0542E48B2F}"/>
              </a:ext>
            </a:extLst>
          </p:cNvPr>
          <p:cNvSpPr>
            <a:spLocks noGrp="1"/>
          </p:cNvSpPr>
          <p:nvPr>
            <p:ph type="title"/>
          </p:nvPr>
        </p:nvSpPr>
        <p:spPr>
          <a:xfrm>
            <a:off x="1097279" y="286603"/>
            <a:ext cx="10345303" cy="1450757"/>
          </a:xfrm>
        </p:spPr>
        <p:txBody>
          <a:bodyPr vert="horz" lIns="91440" tIns="45720" rIns="91440" bIns="45720" rtlCol="0">
            <a:normAutofit/>
          </a:bodyPr>
          <a:lstStyle/>
          <a:p>
            <a:r>
              <a:rPr lang="en-US" dirty="0">
                <a:latin typeface="Minion Pro" panose="02040503050306020203" pitchFamily="18" charset="0"/>
              </a:rPr>
              <a:t>Sample Touches</a:t>
            </a:r>
          </a:p>
        </p:txBody>
      </p:sp>
      <p:sp>
        <p:nvSpPr>
          <p:cNvPr id="7" name="Subtitle 2">
            <a:extLst>
              <a:ext uri="{FF2B5EF4-FFF2-40B4-BE49-F238E27FC236}">
                <a16:creationId xmlns:a16="http://schemas.microsoft.com/office/drawing/2014/main" id="{63818383-39B9-4EF2-842D-9E3098E7D1B6}"/>
              </a:ext>
            </a:extLst>
          </p:cNvPr>
          <p:cNvSpPr txBox="1">
            <a:spLocks/>
          </p:cNvSpPr>
          <p:nvPr/>
        </p:nvSpPr>
        <p:spPr>
          <a:xfrm>
            <a:off x="5908074" y="2864167"/>
            <a:ext cx="5534507" cy="774186"/>
          </a:xfrm>
          <a:prstGeom prst="rect">
            <a:avLst/>
          </a:prstGeom>
        </p:spPr>
        <p:txBody>
          <a:bodyPr vert="horz" lIns="0" tIns="45720" rIns="0" bIns="45720" rtlCol="0" anchor="t">
            <a:no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742950" lvl="1" indent="-285750">
              <a:lnSpc>
                <a:spcPct val="106000"/>
              </a:lnSpc>
              <a:spcBef>
                <a:spcPts val="0"/>
              </a:spcBef>
              <a:spcAft>
                <a:spcPts val="800"/>
              </a:spcAft>
              <a:buClr>
                <a:schemeClr val="tx1">
                  <a:lumMod val="75000"/>
                  <a:lumOff val="25000"/>
                </a:schemeClr>
              </a:buClr>
              <a:buFont typeface="Arial" panose="020B0604020202020204" pitchFamily="34" charset="0"/>
              <a:buChar char="•"/>
            </a:pPr>
            <a:r>
              <a:rPr lang="en-US" sz="1600" b="0" i="0" dirty="0">
                <a:solidFill>
                  <a:srgbClr val="666666"/>
                </a:solidFill>
                <a:effectLst/>
                <a:latin typeface="Calibri" panose="020F0502020204030204" pitchFamily="34" charset="0"/>
                <a:cs typeface="Calibri" panose="020F0502020204030204" pitchFamily="34" charset="0"/>
              </a:rPr>
              <a:t>Pre-approved templates available through FRG’s Marketing Resource Library</a:t>
            </a:r>
            <a:endParaRPr lang="en-US" sz="1600" dirty="0">
              <a:solidFill>
                <a:srgbClr val="666666"/>
              </a:solidFill>
              <a:latin typeface="Calibri" panose="020F0502020204030204" pitchFamily="34" charset="0"/>
              <a:cs typeface="Calibri" panose="020F0502020204030204" pitchFamily="34" charset="0"/>
            </a:endParaRPr>
          </a:p>
          <a:p>
            <a:pPr marL="742950" marR="0" lvl="1" indent="-285750">
              <a:lnSpc>
                <a:spcPct val="106000"/>
              </a:lnSpc>
              <a:spcBef>
                <a:spcPts val="0"/>
              </a:spcBef>
              <a:spcAft>
                <a:spcPts val="800"/>
              </a:spcAft>
              <a:buClr>
                <a:schemeClr val="tx1">
                  <a:lumMod val="75000"/>
                  <a:lumOff val="25000"/>
                </a:schemeClr>
              </a:buClr>
              <a:buFont typeface="Arial" panose="020B0604020202020204" pitchFamily="34" charset="0"/>
              <a:buChar char="•"/>
            </a:pPr>
            <a:r>
              <a:rPr lang="en-US" sz="1600" dirty="0">
                <a:solidFill>
                  <a:srgbClr val="666666"/>
                </a:solidFill>
                <a:latin typeface="Calibri" panose="020F0502020204030204" pitchFamily="34" charset="0"/>
                <a:cs typeface="Calibri" panose="020F0502020204030204" pitchFamily="34" charset="0"/>
              </a:rPr>
              <a:t>Customized collateral designed for your target audience</a:t>
            </a:r>
          </a:p>
          <a:p>
            <a:pPr marL="742950" marR="0" lvl="1" indent="-285750">
              <a:lnSpc>
                <a:spcPct val="106000"/>
              </a:lnSpc>
              <a:spcBef>
                <a:spcPts val="0"/>
              </a:spcBef>
              <a:spcAft>
                <a:spcPts val="800"/>
              </a:spcAft>
              <a:buClr>
                <a:schemeClr val="tx1">
                  <a:lumMod val="75000"/>
                  <a:lumOff val="25000"/>
                </a:schemeClr>
              </a:buClr>
              <a:buFont typeface="Arial" panose="020B0604020202020204" pitchFamily="34" charset="0"/>
              <a:buChar char="•"/>
            </a:pPr>
            <a:r>
              <a:rPr lang="en-US" sz="1600" dirty="0">
                <a:solidFill>
                  <a:srgbClr val="666666"/>
                </a:solidFill>
                <a:latin typeface="Calibri" panose="020F0502020204030204" pitchFamily="34" charset="0"/>
                <a:cs typeface="Calibri" panose="020F0502020204030204" pitchFamily="34" charset="0"/>
              </a:rPr>
              <a:t>P</a:t>
            </a:r>
            <a:r>
              <a:rPr lang="en-US" sz="1600" b="0" i="0" dirty="0">
                <a:solidFill>
                  <a:srgbClr val="666666"/>
                </a:solidFill>
                <a:effectLst/>
                <a:latin typeface="Calibri" panose="020F0502020204030204" pitchFamily="34" charset="0"/>
                <a:cs typeface="Calibri" panose="020F0502020204030204" pitchFamily="34" charset="0"/>
              </a:rPr>
              <a:t>ersonalized with advisors </a:t>
            </a:r>
            <a:r>
              <a:rPr lang="en-US" sz="1600" dirty="0">
                <a:solidFill>
                  <a:srgbClr val="666666"/>
                </a:solidFill>
                <a:latin typeface="Calibri" panose="020F0502020204030204" pitchFamily="34" charset="0"/>
                <a:cs typeface="Calibri" panose="020F0502020204030204" pitchFamily="34" charset="0"/>
              </a:rPr>
              <a:t>brand, info, headshot and includes call to actions</a:t>
            </a:r>
          </a:p>
          <a:p>
            <a:pPr marL="742950" marR="0" lvl="1" indent="-285750">
              <a:lnSpc>
                <a:spcPct val="106000"/>
              </a:lnSpc>
              <a:spcBef>
                <a:spcPts val="0"/>
              </a:spcBef>
              <a:spcAft>
                <a:spcPts val="800"/>
              </a:spcAft>
              <a:buClr>
                <a:schemeClr val="tx1">
                  <a:lumMod val="75000"/>
                  <a:lumOff val="25000"/>
                </a:schemeClr>
              </a:buClr>
              <a:buFont typeface="Arial" panose="020B0604020202020204" pitchFamily="34" charset="0"/>
              <a:buChar char="•"/>
            </a:pPr>
            <a:r>
              <a:rPr lang="en-US" sz="1600" b="0" i="0" dirty="0">
                <a:solidFill>
                  <a:srgbClr val="666666"/>
                </a:solidFill>
                <a:effectLst/>
                <a:latin typeface="Calibri" panose="020F0502020204030204" pitchFamily="34" charset="0"/>
                <a:cs typeface="Calibri" panose="020F0502020204030204" pitchFamily="34" charset="0"/>
              </a:rPr>
              <a:t>Customized for the medium for which they like to be communicated </a:t>
            </a:r>
            <a:r>
              <a:rPr lang="en-US" sz="1600" dirty="0">
                <a:solidFill>
                  <a:srgbClr val="666666"/>
                </a:solidFill>
                <a:latin typeface="Calibri" panose="020F0502020204030204" pitchFamily="34" charset="0"/>
                <a:cs typeface="Calibri" panose="020F0502020204030204" pitchFamily="34" charset="0"/>
              </a:rPr>
              <a:t>through</a:t>
            </a:r>
          </a:p>
        </p:txBody>
      </p:sp>
      <p:sp>
        <p:nvSpPr>
          <p:cNvPr id="8" name="Subtitle 2">
            <a:extLst>
              <a:ext uri="{FF2B5EF4-FFF2-40B4-BE49-F238E27FC236}">
                <a16:creationId xmlns:a16="http://schemas.microsoft.com/office/drawing/2014/main" id="{043AE6BC-4125-4048-B83B-6E041E08822F}"/>
              </a:ext>
            </a:extLst>
          </p:cNvPr>
          <p:cNvSpPr txBox="1">
            <a:spLocks/>
          </p:cNvSpPr>
          <p:nvPr/>
        </p:nvSpPr>
        <p:spPr>
          <a:xfrm>
            <a:off x="744855" y="2089981"/>
            <a:ext cx="4712970" cy="774186"/>
          </a:xfrm>
          <a:prstGeom prst="rect">
            <a:avLst/>
          </a:prstGeom>
        </p:spPr>
        <p:txBody>
          <a:bodyPr vert="horz" lIns="0" tIns="45720" rIns="0" bIns="45720" rtlCol="0" anchor="t">
            <a:no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57200" marR="0" lvl="1" indent="0">
              <a:lnSpc>
                <a:spcPct val="106000"/>
              </a:lnSpc>
              <a:spcBef>
                <a:spcPts val="0"/>
              </a:spcBef>
              <a:spcAft>
                <a:spcPts val="800"/>
              </a:spcAft>
              <a:buClr>
                <a:schemeClr val="tx1">
                  <a:lumMod val="75000"/>
                  <a:lumOff val="25000"/>
                </a:schemeClr>
              </a:buClr>
              <a:buNone/>
            </a:pPr>
            <a:r>
              <a:rPr lang="en-US" sz="2000" b="1" dirty="0">
                <a:effectLst/>
                <a:latin typeface="Calibri" panose="020F0502020204030204" pitchFamily="34" charset="0"/>
                <a:ea typeface="Calibri" panose="020F0502020204030204" pitchFamily="34" charset="0"/>
                <a:cs typeface="Times New Roman" panose="02020603050405020304" pitchFamily="18" charset="0"/>
              </a:rPr>
              <a:t>Marketing Collateral</a:t>
            </a:r>
          </a:p>
        </p:txBody>
      </p:sp>
      <p:pic>
        <p:nvPicPr>
          <p:cNvPr id="4" name="Picture 3">
            <a:extLst>
              <a:ext uri="{FF2B5EF4-FFF2-40B4-BE49-F238E27FC236}">
                <a16:creationId xmlns:a16="http://schemas.microsoft.com/office/drawing/2014/main" id="{791C1A30-F7AB-4BB7-A1EA-4DFBC117905E}"/>
              </a:ext>
            </a:extLst>
          </p:cNvPr>
          <p:cNvPicPr>
            <a:picLocks noChangeAspect="1"/>
          </p:cNvPicPr>
          <p:nvPr/>
        </p:nvPicPr>
        <p:blipFill>
          <a:blip r:embed="rId2"/>
          <a:stretch>
            <a:fillRect/>
          </a:stretch>
        </p:blipFill>
        <p:spPr>
          <a:xfrm>
            <a:off x="1097279" y="2698319"/>
            <a:ext cx="2143045" cy="1461361"/>
          </a:xfrm>
          <a:prstGeom prst="rect">
            <a:avLst/>
          </a:prstGeom>
          <a:effectLst>
            <a:outerShdw blurRad="50800" dist="38100" dir="5400000" algn="t" rotWithShape="0">
              <a:prstClr val="black">
                <a:alpha val="40000"/>
              </a:prstClr>
            </a:outerShdw>
          </a:effectLst>
        </p:spPr>
      </p:pic>
      <p:pic>
        <p:nvPicPr>
          <p:cNvPr id="6" name="Picture 5">
            <a:extLst>
              <a:ext uri="{FF2B5EF4-FFF2-40B4-BE49-F238E27FC236}">
                <a16:creationId xmlns:a16="http://schemas.microsoft.com/office/drawing/2014/main" id="{51F861B3-BB50-4120-AC16-89A544BE1C07}"/>
              </a:ext>
            </a:extLst>
          </p:cNvPr>
          <p:cNvPicPr>
            <a:picLocks noChangeAspect="1"/>
          </p:cNvPicPr>
          <p:nvPr/>
        </p:nvPicPr>
        <p:blipFill>
          <a:blip r:embed="rId3"/>
          <a:stretch>
            <a:fillRect/>
          </a:stretch>
        </p:blipFill>
        <p:spPr>
          <a:xfrm>
            <a:off x="2315793" y="3216788"/>
            <a:ext cx="2193118" cy="1551230"/>
          </a:xfrm>
          <a:prstGeom prst="rect">
            <a:avLst/>
          </a:prstGeom>
          <a:effectLst>
            <a:outerShdw blurRad="50800" dist="38100" dir="5400000" algn="t" rotWithShape="0">
              <a:prstClr val="black">
                <a:alpha val="40000"/>
              </a:prstClr>
            </a:outerShdw>
          </a:effectLst>
        </p:spPr>
      </p:pic>
      <p:pic>
        <p:nvPicPr>
          <p:cNvPr id="10" name="Picture 9">
            <a:extLst>
              <a:ext uri="{FF2B5EF4-FFF2-40B4-BE49-F238E27FC236}">
                <a16:creationId xmlns:a16="http://schemas.microsoft.com/office/drawing/2014/main" id="{D163C939-A502-4CBC-9F70-E302BD5DFAF1}"/>
              </a:ext>
            </a:extLst>
          </p:cNvPr>
          <p:cNvPicPr>
            <a:picLocks noChangeAspect="1"/>
          </p:cNvPicPr>
          <p:nvPr/>
        </p:nvPicPr>
        <p:blipFill>
          <a:blip r:embed="rId4"/>
          <a:stretch>
            <a:fillRect/>
          </a:stretch>
        </p:blipFill>
        <p:spPr>
          <a:xfrm>
            <a:off x="3906102" y="2301121"/>
            <a:ext cx="1760125" cy="2255756"/>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53D1E8B3-D136-46BE-BEEE-B9A0FDDD973A}"/>
              </a:ext>
            </a:extLst>
          </p:cNvPr>
          <p:cNvPicPr>
            <a:picLocks noChangeAspect="1"/>
          </p:cNvPicPr>
          <p:nvPr/>
        </p:nvPicPr>
        <p:blipFill>
          <a:blip r:embed="rId5"/>
          <a:stretch>
            <a:fillRect/>
          </a:stretch>
        </p:blipFill>
        <p:spPr>
          <a:xfrm>
            <a:off x="3445689" y="3992403"/>
            <a:ext cx="1729000" cy="2255756"/>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42526888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C86D3-8FD1-4F47-A319-7D0542E48B2F}"/>
              </a:ext>
            </a:extLst>
          </p:cNvPr>
          <p:cNvSpPr>
            <a:spLocks noGrp="1"/>
          </p:cNvSpPr>
          <p:nvPr>
            <p:ph type="title"/>
          </p:nvPr>
        </p:nvSpPr>
        <p:spPr>
          <a:xfrm>
            <a:off x="1097279" y="286603"/>
            <a:ext cx="10345303" cy="1450757"/>
          </a:xfrm>
        </p:spPr>
        <p:txBody>
          <a:bodyPr vert="horz" lIns="91440" tIns="45720" rIns="91440" bIns="45720" rtlCol="0">
            <a:normAutofit/>
          </a:bodyPr>
          <a:lstStyle/>
          <a:p>
            <a:r>
              <a:rPr lang="en-US" dirty="0">
                <a:latin typeface="Minion Pro" panose="02040503050306020203" pitchFamily="18" charset="0"/>
              </a:rPr>
              <a:t>Sample Touches</a:t>
            </a:r>
          </a:p>
        </p:txBody>
      </p:sp>
      <p:sp>
        <p:nvSpPr>
          <p:cNvPr id="7" name="Subtitle 2">
            <a:extLst>
              <a:ext uri="{FF2B5EF4-FFF2-40B4-BE49-F238E27FC236}">
                <a16:creationId xmlns:a16="http://schemas.microsoft.com/office/drawing/2014/main" id="{63818383-39B9-4EF2-842D-9E3098E7D1B6}"/>
              </a:ext>
            </a:extLst>
          </p:cNvPr>
          <p:cNvSpPr txBox="1">
            <a:spLocks/>
          </p:cNvSpPr>
          <p:nvPr/>
        </p:nvSpPr>
        <p:spPr>
          <a:xfrm>
            <a:off x="5908074" y="2864167"/>
            <a:ext cx="5534507" cy="774186"/>
          </a:xfrm>
          <a:prstGeom prst="rect">
            <a:avLst/>
          </a:prstGeom>
        </p:spPr>
        <p:txBody>
          <a:bodyPr vert="horz" lIns="0" tIns="45720" rIns="0" bIns="45720" rtlCol="0" anchor="t">
            <a:no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742950" marR="0" lvl="1" indent="-285750">
              <a:lnSpc>
                <a:spcPct val="106000"/>
              </a:lnSpc>
              <a:spcBef>
                <a:spcPts val="0"/>
              </a:spcBef>
              <a:spcAft>
                <a:spcPts val="800"/>
              </a:spcAft>
              <a:buClr>
                <a:schemeClr val="tx1">
                  <a:lumMod val="75000"/>
                  <a:lumOff val="25000"/>
                </a:schemeClr>
              </a:buClr>
              <a:buFont typeface="Arial" panose="020B0604020202020204" pitchFamily="34" charset="0"/>
              <a:buChar char="•"/>
            </a:pPr>
            <a:r>
              <a:rPr lang="en-US" sz="1600" dirty="0">
                <a:solidFill>
                  <a:srgbClr val="666666"/>
                </a:solidFill>
                <a:latin typeface="Calibri" panose="020F0502020204030204" pitchFamily="34" charset="0"/>
                <a:cs typeface="Calibri" panose="020F0502020204030204" pitchFamily="34" charset="0"/>
              </a:rPr>
              <a:t>Preapproved webinars available through FRG’s Marketing Resource Library &amp; Marketing on Demand</a:t>
            </a:r>
          </a:p>
          <a:p>
            <a:pPr marL="742950" marR="0" lvl="1" indent="-285750">
              <a:lnSpc>
                <a:spcPct val="106000"/>
              </a:lnSpc>
              <a:spcBef>
                <a:spcPts val="0"/>
              </a:spcBef>
              <a:spcAft>
                <a:spcPts val="800"/>
              </a:spcAft>
              <a:buClr>
                <a:schemeClr val="tx1">
                  <a:lumMod val="75000"/>
                  <a:lumOff val="25000"/>
                </a:schemeClr>
              </a:buClr>
              <a:buFont typeface="Arial" panose="020B0604020202020204" pitchFamily="34" charset="0"/>
              <a:buChar char="•"/>
            </a:pPr>
            <a:r>
              <a:rPr lang="en-US" sz="1600" b="0" i="0" dirty="0">
                <a:solidFill>
                  <a:srgbClr val="666666"/>
                </a:solidFill>
                <a:effectLst/>
                <a:latin typeface="Calibri" panose="020F0502020204030204" pitchFamily="34" charset="0"/>
                <a:cs typeface="Calibri" panose="020F0502020204030204" pitchFamily="34" charset="0"/>
              </a:rPr>
              <a:t>Can also create custom webinar</a:t>
            </a:r>
            <a:r>
              <a:rPr lang="en-US" sz="1600" dirty="0">
                <a:solidFill>
                  <a:srgbClr val="666666"/>
                </a:solidFill>
                <a:latin typeface="Calibri" panose="020F0502020204030204" pitchFamily="34" charset="0"/>
                <a:cs typeface="Calibri" panose="020F0502020204030204" pitchFamily="34" charset="0"/>
              </a:rPr>
              <a:t> materials (presentation, handouts, invites, etc. (Sample shown)</a:t>
            </a:r>
          </a:p>
          <a:p>
            <a:pPr marL="742950" marR="0" lvl="1" indent="-285750">
              <a:lnSpc>
                <a:spcPct val="106000"/>
              </a:lnSpc>
              <a:spcBef>
                <a:spcPts val="0"/>
              </a:spcBef>
              <a:spcAft>
                <a:spcPts val="800"/>
              </a:spcAft>
              <a:buClr>
                <a:schemeClr val="tx1">
                  <a:lumMod val="75000"/>
                  <a:lumOff val="25000"/>
                </a:schemeClr>
              </a:buClr>
              <a:buFont typeface="Arial" panose="020B0604020202020204" pitchFamily="34" charset="0"/>
              <a:buChar char="•"/>
            </a:pPr>
            <a:r>
              <a:rPr lang="en-US" sz="1600" b="0" i="0" dirty="0">
                <a:solidFill>
                  <a:srgbClr val="666666"/>
                </a:solidFill>
                <a:effectLst/>
                <a:latin typeface="Calibri" panose="020F0502020204030204" pitchFamily="34" charset="0"/>
                <a:cs typeface="Calibri" panose="020F0502020204030204" pitchFamily="34" charset="0"/>
              </a:rPr>
              <a:t>Promote through the mediums of which clients/prospects like to be communicated </a:t>
            </a:r>
            <a:r>
              <a:rPr lang="en-US" sz="1600" dirty="0">
                <a:solidFill>
                  <a:srgbClr val="666666"/>
                </a:solidFill>
                <a:latin typeface="Calibri" panose="020F0502020204030204" pitchFamily="34" charset="0"/>
                <a:cs typeface="Calibri" panose="020F0502020204030204" pitchFamily="34" charset="0"/>
              </a:rPr>
              <a:t>through</a:t>
            </a:r>
            <a:endParaRPr lang="en-US" sz="1600" b="0" i="0" dirty="0">
              <a:solidFill>
                <a:srgbClr val="666666"/>
              </a:solidFill>
              <a:effectLst/>
              <a:latin typeface="Calibri" panose="020F0502020204030204" pitchFamily="34" charset="0"/>
              <a:cs typeface="Calibri" panose="020F0502020204030204" pitchFamily="34" charset="0"/>
            </a:endParaRPr>
          </a:p>
          <a:p>
            <a:pPr marL="742950" marR="0" lvl="1" indent="-285750">
              <a:lnSpc>
                <a:spcPct val="106000"/>
              </a:lnSpc>
              <a:spcBef>
                <a:spcPts val="0"/>
              </a:spcBef>
              <a:spcAft>
                <a:spcPts val="800"/>
              </a:spcAft>
              <a:buClr>
                <a:schemeClr val="tx1">
                  <a:lumMod val="75000"/>
                  <a:lumOff val="25000"/>
                </a:schemeClr>
              </a:buClr>
              <a:buFont typeface="Arial" panose="020B0604020202020204" pitchFamily="34" charset="0"/>
              <a:buChar char="•"/>
            </a:pPr>
            <a:r>
              <a:rPr lang="en-US" sz="1600" b="0" i="0" dirty="0">
                <a:solidFill>
                  <a:srgbClr val="666666"/>
                </a:solidFill>
                <a:effectLst/>
                <a:latin typeface="Calibri" panose="020F0502020204030204" pitchFamily="34" charset="0"/>
                <a:cs typeface="Calibri" panose="020F0502020204030204" pitchFamily="34" charset="0"/>
              </a:rPr>
              <a:t>Lunch &amp; Learns are a convenient way to hold webinars that fit into clients/prospects schedules</a:t>
            </a:r>
          </a:p>
        </p:txBody>
      </p:sp>
      <p:sp>
        <p:nvSpPr>
          <p:cNvPr id="8" name="Subtitle 2">
            <a:extLst>
              <a:ext uri="{FF2B5EF4-FFF2-40B4-BE49-F238E27FC236}">
                <a16:creationId xmlns:a16="http://schemas.microsoft.com/office/drawing/2014/main" id="{043AE6BC-4125-4048-B83B-6E041E08822F}"/>
              </a:ext>
            </a:extLst>
          </p:cNvPr>
          <p:cNvSpPr txBox="1">
            <a:spLocks/>
          </p:cNvSpPr>
          <p:nvPr/>
        </p:nvSpPr>
        <p:spPr>
          <a:xfrm>
            <a:off x="744855" y="2089981"/>
            <a:ext cx="4712970" cy="774186"/>
          </a:xfrm>
          <a:prstGeom prst="rect">
            <a:avLst/>
          </a:prstGeom>
        </p:spPr>
        <p:txBody>
          <a:bodyPr vert="horz" lIns="0" tIns="45720" rIns="0" bIns="45720" rtlCol="0" anchor="t">
            <a:no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57200" marR="0" lvl="1" indent="0">
              <a:lnSpc>
                <a:spcPct val="106000"/>
              </a:lnSpc>
              <a:spcBef>
                <a:spcPts val="0"/>
              </a:spcBef>
              <a:spcAft>
                <a:spcPts val="800"/>
              </a:spcAft>
              <a:buClr>
                <a:schemeClr val="tx1">
                  <a:lumMod val="75000"/>
                  <a:lumOff val="25000"/>
                </a:schemeClr>
              </a:buClr>
              <a:buNone/>
            </a:pPr>
            <a:r>
              <a:rPr lang="en-US" sz="2000" b="1" dirty="0">
                <a:effectLst/>
                <a:latin typeface="Calibri" panose="020F0502020204030204" pitchFamily="34" charset="0"/>
                <a:ea typeface="Calibri" panose="020F0502020204030204" pitchFamily="34" charset="0"/>
                <a:cs typeface="Times New Roman" panose="02020603050405020304" pitchFamily="18" charset="0"/>
              </a:rPr>
              <a:t>Webinars/Seminars</a:t>
            </a:r>
          </a:p>
        </p:txBody>
      </p:sp>
      <p:pic>
        <p:nvPicPr>
          <p:cNvPr id="11" name="Picture 10">
            <a:extLst>
              <a:ext uri="{FF2B5EF4-FFF2-40B4-BE49-F238E27FC236}">
                <a16:creationId xmlns:a16="http://schemas.microsoft.com/office/drawing/2014/main" id="{3C06A73E-DDEC-4B2B-BB60-6D878D996538}"/>
              </a:ext>
            </a:extLst>
          </p:cNvPr>
          <p:cNvPicPr>
            <a:picLocks noChangeAspect="1"/>
          </p:cNvPicPr>
          <p:nvPr/>
        </p:nvPicPr>
        <p:blipFill>
          <a:blip r:embed="rId2"/>
          <a:stretch>
            <a:fillRect/>
          </a:stretch>
        </p:blipFill>
        <p:spPr>
          <a:xfrm>
            <a:off x="1287111" y="2613256"/>
            <a:ext cx="2727961" cy="1374010"/>
          </a:xfrm>
          <a:prstGeom prst="rect">
            <a:avLst/>
          </a:prstGeom>
          <a:effectLst>
            <a:outerShdw blurRad="50800" dist="38100" dir="5400000" algn="t" rotWithShape="0">
              <a:prstClr val="black">
                <a:alpha val="40000"/>
              </a:prstClr>
            </a:outerShdw>
          </a:effectLst>
        </p:spPr>
      </p:pic>
      <p:pic>
        <p:nvPicPr>
          <p:cNvPr id="5" name="Picture 4">
            <a:extLst>
              <a:ext uri="{FF2B5EF4-FFF2-40B4-BE49-F238E27FC236}">
                <a16:creationId xmlns:a16="http://schemas.microsoft.com/office/drawing/2014/main" id="{5998CDB4-2995-4001-B170-5061CE5EC8E0}"/>
              </a:ext>
            </a:extLst>
          </p:cNvPr>
          <p:cNvPicPr>
            <a:picLocks noChangeAspect="1"/>
          </p:cNvPicPr>
          <p:nvPr/>
        </p:nvPicPr>
        <p:blipFill>
          <a:blip r:embed="rId3"/>
          <a:stretch>
            <a:fillRect/>
          </a:stretch>
        </p:blipFill>
        <p:spPr>
          <a:xfrm>
            <a:off x="1287111" y="4510541"/>
            <a:ext cx="2727961" cy="1387145"/>
          </a:xfrm>
          <a:prstGeom prst="rect">
            <a:avLst/>
          </a:prstGeom>
          <a:effectLst>
            <a:outerShdw blurRad="50800" dist="38100" dir="5400000" algn="t" rotWithShape="0">
              <a:prstClr val="black">
                <a:alpha val="40000"/>
              </a:prstClr>
            </a:outerShdw>
          </a:effectLst>
        </p:spPr>
      </p:pic>
      <p:sp>
        <p:nvSpPr>
          <p:cNvPr id="13" name="Subtitle 2">
            <a:extLst>
              <a:ext uri="{FF2B5EF4-FFF2-40B4-BE49-F238E27FC236}">
                <a16:creationId xmlns:a16="http://schemas.microsoft.com/office/drawing/2014/main" id="{ADE90831-DBB8-472D-AD63-CA7CA233DF95}"/>
              </a:ext>
            </a:extLst>
          </p:cNvPr>
          <p:cNvSpPr txBox="1">
            <a:spLocks/>
          </p:cNvSpPr>
          <p:nvPr/>
        </p:nvSpPr>
        <p:spPr>
          <a:xfrm>
            <a:off x="1642679" y="4114021"/>
            <a:ext cx="1724593" cy="774186"/>
          </a:xfrm>
          <a:prstGeom prst="rect">
            <a:avLst/>
          </a:prstGeom>
        </p:spPr>
        <p:txBody>
          <a:bodyPr vert="horz" lIns="0" tIns="45720" rIns="0" bIns="45720" rtlCol="0" anchor="t">
            <a:no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57200" marR="0" lvl="1" indent="0">
              <a:lnSpc>
                <a:spcPct val="106000"/>
              </a:lnSpc>
              <a:spcBef>
                <a:spcPts val="0"/>
              </a:spcBef>
              <a:spcAft>
                <a:spcPts val="800"/>
              </a:spcAft>
              <a:buClr>
                <a:schemeClr val="tx1">
                  <a:lumMod val="75000"/>
                  <a:lumOff val="25000"/>
                </a:schemeClr>
              </a:buClr>
              <a:buNone/>
            </a:pPr>
            <a:r>
              <a:rPr lang="en-US" sz="1400" b="1" dirty="0">
                <a:latin typeface="Calibri" panose="020F0502020204030204" pitchFamily="34" charset="0"/>
                <a:ea typeface="Calibri" panose="020F0502020204030204" pitchFamily="34" charset="0"/>
                <a:cs typeface="Times New Roman" panose="02020603050405020304" pitchFamily="18" charset="0"/>
              </a:rPr>
              <a:t>PowerPoint</a:t>
            </a:r>
          </a:p>
        </p:txBody>
      </p:sp>
      <p:sp>
        <p:nvSpPr>
          <p:cNvPr id="14" name="Subtitle 2">
            <a:extLst>
              <a:ext uri="{FF2B5EF4-FFF2-40B4-BE49-F238E27FC236}">
                <a16:creationId xmlns:a16="http://schemas.microsoft.com/office/drawing/2014/main" id="{DD82DB28-E52F-4E37-9142-79BCB8FCE7A9}"/>
              </a:ext>
            </a:extLst>
          </p:cNvPr>
          <p:cNvSpPr txBox="1">
            <a:spLocks/>
          </p:cNvSpPr>
          <p:nvPr/>
        </p:nvSpPr>
        <p:spPr>
          <a:xfrm>
            <a:off x="1476943" y="6024441"/>
            <a:ext cx="1890329" cy="774186"/>
          </a:xfrm>
          <a:prstGeom prst="rect">
            <a:avLst/>
          </a:prstGeom>
        </p:spPr>
        <p:txBody>
          <a:bodyPr vert="horz" lIns="0" tIns="45720" rIns="0" bIns="45720" rtlCol="0" anchor="t">
            <a:no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57200" marR="0" lvl="1" indent="0" algn="ctr">
              <a:lnSpc>
                <a:spcPct val="106000"/>
              </a:lnSpc>
              <a:spcBef>
                <a:spcPts val="0"/>
              </a:spcBef>
              <a:spcAft>
                <a:spcPts val="800"/>
              </a:spcAft>
              <a:buClr>
                <a:schemeClr val="tx1">
                  <a:lumMod val="75000"/>
                  <a:lumOff val="25000"/>
                </a:schemeClr>
              </a:buClr>
              <a:buNone/>
            </a:pPr>
            <a:r>
              <a:rPr lang="en-US" sz="1400" b="1" dirty="0">
                <a:latin typeface="Calibri" panose="020F0502020204030204" pitchFamily="34" charset="0"/>
                <a:ea typeface="Calibri" panose="020F0502020204030204" pitchFamily="34" charset="0"/>
                <a:cs typeface="Times New Roman" panose="02020603050405020304" pitchFamily="18" charset="0"/>
              </a:rPr>
              <a:t>Social Media Post</a:t>
            </a:r>
          </a:p>
        </p:txBody>
      </p:sp>
      <p:pic>
        <p:nvPicPr>
          <p:cNvPr id="16" name="Picture 15">
            <a:extLst>
              <a:ext uri="{FF2B5EF4-FFF2-40B4-BE49-F238E27FC236}">
                <a16:creationId xmlns:a16="http://schemas.microsoft.com/office/drawing/2014/main" id="{1046533A-9F15-4334-AB3E-7D77C3EF02E8}"/>
              </a:ext>
            </a:extLst>
          </p:cNvPr>
          <p:cNvPicPr>
            <a:picLocks noChangeAspect="1"/>
          </p:cNvPicPr>
          <p:nvPr/>
        </p:nvPicPr>
        <p:blipFill>
          <a:blip r:embed="rId4"/>
          <a:stretch>
            <a:fillRect/>
          </a:stretch>
        </p:blipFill>
        <p:spPr>
          <a:xfrm>
            <a:off x="4143748" y="3216788"/>
            <a:ext cx="1764326" cy="2282519"/>
          </a:xfrm>
          <a:prstGeom prst="rect">
            <a:avLst/>
          </a:prstGeom>
        </p:spPr>
      </p:pic>
      <p:sp>
        <p:nvSpPr>
          <p:cNvPr id="17" name="Subtitle 2">
            <a:extLst>
              <a:ext uri="{FF2B5EF4-FFF2-40B4-BE49-F238E27FC236}">
                <a16:creationId xmlns:a16="http://schemas.microsoft.com/office/drawing/2014/main" id="{25DF266A-BA88-40F6-B1F2-22B734C6172B}"/>
              </a:ext>
            </a:extLst>
          </p:cNvPr>
          <p:cNvSpPr txBox="1">
            <a:spLocks/>
          </p:cNvSpPr>
          <p:nvPr/>
        </p:nvSpPr>
        <p:spPr>
          <a:xfrm>
            <a:off x="3846383" y="2813959"/>
            <a:ext cx="1890329" cy="774186"/>
          </a:xfrm>
          <a:prstGeom prst="rect">
            <a:avLst/>
          </a:prstGeom>
        </p:spPr>
        <p:txBody>
          <a:bodyPr vert="horz" lIns="0" tIns="45720" rIns="0" bIns="45720" rtlCol="0" anchor="t">
            <a:no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57200" marR="0" lvl="1" indent="0" algn="ctr">
              <a:lnSpc>
                <a:spcPct val="106000"/>
              </a:lnSpc>
              <a:spcBef>
                <a:spcPts val="0"/>
              </a:spcBef>
              <a:spcAft>
                <a:spcPts val="800"/>
              </a:spcAft>
              <a:buClr>
                <a:schemeClr val="tx1">
                  <a:lumMod val="75000"/>
                  <a:lumOff val="25000"/>
                </a:schemeClr>
              </a:buClr>
              <a:buNone/>
            </a:pPr>
            <a:r>
              <a:rPr lang="en-US" sz="1400" b="1" dirty="0">
                <a:latin typeface="Calibri" panose="020F0502020204030204" pitchFamily="34" charset="0"/>
                <a:ea typeface="Calibri" panose="020F0502020204030204" pitchFamily="34" charset="0"/>
                <a:cs typeface="Times New Roman" panose="02020603050405020304" pitchFamily="18" charset="0"/>
              </a:rPr>
              <a:t>Checklist</a:t>
            </a:r>
          </a:p>
        </p:txBody>
      </p:sp>
    </p:spTree>
    <p:extLst>
      <p:ext uri="{BB962C8B-B14F-4D97-AF65-F5344CB8AC3E}">
        <p14:creationId xmlns:p14="http://schemas.microsoft.com/office/powerpoint/2010/main" val="8323489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C86D3-8FD1-4F47-A319-7D0542E48B2F}"/>
              </a:ext>
            </a:extLst>
          </p:cNvPr>
          <p:cNvSpPr>
            <a:spLocks noGrp="1"/>
          </p:cNvSpPr>
          <p:nvPr>
            <p:ph type="title"/>
          </p:nvPr>
        </p:nvSpPr>
        <p:spPr>
          <a:xfrm>
            <a:off x="1097279" y="286603"/>
            <a:ext cx="10345303" cy="1450757"/>
          </a:xfrm>
        </p:spPr>
        <p:txBody>
          <a:bodyPr vert="horz" lIns="91440" tIns="45720" rIns="91440" bIns="45720" rtlCol="0">
            <a:normAutofit/>
          </a:bodyPr>
          <a:lstStyle/>
          <a:p>
            <a:r>
              <a:rPr lang="en-US" dirty="0">
                <a:latin typeface="Minion Pro" panose="02040503050306020203" pitchFamily="18" charset="0"/>
              </a:rPr>
              <a:t>Sample Touches</a:t>
            </a:r>
          </a:p>
        </p:txBody>
      </p:sp>
      <p:sp>
        <p:nvSpPr>
          <p:cNvPr id="7" name="Subtitle 2">
            <a:extLst>
              <a:ext uri="{FF2B5EF4-FFF2-40B4-BE49-F238E27FC236}">
                <a16:creationId xmlns:a16="http://schemas.microsoft.com/office/drawing/2014/main" id="{63818383-39B9-4EF2-842D-9E3098E7D1B6}"/>
              </a:ext>
            </a:extLst>
          </p:cNvPr>
          <p:cNvSpPr txBox="1">
            <a:spLocks/>
          </p:cNvSpPr>
          <p:nvPr/>
        </p:nvSpPr>
        <p:spPr>
          <a:xfrm>
            <a:off x="6096000" y="2864167"/>
            <a:ext cx="5534507" cy="774186"/>
          </a:xfrm>
          <a:prstGeom prst="rect">
            <a:avLst/>
          </a:prstGeom>
        </p:spPr>
        <p:txBody>
          <a:bodyPr vert="horz" lIns="0" tIns="45720" rIns="0" bIns="45720" rtlCol="0" anchor="t">
            <a:no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742950" marR="0" lvl="1" indent="-285750">
              <a:lnSpc>
                <a:spcPct val="106000"/>
              </a:lnSpc>
              <a:spcBef>
                <a:spcPts val="0"/>
              </a:spcBef>
              <a:spcAft>
                <a:spcPts val="800"/>
              </a:spcAft>
              <a:buClr>
                <a:schemeClr val="tx1">
                  <a:lumMod val="75000"/>
                  <a:lumOff val="25000"/>
                </a:schemeClr>
              </a:buClr>
              <a:buFont typeface="Arial" panose="020B0604020202020204" pitchFamily="34" charset="0"/>
              <a:buChar char="•"/>
            </a:pPr>
            <a:r>
              <a:rPr lang="en-US" sz="1600" dirty="0">
                <a:solidFill>
                  <a:srgbClr val="666666"/>
                </a:solidFill>
                <a:latin typeface="Calibri" panose="020F0502020204030204" pitchFamily="34" charset="0"/>
                <a:cs typeface="Calibri" panose="020F0502020204030204" pitchFamily="34" charset="0"/>
              </a:rPr>
              <a:t>Available through LPL’s third party approved vendors (FMG, Broadridge, etc.)</a:t>
            </a:r>
          </a:p>
          <a:p>
            <a:pPr marL="742950" marR="0" lvl="1" indent="-285750">
              <a:lnSpc>
                <a:spcPct val="106000"/>
              </a:lnSpc>
              <a:spcBef>
                <a:spcPts val="0"/>
              </a:spcBef>
              <a:spcAft>
                <a:spcPts val="800"/>
              </a:spcAft>
              <a:buClr>
                <a:schemeClr val="tx1">
                  <a:lumMod val="75000"/>
                  <a:lumOff val="25000"/>
                </a:schemeClr>
              </a:buClr>
              <a:buFont typeface="Arial" panose="020B0604020202020204" pitchFamily="34" charset="0"/>
              <a:buChar char="•"/>
            </a:pPr>
            <a:r>
              <a:rPr lang="en-US" sz="1600" b="0" i="0" dirty="0">
                <a:solidFill>
                  <a:srgbClr val="666666"/>
                </a:solidFill>
                <a:effectLst/>
                <a:latin typeface="Calibri" panose="020F0502020204030204" pitchFamily="34" charset="0"/>
                <a:cs typeface="Calibri" panose="020F0502020204030204" pitchFamily="34" charset="0"/>
              </a:rPr>
              <a:t>Provides access to branded newsletter templates </a:t>
            </a:r>
            <a:endParaRPr lang="en-US" sz="1600" dirty="0">
              <a:solidFill>
                <a:srgbClr val="666666"/>
              </a:solidFill>
              <a:latin typeface="Calibri" panose="020F0502020204030204" pitchFamily="34" charset="0"/>
              <a:cs typeface="Calibri" panose="020F0502020204030204" pitchFamily="34" charset="0"/>
            </a:endParaRPr>
          </a:p>
          <a:p>
            <a:pPr marL="742950" marR="0" lvl="1" indent="-285750">
              <a:lnSpc>
                <a:spcPct val="106000"/>
              </a:lnSpc>
              <a:spcBef>
                <a:spcPts val="0"/>
              </a:spcBef>
              <a:spcAft>
                <a:spcPts val="800"/>
              </a:spcAft>
              <a:buClr>
                <a:schemeClr val="tx1">
                  <a:lumMod val="75000"/>
                  <a:lumOff val="25000"/>
                </a:schemeClr>
              </a:buClr>
              <a:buFont typeface="Arial" panose="020B0604020202020204" pitchFamily="34" charset="0"/>
              <a:buChar char="•"/>
            </a:pPr>
            <a:r>
              <a:rPr lang="en-US" sz="1600" b="0" i="0" dirty="0">
                <a:solidFill>
                  <a:srgbClr val="666666"/>
                </a:solidFill>
                <a:effectLst/>
                <a:latin typeface="Calibri" panose="020F0502020204030204" pitchFamily="34" charset="0"/>
                <a:cs typeface="Calibri" panose="020F0502020204030204" pitchFamily="34" charset="0"/>
              </a:rPr>
              <a:t>Can use original or pre-approved content</a:t>
            </a:r>
          </a:p>
        </p:txBody>
      </p:sp>
      <p:sp>
        <p:nvSpPr>
          <p:cNvPr id="8" name="Subtitle 2">
            <a:extLst>
              <a:ext uri="{FF2B5EF4-FFF2-40B4-BE49-F238E27FC236}">
                <a16:creationId xmlns:a16="http://schemas.microsoft.com/office/drawing/2014/main" id="{043AE6BC-4125-4048-B83B-6E041E08822F}"/>
              </a:ext>
            </a:extLst>
          </p:cNvPr>
          <p:cNvSpPr txBox="1">
            <a:spLocks/>
          </p:cNvSpPr>
          <p:nvPr/>
        </p:nvSpPr>
        <p:spPr>
          <a:xfrm>
            <a:off x="744855" y="2089981"/>
            <a:ext cx="4712970" cy="774186"/>
          </a:xfrm>
          <a:prstGeom prst="rect">
            <a:avLst/>
          </a:prstGeom>
        </p:spPr>
        <p:txBody>
          <a:bodyPr vert="horz" lIns="0" tIns="45720" rIns="0" bIns="45720" rtlCol="0" anchor="t">
            <a:no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57200" marR="0" lvl="1" indent="0">
              <a:lnSpc>
                <a:spcPct val="106000"/>
              </a:lnSpc>
              <a:spcBef>
                <a:spcPts val="0"/>
              </a:spcBef>
              <a:spcAft>
                <a:spcPts val="800"/>
              </a:spcAft>
              <a:buClr>
                <a:schemeClr val="tx1">
                  <a:lumMod val="75000"/>
                  <a:lumOff val="25000"/>
                </a:schemeClr>
              </a:buClr>
              <a:buNone/>
            </a:pPr>
            <a:r>
              <a:rPr lang="en-US" sz="2000" b="1" dirty="0">
                <a:effectLst/>
                <a:latin typeface="Calibri" panose="020F0502020204030204" pitchFamily="34" charset="0"/>
                <a:ea typeface="Calibri" panose="020F0502020204030204" pitchFamily="34" charset="0"/>
                <a:cs typeface="Times New Roman" panose="02020603050405020304" pitchFamily="18" charset="0"/>
              </a:rPr>
              <a:t>Newsletters</a:t>
            </a:r>
          </a:p>
        </p:txBody>
      </p:sp>
      <p:sp>
        <p:nvSpPr>
          <p:cNvPr id="17" name="Subtitle 2">
            <a:extLst>
              <a:ext uri="{FF2B5EF4-FFF2-40B4-BE49-F238E27FC236}">
                <a16:creationId xmlns:a16="http://schemas.microsoft.com/office/drawing/2014/main" id="{25DF266A-BA88-40F6-B1F2-22B734C6172B}"/>
              </a:ext>
            </a:extLst>
          </p:cNvPr>
          <p:cNvSpPr txBox="1">
            <a:spLocks/>
          </p:cNvSpPr>
          <p:nvPr/>
        </p:nvSpPr>
        <p:spPr>
          <a:xfrm>
            <a:off x="2320930" y="5603843"/>
            <a:ext cx="2129772" cy="774186"/>
          </a:xfrm>
          <a:prstGeom prst="rect">
            <a:avLst/>
          </a:prstGeom>
        </p:spPr>
        <p:txBody>
          <a:bodyPr vert="horz" lIns="0" tIns="45720" rIns="0" bIns="45720" rtlCol="0" anchor="t">
            <a:no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57200" marR="0" lvl="1" indent="0" algn="ctr">
              <a:lnSpc>
                <a:spcPct val="106000"/>
              </a:lnSpc>
              <a:spcBef>
                <a:spcPts val="0"/>
              </a:spcBef>
              <a:spcAft>
                <a:spcPts val="800"/>
              </a:spcAft>
              <a:buClr>
                <a:schemeClr val="tx1">
                  <a:lumMod val="75000"/>
                  <a:lumOff val="25000"/>
                </a:schemeClr>
              </a:buClr>
              <a:buNone/>
            </a:pPr>
            <a:r>
              <a:rPr lang="en-US" sz="1400" b="1" dirty="0">
                <a:latin typeface="Calibri" panose="020F0502020204030204" pitchFamily="34" charset="0"/>
                <a:ea typeface="Calibri" panose="020F0502020204030204" pitchFamily="34" charset="0"/>
                <a:cs typeface="Times New Roman" panose="02020603050405020304" pitchFamily="18" charset="0"/>
              </a:rPr>
              <a:t>Sample Newsletters: FMG Suite</a:t>
            </a:r>
          </a:p>
        </p:txBody>
      </p:sp>
      <p:pic>
        <p:nvPicPr>
          <p:cNvPr id="4" name="Picture 3">
            <a:extLst>
              <a:ext uri="{FF2B5EF4-FFF2-40B4-BE49-F238E27FC236}">
                <a16:creationId xmlns:a16="http://schemas.microsoft.com/office/drawing/2014/main" id="{B73C5804-51B7-4501-A39E-E4118D0BEF9A}"/>
              </a:ext>
            </a:extLst>
          </p:cNvPr>
          <p:cNvPicPr>
            <a:picLocks noChangeAspect="1"/>
          </p:cNvPicPr>
          <p:nvPr/>
        </p:nvPicPr>
        <p:blipFill>
          <a:blip r:embed="rId2"/>
          <a:stretch>
            <a:fillRect/>
          </a:stretch>
        </p:blipFill>
        <p:spPr>
          <a:xfrm rot="21085963">
            <a:off x="1286729" y="2881114"/>
            <a:ext cx="2329735" cy="2563500"/>
          </a:xfrm>
          <a:prstGeom prst="rect">
            <a:avLst/>
          </a:prstGeom>
          <a:effectLst>
            <a:outerShdw blurRad="50800" dist="38100" dir="5400000" algn="t" rotWithShape="0">
              <a:prstClr val="black">
                <a:alpha val="40000"/>
              </a:prstClr>
            </a:outerShdw>
          </a:effectLst>
        </p:spPr>
      </p:pic>
      <p:pic>
        <p:nvPicPr>
          <p:cNvPr id="9" name="Picture 8">
            <a:extLst>
              <a:ext uri="{FF2B5EF4-FFF2-40B4-BE49-F238E27FC236}">
                <a16:creationId xmlns:a16="http://schemas.microsoft.com/office/drawing/2014/main" id="{1756B102-D8D2-43B0-A3A5-877AC32BE517}"/>
              </a:ext>
            </a:extLst>
          </p:cNvPr>
          <p:cNvPicPr>
            <a:picLocks noChangeAspect="1"/>
          </p:cNvPicPr>
          <p:nvPr/>
        </p:nvPicPr>
        <p:blipFill>
          <a:blip r:embed="rId3"/>
          <a:stretch>
            <a:fillRect/>
          </a:stretch>
        </p:blipFill>
        <p:spPr>
          <a:xfrm rot="653347">
            <a:off x="3529115" y="2916358"/>
            <a:ext cx="2303865" cy="2570001"/>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6780312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C86D3-8FD1-4F47-A319-7D0542E48B2F}"/>
              </a:ext>
            </a:extLst>
          </p:cNvPr>
          <p:cNvSpPr>
            <a:spLocks noGrp="1"/>
          </p:cNvSpPr>
          <p:nvPr>
            <p:ph type="title"/>
          </p:nvPr>
        </p:nvSpPr>
        <p:spPr>
          <a:xfrm>
            <a:off x="1097279" y="286603"/>
            <a:ext cx="10345303" cy="1450757"/>
          </a:xfrm>
        </p:spPr>
        <p:txBody>
          <a:bodyPr vert="horz" lIns="91440" tIns="45720" rIns="91440" bIns="45720" rtlCol="0">
            <a:normAutofit/>
          </a:bodyPr>
          <a:lstStyle/>
          <a:p>
            <a:r>
              <a:rPr lang="en-US" dirty="0">
                <a:latin typeface="Minion Pro" panose="02040503050306020203" pitchFamily="18" charset="0"/>
              </a:rPr>
              <a:t>Webinar Replay</a:t>
            </a:r>
          </a:p>
        </p:txBody>
      </p:sp>
      <p:sp>
        <p:nvSpPr>
          <p:cNvPr id="7" name="Subtitle 2">
            <a:extLst>
              <a:ext uri="{FF2B5EF4-FFF2-40B4-BE49-F238E27FC236}">
                <a16:creationId xmlns:a16="http://schemas.microsoft.com/office/drawing/2014/main" id="{63818383-39B9-4EF2-842D-9E3098E7D1B6}"/>
              </a:ext>
            </a:extLst>
          </p:cNvPr>
          <p:cNvSpPr txBox="1">
            <a:spLocks/>
          </p:cNvSpPr>
          <p:nvPr/>
        </p:nvSpPr>
        <p:spPr>
          <a:xfrm>
            <a:off x="744855" y="2974795"/>
            <a:ext cx="8724436" cy="774186"/>
          </a:xfrm>
          <a:prstGeom prst="rect">
            <a:avLst/>
          </a:prstGeom>
        </p:spPr>
        <p:txBody>
          <a:bodyPr vert="horz" lIns="0" tIns="45720" rIns="0" bIns="45720" rtlCol="0" anchor="t">
            <a:no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57200" marR="0" lvl="1" indent="0">
              <a:lnSpc>
                <a:spcPct val="106000"/>
              </a:lnSpc>
              <a:spcBef>
                <a:spcPts val="0"/>
              </a:spcBef>
              <a:spcAft>
                <a:spcPts val="800"/>
              </a:spcAft>
              <a:buClr>
                <a:schemeClr val="tx1">
                  <a:lumMod val="75000"/>
                  <a:lumOff val="25000"/>
                </a:schemeClr>
              </a:buClr>
              <a:buNone/>
            </a:pPr>
            <a:r>
              <a:rPr lang="en-US" sz="1600" dirty="0">
                <a:solidFill>
                  <a:srgbClr val="666666"/>
                </a:solidFill>
                <a:latin typeface="Calibri" panose="020F0502020204030204" pitchFamily="34" charset="0"/>
                <a:cs typeface="Calibri" panose="020F0502020204030204" pitchFamily="34" charset="0"/>
                <a:hlinkClick r:id="rId2"/>
              </a:rPr>
              <a:t>Click Here to Watch Webinar Replay</a:t>
            </a:r>
            <a:endParaRPr lang="en-US" sz="1600" dirty="0">
              <a:solidFill>
                <a:srgbClr val="666666"/>
              </a:solidFill>
              <a:latin typeface="Calibri" panose="020F0502020204030204" pitchFamily="34" charset="0"/>
              <a:cs typeface="Calibri" panose="020F0502020204030204" pitchFamily="34" charset="0"/>
            </a:endParaRPr>
          </a:p>
          <a:p>
            <a:pPr marL="457200" marR="0" lvl="1" indent="0">
              <a:lnSpc>
                <a:spcPct val="106000"/>
              </a:lnSpc>
              <a:spcBef>
                <a:spcPts val="0"/>
              </a:spcBef>
              <a:spcAft>
                <a:spcPts val="800"/>
              </a:spcAft>
              <a:buClr>
                <a:schemeClr val="tx1">
                  <a:lumMod val="75000"/>
                  <a:lumOff val="25000"/>
                </a:schemeClr>
              </a:buClr>
              <a:buNone/>
            </a:pPr>
            <a:endParaRPr lang="en-US" sz="1600" b="0" i="0" dirty="0">
              <a:solidFill>
                <a:srgbClr val="666666"/>
              </a:solidFill>
              <a:effectLst/>
              <a:latin typeface="Calibri" panose="020F0502020204030204" pitchFamily="34" charset="0"/>
              <a:cs typeface="Calibri" panose="020F0502020204030204" pitchFamily="34" charset="0"/>
            </a:endParaRPr>
          </a:p>
        </p:txBody>
      </p:sp>
      <p:sp>
        <p:nvSpPr>
          <p:cNvPr id="8" name="Subtitle 2">
            <a:extLst>
              <a:ext uri="{FF2B5EF4-FFF2-40B4-BE49-F238E27FC236}">
                <a16:creationId xmlns:a16="http://schemas.microsoft.com/office/drawing/2014/main" id="{043AE6BC-4125-4048-B83B-6E041E08822F}"/>
              </a:ext>
            </a:extLst>
          </p:cNvPr>
          <p:cNvSpPr txBox="1">
            <a:spLocks/>
          </p:cNvSpPr>
          <p:nvPr/>
        </p:nvSpPr>
        <p:spPr>
          <a:xfrm>
            <a:off x="744855" y="2089981"/>
            <a:ext cx="6010508" cy="774186"/>
          </a:xfrm>
          <a:prstGeom prst="rect">
            <a:avLst/>
          </a:prstGeom>
        </p:spPr>
        <p:txBody>
          <a:bodyPr vert="horz" lIns="0" tIns="45720" rIns="0" bIns="45720" rtlCol="0" anchor="t">
            <a:no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57200" marR="0" lvl="1" indent="0">
              <a:lnSpc>
                <a:spcPct val="106000"/>
              </a:lnSpc>
              <a:spcBef>
                <a:spcPts val="0"/>
              </a:spcBef>
              <a:spcAft>
                <a:spcPts val="800"/>
              </a:spcAft>
              <a:buClr>
                <a:schemeClr val="tx1">
                  <a:lumMod val="75000"/>
                  <a:lumOff val="25000"/>
                </a:schemeClr>
              </a:buClr>
              <a:buNone/>
            </a:pPr>
            <a:r>
              <a:rPr lang="en-US" sz="2000" b="1" dirty="0">
                <a:latin typeface="Calibri" panose="020F0502020204030204" pitchFamily="34" charset="0"/>
                <a:ea typeface="Calibri" panose="020F0502020204030204" pitchFamily="34" charset="0"/>
                <a:cs typeface="Times New Roman" panose="02020603050405020304" pitchFamily="18" charset="0"/>
              </a:rPr>
              <a:t>Turning Clients into Raving Fans</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520039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C86D3-8FD1-4F47-A319-7D0542E48B2F}"/>
              </a:ext>
            </a:extLst>
          </p:cNvPr>
          <p:cNvSpPr>
            <a:spLocks noGrp="1"/>
          </p:cNvSpPr>
          <p:nvPr>
            <p:ph type="title"/>
          </p:nvPr>
        </p:nvSpPr>
        <p:spPr>
          <a:xfrm>
            <a:off x="1097280" y="286603"/>
            <a:ext cx="10058400" cy="1450757"/>
          </a:xfrm>
        </p:spPr>
        <p:txBody>
          <a:bodyPr vert="horz" lIns="91440" tIns="45720" rIns="91440" bIns="45720" rtlCol="0">
            <a:normAutofit/>
          </a:bodyPr>
          <a:lstStyle/>
          <a:p>
            <a:r>
              <a:rPr lang="en-US" dirty="0">
                <a:latin typeface="Minion Pro" panose="02040503050306020203" pitchFamily="18" charset="0"/>
              </a:rPr>
              <a:t>Did you know?</a:t>
            </a:r>
          </a:p>
        </p:txBody>
      </p:sp>
      <p:sp>
        <p:nvSpPr>
          <p:cNvPr id="8" name="Subtitle 2">
            <a:extLst>
              <a:ext uri="{FF2B5EF4-FFF2-40B4-BE49-F238E27FC236}">
                <a16:creationId xmlns:a16="http://schemas.microsoft.com/office/drawing/2014/main" id="{70DE0584-3654-4C6F-B128-014DB7B64FD3}"/>
              </a:ext>
            </a:extLst>
          </p:cNvPr>
          <p:cNvSpPr txBox="1">
            <a:spLocks/>
          </p:cNvSpPr>
          <p:nvPr/>
        </p:nvSpPr>
        <p:spPr>
          <a:xfrm>
            <a:off x="1097281" y="2133825"/>
            <a:ext cx="5798470" cy="774186"/>
          </a:xfrm>
          <a:prstGeom prst="rect">
            <a:avLst/>
          </a:prstGeom>
        </p:spPr>
        <p:txBody>
          <a:bodyPr vert="horz" lIns="0" tIns="45720" rIns="0" bIns="45720" rtlCol="0" anchor="t">
            <a:no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42900" marR="0" lvl="0" indent="-342900">
              <a:lnSpc>
                <a:spcPct val="106000"/>
              </a:lnSpc>
              <a:spcBef>
                <a:spcPts val="0"/>
              </a:spcBef>
              <a:spcAft>
                <a:spcPts val="800"/>
              </a:spcAft>
              <a:buClr>
                <a:schemeClr val="tx1"/>
              </a:buClr>
              <a:buFont typeface="Symbol" panose="05050102010706020507" pitchFamily="18" charset="2"/>
              <a:buChar char=""/>
            </a:pP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Research shows that over 50% of leads are wasted.  Why?</a:t>
            </a:r>
          </a:p>
          <a:p>
            <a:pPr marL="742950" marR="0" lvl="1" indent="-285750">
              <a:lnSpc>
                <a:spcPct val="106000"/>
              </a:lnSpc>
              <a:spcBef>
                <a:spcPts val="0"/>
              </a:spcBef>
              <a:spcAft>
                <a:spcPts val="800"/>
              </a:spcAft>
              <a:buFont typeface="Courier New" panose="02070309020205020404" pitchFamily="49" charset="0"/>
              <a:buChar char="o"/>
            </a:pP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Advisors don’t have the correct “framework” in place to nurture their relationships.  Especially with their clients’ families.</a:t>
            </a:r>
          </a:p>
          <a:p>
            <a:pPr marL="1143000" marR="0" lvl="2" indent="-228600">
              <a:lnSpc>
                <a:spcPct val="106000"/>
              </a:lnSpc>
              <a:spcBef>
                <a:spcPts val="0"/>
              </a:spcBef>
              <a:spcAft>
                <a:spcPts val="800"/>
              </a:spcAft>
              <a:buFont typeface="Wingdings" panose="05000000000000000000" pitchFamily="2" charset="2"/>
              <a:buChar char=""/>
            </a:pPr>
            <a:r>
              <a:rPr lang="en-US"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70% of widows move their assets to someone else 2-10 months after their spouse passes</a:t>
            </a:r>
          </a:p>
          <a:p>
            <a:pPr marL="1143000" marR="0" lvl="2" indent="-228600">
              <a:lnSpc>
                <a:spcPct val="106000"/>
              </a:lnSpc>
              <a:spcBef>
                <a:spcPts val="0"/>
              </a:spcBef>
              <a:spcAft>
                <a:spcPts val="800"/>
              </a:spcAft>
              <a:buFont typeface="Wingdings" panose="05000000000000000000" pitchFamily="2" charset="2"/>
              <a:buChar char=""/>
            </a:pPr>
            <a:r>
              <a:rPr lang="en-US"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Women are 3x more likely to refer than men</a:t>
            </a:r>
          </a:p>
          <a:p>
            <a:pPr marL="1143000" marR="0" lvl="2" indent="-228600">
              <a:lnSpc>
                <a:spcPct val="106000"/>
              </a:lnSpc>
              <a:spcBef>
                <a:spcPts val="0"/>
              </a:spcBef>
              <a:spcAft>
                <a:spcPts val="800"/>
              </a:spcAft>
              <a:buFont typeface="Wingdings" panose="05000000000000000000" pitchFamily="2" charset="2"/>
              <a:buChar char=""/>
            </a:pPr>
            <a:r>
              <a:rPr lang="en-US"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2% of inheriting children keep their parents’ financial advisor</a:t>
            </a:r>
          </a:p>
        </p:txBody>
      </p:sp>
      <p:pic>
        <p:nvPicPr>
          <p:cNvPr id="5" name="Picture 4">
            <a:extLst>
              <a:ext uri="{FF2B5EF4-FFF2-40B4-BE49-F238E27FC236}">
                <a16:creationId xmlns:a16="http://schemas.microsoft.com/office/drawing/2014/main" id="{9916A3F5-1340-47B9-877D-0FDA4702D2D5}"/>
              </a:ext>
            </a:extLst>
          </p:cNvPr>
          <p:cNvPicPr/>
          <p:nvPr/>
        </p:nvPicPr>
        <p:blipFill>
          <a:blip r:embed="rId3" cstate="screen">
            <a:extLst>
              <a:ext uri="{28A0092B-C50C-407E-A947-70E740481C1C}">
                <a14:useLocalDpi xmlns:a14="http://schemas.microsoft.com/office/drawing/2010/main" val="0"/>
              </a:ext>
            </a:extLst>
          </a:blip>
          <a:stretch>
            <a:fillRect/>
          </a:stretch>
        </p:blipFill>
        <p:spPr>
          <a:xfrm>
            <a:off x="7604125" y="2176476"/>
            <a:ext cx="3644900" cy="2986816"/>
          </a:xfrm>
          <a:prstGeom prst="rect">
            <a:avLst/>
          </a:prstGeom>
        </p:spPr>
      </p:pic>
    </p:spTree>
    <p:extLst>
      <p:ext uri="{BB962C8B-B14F-4D97-AF65-F5344CB8AC3E}">
        <p14:creationId xmlns:p14="http://schemas.microsoft.com/office/powerpoint/2010/main" val="22561648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C86D3-8FD1-4F47-A319-7D0542E48B2F}"/>
              </a:ext>
            </a:extLst>
          </p:cNvPr>
          <p:cNvSpPr>
            <a:spLocks noGrp="1"/>
          </p:cNvSpPr>
          <p:nvPr>
            <p:ph type="title"/>
          </p:nvPr>
        </p:nvSpPr>
        <p:spPr>
          <a:xfrm>
            <a:off x="1097280" y="286603"/>
            <a:ext cx="10058400" cy="1450757"/>
          </a:xfrm>
        </p:spPr>
        <p:txBody>
          <a:bodyPr vert="horz" lIns="91440" tIns="45720" rIns="91440" bIns="45720" rtlCol="0">
            <a:normAutofit/>
          </a:bodyPr>
          <a:lstStyle/>
          <a:p>
            <a:r>
              <a:rPr lang="en-US" dirty="0">
                <a:latin typeface="Minion Pro" panose="02040503050306020203" pitchFamily="18" charset="0"/>
              </a:rPr>
              <a:t>Did you know?</a:t>
            </a:r>
          </a:p>
        </p:txBody>
      </p:sp>
      <p:sp>
        <p:nvSpPr>
          <p:cNvPr id="8" name="Subtitle 2">
            <a:extLst>
              <a:ext uri="{FF2B5EF4-FFF2-40B4-BE49-F238E27FC236}">
                <a16:creationId xmlns:a16="http://schemas.microsoft.com/office/drawing/2014/main" id="{70DE0584-3654-4C6F-B128-014DB7B64FD3}"/>
              </a:ext>
            </a:extLst>
          </p:cNvPr>
          <p:cNvSpPr txBox="1">
            <a:spLocks/>
          </p:cNvSpPr>
          <p:nvPr/>
        </p:nvSpPr>
        <p:spPr>
          <a:xfrm>
            <a:off x="1097281" y="2133825"/>
            <a:ext cx="5798470" cy="774186"/>
          </a:xfrm>
          <a:prstGeom prst="rect">
            <a:avLst/>
          </a:prstGeom>
        </p:spPr>
        <p:txBody>
          <a:bodyPr vert="horz" lIns="0" tIns="45720" rIns="0" bIns="45720" rtlCol="0" anchor="t">
            <a:no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42900" marR="0" lvl="0" indent="-342900">
              <a:lnSpc>
                <a:spcPct val="106000"/>
              </a:lnSpc>
              <a:spcBef>
                <a:spcPts val="0"/>
              </a:spcBef>
              <a:spcAft>
                <a:spcPts val="800"/>
              </a:spcAft>
              <a:buClr>
                <a:schemeClr val="tx1">
                  <a:lumMod val="75000"/>
                  <a:lumOff val="25000"/>
                </a:schemeClr>
              </a:buClr>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average high-net worth client has 4.4 advisors</a:t>
            </a:r>
          </a:p>
          <a:p>
            <a:pPr marL="742950" marR="0" lvl="1" indent="-285750">
              <a:lnSpc>
                <a:spcPct val="106000"/>
              </a:lnSpc>
              <a:spcBef>
                <a:spcPts val="0"/>
              </a:spcBef>
              <a:spcAft>
                <a:spcPts val="800"/>
              </a:spcAft>
              <a:buFont typeface="Courier New" panose="02070309020205020404" pitchFamily="49" charset="0"/>
              <a:buChar char="o"/>
            </a:pPr>
            <a:r>
              <a:rPr lang="en-US" sz="1600" dirty="0">
                <a:effectLst/>
                <a:latin typeface="Calibri" panose="020F0502020204030204" pitchFamily="34" charset="0"/>
                <a:ea typeface="Calibri" panose="020F0502020204030204" pitchFamily="34" charset="0"/>
                <a:cs typeface="Times New Roman" panose="02020603050405020304" pitchFamily="18" charset="0"/>
              </a:rPr>
              <a:t>How do you stand out among the others &amp; increase AUM?</a:t>
            </a:r>
          </a:p>
          <a:p>
            <a:pPr marL="742950" marR="0" lvl="1" indent="-285750">
              <a:lnSpc>
                <a:spcPct val="106000"/>
              </a:lnSpc>
              <a:spcBef>
                <a:spcPts val="0"/>
              </a:spcBef>
              <a:spcAft>
                <a:spcPts val="800"/>
              </a:spcAft>
              <a:buFont typeface="Courier New" panose="02070309020205020404" pitchFamily="49" charset="0"/>
              <a:buChar char="o"/>
            </a:pPr>
            <a:r>
              <a:rPr lang="en-US" sz="1600" dirty="0">
                <a:effectLst/>
                <a:latin typeface="Calibri" panose="020F0502020204030204" pitchFamily="34" charset="0"/>
                <a:ea typeface="Calibri" panose="020F0502020204030204" pitchFamily="34" charset="0"/>
                <a:cs typeface="Times New Roman" panose="02020603050405020304" pitchFamily="18" charset="0"/>
              </a:rPr>
              <a:t>How do you become the trusted #1 go-to advisor?</a:t>
            </a:r>
          </a:p>
          <a:p>
            <a:pPr marL="1143000" marR="0" lvl="2" indent="-228600">
              <a:lnSpc>
                <a:spcPct val="106000"/>
              </a:lnSpc>
              <a:spcBef>
                <a:spcPts val="0"/>
              </a:spcBef>
              <a:spcAft>
                <a:spcPts val="800"/>
              </a:spcAft>
              <a:buFont typeface="Wingdings" panose="05000000000000000000" pitchFamily="2" charset="2"/>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The answer is applying the </a:t>
            </a:r>
            <a:r>
              <a:rPr lang="en-US" sz="1400" i="1" dirty="0">
                <a:effectLst/>
                <a:latin typeface="Calibri" panose="020F0502020204030204" pitchFamily="34" charset="0"/>
                <a:ea typeface="Calibri" panose="020F0502020204030204" pitchFamily="34" charset="0"/>
                <a:cs typeface="Times New Roman" panose="02020603050405020304" pitchFamily="18" charset="0"/>
              </a:rPr>
              <a:t>F.I.T.</a:t>
            </a:r>
            <a:r>
              <a:rPr lang="en-US" sz="1400" dirty="0">
                <a:effectLst/>
                <a:latin typeface="Calibri" panose="020F0502020204030204" pitchFamily="34" charset="0"/>
                <a:ea typeface="Calibri" panose="020F0502020204030204" pitchFamily="34" charset="0"/>
                <a:cs typeface="Times New Roman" panose="02020603050405020304" pitchFamily="18" charset="0"/>
              </a:rPr>
              <a:t> framework to every relationship.</a:t>
            </a:r>
          </a:p>
          <a:p>
            <a:pPr marL="1143000" marR="0" lvl="2" indent="-228600">
              <a:lnSpc>
                <a:spcPct val="106000"/>
              </a:lnSpc>
              <a:spcBef>
                <a:spcPts val="0"/>
              </a:spcBef>
              <a:spcAft>
                <a:spcPts val="800"/>
              </a:spcAft>
              <a:buFont typeface="Wingdings" panose="05000000000000000000" pitchFamily="2" charset="2"/>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F.I.T. (Frequency, Impact, Trust)</a:t>
            </a:r>
          </a:p>
        </p:txBody>
      </p:sp>
      <p:pic>
        <p:nvPicPr>
          <p:cNvPr id="6" name="Picture 5">
            <a:extLst>
              <a:ext uri="{FF2B5EF4-FFF2-40B4-BE49-F238E27FC236}">
                <a16:creationId xmlns:a16="http://schemas.microsoft.com/office/drawing/2014/main" id="{B3A3F27E-0BDB-479A-86B4-C993CFEEBCE3}"/>
              </a:ext>
            </a:extLst>
          </p:cNvPr>
          <p:cNvPicPr/>
          <p:nvPr/>
        </p:nvPicPr>
        <p:blipFill>
          <a:blip r:embed="rId3" cstate="screen">
            <a:extLst>
              <a:ext uri="{28A0092B-C50C-407E-A947-70E740481C1C}">
                <a14:useLocalDpi xmlns:a14="http://schemas.microsoft.com/office/drawing/2010/main" val="0"/>
              </a:ext>
            </a:extLst>
          </a:blip>
          <a:stretch>
            <a:fillRect/>
          </a:stretch>
        </p:blipFill>
        <p:spPr>
          <a:xfrm>
            <a:off x="7943850" y="2348229"/>
            <a:ext cx="2714625" cy="3096261"/>
          </a:xfrm>
          <a:prstGeom prst="rect">
            <a:avLst/>
          </a:prstGeom>
        </p:spPr>
      </p:pic>
    </p:spTree>
    <p:extLst>
      <p:ext uri="{BB962C8B-B14F-4D97-AF65-F5344CB8AC3E}">
        <p14:creationId xmlns:p14="http://schemas.microsoft.com/office/powerpoint/2010/main" val="31753643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C86D3-8FD1-4F47-A319-7D0542E48B2F}"/>
              </a:ext>
            </a:extLst>
          </p:cNvPr>
          <p:cNvSpPr>
            <a:spLocks noGrp="1"/>
          </p:cNvSpPr>
          <p:nvPr>
            <p:ph type="title"/>
          </p:nvPr>
        </p:nvSpPr>
        <p:spPr>
          <a:xfrm>
            <a:off x="1097279" y="286603"/>
            <a:ext cx="10345303" cy="1450757"/>
          </a:xfrm>
        </p:spPr>
        <p:txBody>
          <a:bodyPr vert="horz" lIns="91440" tIns="45720" rIns="91440" bIns="45720" rtlCol="0">
            <a:normAutofit/>
          </a:bodyPr>
          <a:lstStyle/>
          <a:p>
            <a:r>
              <a:rPr lang="en-US" dirty="0">
                <a:latin typeface="Minion Pro" panose="02040503050306020203" pitchFamily="18" charset="0"/>
              </a:rPr>
              <a:t>F is for “Frequency”</a:t>
            </a:r>
          </a:p>
        </p:txBody>
      </p:sp>
      <p:sp>
        <p:nvSpPr>
          <p:cNvPr id="4" name="Subtitle 2">
            <a:extLst>
              <a:ext uri="{FF2B5EF4-FFF2-40B4-BE49-F238E27FC236}">
                <a16:creationId xmlns:a16="http://schemas.microsoft.com/office/drawing/2014/main" id="{DB992A7A-950F-47D7-8003-45AEC2BD20BE}"/>
              </a:ext>
            </a:extLst>
          </p:cNvPr>
          <p:cNvSpPr txBox="1">
            <a:spLocks/>
          </p:cNvSpPr>
          <p:nvPr/>
        </p:nvSpPr>
        <p:spPr>
          <a:xfrm>
            <a:off x="840105" y="2019525"/>
            <a:ext cx="10602477" cy="774186"/>
          </a:xfrm>
          <a:prstGeom prst="rect">
            <a:avLst/>
          </a:prstGeom>
        </p:spPr>
        <p:txBody>
          <a:bodyPr vert="horz" lIns="0" tIns="45720" rIns="0" bIns="45720" rtlCol="0" anchor="t">
            <a:no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742950" marR="0" lvl="1" indent="-285750">
              <a:lnSpc>
                <a:spcPct val="106000"/>
              </a:lnSpc>
              <a:spcBef>
                <a:spcPts val="0"/>
              </a:spcBef>
              <a:spcAft>
                <a:spcPts val="800"/>
              </a:spcAft>
              <a:buClr>
                <a:schemeClr val="tx1">
                  <a:lumMod val="75000"/>
                  <a:lumOff val="25000"/>
                </a:schemeClr>
              </a:buClr>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Frequently communicating is not only crucial, but being able to communicate </a:t>
            </a:r>
            <a:r>
              <a:rPr lang="en-US" sz="1800" i="1" u="sng" dirty="0">
                <a:effectLst/>
                <a:latin typeface="Calibri" panose="020F0502020204030204" pitchFamily="34" charset="0"/>
                <a:ea typeface="Calibri" panose="020F0502020204030204" pitchFamily="34" charset="0"/>
                <a:cs typeface="Times New Roman" panose="02020603050405020304" pitchFamily="18" charset="0"/>
              </a:rPr>
              <a:t>the way your prospect likes to communicate </a:t>
            </a:r>
            <a:r>
              <a:rPr lang="en-US" sz="1800" dirty="0">
                <a:effectLst/>
                <a:latin typeface="Calibri" panose="020F0502020204030204" pitchFamily="34" charset="0"/>
                <a:ea typeface="Calibri" panose="020F0502020204030204" pitchFamily="34" charset="0"/>
                <a:cs typeface="Times New Roman" panose="02020603050405020304" pitchFamily="18" charset="0"/>
              </a:rPr>
              <a:t>is equally important</a:t>
            </a:r>
          </a:p>
          <a:p>
            <a:pPr marL="1291590" lvl="4" indent="-285750">
              <a:lnSpc>
                <a:spcPct val="106000"/>
              </a:lnSpc>
              <a:spcBef>
                <a:spcPts val="0"/>
              </a:spcBef>
              <a:spcAft>
                <a:spcPts val="800"/>
              </a:spcAft>
              <a:buFont typeface="Courier New" panose="02070309020205020404" pitchFamily="49" charset="0"/>
              <a:buChar char="o"/>
            </a:pPr>
            <a:r>
              <a:rPr lang="en-US" sz="1600" dirty="0">
                <a:effectLst/>
                <a:latin typeface="Calibri" panose="020F0502020204030204" pitchFamily="34" charset="0"/>
                <a:ea typeface="Calibri" panose="020F0502020204030204" pitchFamily="34" charset="0"/>
                <a:cs typeface="Times New Roman" panose="02020603050405020304" pitchFamily="18" charset="0"/>
              </a:rPr>
              <a:t>Rule of 7 – It takes 7 touchpoints to even become memorable</a:t>
            </a:r>
          </a:p>
          <a:p>
            <a:pPr marL="1291590" lvl="4" indent="-285750">
              <a:lnSpc>
                <a:spcPct val="106000"/>
              </a:lnSpc>
              <a:spcBef>
                <a:spcPts val="0"/>
              </a:spcBef>
              <a:spcAft>
                <a:spcPts val="800"/>
              </a:spcAft>
              <a:buFont typeface="Courier New" panose="02070309020205020404" pitchFamily="49" charset="0"/>
              <a:buChar char="o"/>
            </a:pPr>
            <a:r>
              <a:rPr lang="en-US" sz="1600" dirty="0">
                <a:effectLst/>
                <a:latin typeface="Calibri" panose="020F0502020204030204" pitchFamily="34" charset="0"/>
                <a:ea typeface="Calibri" panose="020F0502020204030204" pitchFamily="34" charset="0"/>
                <a:cs typeface="Times New Roman" panose="02020603050405020304" pitchFamily="18" charset="0"/>
              </a:rPr>
              <a:t>Recommended to build a touchpoint system of 26 touches a year through a </a:t>
            </a:r>
            <a:r>
              <a:rPr lang="en-US" sz="1600" i="1" u="sng" dirty="0">
                <a:effectLst/>
                <a:latin typeface="Calibri" panose="020F0502020204030204" pitchFamily="34" charset="0"/>
                <a:ea typeface="Calibri" panose="020F0502020204030204" pitchFamily="34" charset="0"/>
                <a:cs typeface="Times New Roman" panose="02020603050405020304" pitchFamily="18" charset="0"/>
              </a:rPr>
              <a:t>variety</a:t>
            </a:r>
            <a:r>
              <a:rPr lang="en-US" sz="1600" dirty="0">
                <a:effectLst/>
                <a:latin typeface="Calibri" panose="020F0502020204030204" pitchFamily="34" charset="0"/>
                <a:ea typeface="Calibri" panose="020F0502020204030204" pitchFamily="34" charset="0"/>
                <a:cs typeface="Times New Roman" panose="02020603050405020304" pitchFamily="18" charset="0"/>
              </a:rPr>
              <a:t> of mediums</a:t>
            </a:r>
          </a:p>
          <a:p>
            <a:pPr marL="1291590" lvl="4" indent="-285750">
              <a:lnSpc>
                <a:spcPct val="106000"/>
              </a:lnSpc>
              <a:spcBef>
                <a:spcPts val="0"/>
              </a:spcBef>
              <a:spcAft>
                <a:spcPts val="800"/>
              </a:spcAft>
              <a:buFont typeface="Courier New" panose="02070309020205020404" pitchFamily="49" charset="0"/>
              <a:buChar char="o"/>
            </a:pPr>
            <a:r>
              <a:rPr lang="en-US" sz="1600" dirty="0">
                <a:effectLst/>
                <a:latin typeface="Calibri" panose="020F0502020204030204" pitchFamily="34" charset="0"/>
                <a:ea typeface="Calibri" panose="020F0502020204030204" pitchFamily="34" charset="0"/>
                <a:cs typeface="Times New Roman" panose="02020603050405020304" pitchFamily="18" charset="0"/>
              </a:rPr>
              <a:t>Example advisor brings in on average $6M AUM/year, had 250 touches a year</a:t>
            </a:r>
          </a:p>
          <a:p>
            <a:pPr marL="1291590" lvl="4" indent="-285750">
              <a:lnSpc>
                <a:spcPct val="106000"/>
              </a:lnSpc>
              <a:spcBef>
                <a:spcPts val="0"/>
              </a:spcBef>
              <a:spcAft>
                <a:spcPts val="800"/>
              </a:spcAft>
              <a:buFont typeface="Courier New" panose="02070309020205020404" pitchFamily="49" charset="0"/>
              <a:buChar char="o"/>
            </a:pPr>
            <a:r>
              <a:rPr lang="en-US" sz="1600" dirty="0">
                <a:effectLst/>
                <a:latin typeface="Calibri" panose="020F0502020204030204" pitchFamily="34" charset="0"/>
                <a:ea typeface="Calibri" panose="020F0502020204030204" pitchFamily="34" charset="0"/>
                <a:cs typeface="Times New Roman" panose="02020603050405020304" pitchFamily="18" charset="0"/>
              </a:rPr>
              <a:t>Think of the analogy of a relationship with your spouse. You are likely going to communicate with them often which nurtures your relationship. If you rarely talk to them, you are not going to have much of a relationship</a:t>
            </a:r>
          </a:p>
          <a:p>
            <a:pPr marL="1733222" lvl="5" indent="-285750">
              <a:lnSpc>
                <a:spcPct val="106000"/>
              </a:lnSpc>
              <a:spcBef>
                <a:spcPts val="0"/>
              </a:spcBef>
              <a:spcAft>
                <a:spcPts val="800"/>
              </a:spcAft>
              <a:buClr>
                <a:schemeClr val="tx1">
                  <a:lumMod val="75000"/>
                  <a:lumOff val="25000"/>
                </a:schemeClr>
              </a:buClr>
              <a:buFont typeface="Arial" panose="020B0604020202020204" pitchFamily="34" charset="0"/>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Why reaching out to clients 1x a year for a yearly checkup only or executing a quarterly newsletter only will not make you memorable</a:t>
            </a:r>
          </a:p>
          <a:p>
            <a:pPr marL="1291590" lvl="4" indent="-285750">
              <a:lnSpc>
                <a:spcPct val="106000"/>
              </a:lnSpc>
              <a:spcBef>
                <a:spcPts val="0"/>
              </a:spcBef>
              <a:spcAft>
                <a:spcPts val="800"/>
              </a:spcAft>
              <a:buFont typeface="Courier New" panose="02070309020205020404" pitchFamily="49" charset="0"/>
              <a:buChar char="o"/>
            </a:pPr>
            <a:r>
              <a:rPr lang="en-US" sz="1600" dirty="0">
                <a:effectLst/>
                <a:latin typeface="Calibri" panose="020F0502020204030204" pitchFamily="34" charset="0"/>
                <a:ea typeface="Calibri" panose="020F0502020204030204" pitchFamily="34" charset="0"/>
                <a:cs typeface="Times New Roman" panose="02020603050405020304" pitchFamily="18" charset="0"/>
              </a:rPr>
              <a:t>The more frequent you are reaching out, the more familiar you become and the more comfortable prospects/clients will be with you which is building </a:t>
            </a:r>
            <a:r>
              <a:rPr lang="en-US" sz="1600" b="1" i="1" u="sng" dirty="0">
                <a:effectLst/>
                <a:latin typeface="Calibri" panose="020F0502020204030204" pitchFamily="34" charset="0"/>
                <a:ea typeface="Calibri" panose="020F0502020204030204" pitchFamily="34" charset="0"/>
                <a:cs typeface="Times New Roman" panose="02020603050405020304" pitchFamily="18" charset="0"/>
              </a:rPr>
              <a:t>trust</a:t>
            </a:r>
            <a:endParaRPr lang="en-US" sz="1600" b="1" i="1" dirty="0">
              <a:effectLst/>
              <a:latin typeface="Calibri" panose="020F0502020204030204" pitchFamily="34" charset="0"/>
              <a:ea typeface="Calibri" panose="020F0502020204030204" pitchFamily="34" charset="0"/>
              <a:cs typeface="Times New Roman" panose="02020603050405020304" pitchFamily="18" charset="0"/>
            </a:endParaRPr>
          </a:p>
          <a:p>
            <a:pPr marL="1733222" lvl="5" indent="-285750">
              <a:lnSpc>
                <a:spcPct val="106000"/>
              </a:lnSpc>
              <a:spcBef>
                <a:spcPts val="0"/>
              </a:spcBef>
              <a:spcAft>
                <a:spcPts val="800"/>
              </a:spcAft>
              <a:buClr>
                <a:schemeClr val="tx1">
                  <a:lumMod val="75000"/>
                  <a:lumOff val="25000"/>
                </a:schemeClr>
              </a:buClr>
              <a:buFont typeface="Arial" panose="020B0604020202020204" pitchFamily="34" charset="0"/>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If you lack frequency, you will not gain trust</a:t>
            </a:r>
          </a:p>
          <a:p>
            <a:pPr marL="1291590" lvl="4" indent="-285750">
              <a:lnSpc>
                <a:spcPct val="106000"/>
              </a:lnSpc>
              <a:spcBef>
                <a:spcPts val="0"/>
              </a:spcBef>
              <a:spcAft>
                <a:spcPts val="800"/>
              </a:spcAft>
              <a:buFont typeface="Courier New" panose="02070309020205020404" pitchFamily="49" charset="0"/>
              <a:buChar char="o"/>
            </a:pPr>
            <a:r>
              <a:rPr lang="en-US" sz="1600" dirty="0">
                <a:effectLst/>
                <a:latin typeface="Calibri" panose="020F0502020204030204" pitchFamily="34" charset="0"/>
                <a:ea typeface="Calibri" panose="020F0502020204030204" pitchFamily="34" charset="0"/>
                <a:cs typeface="Times New Roman" panose="02020603050405020304" pitchFamily="18" charset="0"/>
              </a:rPr>
              <a:t>However, you cannot just be “frequent”.  You must be “frequent” with “impact”.</a:t>
            </a:r>
          </a:p>
        </p:txBody>
      </p:sp>
    </p:spTree>
    <p:extLst>
      <p:ext uri="{BB962C8B-B14F-4D97-AF65-F5344CB8AC3E}">
        <p14:creationId xmlns:p14="http://schemas.microsoft.com/office/powerpoint/2010/main" val="18815272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C86D3-8FD1-4F47-A319-7D0542E48B2F}"/>
              </a:ext>
            </a:extLst>
          </p:cNvPr>
          <p:cNvSpPr>
            <a:spLocks noGrp="1"/>
          </p:cNvSpPr>
          <p:nvPr>
            <p:ph type="title"/>
          </p:nvPr>
        </p:nvSpPr>
        <p:spPr>
          <a:xfrm>
            <a:off x="1097279" y="286603"/>
            <a:ext cx="10345303" cy="1450757"/>
          </a:xfrm>
        </p:spPr>
        <p:txBody>
          <a:bodyPr vert="horz" lIns="91440" tIns="45720" rIns="91440" bIns="45720" rtlCol="0">
            <a:normAutofit/>
          </a:bodyPr>
          <a:lstStyle/>
          <a:p>
            <a:r>
              <a:rPr lang="en-US" dirty="0">
                <a:latin typeface="Minion Pro" panose="02040503050306020203" pitchFamily="18" charset="0"/>
              </a:rPr>
              <a:t>I is for “Impact”</a:t>
            </a:r>
          </a:p>
        </p:txBody>
      </p:sp>
      <p:sp>
        <p:nvSpPr>
          <p:cNvPr id="4" name="Subtitle 2">
            <a:extLst>
              <a:ext uri="{FF2B5EF4-FFF2-40B4-BE49-F238E27FC236}">
                <a16:creationId xmlns:a16="http://schemas.microsoft.com/office/drawing/2014/main" id="{DB992A7A-950F-47D7-8003-45AEC2BD20BE}"/>
              </a:ext>
            </a:extLst>
          </p:cNvPr>
          <p:cNvSpPr txBox="1">
            <a:spLocks/>
          </p:cNvSpPr>
          <p:nvPr/>
        </p:nvSpPr>
        <p:spPr>
          <a:xfrm>
            <a:off x="840105" y="2019525"/>
            <a:ext cx="9865995" cy="774186"/>
          </a:xfrm>
          <a:prstGeom prst="rect">
            <a:avLst/>
          </a:prstGeom>
        </p:spPr>
        <p:txBody>
          <a:bodyPr vert="horz" lIns="0" tIns="45720" rIns="0" bIns="45720" rtlCol="0" anchor="t">
            <a:no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742950" marR="0" lvl="1" indent="-285750">
              <a:lnSpc>
                <a:spcPct val="106000"/>
              </a:lnSpc>
              <a:spcBef>
                <a:spcPts val="0"/>
              </a:spcBef>
              <a:spcAft>
                <a:spcPts val="800"/>
              </a:spcAft>
              <a:buClr>
                <a:schemeClr val="tx1">
                  <a:lumMod val="75000"/>
                  <a:lumOff val="25000"/>
                </a:schemeClr>
              </a:buClr>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There are two ways to be impactful.  Through personalization and quality.</a:t>
            </a:r>
          </a:p>
          <a:p>
            <a:pPr marL="1657350" marR="0" lvl="3" indent="-285750">
              <a:lnSpc>
                <a:spcPct val="106000"/>
              </a:lnSpc>
              <a:spcBef>
                <a:spcPts val="0"/>
              </a:spcBef>
              <a:spcAft>
                <a:spcPts val="800"/>
              </a:spcAft>
              <a:buFont typeface="Courier New" panose="02070309020205020404" pitchFamily="49" charset="0"/>
              <a:buChar char="o"/>
            </a:pPr>
            <a:r>
              <a:rPr lang="en-US" sz="1600" dirty="0">
                <a:effectLst/>
                <a:latin typeface="Calibri" panose="020F0502020204030204" pitchFamily="34" charset="0"/>
                <a:ea typeface="Calibri" panose="020F0502020204030204" pitchFamily="34" charset="0"/>
                <a:cs typeface="Times New Roman" panose="02020603050405020304" pitchFamily="18" charset="0"/>
              </a:rPr>
              <a:t>Look at your CRM system.  Can you apply the F.O.R.D (Family, Occupation, Recreation, and Dreams) method to each of them?</a:t>
            </a:r>
          </a:p>
          <a:p>
            <a:pPr marL="1657350" marR="0" lvl="3" indent="-285750">
              <a:lnSpc>
                <a:spcPct val="106000"/>
              </a:lnSpc>
              <a:spcBef>
                <a:spcPts val="0"/>
              </a:spcBef>
              <a:spcAft>
                <a:spcPts val="800"/>
              </a:spcAft>
              <a:buFont typeface="Courier New" panose="02070309020205020404" pitchFamily="49" charset="0"/>
              <a:buChar char="o"/>
            </a:pPr>
            <a:r>
              <a:rPr lang="en-US" sz="1600" dirty="0">
                <a:effectLst/>
                <a:latin typeface="Calibri" panose="020F0502020204030204" pitchFamily="34" charset="0"/>
                <a:ea typeface="Calibri" panose="020F0502020204030204" pitchFamily="34" charset="0"/>
                <a:cs typeface="Times New Roman" panose="02020603050405020304" pitchFamily="18" charset="0"/>
              </a:rPr>
              <a:t>Do you know about every F.O.R.D. aspect for each of your clients?</a:t>
            </a:r>
          </a:p>
          <a:p>
            <a:pPr marL="1657350" marR="0" lvl="3" indent="-285750">
              <a:lnSpc>
                <a:spcPct val="106000"/>
              </a:lnSpc>
              <a:spcBef>
                <a:spcPts val="0"/>
              </a:spcBef>
              <a:spcAft>
                <a:spcPts val="800"/>
              </a:spcAft>
              <a:buFont typeface="Courier New" panose="02070309020205020404" pitchFamily="49" charset="0"/>
              <a:buChar char="o"/>
            </a:pPr>
            <a:r>
              <a:rPr lang="en-US" sz="1600" dirty="0">
                <a:effectLst/>
                <a:latin typeface="Calibri" panose="020F0502020204030204" pitchFamily="34" charset="0"/>
                <a:ea typeface="Calibri" panose="020F0502020204030204" pitchFamily="34" charset="0"/>
                <a:cs typeface="Times New Roman" panose="02020603050405020304" pitchFamily="18" charset="0"/>
              </a:rPr>
              <a:t>This allows you to create more avenues for touchpoints throughout the year by knowing more about them and what their likes are and picking messaging tailored to those likes, or just shooting them an article saying (e.g. “I know you love hitting the gym, here’s an article I thought you’d appreciate..”)</a:t>
            </a:r>
          </a:p>
          <a:p>
            <a:pPr marL="1657350" marR="0" lvl="3" indent="-285750">
              <a:lnSpc>
                <a:spcPct val="106000"/>
              </a:lnSpc>
              <a:spcBef>
                <a:spcPts val="0"/>
              </a:spcBef>
              <a:spcAft>
                <a:spcPts val="800"/>
              </a:spcAft>
              <a:buFont typeface="Courier New" panose="02070309020205020404" pitchFamily="49" charset="0"/>
              <a:buChar char="o"/>
            </a:pPr>
            <a:r>
              <a:rPr lang="en-US" sz="1600" dirty="0">
                <a:effectLst/>
                <a:latin typeface="Calibri" panose="020F0502020204030204" pitchFamily="34" charset="0"/>
                <a:ea typeface="Calibri" panose="020F0502020204030204" pitchFamily="34" charset="0"/>
                <a:cs typeface="Times New Roman" panose="02020603050405020304" pitchFamily="18" charset="0"/>
              </a:rPr>
              <a:t>Consider sending personalized video texts</a:t>
            </a:r>
          </a:p>
        </p:txBody>
      </p:sp>
    </p:spTree>
    <p:extLst>
      <p:ext uri="{BB962C8B-B14F-4D97-AF65-F5344CB8AC3E}">
        <p14:creationId xmlns:p14="http://schemas.microsoft.com/office/powerpoint/2010/main" val="39925765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C86D3-8FD1-4F47-A319-7D0542E48B2F}"/>
              </a:ext>
            </a:extLst>
          </p:cNvPr>
          <p:cNvSpPr>
            <a:spLocks noGrp="1"/>
          </p:cNvSpPr>
          <p:nvPr>
            <p:ph type="title"/>
          </p:nvPr>
        </p:nvSpPr>
        <p:spPr>
          <a:xfrm>
            <a:off x="1097279" y="286603"/>
            <a:ext cx="10345303" cy="1450757"/>
          </a:xfrm>
        </p:spPr>
        <p:txBody>
          <a:bodyPr vert="horz" lIns="91440" tIns="45720" rIns="91440" bIns="45720" rtlCol="0">
            <a:normAutofit/>
          </a:bodyPr>
          <a:lstStyle/>
          <a:p>
            <a:r>
              <a:rPr lang="en-US" dirty="0">
                <a:latin typeface="Minion Pro" panose="02040503050306020203" pitchFamily="18" charset="0"/>
              </a:rPr>
              <a:t>T is for “Trust”</a:t>
            </a:r>
          </a:p>
        </p:txBody>
      </p:sp>
      <p:sp>
        <p:nvSpPr>
          <p:cNvPr id="4" name="Subtitle 2">
            <a:extLst>
              <a:ext uri="{FF2B5EF4-FFF2-40B4-BE49-F238E27FC236}">
                <a16:creationId xmlns:a16="http://schemas.microsoft.com/office/drawing/2014/main" id="{DB992A7A-950F-47D7-8003-45AEC2BD20BE}"/>
              </a:ext>
            </a:extLst>
          </p:cNvPr>
          <p:cNvSpPr txBox="1">
            <a:spLocks/>
          </p:cNvSpPr>
          <p:nvPr/>
        </p:nvSpPr>
        <p:spPr>
          <a:xfrm>
            <a:off x="840105" y="2019525"/>
            <a:ext cx="9865995" cy="774186"/>
          </a:xfrm>
          <a:prstGeom prst="rect">
            <a:avLst/>
          </a:prstGeom>
        </p:spPr>
        <p:txBody>
          <a:bodyPr vert="horz" lIns="0" tIns="45720" rIns="0" bIns="45720" rtlCol="0" anchor="t">
            <a:no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742950" marR="0" lvl="1" indent="-285750">
              <a:lnSpc>
                <a:spcPct val="106000"/>
              </a:lnSpc>
              <a:spcBef>
                <a:spcPts val="0"/>
              </a:spcBef>
              <a:spcAft>
                <a:spcPts val="800"/>
              </a:spcAft>
              <a:buClr>
                <a:schemeClr val="tx1">
                  <a:lumMod val="75000"/>
                  <a:lumOff val="25000"/>
                </a:schemeClr>
              </a:buClr>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You want to be the Subject Matter Expert “SME” of your industry.  Can do so through:</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1657350" marR="0" lvl="3" indent="-285750">
              <a:lnSpc>
                <a:spcPct val="106000"/>
              </a:lnSpc>
              <a:spcBef>
                <a:spcPts val="0"/>
              </a:spcBef>
              <a:spcAft>
                <a:spcPts val="800"/>
              </a:spcAft>
              <a:buFont typeface="Courier New" panose="02070309020205020404" pitchFamily="49" charset="0"/>
              <a:buChar char="o"/>
            </a:pPr>
            <a:r>
              <a:rPr lang="en-US" sz="1600" dirty="0">
                <a:latin typeface="Calibri" panose="020F0502020204030204" pitchFamily="34" charset="0"/>
                <a:ea typeface="Calibri" panose="020F0502020204030204" pitchFamily="34" charset="0"/>
                <a:cs typeface="Times New Roman" panose="02020603050405020304" pitchFamily="18" charset="0"/>
              </a:rPr>
              <a:t>Showcasing your accolades (building credibility) but must be careful.  Be humble, but strategic</a:t>
            </a:r>
          </a:p>
          <a:p>
            <a:pPr marL="1657350" marR="0" lvl="3" indent="-285750">
              <a:lnSpc>
                <a:spcPct val="106000"/>
              </a:lnSpc>
              <a:spcBef>
                <a:spcPts val="0"/>
              </a:spcBef>
              <a:spcAft>
                <a:spcPts val="800"/>
              </a:spcAft>
              <a:buFont typeface="Courier New" panose="02070309020205020404" pitchFamily="49" charset="0"/>
              <a:buChar char="o"/>
            </a:pPr>
            <a:r>
              <a:rPr lang="en-US" sz="1600" dirty="0">
                <a:effectLst/>
                <a:latin typeface="Calibri" panose="020F0502020204030204" pitchFamily="34" charset="0"/>
                <a:ea typeface="Calibri" panose="020F0502020204030204" pitchFamily="34" charset="0"/>
                <a:cs typeface="Times New Roman" panose="02020603050405020304" pitchFamily="18" charset="0"/>
              </a:rPr>
              <a:t>If permissible</a:t>
            </a:r>
            <a:r>
              <a:rPr lang="en-US" sz="1600" dirty="0">
                <a:latin typeface="Calibri" panose="020F0502020204030204" pitchFamily="34" charset="0"/>
                <a:ea typeface="Calibri" panose="020F0502020204030204" pitchFamily="34" charset="0"/>
                <a:cs typeface="Times New Roman" panose="02020603050405020304" pitchFamily="18" charset="0"/>
              </a:rPr>
              <a:t>, testimonials.  Challenges in the regulatory world, but having a way for clients to be able to speak to each other, will be valuable</a:t>
            </a:r>
          </a:p>
          <a:p>
            <a:pPr marL="1657350" marR="0" lvl="3" indent="-285750">
              <a:lnSpc>
                <a:spcPct val="106000"/>
              </a:lnSpc>
              <a:spcBef>
                <a:spcPts val="0"/>
              </a:spcBef>
              <a:spcAft>
                <a:spcPts val="800"/>
              </a:spcAft>
              <a:buFont typeface="Courier New" panose="02070309020205020404" pitchFamily="49" charset="0"/>
              <a:buChar char="o"/>
            </a:pPr>
            <a:r>
              <a:rPr lang="en-US" sz="1600" dirty="0">
                <a:latin typeface="Calibri" panose="020F0502020204030204" pitchFamily="34" charset="0"/>
                <a:ea typeface="Calibri" panose="020F0502020204030204" pitchFamily="34" charset="0"/>
                <a:cs typeface="Times New Roman" panose="02020603050405020304" pitchFamily="18" charset="0"/>
              </a:rPr>
              <a:t>Providing free educational content consistently (signing up for a newsletter, sending articles, videos, etc.)</a:t>
            </a:r>
          </a:p>
          <a:p>
            <a:pPr marL="1657350" marR="0" lvl="3" indent="-285750">
              <a:lnSpc>
                <a:spcPct val="106000"/>
              </a:lnSpc>
              <a:spcBef>
                <a:spcPts val="0"/>
              </a:spcBef>
              <a:spcAft>
                <a:spcPts val="800"/>
              </a:spcAft>
              <a:buFont typeface="Courier New" panose="02070309020205020404" pitchFamily="49" charset="0"/>
              <a:buChar char="o"/>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541648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C86D3-8FD1-4F47-A319-7D0542E48B2F}"/>
              </a:ext>
            </a:extLst>
          </p:cNvPr>
          <p:cNvSpPr>
            <a:spLocks noGrp="1"/>
          </p:cNvSpPr>
          <p:nvPr>
            <p:ph type="title"/>
          </p:nvPr>
        </p:nvSpPr>
        <p:spPr>
          <a:xfrm>
            <a:off x="1097279" y="286603"/>
            <a:ext cx="10345303" cy="1450757"/>
          </a:xfrm>
        </p:spPr>
        <p:txBody>
          <a:bodyPr vert="horz" lIns="91440" tIns="45720" rIns="91440" bIns="45720" rtlCol="0">
            <a:normAutofit/>
          </a:bodyPr>
          <a:lstStyle/>
          <a:p>
            <a:r>
              <a:rPr lang="en-US" dirty="0">
                <a:latin typeface="Minion Pro" panose="02040503050306020203" pitchFamily="18" charset="0"/>
              </a:rPr>
              <a:t>ReminderMedia</a:t>
            </a:r>
          </a:p>
        </p:txBody>
      </p:sp>
      <p:sp>
        <p:nvSpPr>
          <p:cNvPr id="4" name="Subtitle 2">
            <a:extLst>
              <a:ext uri="{FF2B5EF4-FFF2-40B4-BE49-F238E27FC236}">
                <a16:creationId xmlns:a16="http://schemas.microsoft.com/office/drawing/2014/main" id="{DB992A7A-950F-47D7-8003-45AEC2BD20BE}"/>
              </a:ext>
            </a:extLst>
          </p:cNvPr>
          <p:cNvSpPr txBox="1">
            <a:spLocks/>
          </p:cNvSpPr>
          <p:nvPr/>
        </p:nvSpPr>
        <p:spPr>
          <a:xfrm>
            <a:off x="278130" y="2200500"/>
            <a:ext cx="4779645" cy="774186"/>
          </a:xfrm>
          <a:prstGeom prst="rect">
            <a:avLst/>
          </a:prstGeom>
        </p:spPr>
        <p:txBody>
          <a:bodyPr vert="horz" lIns="0" tIns="45720" rIns="0" bIns="45720" rtlCol="0" anchor="t">
            <a:no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1143000" marR="0" lvl="2" indent="-228600">
              <a:lnSpc>
                <a:spcPct val="106000"/>
              </a:lnSpc>
              <a:spcBef>
                <a:spcPts val="0"/>
              </a:spcBef>
              <a:spcAft>
                <a:spcPts val="8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ReminderMedia pitched the following product that they customize for their advisors’ clients. </a:t>
            </a:r>
          </a:p>
          <a:p>
            <a:pPr marL="1657350" marR="0" lvl="3" indent="-285750">
              <a:lnSpc>
                <a:spcPct val="106000"/>
              </a:lnSpc>
              <a:spcBef>
                <a:spcPts val="0"/>
              </a:spcBef>
              <a:spcAft>
                <a:spcPts val="800"/>
              </a:spcAft>
              <a:buFont typeface="Courier New" panose="02070309020205020404" pitchFamily="49" charset="0"/>
              <a:buChar char="o"/>
            </a:pPr>
            <a:r>
              <a:rPr lang="en-US" sz="1600" dirty="0">
                <a:effectLst/>
                <a:latin typeface="Calibri" panose="020F0502020204030204" pitchFamily="34" charset="0"/>
                <a:ea typeface="Calibri" panose="020F0502020204030204" pitchFamily="34" charset="0"/>
                <a:cs typeface="Times New Roman" panose="02020603050405020304" pitchFamily="18" charset="0"/>
              </a:rPr>
              <a:t>It hits all 3 pillars of the F.I.T. framework.  </a:t>
            </a:r>
          </a:p>
          <a:p>
            <a:pPr marL="1657350" marR="0" lvl="3" indent="-285750">
              <a:lnSpc>
                <a:spcPct val="106000"/>
              </a:lnSpc>
              <a:spcBef>
                <a:spcPts val="0"/>
              </a:spcBef>
              <a:spcAft>
                <a:spcPts val="800"/>
              </a:spcAft>
              <a:buFont typeface="Courier New" panose="02070309020205020404" pitchFamily="49" charset="0"/>
              <a:buChar char="o"/>
            </a:pPr>
            <a:r>
              <a:rPr lang="en-US" sz="1600" dirty="0">
                <a:effectLst/>
                <a:latin typeface="Calibri" panose="020F0502020204030204" pitchFamily="34" charset="0"/>
                <a:ea typeface="Calibri" panose="020F0502020204030204" pitchFamily="34" charset="0"/>
                <a:cs typeface="Times New Roman" panose="02020603050405020304" pitchFamily="18" charset="0"/>
              </a:rPr>
              <a:t>Not just about financial info.  </a:t>
            </a:r>
          </a:p>
          <a:p>
            <a:pPr marL="1657350" marR="0" lvl="3" indent="-285750">
              <a:lnSpc>
                <a:spcPct val="106000"/>
              </a:lnSpc>
              <a:spcBef>
                <a:spcPts val="0"/>
              </a:spcBef>
              <a:spcAft>
                <a:spcPts val="800"/>
              </a:spcAft>
              <a:buFont typeface="Courier New" panose="02070309020205020404" pitchFamily="49" charset="0"/>
              <a:buChar char="o"/>
            </a:pPr>
            <a:r>
              <a:rPr lang="en-US" sz="1600" dirty="0">
                <a:effectLst/>
                <a:latin typeface="Calibri" panose="020F0502020204030204" pitchFamily="34" charset="0"/>
                <a:ea typeface="Calibri" panose="020F0502020204030204" pitchFamily="34" charset="0"/>
                <a:cs typeface="Times New Roman" panose="02020603050405020304" pitchFamily="18" charset="0"/>
              </a:rPr>
              <a:t>High Quality</a:t>
            </a:r>
          </a:p>
          <a:p>
            <a:pPr marL="1657350" marR="0" lvl="3" indent="-285750">
              <a:lnSpc>
                <a:spcPct val="106000"/>
              </a:lnSpc>
              <a:spcBef>
                <a:spcPts val="0"/>
              </a:spcBef>
              <a:spcAft>
                <a:spcPts val="800"/>
              </a:spcAft>
              <a:buFont typeface="Courier New" panose="02070309020205020404" pitchFamily="49" charset="0"/>
              <a:buChar char="o"/>
            </a:pPr>
            <a:r>
              <a:rPr lang="en-US" sz="1600" dirty="0">
                <a:effectLst/>
                <a:latin typeface="Calibri" panose="020F0502020204030204" pitchFamily="34" charset="0"/>
                <a:ea typeface="Calibri" panose="020F0502020204030204" pitchFamily="34" charset="0"/>
                <a:cs typeface="Times New Roman" panose="02020603050405020304" pitchFamily="18" charset="0"/>
              </a:rPr>
              <a:t>Clients enjoy sending this for generational leads (tailored to their interests).  Includes tear out cards (recipes, etc.)</a:t>
            </a:r>
          </a:p>
          <a:p>
            <a:pPr marL="1600200" marR="0" lvl="3" indent="-228600">
              <a:lnSpc>
                <a:spcPct val="106000"/>
              </a:lnSpc>
              <a:spcBef>
                <a:spcPts val="0"/>
              </a:spcBef>
              <a:spcAft>
                <a:spcPts val="800"/>
              </a:spcAft>
              <a:buFont typeface="Symbol" panose="05050102010706020507" pitchFamily="18" charset="2"/>
              <a:buChar char=""/>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6000"/>
              </a:lnSpc>
              <a:spcBef>
                <a:spcPts val="0"/>
              </a:spcBef>
              <a:spcAft>
                <a:spcPts val="800"/>
              </a:spcAft>
              <a:buFont typeface="Symbol" panose="05050102010706020507" pitchFamily="18" charset="2"/>
              <a:buChar char=""/>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1ADE4F70-C61F-48B3-8D1C-7CA66C1E11B0}"/>
              </a:ext>
            </a:extLst>
          </p:cNvPr>
          <p:cNvPicPr/>
          <p:nvPr/>
        </p:nvPicPr>
        <p:blipFill>
          <a:blip r:embed="rId2" cstate="screen">
            <a:extLst>
              <a:ext uri="{28A0092B-C50C-407E-A947-70E740481C1C}">
                <a14:useLocalDpi xmlns:a14="http://schemas.microsoft.com/office/drawing/2010/main" val="0"/>
              </a:ext>
            </a:extLst>
          </a:blip>
          <a:stretch>
            <a:fillRect/>
          </a:stretch>
        </p:blipFill>
        <p:spPr>
          <a:xfrm>
            <a:off x="5943599" y="2200500"/>
            <a:ext cx="5172076" cy="3714300"/>
          </a:xfrm>
          <a:prstGeom prst="rect">
            <a:avLst/>
          </a:prstGeom>
        </p:spPr>
      </p:pic>
    </p:spTree>
    <p:extLst>
      <p:ext uri="{BB962C8B-B14F-4D97-AF65-F5344CB8AC3E}">
        <p14:creationId xmlns:p14="http://schemas.microsoft.com/office/powerpoint/2010/main" val="15515913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C86D3-8FD1-4F47-A319-7D0542E48B2F}"/>
              </a:ext>
            </a:extLst>
          </p:cNvPr>
          <p:cNvSpPr>
            <a:spLocks noGrp="1"/>
          </p:cNvSpPr>
          <p:nvPr>
            <p:ph type="title"/>
          </p:nvPr>
        </p:nvSpPr>
        <p:spPr>
          <a:xfrm>
            <a:off x="1097279" y="286603"/>
            <a:ext cx="10345303" cy="1450757"/>
          </a:xfrm>
        </p:spPr>
        <p:txBody>
          <a:bodyPr vert="horz" lIns="91440" tIns="45720" rIns="91440" bIns="45720" rtlCol="0">
            <a:normAutofit/>
          </a:bodyPr>
          <a:lstStyle/>
          <a:p>
            <a:r>
              <a:rPr lang="en-US" dirty="0">
                <a:latin typeface="Minion Pro" panose="02040503050306020203" pitchFamily="18" charset="0"/>
              </a:rPr>
              <a:t>ReminderMedia (Cont.)</a:t>
            </a:r>
          </a:p>
        </p:txBody>
      </p:sp>
      <p:sp>
        <p:nvSpPr>
          <p:cNvPr id="4" name="Subtitle 2">
            <a:extLst>
              <a:ext uri="{FF2B5EF4-FFF2-40B4-BE49-F238E27FC236}">
                <a16:creationId xmlns:a16="http://schemas.microsoft.com/office/drawing/2014/main" id="{DB992A7A-950F-47D7-8003-45AEC2BD20BE}"/>
              </a:ext>
            </a:extLst>
          </p:cNvPr>
          <p:cNvSpPr txBox="1">
            <a:spLocks/>
          </p:cNvSpPr>
          <p:nvPr/>
        </p:nvSpPr>
        <p:spPr>
          <a:xfrm>
            <a:off x="6877049" y="2276700"/>
            <a:ext cx="3019426" cy="774186"/>
          </a:xfrm>
          <a:prstGeom prst="rect">
            <a:avLst/>
          </a:prstGeom>
        </p:spPr>
        <p:txBody>
          <a:bodyPr vert="horz" lIns="0" tIns="45720" rIns="0" bIns="45720" rtlCol="0" anchor="t">
            <a:no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914400" marR="0" lvl="2" indent="0" algn="ctr">
              <a:lnSpc>
                <a:spcPct val="106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Event Promotion</a:t>
            </a:r>
          </a:p>
          <a:p>
            <a:pPr marL="1600200" marR="0" lvl="3" indent="-228600" algn="ctr">
              <a:lnSpc>
                <a:spcPct val="106000"/>
              </a:lnSpc>
              <a:spcBef>
                <a:spcPts val="0"/>
              </a:spcBef>
              <a:spcAft>
                <a:spcPts val="800"/>
              </a:spcAft>
              <a:buFont typeface="Symbol" panose="05050102010706020507" pitchFamily="18" charset="2"/>
              <a:buChar char=""/>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gn="ctr">
              <a:lnSpc>
                <a:spcPct val="106000"/>
              </a:lnSpc>
              <a:spcBef>
                <a:spcPts val="0"/>
              </a:spcBef>
              <a:spcAft>
                <a:spcPts val="800"/>
              </a:spcAft>
              <a:buFont typeface="Symbol" panose="05050102010706020507" pitchFamily="18" charset="2"/>
              <a:buChar char=""/>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CDF7AAFF-EDE6-4B08-8666-F8D6E4969243}"/>
              </a:ext>
            </a:extLst>
          </p:cNvPr>
          <p:cNvPicPr/>
          <p:nvPr/>
        </p:nvPicPr>
        <p:blipFill>
          <a:blip r:embed="rId2" cstate="screen">
            <a:extLst>
              <a:ext uri="{28A0092B-C50C-407E-A947-70E740481C1C}">
                <a14:useLocalDpi xmlns:a14="http://schemas.microsoft.com/office/drawing/2010/main" val="0"/>
              </a:ext>
            </a:extLst>
          </a:blip>
          <a:stretch>
            <a:fillRect/>
          </a:stretch>
        </p:blipFill>
        <p:spPr>
          <a:xfrm>
            <a:off x="6643687" y="2869911"/>
            <a:ext cx="4652963" cy="2864139"/>
          </a:xfrm>
          <a:prstGeom prst="rect">
            <a:avLst/>
          </a:prstGeom>
        </p:spPr>
      </p:pic>
      <p:sp>
        <p:nvSpPr>
          <p:cNvPr id="8" name="Subtitle 2">
            <a:extLst>
              <a:ext uri="{FF2B5EF4-FFF2-40B4-BE49-F238E27FC236}">
                <a16:creationId xmlns:a16="http://schemas.microsoft.com/office/drawing/2014/main" id="{74B0412C-8E45-4600-A0AC-81DCD4D38D33}"/>
              </a:ext>
            </a:extLst>
          </p:cNvPr>
          <p:cNvSpPr txBox="1">
            <a:spLocks/>
          </p:cNvSpPr>
          <p:nvPr/>
        </p:nvSpPr>
        <p:spPr>
          <a:xfrm>
            <a:off x="1433512" y="2276925"/>
            <a:ext cx="3019426" cy="774186"/>
          </a:xfrm>
          <a:prstGeom prst="rect">
            <a:avLst/>
          </a:prstGeom>
        </p:spPr>
        <p:txBody>
          <a:bodyPr vert="horz" lIns="0" tIns="45720" rIns="0" bIns="45720" rtlCol="0" anchor="t">
            <a:no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914400" marR="0" lvl="2" indent="0" algn="ctr">
              <a:lnSpc>
                <a:spcPct val="106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Customization</a:t>
            </a:r>
          </a:p>
          <a:p>
            <a:pPr marL="1600200" marR="0" lvl="3" indent="-228600" algn="ctr">
              <a:lnSpc>
                <a:spcPct val="106000"/>
              </a:lnSpc>
              <a:spcBef>
                <a:spcPts val="0"/>
              </a:spcBef>
              <a:spcAft>
                <a:spcPts val="800"/>
              </a:spcAft>
              <a:buFont typeface="Symbol" panose="05050102010706020507" pitchFamily="18" charset="2"/>
              <a:buChar char=""/>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gn="ctr">
              <a:lnSpc>
                <a:spcPct val="106000"/>
              </a:lnSpc>
              <a:spcBef>
                <a:spcPts val="0"/>
              </a:spcBef>
              <a:spcAft>
                <a:spcPts val="800"/>
              </a:spcAft>
              <a:buFont typeface="Symbol" panose="05050102010706020507" pitchFamily="18" charset="2"/>
              <a:buChar char=""/>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a:extLst>
              <a:ext uri="{FF2B5EF4-FFF2-40B4-BE49-F238E27FC236}">
                <a16:creationId xmlns:a16="http://schemas.microsoft.com/office/drawing/2014/main" id="{B3EBBF16-F905-48F3-A792-FF66F73A687F}"/>
              </a:ext>
            </a:extLst>
          </p:cNvPr>
          <p:cNvPicPr/>
          <p:nvPr/>
        </p:nvPicPr>
        <p:blipFill>
          <a:blip r:embed="rId3">
            <a:extLst>
              <a:ext uri="{28A0092B-C50C-407E-A947-70E740481C1C}">
                <a14:useLocalDpi xmlns:a14="http://schemas.microsoft.com/office/drawing/2010/main" val="0"/>
              </a:ext>
            </a:extLst>
          </a:blip>
          <a:stretch>
            <a:fillRect/>
          </a:stretch>
        </p:blipFill>
        <p:spPr>
          <a:xfrm>
            <a:off x="1271587" y="2869911"/>
            <a:ext cx="4567238" cy="2864139"/>
          </a:xfrm>
          <a:prstGeom prst="rect">
            <a:avLst/>
          </a:prstGeom>
        </p:spPr>
      </p:pic>
    </p:spTree>
    <p:extLst>
      <p:ext uri="{BB962C8B-B14F-4D97-AF65-F5344CB8AC3E}">
        <p14:creationId xmlns:p14="http://schemas.microsoft.com/office/powerpoint/2010/main" val="24176798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C86D3-8FD1-4F47-A319-7D0542E48B2F}"/>
              </a:ext>
            </a:extLst>
          </p:cNvPr>
          <p:cNvSpPr>
            <a:spLocks noGrp="1"/>
          </p:cNvSpPr>
          <p:nvPr>
            <p:ph type="title"/>
          </p:nvPr>
        </p:nvSpPr>
        <p:spPr>
          <a:xfrm>
            <a:off x="1097279" y="286603"/>
            <a:ext cx="10345303" cy="1450757"/>
          </a:xfrm>
        </p:spPr>
        <p:txBody>
          <a:bodyPr vert="horz" lIns="91440" tIns="45720" rIns="91440" bIns="45720" rtlCol="0">
            <a:normAutofit/>
          </a:bodyPr>
          <a:lstStyle/>
          <a:p>
            <a:r>
              <a:rPr lang="en-US" dirty="0">
                <a:latin typeface="Minion Pro" panose="02040503050306020203" pitchFamily="18" charset="0"/>
              </a:rPr>
              <a:t>ReminderMedia (Cont.)</a:t>
            </a:r>
          </a:p>
        </p:txBody>
      </p:sp>
      <p:pic>
        <p:nvPicPr>
          <p:cNvPr id="10" name="Picture 9">
            <a:extLst>
              <a:ext uri="{FF2B5EF4-FFF2-40B4-BE49-F238E27FC236}">
                <a16:creationId xmlns:a16="http://schemas.microsoft.com/office/drawing/2014/main" id="{11612170-7DEC-479B-8835-5E2E4FEB3D35}"/>
              </a:ext>
            </a:extLst>
          </p:cNvPr>
          <p:cNvPicPr/>
          <p:nvPr/>
        </p:nvPicPr>
        <p:blipFill>
          <a:blip r:embed="rId2" cstate="screen">
            <a:extLst>
              <a:ext uri="{28A0092B-C50C-407E-A947-70E740481C1C}">
                <a14:useLocalDpi xmlns:a14="http://schemas.microsoft.com/office/drawing/2010/main" val="0"/>
              </a:ext>
            </a:extLst>
          </a:blip>
          <a:stretch>
            <a:fillRect/>
          </a:stretch>
        </p:blipFill>
        <p:spPr>
          <a:xfrm>
            <a:off x="1213483" y="2176621"/>
            <a:ext cx="4522471" cy="2504757"/>
          </a:xfrm>
          <a:prstGeom prst="rect">
            <a:avLst/>
          </a:prstGeom>
        </p:spPr>
      </p:pic>
      <p:pic>
        <p:nvPicPr>
          <p:cNvPr id="11" name="Picture 10">
            <a:extLst>
              <a:ext uri="{FF2B5EF4-FFF2-40B4-BE49-F238E27FC236}">
                <a16:creationId xmlns:a16="http://schemas.microsoft.com/office/drawing/2014/main" id="{FEE1DECE-09B9-47D3-8957-2FA5FF0D28BE}"/>
              </a:ext>
            </a:extLst>
          </p:cNvPr>
          <p:cNvPicPr/>
          <p:nvPr/>
        </p:nvPicPr>
        <p:blipFill>
          <a:blip r:embed="rId3" cstate="screen">
            <a:extLst>
              <a:ext uri="{28A0092B-C50C-407E-A947-70E740481C1C}">
                <a14:useLocalDpi xmlns:a14="http://schemas.microsoft.com/office/drawing/2010/main" val="0"/>
              </a:ext>
            </a:extLst>
          </a:blip>
          <a:stretch>
            <a:fillRect/>
          </a:stretch>
        </p:blipFill>
        <p:spPr>
          <a:xfrm>
            <a:off x="6456048" y="2176622"/>
            <a:ext cx="4145277" cy="3109754"/>
          </a:xfrm>
          <a:prstGeom prst="rect">
            <a:avLst/>
          </a:prstGeom>
        </p:spPr>
      </p:pic>
      <p:sp>
        <p:nvSpPr>
          <p:cNvPr id="12" name="Subtitle 2">
            <a:extLst>
              <a:ext uri="{FF2B5EF4-FFF2-40B4-BE49-F238E27FC236}">
                <a16:creationId xmlns:a16="http://schemas.microsoft.com/office/drawing/2014/main" id="{FDDBF4D6-7829-4009-AD72-8964093FEC3C}"/>
              </a:ext>
            </a:extLst>
          </p:cNvPr>
          <p:cNvSpPr txBox="1">
            <a:spLocks/>
          </p:cNvSpPr>
          <p:nvPr/>
        </p:nvSpPr>
        <p:spPr>
          <a:xfrm>
            <a:off x="1097279" y="5515425"/>
            <a:ext cx="10475596" cy="774186"/>
          </a:xfrm>
          <a:prstGeom prst="rect">
            <a:avLst/>
          </a:prstGeom>
        </p:spPr>
        <p:txBody>
          <a:bodyPr vert="horz" lIns="0" tIns="45720" rIns="0" bIns="45720" rtlCol="0" anchor="t">
            <a:no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marR="0" indent="0">
              <a:spcBef>
                <a:spcPts val="0"/>
              </a:spcBef>
              <a:spcAft>
                <a:spcPts val="0"/>
              </a:spcAft>
              <a:buNone/>
            </a:pPr>
            <a:r>
              <a:rPr lang="en-US" sz="1400" dirty="0">
                <a:effectLst/>
                <a:latin typeface="Calibri" panose="020F0502020204030204" pitchFamily="34" charset="0"/>
                <a:ea typeface="Calibri" panose="020F0502020204030204" pitchFamily="34" charset="0"/>
                <a:cs typeface="Times New Roman" panose="02020603050405020304" pitchFamily="18" charset="0"/>
              </a:rPr>
              <a:t>One time activation fee for the entire account.  In client interface, they have ability to customize the info for each client.   15-20 min initial set up. Goes out 6x a year.  7 articles per publication.  Non-confrontational articles.  Different themed magazines.  Different each issue.</a:t>
            </a:r>
          </a:p>
          <a:p>
            <a:pPr marL="1600200" marR="0" lvl="3" indent="-228600" algn="ctr">
              <a:lnSpc>
                <a:spcPct val="106000"/>
              </a:lnSpc>
              <a:spcBef>
                <a:spcPts val="0"/>
              </a:spcBef>
              <a:spcAft>
                <a:spcPts val="800"/>
              </a:spcAft>
              <a:buFont typeface="Symbol" panose="05050102010706020507" pitchFamily="18" charset="2"/>
              <a:buChar char=""/>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gn="ctr">
              <a:lnSpc>
                <a:spcPct val="106000"/>
              </a:lnSpc>
              <a:spcBef>
                <a:spcPts val="0"/>
              </a:spcBef>
              <a:spcAft>
                <a:spcPts val="800"/>
              </a:spcAft>
              <a:buFont typeface="Symbol" panose="05050102010706020507" pitchFamily="18" charset="2"/>
              <a:buChar char=""/>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41508239"/>
      </p:ext>
    </p:extLst>
  </p:cSld>
  <p:clrMapOvr>
    <a:masterClrMapping/>
  </p:clrMapOvr>
</p:sld>
</file>

<file path=ppt/theme/theme1.xml><?xml version="1.0" encoding="utf-8"?>
<a:theme xmlns:a="http://schemas.openxmlformats.org/drawingml/2006/main" name="1_RetrospectVTI">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Override1.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ppt/theme/themeOverride2.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ppt/theme/themeOverride3.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3932EF5-314F-409E-8020-FEE5FA0795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03EEFF0-FB57-4CB4-8BFC-DF397689E2ED}">
  <ds:schemaRefs>
    <ds:schemaRef ds:uri="http://schemas.microsoft.com/office/2006/documentManagement/types"/>
    <ds:schemaRef ds:uri="http://schemas.microsoft.com/office/2006/metadata/properties"/>
    <ds:schemaRef ds:uri="http://purl.org/dc/terms/"/>
    <ds:schemaRef ds:uri="16c05727-aa75-4e4a-9b5f-8a80a1165891"/>
    <ds:schemaRef ds:uri="http://schemas.microsoft.com/office/infopath/2007/PartnerControls"/>
    <ds:schemaRef ds:uri="http://purl.org/dc/dcmitype/"/>
    <ds:schemaRef ds:uri="http://schemas.openxmlformats.org/package/2006/metadata/core-properties"/>
    <ds:schemaRef ds:uri="71af3243-3dd4-4a8d-8c0d-dd76da1f02a5"/>
    <ds:schemaRef ds:uri="http://www.w3.org/XML/1998/namespace"/>
    <ds:schemaRef ds:uri="http://purl.org/dc/elements/1.1/"/>
  </ds:schemaRefs>
</ds:datastoreItem>
</file>

<file path=customXml/itemProps3.xml><?xml version="1.0" encoding="utf-8"?>
<ds:datastoreItem xmlns:ds="http://schemas.openxmlformats.org/officeDocument/2006/customXml" ds:itemID="{AA3F7EDC-E5B4-4BBC-9D2A-CBE6D46C37A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{86884CEE-2DAA-45A4-AFDD-27A0DD126C02}tf22712842_win32</Template>
  <TotalTime>1962</TotalTime>
  <Words>1140</Words>
  <Application>Microsoft Office PowerPoint</Application>
  <PresentationFormat>Widescreen</PresentationFormat>
  <Paragraphs>104</Paragraphs>
  <Slides>18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Arial</vt:lpstr>
      <vt:lpstr>Bookman Old Style</vt:lpstr>
      <vt:lpstr>Calibri</vt:lpstr>
      <vt:lpstr>Courier New</vt:lpstr>
      <vt:lpstr>Franklin Gothic Book</vt:lpstr>
      <vt:lpstr>Minion Pro</vt:lpstr>
      <vt:lpstr>Symbol</vt:lpstr>
      <vt:lpstr>Wingdings</vt:lpstr>
      <vt:lpstr>1_RetrospectVTI</vt:lpstr>
      <vt:lpstr>Turning Clients into Raving Fans</vt:lpstr>
      <vt:lpstr>Did you know?</vt:lpstr>
      <vt:lpstr>Did you know?</vt:lpstr>
      <vt:lpstr>F is for “Frequency”</vt:lpstr>
      <vt:lpstr>I is for “Impact”</vt:lpstr>
      <vt:lpstr>T is for “Trust”</vt:lpstr>
      <vt:lpstr>ReminderMedia</vt:lpstr>
      <vt:lpstr>ReminderMedia (Cont.)</vt:lpstr>
      <vt:lpstr>ReminderMedia (Cont.)</vt:lpstr>
      <vt:lpstr>How can FRG Marketing Help?</vt:lpstr>
      <vt:lpstr>Sample Touches</vt:lpstr>
      <vt:lpstr>Sample Touches</vt:lpstr>
      <vt:lpstr>Sample Touches</vt:lpstr>
      <vt:lpstr>Sample Touches</vt:lpstr>
      <vt:lpstr>Sample Touches</vt:lpstr>
      <vt:lpstr>Sample Touches</vt:lpstr>
      <vt:lpstr>Sample Touches</vt:lpstr>
      <vt:lpstr>Webinar Replay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Lorem Ipsum</dc:title>
  <dc:creator>Jenny Franchi</dc:creator>
  <cp:lastModifiedBy>Jennifer Hallmark</cp:lastModifiedBy>
  <cp:revision>63</cp:revision>
  <cp:lastPrinted>2021-06-07T17:36:29Z</cp:lastPrinted>
  <dcterms:created xsi:type="dcterms:W3CDTF">2021-02-16T13:57:11Z</dcterms:created>
  <dcterms:modified xsi:type="dcterms:W3CDTF">2025-06-29T18:34:59Z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