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6" r:id="rId2"/>
    <p:sldId id="300" r:id="rId3"/>
    <p:sldId id="290" r:id="rId4"/>
    <p:sldId id="286" r:id="rId5"/>
    <p:sldId id="289" r:id="rId6"/>
    <p:sldId id="259" r:id="rId7"/>
    <p:sldId id="269" r:id="rId8"/>
    <p:sldId id="296" r:id="rId9"/>
    <p:sldId id="297" r:id="rId10"/>
    <p:sldId id="298" r:id="rId11"/>
    <p:sldId id="260" r:id="rId12"/>
    <p:sldId id="267" r:id="rId13"/>
    <p:sldId id="282" r:id="rId14"/>
    <p:sldId id="266" r:id="rId15"/>
    <p:sldId id="265" r:id="rId16"/>
    <p:sldId id="261" r:id="rId17"/>
    <p:sldId id="288" r:id="rId18"/>
    <p:sldId id="283" r:id="rId19"/>
    <p:sldId id="292" r:id="rId20"/>
    <p:sldId id="294" r:id="rId21"/>
    <p:sldId id="291" r:id="rId22"/>
    <p:sldId id="279" r:id="rId23"/>
    <p:sldId id="281" r:id="rId24"/>
    <p:sldId id="295" r:id="rId25"/>
    <p:sldId id="299" r:id="rId26"/>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34">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5D5D"/>
    <a:srgbClr val="FFFFFF"/>
    <a:srgbClr val="2424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49" autoAdjust="0"/>
    <p:restoredTop sz="68892" autoAdjust="0"/>
  </p:normalViewPr>
  <p:slideViewPr>
    <p:cSldViewPr snapToGrid="0">
      <p:cViewPr varScale="1">
        <p:scale>
          <a:sx n="79" d="100"/>
          <a:sy n="79" d="100"/>
        </p:scale>
        <p:origin x="2508" y="78"/>
      </p:cViewPr>
      <p:guideLst>
        <p:guide orient="horz" pos="934"/>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83" d="100"/>
          <a:sy n="83" d="100"/>
        </p:scale>
        <p:origin x="3816" y="9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69921" cy="480060"/>
          </a:xfrm>
          <a:prstGeom prst="rect">
            <a:avLst/>
          </a:prstGeom>
        </p:spPr>
        <p:txBody>
          <a:bodyPr vert="horz" lIns="96641" tIns="48321" rIns="96641" bIns="48321" rtlCol="0"/>
          <a:lstStyle>
            <a:lvl1pPr algn="l">
              <a:defRPr sz="1200"/>
            </a:lvl1pPr>
          </a:lstStyle>
          <a:p>
            <a:endParaRPr lang="en-US" dirty="0"/>
          </a:p>
        </p:txBody>
      </p:sp>
      <p:sp>
        <p:nvSpPr>
          <p:cNvPr id="3" name="Date Placeholder 2"/>
          <p:cNvSpPr>
            <a:spLocks noGrp="1"/>
          </p:cNvSpPr>
          <p:nvPr>
            <p:ph type="dt" sz="quarter" idx="1"/>
          </p:nvPr>
        </p:nvSpPr>
        <p:spPr>
          <a:xfrm>
            <a:off x="4143588" y="0"/>
            <a:ext cx="3169921" cy="480060"/>
          </a:xfrm>
          <a:prstGeom prst="rect">
            <a:avLst/>
          </a:prstGeom>
        </p:spPr>
        <p:txBody>
          <a:bodyPr vert="horz" lIns="96641" tIns="48321" rIns="96641" bIns="48321" rtlCol="0"/>
          <a:lstStyle>
            <a:lvl1pPr algn="r">
              <a:defRPr sz="1200"/>
            </a:lvl1pPr>
          </a:lstStyle>
          <a:p>
            <a:fld id="{E88790C3-FA57-4753-A9E2-0B64D885ED2E}" type="datetimeFigureOut">
              <a:rPr lang="en-US" smtClean="0"/>
              <a:pPr/>
              <a:t>7/26/2022</a:t>
            </a:fld>
            <a:endParaRPr lang="en-US" dirty="0"/>
          </a:p>
        </p:txBody>
      </p:sp>
      <p:sp>
        <p:nvSpPr>
          <p:cNvPr id="4" name="Footer Placeholder 3"/>
          <p:cNvSpPr>
            <a:spLocks noGrp="1"/>
          </p:cNvSpPr>
          <p:nvPr>
            <p:ph type="ftr" sz="quarter" idx="2"/>
          </p:nvPr>
        </p:nvSpPr>
        <p:spPr>
          <a:xfrm>
            <a:off x="1" y="9119474"/>
            <a:ext cx="3169921" cy="480060"/>
          </a:xfrm>
          <a:prstGeom prst="rect">
            <a:avLst/>
          </a:prstGeom>
        </p:spPr>
        <p:txBody>
          <a:bodyPr vert="horz" lIns="96641" tIns="48321" rIns="96641" bIns="48321"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588" y="9119474"/>
            <a:ext cx="3169921" cy="480060"/>
          </a:xfrm>
          <a:prstGeom prst="rect">
            <a:avLst/>
          </a:prstGeom>
        </p:spPr>
        <p:txBody>
          <a:bodyPr vert="horz" lIns="96641" tIns="48321" rIns="96641" bIns="48321" rtlCol="0" anchor="b"/>
          <a:lstStyle>
            <a:lvl1pPr algn="r">
              <a:defRPr sz="1200"/>
            </a:lvl1pPr>
          </a:lstStyle>
          <a:p>
            <a:fld id="{2BE65E96-D3F3-463B-B1ED-C8C59D3DDA83}" type="slidenum">
              <a:rPr lang="en-US" smtClean="0"/>
              <a:pPr/>
              <a:t>‹#›</a:t>
            </a:fld>
            <a:endParaRPr lang="en-US" dirty="0"/>
          </a:p>
        </p:txBody>
      </p:sp>
    </p:spTree>
    <p:extLst>
      <p:ext uri="{BB962C8B-B14F-4D97-AF65-F5344CB8AC3E}">
        <p14:creationId xmlns:p14="http://schemas.microsoft.com/office/powerpoint/2010/main" val="16092048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69921" cy="480060"/>
          </a:xfrm>
          <a:prstGeom prst="rect">
            <a:avLst/>
          </a:prstGeom>
        </p:spPr>
        <p:txBody>
          <a:bodyPr vert="horz" lIns="96641" tIns="48321" rIns="96641" bIns="48321" rtlCol="0"/>
          <a:lstStyle>
            <a:lvl1pPr algn="l">
              <a:defRPr sz="1200"/>
            </a:lvl1pPr>
          </a:lstStyle>
          <a:p>
            <a:endParaRPr lang="en-US" dirty="0"/>
          </a:p>
        </p:txBody>
      </p:sp>
      <p:sp>
        <p:nvSpPr>
          <p:cNvPr id="3" name="Date Placeholder 2"/>
          <p:cNvSpPr>
            <a:spLocks noGrp="1"/>
          </p:cNvSpPr>
          <p:nvPr>
            <p:ph type="dt" idx="1"/>
          </p:nvPr>
        </p:nvSpPr>
        <p:spPr>
          <a:xfrm>
            <a:off x="4143588" y="0"/>
            <a:ext cx="3169921" cy="480060"/>
          </a:xfrm>
          <a:prstGeom prst="rect">
            <a:avLst/>
          </a:prstGeom>
        </p:spPr>
        <p:txBody>
          <a:bodyPr vert="horz" lIns="96641" tIns="48321" rIns="96641" bIns="48321" rtlCol="0"/>
          <a:lstStyle>
            <a:lvl1pPr algn="r">
              <a:defRPr sz="1200"/>
            </a:lvl1pPr>
          </a:lstStyle>
          <a:p>
            <a:fld id="{B7572441-8F30-4005-B85A-DDBC0EF34EF9}" type="datetimeFigureOut">
              <a:rPr lang="en-US" smtClean="0"/>
              <a:pPr/>
              <a:t>7/26/2022</a:t>
            </a:fld>
            <a:endParaRPr lang="en-US" dirty="0"/>
          </a:p>
        </p:txBody>
      </p:sp>
      <p:sp>
        <p:nvSpPr>
          <p:cNvPr id="4" name="Slide Image Placeholder 3"/>
          <p:cNvSpPr>
            <a:spLocks noGrp="1" noRot="1" noChangeAspect="1"/>
          </p:cNvSpPr>
          <p:nvPr>
            <p:ph type="sldImg" idx="2"/>
          </p:nvPr>
        </p:nvSpPr>
        <p:spPr>
          <a:xfrm>
            <a:off x="1176338" y="560388"/>
            <a:ext cx="4800600" cy="3600450"/>
          </a:xfrm>
          <a:prstGeom prst="rect">
            <a:avLst/>
          </a:prstGeom>
          <a:noFill/>
          <a:ln w="12700">
            <a:solidFill>
              <a:prstClr val="black"/>
            </a:solidFill>
          </a:ln>
        </p:spPr>
        <p:txBody>
          <a:bodyPr vert="horz" lIns="96641" tIns="48321" rIns="96641" bIns="48321" rtlCol="0" anchor="ctr"/>
          <a:lstStyle/>
          <a:p>
            <a:endParaRPr lang="en-US" dirty="0"/>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6641" tIns="48321" rIns="96641" bIns="48321"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5"/>
          </p:nvPr>
        </p:nvSpPr>
        <p:spPr>
          <a:xfrm>
            <a:off x="4143588" y="9119474"/>
            <a:ext cx="3169921" cy="480060"/>
          </a:xfrm>
          <a:prstGeom prst="rect">
            <a:avLst/>
          </a:prstGeom>
        </p:spPr>
        <p:txBody>
          <a:bodyPr vert="horz" lIns="96641" tIns="48321" rIns="96641" bIns="48321" rtlCol="0" anchor="b"/>
          <a:lstStyle>
            <a:lvl1pPr algn="r">
              <a:defRPr sz="1200"/>
            </a:lvl1pPr>
          </a:lstStyle>
          <a:p>
            <a:fld id="{A14224CD-071E-4230-BCA5-894FABEA15CC}" type="slidenum">
              <a:rPr lang="en-US" smtClean="0"/>
              <a:pPr/>
              <a:t>‹#›</a:t>
            </a:fld>
            <a:endParaRPr lang="en-US" dirty="0"/>
          </a:p>
        </p:txBody>
      </p:sp>
      <p:sp>
        <p:nvSpPr>
          <p:cNvPr id="8" name="Rectangle 9"/>
          <p:cNvSpPr>
            <a:spLocks noChangeArrowheads="1"/>
          </p:cNvSpPr>
          <p:nvPr/>
        </p:nvSpPr>
        <p:spPr bwMode="auto">
          <a:xfrm>
            <a:off x="730244" y="9283701"/>
            <a:ext cx="2927356" cy="202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642" tIns="45322" rIns="90642" bIns="45322">
            <a:spAutoFit/>
          </a:bodyPr>
          <a:lstStyle>
            <a:lvl1pPr defTabSz="898525" eaLnBrk="0" hangingPunct="0">
              <a:defRPr sz="2400" b="1">
                <a:solidFill>
                  <a:srgbClr val="000000"/>
                </a:solidFill>
                <a:latin typeface="Arial" charset="0"/>
                <a:cs typeface="Arial" charset="0"/>
              </a:defRPr>
            </a:lvl1pPr>
            <a:lvl2pPr marL="742950" indent="-285750" defTabSz="898525" eaLnBrk="0" hangingPunct="0">
              <a:defRPr sz="2400" b="1">
                <a:solidFill>
                  <a:srgbClr val="000000"/>
                </a:solidFill>
                <a:latin typeface="Arial" charset="0"/>
                <a:cs typeface="Arial" charset="0"/>
              </a:defRPr>
            </a:lvl2pPr>
            <a:lvl3pPr marL="1143000" indent="-228600" defTabSz="898525" eaLnBrk="0" hangingPunct="0">
              <a:defRPr sz="2400" b="1">
                <a:solidFill>
                  <a:srgbClr val="000000"/>
                </a:solidFill>
                <a:latin typeface="Arial" charset="0"/>
                <a:cs typeface="Arial" charset="0"/>
              </a:defRPr>
            </a:lvl3pPr>
            <a:lvl4pPr marL="1600200" indent="-228600" defTabSz="898525" eaLnBrk="0" hangingPunct="0">
              <a:defRPr sz="2400" b="1">
                <a:solidFill>
                  <a:srgbClr val="000000"/>
                </a:solidFill>
                <a:latin typeface="Arial" charset="0"/>
                <a:cs typeface="Arial" charset="0"/>
              </a:defRPr>
            </a:lvl4pPr>
            <a:lvl5pPr marL="2057400" indent="-228600" defTabSz="898525" eaLnBrk="0" hangingPunct="0">
              <a:defRPr sz="2400" b="1">
                <a:solidFill>
                  <a:srgbClr val="000000"/>
                </a:solidFill>
                <a:latin typeface="Arial" charset="0"/>
                <a:cs typeface="Arial" charset="0"/>
              </a:defRPr>
            </a:lvl5pPr>
            <a:lvl6pPr marL="2514600" indent="-228600" defTabSz="898525" eaLnBrk="0" fontAlgn="base" hangingPunct="0">
              <a:spcBef>
                <a:spcPct val="0"/>
              </a:spcBef>
              <a:spcAft>
                <a:spcPct val="0"/>
              </a:spcAft>
              <a:defRPr sz="2400" b="1">
                <a:solidFill>
                  <a:srgbClr val="000000"/>
                </a:solidFill>
                <a:latin typeface="Arial" charset="0"/>
                <a:cs typeface="Arial" charset="0"/>
              </a:defRPr>
            </a:lvl6pPr>
            <a:lvl7pPr marL="2971800" indent="-228600" defTabSz="898525" eaLnBrk="0" fontAlgn="base" hangingPunct="0">
              <a:spcBef>
                <a:spcPct val="0"/>
              </a:spcBef>
              <a:spcAft>
                <a:spcPct val="0"/>
              </a:spcAft>
              <a:defRPr sz="2400" b="1">
                <a:solidFill>
                  <a:srgbClr val="000000"/>
                </a:solidFill>
                <a:latin typeface="Arial" charset="0"/>
                <a:cs typeface="Arial" charset="0"/>
              </a:defRPr>
            </a:lvl7pPr>
            <a:lvl8pPr marL="3429000" indent="-228600" defTabSz="898525" eaLnBrk="0" fontAlgn="base" hangingPunct="0">
              <a:spcBef>
                <a:spcPct val="0"/>
              </a:spcBef>
              <a:spcAft>
                <a:spcPct val="0"/>
              </a:spcAft>
              <a:defRPr sz="2400" b="1">
                <a:solidFill>
                  <a:srgbClr val="000000"/>
                </a:solidFill>
                <a:latin typeface="Arial" charset="0"/>
                <a:cs typeface="Arial" charset="0"/>
              </a:defRPr>
            </a:lvl8pPr>
            <a:lvl9pPr marL="3886200" indent="-228600" defTabSz="898525" eaLnBrk="0" fontAlgn="base" hangingPunct="0">
              <a:spcBef>
                <a:spcPct val="0"/>
              </a:spcBef>
              <a:spcAft>
                <a:spcPct val="0"/>
              </a:spcAft>
              <a:defRPr sz="2400" b="1">
                <a:solidFill>
                  <a:srgbClr val="000000"/>
                </a:solidFill>
                <a:latin typeface="Arial" charset="0"/>
                <a:cs typeface="Arial" charset="0"/>
              </a:defRPr>
            </a:lvl9pPr>
          </a:lstStyle>
          <a:p>
            <a:pPr eaLnBrk="1" hangingPunct="1">
              <a:buClr>
                <a:srgbClr val="000000"/>
              </a:buClr>
              <a:buSzPct val="25000"/>
              <a:buFont typeface="Arial" pitchFamily="34" charset="0"/>
              <a:buNone/>
              <a:defRPr/>
            </a:pPr>
            <a:r>
              <a:rPr lang="en-US" altLang="en-US" sz="700" b="0" dirty="0"/>
              <a:t>© 2022 Broadridge Financial Solutions, Inc.</a:t>
            </a:r>
          </a:p>
        </p:txBody>
      </p:sp>
    </p:spTree>
    <p:extLst>
      <p:ext uri="{BB962C8B-B14F-4D97-AF65-F5344CB8AC3E}">
        <p14:creationId xmlns:p14="http://schemas.microsoft.com/office/powerpoint/2010/main" val="2703928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Arial" pitchFamily="34" charset="0"/>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a:p>
            <a:r>
              <a:rPr lang="en-US" dirty="0">
                <a:solidFill>
                  <a:schemeClr val="tx1"/>
                </a:solidFill>
              </a:rPr>
              <a:t>Many</a:t>
            </a:r>
            <a:r>
              <a:rPr lang="en-US" baseline="0" dirty="0">
                <a:solidFill>
                  <a:schemeClr val="tx1"/>
                </a:solidFill>
              </a:rPr>
              <a:t> people assume that they have to begin receiving Social Security retirement benefits as soon as they retire and stop working. But that’s not the case. Retiring and claiming Social Security benefits are different. You have options, and learning about them may help you make a well-informed decision about when to start receiving your benefits</a:t>
            </a:r>
            <a:r>
              <a:rPr lang="en-US" baseline="0" dirty="0"/>
              <a:t>.</a:t>
            </a:r>
            <a:endParaRPr lang="en-US" dirty="0"/>
          </a:p>
          <a:p>
            <a:endParaRPr lang="en-US" dirty="0"/>
          </a:p>
          <a:p>
            <a:endParaRPr lang="en-US" dirty="0"/>
          </a:p>
          <a:p>
            <a:endParaRPr lang="en-US" dirty="0"/>
          </a:p>
          <a:p>
            <a:pPr defTabSz="948507">
              <a:defRPr/>
            </a:pPr>
            <a:r>
              <a:rPr lang="en-US" altLang="en-US" dirty="0"/>
              <a:t>[V22N1]</a:t>
            </a:r>
          </a:p>
          <a:p>
            <a:endParaRPr lang="en-US" dirty="0"/>
          </a:p>
        </p:txBody>
      </p:sp>
      <p:sp>
        <p:nvSpPr>
          <p:cNvPr id="4" name="Slide Number Placeholder 3"/>
          <p:cNvSpPr>
            <a:spLocks noGrp="1"/>
          </p:cNvSpPr>
          <p:nvPr>
            <p:ph type="sldNum" sz="quarter" idx="10"/>
          </p:nvPr>
        </p:nvSpPr>
        <p:spPr/>
        <p:txBody>
          <a:bodyPr/>
          <a:lstStyle/>
          <a:p>
            <a:fld id="{A14224CD-071E-4230-BCA5-894FABEA15CC}" type="slidenum">
              <a:rPr lang="en-US" smtClean="0"/>
              <a:pPr/>
              <a:t>1</a:t>
            </a:fld>
            <a:endParaRPr lang="en-US" dirty="0"/>
          </a:p>
        </p:txBody>
      </p:sp>
    </p:spTree>
    <p:extLst>
      <p:ext uri="{BB962C8B-B14F-4D97-AF65-F5344CB8AC3E}">
        <p14:creationId xmlns:p14="http://schemas.microsoft.com/office/powerpoint/2010/main" val="15661137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long will retirement last? There’s no way to know for sure, but retirement may last longer than you think. According to the Social Security Administration, about one</a:t>
            </a:r>
            <a:r>
              <a:rPr lang="en-US" baseline="0" dirty="0"/>
              <a:t> in three</a:t>
            </a:r>
            <a:r>
              <a:rPr lang="en-US" dirty="0"/>
              <a:t> 65-year</a:t>
            </a:r>
            <a:r>
              <a:rPr lang="en-US" baseline="0" dirty="0"/>
              <a:t>-olds today</a:t>
            </a:r>
            <a:r>
              <a:rPr lang="en-US" dirty="0"/>
              <a:t> will live</a:t>
            </a:r>
            <a:r>
              <a:rPr lang="en-US" baseline="0" dirty="0"/>
              <a:t> until</a:t>
            </a:r>
            <a:r>
              <a:rPr lang="en-US" dirty="0"/>
              <a:t> at least age 90, with 1 in 7 living until at least age 95.</a:t>
            </a:r>
            <a:r>
              <a:rPr lang="en-US" baseline="0" dirty="0"/>
              <a:t> </a:t>
            </a:r>
            <a:r>
              <a:rPr lang="en-US" dirty="0"/>
              <a:t> You may even want to plan for this maximum lifespan to reduce the risk that you’ll live longer than you expect and simply run out of money. For example, if you wait a few years to claim benefits, you’ll receive a higher monthly benefit for life. And remember, because you’ll receive annual cost-of-living adjustments if prices rise, your benefit will generally keep pace with inflation, unlike most other sources of retirement income.</a:t>
            </a:r>
          </a:p>
          <a:p>
            <a:endParaRPr lang="en-US" dirty="0"/>
          </a:p>
          <a:p>
            <a:r>
              <a:rPr lang="en-US" dirty="0"/>
              <a:t>If you’re married, you’ll need to consider the joint life expectancies of you and your spouse, which will often differ from your individual life expectancies.</a:t>
            </a:r>
          </a:p>
          <a:p>
            <a:endParaRPr lang="en-US" dirty="0">
              <a:latin typeface="+mn-lt"/>
              <a:cs typeface="+mn-cs"/>
            </a:endParaRPr>
          </a:p>
        </p:txBody>
      </p:sp>
      <p:sp>
        <p:nvSpPr>
          <p:cNvPr id="4" name="Slide Number Placeholder 3"/>
          <p:cNvSpPr>
            <a:spLocks noGrp="1"/>
          </p:cNvSpPr>
          <p:nvPr>
            <p:ph type="sldNum" sz="quarter" idx="10"/>
          </p:nvPr>
        </p:nvSpPr>
        <p:spPr/>
        <p:txBody>
          <a:bodyPr/>
          <a:lstStyle/>
          <a:p>
            <a:fld id="{A14224CD-071E-4230-BCA5-894FABEA15CC}" type="slidenum">
              <a:rPr lang="en-US" smtClean="0"/>
              <a:pPr/>
              <a:t>11</a:t>
            </a:fld>
            <a:endParaRPr lang="en-US" dirty="0"/>
          </a:p>
        </p:txBody>
      </p:sp>
    </p:spTree>
    <p:extLst>
      <p:ext uri="{BB962C8B-B14F-4D97-AF65-F5344CB8AC3E}">
        <p14:creationId xmlns:p14="http://schemas.microsoft.com/office/powerpoint/2010/main" val="2837697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If you’re thinking about working well into your 60s and 70s to increase your retirement savings, you may be wondering whether you can receive your Social Security benefits while you continue to work. The answer is yes.</a:t>
            </a:r>
            <a:r>
              <a:rPr lang="en-US" dirty="0"/>
              <a:t> M</a:t>
            </a:r>
            <a:r>
              <a:rPr lang="en-US" baseline="0" dirty="0"/>
              <a:t>any people choose to apply for Social Security benefits before they actually retire. But as you may have heard, earnings from work may affect your Social Security benefit if you’re under full retirement age. </a:t>
            </a:r>
          </a:p>
          <a:p>
            <a:endParaRPr lang="en-US" baseline="0" dirty="0"/>
          </a:p>
          <a:p>
            <a:r>
              <a:rPr lang="en-US" baseline="0" dirty="0"/>
              <a:t>&lt;CLICK&gt;If you’re under full retirement age and your earnings exceed a certain amount</a:t>
            </a:r>
            <a:r>
              <a:rPr lang="en-US" dirty="0"/>
              <a:t> — </a:t>
            </a:r>
            <a:r>
              <a:rPr lang="en-US" baseline="0" dirty="0"/>
              <a:t>called the annual earnings limit</a:t>
            </a:r>
            <a:r>
              <a:rPr lang="en-US" dirty="0"/>
              <a:t> — </a:t>
            </a:r>
            <a:r>
              <a:rPr lang="en-US" baseline="0" dirty="0"/>
              <a:t>part of your benefits will be withheld, reducing the amount you receive from Social Security. </a:t>
            </a:r>
          </a:p>
          <a:p>
            <a:endParaRPr lang="en-US" dirty="0"/>
          </a:p>
          <a:p>
            <a:r>
              <a:rPr lang="en-US" baseline="0" dirty="0"/>
              <a:t>&lt;CLICK&gt;But once you reach full retirement age, you can work and collect full Social Security benefits</a:t>
            </a:r>
            <a:r>
              <a:rPr lang="en-US" dirty="0"/>
              <a:t> — </a:t>
            </a:r>
            <a:r>
              <a:rPr lang="en-US" baseline="0" dirty="0"/>
              <a:t>earnings from a job won’t affect your benefit at all. </a:t>
            </a:r>
          </a:p>
        </p:txBody>
      </p:sp>
      <p:sp>
        <p:nvSpPr>
          <p:cNvPr id="4" name="Slide Number Placeholder 3"/>
          <p:cNvSpPr>
            <a:spLocks noGrp="1"/>
          </p:cNvSpPr>
          <p:nvPr>
            <p:ph type="sldNum" sz="quarter" idx="10"/>
          </p:nvPr>
        </p:nvSpPr>
        <p:spPr/>
        <p:txBody>
          <a:bodyPr/>
          <a:lstStyle/>
          <a:p>
            <a:fld id="{A14224CD-071E-4230-BCA5-894FABEA15CC}" type="slidenum">
              <a:rPr lang="en-US" smtClean="0"/>
              <a:pPr/>
              <a:t>12</a:t>
            </a:fld>
            <a:endParaRPr lang="en-US" dirty="0"/>
          </a:p>
        </p:txBody>
      </p:sp>
    </p:spTree>
    <p:extLst>
      <p:ext uri="{BB962C8B-B14F-4D97-AF65-F5344CB8AC3E}">
        <p14:creationId xmlns:p14="http://schemas.microsoft.com/office/powerpoint/2010/main" val="19910357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407">
              <a:defRPr/>
            </a:pPr>
            <a:r>
              <a:rPr lang="en-US" baseline="0" dirty="0"/>
              <a:t>If you’re under full retirement age, the rule is that $1 in benefits will be withheld for every $2 you earn over the annual earnings limit. This limit generally changes every year. In 2022, the limit is $19,560.</a:t>
            </a:r>
          </a:p>
          <a:p>
            <a:pPr defTabSz="966407">
              <a:defRPr/>
            </a:pPr>
            <a:endParaRPr lang="en-US" baseline="0" dirty="0"/>
          </a:p>
          <a:p>
            <a:pPr defTabSz="966407">
              <a:defRPr/>
            </a:pPr>
            <a:r>
              <a:rPr lang="en-US" baseline="0" dirty="0"/>
              <a:t>&lt;CLICK&gt;In the year you reach full retirement age, a special rule applies. One dollar in benefits will be withheld for every $3 you earn over the annual earnings limit. In 2022, the limit is $51,960. </a:t>
            </a:r>
          </a:p>
          <a:p>
            <a:pPr defTabSz="966407">
              <a:defRPr/>
            </a:pPr>
            <a:endParaRPr lang="en-US" baseline="0" dirty="0"/>
          </a:p>
          <a:p>
            <a:pPr defTabSz="966407">
              <a:defRPr/>
            </a:pPr>
            <a:r>
              <a:rPr lang="en-US" baseline="0" dirty="0"/>
              <a:t>&lt;CLICK&gt;As mentioned earlier, at or after full retirement age, earnings will not affect your benefit.</a:t>
            </a:r>
          </a:p>
          <a:p>
            <a:endParaRPr lang="en-US" baseline="0" dirty="0"/>
          </a:p>
          <a:p>
            <a:r>
              <a:rPr lang="en-US" baseline="0" dirty="0"/>
              <a:t>However, to clear up a common misconception,</a:t>
            </a:r>
            <a:r>
              <a:rPr lang="en-US" dirty="0"/>
              <a:t> you’re not actually losing your benefits because you choose to work, so you don’t need to try to limit your earnings. If some of your benefits are withheld, you’ll receive a higher monthly benefit at full retirement age, because </a:t>
            </a:r>
            <a:r>
              <a:rPr lang="en-US" baseline="0" dirty="0"/>
              <a:t>the Social Security Administration will recalculate your benefit every year and give you credit for any of those earnings that are withheld. So the effect working will have on your benefits is only temporary, and any additional earnings you have may actually increase your benefit later.</a:t>
            </a:r>
          </a:p>
          <a:p>
            <a:endParaRPr lang="en-US" baseline="0" dirty="0"/>
          </a:p>
          <a:p>
            <a:pPr defTabSz="966407">
              <a:defRPr/>
            </a:pPr>
            <a:r>
              <a:rPr lang="en-US" baseline="0" dirty="0"/>
              <a:t>The Social Security Administration website has a </a:t>
            </a:r>
            <a:r>
              <a:rPr lang="en-US" dirty="0"/>
              <a:t>tool</a:t>
            </a:r>
            <a:r>
              <a:rPr lang="en-US" baseline="0" dirty="0"/>
              <a:t> called the Retirement Earnings Test Calculator that you can use to see how earnings before retirement age might affect your benefit.</a:t>
            </a:r>
            <a:endParaRPr lang="en-US" dirty="0"/>
          </a:p>
          <a:p>
            <a:endParaRPr lang="en-US" dirty="0"/>
          </a:p>
        </p:txBody>
      </p:sp>
      <p:sp>
        <p:nvSpPr>
          <p:cNvPr id="4" name="Slide Number Placeholder 3"/>
          <p:cNvSpPr>
            <a:spLocks noGrp="1"/>
          </p:cNvSpPr>
          <p:nvPr>
            <p:ph type="sldNum" sz="quarter" idx="10"/>
          </p:nvPr>
        </p:nvSpPr>
        <p:spPr/>
        <p:txBody>
          <a:bodyPr/>
          <a:lstStyle/>
          <a:p>
            <a:fld id="{A14224CD-071E-4230-BCA5-894FABEA15CC}" type="slidenum">
              <a:rPr lang="en-US" smtClean="0"/>
              <a:pPr/>
              <a:t>13</a:t>
            </a:fld>
            <a:endParaRPr lang="en-US" dirty="0"/>
          </a:p>
        </p:txBody>
      </p:sp>
    </p:spTree>
    <p:extLst>
      <p:ext uri="{BB962C8B-B14F-4D97-AF65-F5344CB8AC3E}">
        <p14:creationId xmlns:p14="http://schemas.microsoft.com/office/powerpoint/2010/main" val="7763040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1" y="4560570"/>
            <a:ext cx="5852160" cy="4880610"/>
          </a:xfrm>
        </p:spPr>
        <p:txBody>
          <a:bodyPr>
            <a:noAutofit/>
          </a:bodyPr>
          <a:lstStyle/>
          <a:p>
            <a:r>
              <a:rPr lang="en-US" dirty="0"/>
              <a:t>One</a:t>
            </a:r>
            <a:r>
              <a:rPr lang="en-US" baseline="0" dirty="0"/>
              <a:t> of the most important factors to consider as you decide when to begin </a:t>
            </a:r>
            <a:r>
              <a:rPr lang="en-US" dirty="0"/>
              <a:t>receiving</a:t>
            </a:r>
            <a:r>
              <a:rPr lang="en-US" baseline="0" dirty="0"/>
              <a:t> Social Security benefits is how your decision will affect your </a:t>
            </a:r>
            <a:r>
              <a:rPr lang="en-US" dirty="0"/>
              <a:t>overall retirement income plan. Most</a:t>
            </a:r>
            <a:r>
              <a:rPr lang="en-US" baseline="0" dirty="0"/>
              <a:t> people have several sources of retirement income, including Social Security benefits, income from savings and investments, earnings from a job, and pension benefits</a:t>
            </a:r>
            <a:r>
              <a:rPr lang="en-US" dirty="0"/>
              <a:t>.</a:t>
            </a:r>
            <a:endParaRPr lang="en-US" baseline="0" dirty="0"/>
          </a:p>
          <a:p>
            <a:endParaRPr lang="en-US" baseline="0" dirty="0"/>
          </a:p>
          <a:p>
            <a:r>
              <a:rPr lang="en-US" dirty="0"/>
              <a:t>How much retirement income do you need, and how does Social Security fit into that plan? If you have less</a:t>
            </a:r>
            <a:r>
              <a:rPr lang="en-US" baseline="0" dirty="0"/>
              <a:t> than adequate retirement savings or no pension, you may need to rely more heavily on your Social Security income, leading you to </a:t>
            </a:r>
            <a:r>
              <a:rPr lang="en-US" dirty="0"/>
              <a:t>claim</a:t>
            </a:r>
            <a:r>
              <a:rPr lang="en-US" baseline="0" dirty="0"/>
              <a:t> benefits early if you need retirement income as soon as possible, or conversely, encouraging you to postpone </a:t>
            </a:r>
            <a:r>
              <a:rPr lang="en-US" dirty="0"/>
              <a:t>claiming</a:t>
            </a:r>
            <a:r>
              <a:rPr lang="en-US" baseline="0" dirty="0"/>
              <a:t> benefits so that you can earn the highest benefit possible. But if you have been able to accumulate substantial retirement assets, you may have more flexibility when it comes to timing your Social Security benefits.</a:t>
            </a:r>
            <a:endParaRPr lang="en-US" dirty="0"/>
          </a:p>
          <a:p>
            <a:endParaRPr lang="en-US" dirty="0"/>
          </a:p>
          <a:p>
            <a:r>
              <a:rPr lang="en-US" dirty="0"/>
              <a:t>For example,</a:t>
            </a:r>
            <a:r>
              <a:rPr lang="en-US" baseline="0" dirty="0"/>
              <a:t> it’s possible that </a:t>
            </a:r>
            <a:r>
              <a:rPr lang="en-US" dirty="0"/>
              <a:t>claiming</a:t>
            </a:r>
            <a:r>
              <a:rPr lang="en-US" baseline="0" dirty="0"/>
              <a:t> your</a:t>
            </a:r>
            <a:r>
              <a:rPr lang="en-US" dirty="0"/>
              <a:t> Social Security</a:t>
            </a:r>
            <a:r>
              <a:rPr lang="en-US" baseline="0" dirty="0"/>
              <a:t> benefits sooner rather than later will allow you to delay withdrawing funds from tax-advantaged investments such as 401(k) plans, 403(b) plans, or traditional IRAs, allowing them to accumulate tax deferred a bit longer. Alternatively, tapping other retirement assets first may allow you to postpone claiming Social Security benefits, thereby allowing you to accrue delayed retirement credits. </a:t>
            </a:r>
            <a:endParaRPr lang="en-US" dirty="0"/>
          </a:p>
        </p:txBody>
      </p:sp>
      <p:sp>
        <p:nvSpPr>
          <p:cNvPr id="4" name="Slide Number Placeholder 3"/>
          <p:cNvSpPr>
            <a:spLocks noGrp="1"/>
          </p:cNvSpPr>
          <p:nvPr>
            <p:ph type="sldNum" sz="quarter" idx="10"/>
          </p:nvPr>
        </p:nvSpPr>
        <p:spPr/>
        <p:txBody>
          <a:bodyPr/>
          <a:lstStyle/>
          <a:p>
            <a:fld id="{A14224CD-071E-4230-BCA5-894FABEA15CC}" type="slidenum">
              <a:rPr lang="en-US" smtClean="0"/>
              <a:pPr/>
              <a:t>14</a:t>
            </a:fld>
            <a:endParaRPr lang="en-US" dirty="0"/>
          </a:p>
        </p:txBody>
      </p:sp>
    </p:spTree>
    <p:extLst>
      <p:ext uri="{BB962C8B-B14F-4D97-AF65-F5344CB8AC3E}">
        <p14:creationId xmlns:p14="http://schemas.microsoft.com/office/powerpoint/2010/main" val="11467838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Taxes may also be a consideration, depending on what income you have in addition to your Social Security benefit. Now, taxes aren’t going to be a big concern for everyone. If you have little</a:t>
            </a:r>
            <a:r>
              <a:rPr lang="en-US" baseline="0" dirty="0"/>
              <a:t> or no income other than Social Security, then your Social Security income generally won’t be taxable. </a:t>
            </a:r>
          </a:p>
          <a:p>
            <a:endParaRPr lang="en-US" dirty="0"/>
          </a:p>
          <a:p>
            <a:r>
              <a:rPr lang="en-US" baseline="0" dirty="0"/>
              <a:t>&lt;CLICK&gt;However,</a:t>
            </a:r>
            <a:r>
              <a:rPr lang="en-US" dirty="0"/>
              <a:t> if you have income from</a:t>
            </a:r>
            <a:r>
              <a:rPr lang="en-US" baseline="0" dirty="0"/>
              <a:t> sources other than Social Security, you may end up having to pay federal income taxes on your benefits. As shown on the chart, 50% to 85% of your Social Security benefit may be taxable, depending on your combined income from Social Security and other sources and your tax filing status.</a:t>
            </a:r>
          </a:p>
          <a:p>
            <a:endParaRPr lang="en-US" baseline="0" dirty="0"/>
          </a:p>
          <a:p>
            <a:r>
              <a:rPr lang="en-US" baseline="0" dirty="0"/>
              <a:t>For example, let’s say you’re single and collect a Social Security benefit of $20,000 per year, and have $35,000 in earnings from a job. Up to 85% of your benefit may be taxable because your adjusted gross income plus one-half of your Social Security income is greater than $34,000 per year. </a:t>
            </a:r>
          </a:p>
          <a:p>
            <a:endParaRPr lang="en-US" baseline="0" dirty="0"/>
          </a:p>
          <a:p>
            <a:r>
              <a:rPr lang="en-US" baseline="0" dirty="0"/>
              <a:t>The important point to remember is that when you’re making your decision about when to begin receiving your Social Security benefits, federal and, in some cases, state income taxes may be a consideration if you have substantial taxable income such as earned income, taxable pension income, or investment income.  </a:t>
            </a:r>
            <a:endParaRPr lang="en-US" dirty="0"/>
          </a:p>
        </p:txBody>
      </p:sp>
      <p:sp>
        <p:nvSpPr>
          <p:cNvPr id="4" name="Slide Number Placeholder 3"/>
          <p:cNvSpPr>
            <a:spLocks noGrp="1"/>
          </p:cNvSpPr>
          <p:nvPr>
            <p:ph type="sldNum" sz="quarter" idx="10"/>
          </p:nvPr>
        </p:nvSpPr>
        <p:spPr/>
        <p:txBody>
          <a:bodyPr/>
          <a:lstStyle/>
          <a:p>
            <a:fld id="{A14224CD-071E-4230-BCA5-894FABEA15CC}" type="slidenum">
              <a:rPr lang="en-US" smtClean="0"/>
              <a:pPr/>
              <a:t>15</a:t>
            </a:fld>
            <a:endParaRPr lang="en-US" dirty="0"/>
          </a:p>
        </p:txBody>
      </p:sp>
    </p:spTree>
    <p:extLst>
      <p:ext uri="{BB962C8B-B14F-4D97-AF65-F5344CB8AC3E}">
        <p14:creationId xmlns:p14="http://schemas.microsoft.com/office/powerpoint/2010/main" val="26995460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407">
              <a:defRPr/>
            </a:pPr>
            <a:r>
              <a:rPr lang="en-US" dirty="0"/>
              <a:t>I</a:t>
            </a:r>
            <a:r>
              <a:rPr lang="en-US" baseline="0" dirty="0"/>
              <a:t>f you’re married, there’s another important question you’ll need to ask before you decide when to </a:t>
            </a:r>
            <a:r>
              <a:rPr lang="en-US" dirty="0"/>
              <a:t>claim</a:t>
            </a:r>
            <a:r>
              <a:rPr lang="en-US" baseline="0" dirty="0"/>
              <a:t> benefits</a:t>
            </a:r>
            <a:r>
              <a:rPr lang="en-US" dirty="0"/>
              <a:t> — </a:t>
            </a:r>
            <a:r>
              <a:rPr lang="en-US" baseline="0" dirty="0"/>
              <a:t>how will my decision affect my spouse? That’s because when you begin </a:t>
            </a:r>
            <a:r>
              <a:rPr lang="en-US" dirty="0"/>
              <a:t>receiving</a:t>
            </a:r>
            <a:r>
              <a:rPr lang="en-US" baseline="0" dirty="0"/>
              <a:t> your retirement benefit can dramatically affect your spouse’s benefit during retirement,</a:t>
            </a:r>
            <a:r>
              <a:rPr lang="en-US" dirty="0"/>
              <a:t> </a:t>
            </a:r>
            <a:r>
              <a:rPr lang="en-US" baseline="0" dirty="0"/>
              <a:t>and thus your household income. Your decision can also affect any survivor benefit your spouse may be entitled to. And your spouse has decisions to make, too. </a:t>
            </a:r>
          </a:p>
          <a:p>
            <a:pPr defTabSz="966407">
              <a:defRPr/>
            </a:pPr>
            <a:endParaRPr lang="en-US" dirty="0"/>
          </a:p>
          <a:p>
            <a:pPr defTabSz="966407">
              <a:defRPr/>
            </a:pPr>
            <a:r>
              <a:rPr lang="en-US" baseline="0" dirty="0"/>
              <a:t>&lt;CLICK&gt;Together, you’ll need to consider what the most appropriate combination of claiming ages is, based on your ages, earnings, and life expectancies.</a:t>
            </a:r>
          </a:p>
          <a:p>
            <a:pPr>
              <a:buFont typeface="Arial" pitchFamily="34" charset="0"/>
              <a:buChar char="•"/>
            </a:pPr>
            <a:endParaRPr lang="en-US" b="1" dirty="0">
              <a:solidFill>
                <a:srgbClr val="FF0000"/>
              </a:solidFill>
            </a:endParaRPr>
          </a:p>
          <a:p>
            <a:pPr defTabSz="966407">
              <a:defRPr/>
            </a:pPr>
            <a:r>
              <a:rPr lang="en-US" dirty="0"/>
              <a:t>O</a:t>
            </a:r>
            <a:r>
              <a:rPr lang="en-US" b="0" dirty="0">
                <a:solidFill>
                  <a:schemeClr val="tx1"/>
                </a:solidFill>
                <a:latin typeface="Arial" pitchFamily="34" charset="0"/>
                <a:cs typeface="Arial" pitchFamily="34" charset="0"/>
              </a:rPr>
              <a:t>ther people,</a:t>
            </a:r>
            <a:r>
              <a:rPr lang="en-US" b="0" baseline="0" dirty="0">
                <a:solidFill>
                  <a:schemeClr val="tx1"/>
                </a:solidFill>
                <a:latin typeface="Arial" pitchFamily="34" charset="0"/>
                <a:cs typeface="Arial" pitchFamily="34" charset="0"/>
              </a:rPr>
              <a:t> such as your dependent children or a former spouse, may also be eligible for benefits based on your earnings record, but the rules are a bit different, </a:t>
            </a:r>
            <a:r>
              <a:rPr lang="en-US" dirty="0"/>
              <a:t>and they’re not covered in this presentation</a:t>
            </a:r>
            <a:r>
              <a:rPr lang="en-US" b="0" baseline="0" dirty="0">
                <a:solidFill>
                  <a:schemeClr val="tx1"/>
                </a:solidFill>
                <a:latin typeface="Arial" pitchFamily="34" charset="0"/>
                <a:cs typeface="Arial" pitchFamily="34" charset="0"/>
              </a:rPr>
              <a:t>. </a:t>
            </a:r>
            <a:endParaRPr lang="en-US" b="0" baseline="0" dirty="0">
              <a:solidFill>
                <a:schemeClr val="tx1"/>
              </a:solidFill>
            </a:endParaRPr>
          </a:p>
          <a:p>
            <a:pPr defTabSz="966407">
              <a:defRPr/>
            </a:pPr>
            <a:endParaRPr lang="en-US" baseline="0" dirty="0"/>
          </a:p>
        </p:txBody>
      </p:sp>
      <p:sp>
        <p:nvSpPr>
          <p:cNvPr id="4" name="Slide Number Placeholder 3"/>
          <p:cNvSpPr>
            <a:spLocks noGrp="1"/>
          </p:cNvSpPr>
          <p:nvPr>
            <p:ph type="sldNum" sz="quarter" idx="10"/>
          </p:nvPr>
        </p:nvSpPr>
        <p:spPr/>
        <p:txBody>
          <a:bodyPr/>
          <a:lstStyle/>
          <a:p>
            <a:fld id="{A14224CD-071E-4230-BCA5-894FABEA15CC}" type="slidenum">
              <a:rPr lang="en-US" smtClean="0"/>
              <a:pPr/>
              <a:t>16</a:t>
            </a:fld>
            <a:endParaRPr lang="en-US" dirty="0"/>
          </a:p>
        </p:txBody>
      </p:sp>
    </p:spTree>
    <p:extLst>
      <p:ext uri="{BB962C8B-B14F-4D97-AF65-F5344CB8AC3E}">
        <p14:creationId xmlns:p14="http://schemas.microsoft.com/office/powerpoint/2010/main" val="2837697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407">
              <a:defRPr/>
            </a:pPr>
            <a:r>
              <a:rPr lang="en-US" baseline="0" dirty="0"/>
              <a:t>When you’re married and both you and your spouse have worked in jobs covered by Social Security, each of you may be entitled to retirement benefits based on your own earnings record. As you’ll recall, at your full retirement age, you’re entitled to receive 100% of your full retirement benefit, and you can receive reduced benefits as early as age 62.</a:t>
            </a:r>
          </a:p>
          <a:p>
            <a:pPr defTabSz="966407">
              <a:defRPr/>
            </a:pPr>
            <a:endParaRPr lang="en-US" baseline="0" dirty="0"/>
          </a:p>
          <a:p>
            <a:pPr defTabSz="966407">
              <a:defRPr/>
            </a:pPr>
            <a:r>
              <a:rPr lang="en-US" baseline="0" dirty="0"/>
              <a:t>&lt;CLICK&gt;You or your spouse may also be entitled to spousal benefits. For example, if your spouse has had low lifetime earnings, he or she may be entitled to a spousal benefit based on your earnings record that is larger than a retirement benefit based on his or her own earnings record. At your spouse’s full retirement age, this spousal benefit will generally equal 50% of your full retirement benefit. </a:t>
            </a:r>
          </a:p>
          <a:p>
            <a:pPr defTabSz="966407">
              <a:defRPr/>
            </a:pPr>
            <a:endParaRPr lang="en-US" baseline="0" dirty="0"/>
          </a:p>
          <a:p>
            <a:pPr defTabSz="966407">
              <a:defRPr/>
            </a:pPr>
            <a:r>
              <a:rPr lang="en-US" baseline="0" dirty="0"/>
              <a:t>&lt;CLICK&gt;However, that amount will be reduced if your spouse files early. For example, if your spouse’s full retirement age is 67 and he or she files at age 62, your spouse will receive only 35% of your full retirement benefit amount. This reduction is permanent, so it’s important to carefully consider the implications of filing early.</a:t>
            </a:r>
          </a:p>
          <a:p>
            <a:pPr defTabSz="966407">
              <a:defRPr/>
            </a:pPr>
            <a:endParaRPr lang="en-US" baseline="0" dirty="0"/>
          </a:p>
          <a:p>
            <a:pPr defTabSz="966407">
              <a:defRPr/>
            </a:pPr>
            <a:r>
              <a:rPr lang="en-US" baseline="0" dirty="0"/>
              <a:t>And keep in mind that your spouse can’t collect spousal benefits until you have filed for your retirement benefit.</a:t>
            </a:r>
          </a:p>
          <a:p>
            <a:pPr defTabSz="966407">
              <a:defRPr/>
            </a:pPr>
            <a:endParaRPr lang="en-US" baseline="0" dirty="0"/>
          </a:p>
          <a:p>
            <a:pPr defTabSz="966407">
              <a:defRPr/>
            </a:pPr>
            <a:endParaRPr lang="en-US" baseline="0" dirty="0"/>
          </a:p>
          <a:p>
            <a:pPr defTabSz="966407">
              <a:defRPr/>
            </a:pPr>
            <a:endParaRPr lang="en-US" baseline="0" dirty="0"/>
          </a:p>
          <a:p>
            <a:pPr defTabSz="966407">
              <a:defRPr/>
            </a:pPr>
            <a:endParaRPr lang="en-US" baseline="0" dirty="0"/>
          </a:p>
          <a:p>
            <a:pPr defTabSz="966407">
              <a:defRPr/>
            </a:pPr>
            <a:endParaRPr lang="en-US" baseline="0" dirty="0"/>
          </a:p>
          <a:p>
            <a:pPr defTabSz="966407">
              <a:defRPr/>
            </a:pPr>
            <a:endParaRPr lang="en-US" baseline="0" dirty="0"/>
          </a:p>
          <a:p>
            <a:endParaRPr lang="en-US" dirty="0"/>
          </a:p>
        </p:txBody>
      </p:sp>
      <p:sp>
        <p:nvSpPr>
          <p:cNvPr id="4" name="Slide Number Placeholder 3"/>
          <p:cNvSpPr>
            <a:spLocks noGrp="1"/>
          </p:cNvSpPr>
          <p:nvPr>
            <p:ph type="sldNum" sz="quarter" idx="10"/>
          </p:nvPr>
        </p:nvSpPr>
        <p:spPr/>
        <p:txBody>
          <a:bodyPr/>
          <a:lstStyle/>
          <a:p>
            <a:fld id="{A14224CD-071E-4230-BCA5-894FABEA15CC}" type="slidenum">
              <a:rPr lang="en-US" smtClean="0"/>
              <a:pPr/>
              <a:t>17</a:t>
            </a:fld>
            <a:endParaRPr lang="en-US" dirty="0"/>
          </a:p>
        </p:txBody>
      </p:sp>
    </p:spTree>
    <p:extLst>
      <p:ext uri="{BB962C8B-B14F-4D97-AF65-F5344CB8AC3E}">
        <p14:creationId xmlns:p14="http://schemas.microsoft.com/office/powerpoint/2010/main" val="9449214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a:t>
            </a:r>
            <a:r>
              <a:rPr lang="en-US" baseline="0" dirty="0"/>
              <a:t> addition to retirement benefits and spousal benefits, married couples must consider survivor benefits. When you </a:t>
            </a:r>
            <a:r>
              <a:rPr lang="en-US" dirty="0"/>
              <a:t>claim your Social Security benefit </a:t>
            </a:r>
            <a:r>
              <a:rPr lang="en-US" baseline="0" dirty="0"/>
              <a:t>can greatly affect the amount of income available to your spouse should you die, because your surviving spouse will generally receive the benefit that you were receiving at the time of your death, unless your spouse is already receiving a higher benefit based on his or her own earnings record. If your spouse's life expectancy is much longer than yours, this can be an especially important consideration. </a:t>
            </a:r>
          </a:p>
          <a:p>
            <a:endParaRPr lang="en-US" baseline="0" dirty="0"/>
          </a:p>
          <a:p>
            <a:r>
              <a:rPr lang="en-US" baseline="0" dirty="0"/>
              <a:t>&lt;CLICK&gt;Survivor benefits may be payable as early as age 60. However, a benefit reduction will apply if the surviving spouse begins collecting a survivor benefit between age 60 and his or her full retirement age.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A14224CD-071E-4230-BCA5-894FABEA15CC}" type="slidenum">
              <a:rPr lang="en-US" smtClean="0"/>
              <a:pPr/>
              <a:t>18</a:t>
            </a:fld>
            <a:endParaRPr lang="en-US" dirty="0"/>
          </a:p>
        </p:txBody>
      </p:sp>
    </p:spTree>
    <p:extLst>
      <p:ext uri="{BB962C8B-B14F-4D97-AF65-F5344CB8AC3E}">
        <p14:creationId xmlns:p14="http://schemas.microsoft.com/office/powerpoint/2010/main" val="36452407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a:t>
            </a:r>
            <a:r>
              <a:rPr lang="en-US" baseline="0" dirty="0"/>
              <a:t> hypothetical example that illustrates why it’s important for spouses to carefully choose when to begin receiving Social Security retirement benefits. In this example, both spouses are able to claim benefits based on their own records. Spousal benefits are not considered. </a:t>
            </a:r>
          </a:p>
          <a:p>
            <a:endParaRPr lang="en-US" baseline="0" dirty="0"/>
          </a:p>
          <a:p>
            <a:r>
              <a:rPr lang="en-US" baseline="0" dirty="0"/>
              <a:t>As this table shows, if both spouses choose to </a:t>
            </a:r>
            <a:r>
              <a:rPr lang="en-US" dirty="0"/>
              <a:t>claim</a:t>
            </a:r>
            <a:r>
              <a:rPr lang="en-US" baseline="0" dirty="0"/>
              <a:t> benefits at age 62, their joint monthly income will be $3,077. </a:t>
            </a:r>
          </a:p>
          <a:p>
            <a:endParaRPr lang="en-US" dirty="0"/>
          </a:p>
          <a:p>
            <a:r>
              <a:rPr lang="en-US" baseline="0" dirty="0"/>
              <a:t>&lt;CLICK&gt;But if both spouses wait until age 70, their joint monthly income will increase to $5,451 — a difference of $2,374 per month. That’s over $28,000 per year. </a:t>
            </a:r>
          </a:p>
          <a:p>
            <a:endParaRPr lang="en-US" dirty="0"/>
          </a:p>
          <a:p>
            <a:r>
              <a:rPr lang="en-US" baseline="0" dirty="0"/>
              <a:t>&lt;CLICK&gt;In addition, by waiting longer to </a:t>
            </a:r>
            <a:r>
              <a:rPr lang="en-US" dirty="0"/>
              <a:t>claim</a:t>
            </a:r>
            <a:r>
              <a:rPr lang="en-US" baseline="0" dirty="0"/>
              <a:t> retirement benefits, Spouse 1 may also substantially increase Spouse 2’s monthly survivor benefit, since </a:t>
            </a:r>
            <a:r>
              <a:rPr lang="en-US" dirty="0"/>
              <a:t>Social Security generally pays the surviving spouse the larger of his or her own retirement benefit or the benefit his or her spouse had been receiving.</a:t>
            </a:r>
          </a:p>
          <a:p>
            <a:endParaRPr lang="en-US" dirty="0"/>
          </a:p>
          <a:p>
            <a:r>
              <a:rPr lang="en-US" dirty="0"/>
              <a:t>Of course, this illustration does not account for the other factors that this hypothetical couple might need to consider, and your own situation and overall income plan will be unique.</a:t>
            </a:r>
          </a:p>
        </p:txBody>
      </p:sp>
      <p:sp>
        <p:nvSpPr>
          <p:cNvPr id="4" name="Slide Number Placeholder 3"/>
          <p:cNvSpPr>
            <a:spLocks noGrp="1"/>
          </p:cNvSpPr>
          <p:nvPr>
            <p:ph type="sldNum" sz="quarter" idx="10"/>
          </p:nvPr>
        </p:nvSpPr>
        <p:spPr/>
        <p:txBody>
          <a:bodyPr/>
          <a:lstStyle/>
          <a:p>
            <a:fld id="{A14224CD-071E-4230-BCA5-894FABEA15CC}" type="slidenum">
              <a:rPr lang="en-US" smtClean="0"/>
              <a:pPr/>
              <a:t>19</a:t>
            </a:fld>
            <a:endParaRPr lang="en-US" dirty="0"/>
          </a:p>
        </p:txBody>
      </p:sp>
    </p:spTree>
    <p:extLst>
      <p:ext uri="{BB962C8B-B14F-4D97-AF65-F5344CB8AC3E}">
        <p14:creationId xmlns:p14="http://schemas.microsoft.com/office/powerpoint/2010/main" val="8905610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a:p>
            <a:r>
              <a:rPr lang="en-US" baseline="0" dirty="0"/>
              <a:t>If you were born on or before January 1, 1954, and meet certain requirements, you still potentially have a limited window of opportunity to take advantage of a claiming strategy called filing a restricted application for spousal benefits.</a:t>
            </a:r>
          </a:p>
          <a:p>
            <a:endParaRPr lang="en-US" dirty="0"/>
          </a:p>
          <a:p>
            <a:r>
              <a:rPr lang="en-US" baseline="0" dirty="0"/>
              <a:t> &lt;CLICK&gt;This strategy allows you to collect a spousal benefit at full retirement age, then later collect your own worker benefit. </a:t>
            </a:r>
          </a:p>
          <a:p>
            <a:endParaRPr lang="en-US" baseline="0" dirty="0"/>
          </a:p>
          <a:p>
            <a:r>
              <a:rPr lang="en-US" baseline="0" dirty="0"/>
              <a:t>Here’s how this strategy typically works for those who still qualify.</a:t>
            </a:r>
          </a:p>
          <a:p>
            <a:endParaRPr lang="en-US" baseline="0" dirty="0"/>
          </a:p>
          <a:p>
            <a:pPr defTabSz="966407">
              <a:defRPr/>
            </a:pPr>
            <a:r>
              <a:rPr lang="en-US" baseline="0" dirty="0"/>
              <a:t>Assume that you are eligible for Social Security retirement benefits on your spouse’s earnings record (this is your spousal benefit) and on your own earnings record (this is your worker benefit). Once you reach full retirement age (66), you may opt to file a restricted application for spousal benefits, if your spouse has already filed for his or her own worker benefit. This allows you to collect spousal benefits and postpone receiving your own worker benefit in order to accumulate delayed retirement credits on your own benefit. This may help you maximize your joint Social Security retirement income because delayed retirement credits will increase your benefit by approximately 8% for each year you wait, up until age 70.</a:t>
            </a:r>
          </a:p>
          <a:p>
            <a:pPr defTabSz="966407">
              <a:defRPr/>
            </a:pPr>
            <a:endParaRPr lang="en-US" baseline="0" dirty="0"/>
          </a:p>
          <a:p>
            <a:pPr defTabSz="966407">
              <a:defRPr/>
            </a:pPr>
            <a:r>
              <a:rPr lang="en-US" baseline="0" dirty="0"/>
              <a:t>This strategy also potentially increases the survivor’s Social Security benefit, should the higher earning spouse die first. Remember, upon the death of a spouse, the surviving spouse is generally entitled to receive the greater of his or her own benefit or the benefit his or her spouse was receiving. </a:t>
            </a:r>
          </a:p>
          <a:p>
            <a:endParaRPr lang="en-US" baseline="0" dirty="0"/>
          </a:p>
        </p:txBody>
      </p:sp>
      <p:sp>
        <p:nvSpPr>
          <p:cNvPr id="4" name="Slide Number Placeholder 3"/>
          <p:cNvSpPr>
            <a:spLocks noGrp="1"/>
          </p:cNvSpPr>
          <p:nvPr>
            <p:ph type="sldNum" sz="quarter" idx="10"/>
          </p:nvPr>
        </p:nvSpPr>
        <p:spPr/>
        <p:txBody>
          <a:bodyPr/>
          <a:lstStyle/>
          <a:p>
            <a:fld id="{A14224CD-071E-4230-BCA5-894FABEA15CC}" type="slidenum">
              <a:rPr lang="en-US" smtClean="0"/>
              <a:pPr/>
              <a:t>20</a:t>
            </a:fld>
            <a:endParaRPr lang="en-US" dirty="0"/>
          </a:p>
        </p:txBody>
      </p:sp>
    </p:spTree>
    <p:extLst>
      <p:ext uri="{BB962C8B-B14F-4D97-AF65-F5344CB8AC3E}">
        <p14:creationId xmlns:p14="http://schemas.microsoft.com/office/powerpoint/2010/main" val="414873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As you approach retirement, when to claim your Social Security retirement benefit is one of the biggest financial decisions</a:t>
            </a:r>
            <a:r>
              <a:rPr lang="en-US" baseline="0" dirty="0"/>
              <a:t> you’ll need to make</a:t>
            </a:r>
            <a:r>
              <a:rPr lang="en-US" dirty="0"/>
              <a:t>.</a:t>
            </a:r>
            <a:r>
              <a:rPr lang="en-US" baseline="0" dirty="0"/>
              <a:t> </a:t>
            </a:r>
          </a:p>
          <a:p>
            <a:endParaRPr lang="en-US" dirty="0"/>
          </a:p>
          <a:p>
            <a:r>
              <a:rPr lang="en-US" dirty="0"/>
              <a:t>Should</a:t>
            </a:r>
            <a:r>
              <a:rPr lang="en-US" baseline="0" dirty="0"/>
              <a:t> you begin receiving benefits at your full retirement age which is 66 to 67, depending on your year of birth? </a:t>
            </a:r>
          </a:p>
          <a:p>
            <a:endParaRPr lang="en-US" baseline="0" dirty="0"/>
          </a:p>
          <a:p>
            <a:r>
              <a:rPr lang="en-US" baseline="0" dirty="0"/>
              <a:t>S</a:t>
            </a:r>
            <a:r>
              <a:rPr lang="en-US" dirty="0"/>
              <a:t>hould you begin receiving a smaller monthly benefit before</a:t>
            </a:r>
            <a:r>
              <a:rPr lang="en-US" baseline="0" dirty="0"/>
              <a:t> your full retirement age</a:t>
            </a:r>
            <a:r>
              <a:rPr lang="en-US" dirty="0"/>
              <a:t>,</a:t>
            </a:r>
            <a:r>
              <a:rPr lang="en-US" baseline="0" dirty="0"/>
              <a:t> as early as age 62?</a:t>
            </a:r>
          </a:p>
          <a:p>
            <a:endParaRPr lang="en-US" baseline="0" dirty="0"/>
          </a:p>
          <a:p>
            <a:r>
              <a:rPr lang="en-US" baseline="0" dirty="0"/>
              <a:t>Or, should you wait past full retirement age to receive a larger monthly benefit?  You can delay receiving benefits up to age 70.</a:t>
            </a:r>
            <a:endParaRPr lang="en-US" dirty="0"/>
          </a:p>
          <a:p>
            <a:endParaRPr lang="en-US" dirty="0"/>
          </a:p>
        </p:txBody>
      </p:sp>
      <p:sp>
        <p:nvSpPr>
          <p:cNvPr id="4" name="Slide Number Placeholder 3"/>
          <p:cNvSpPr>
            <a:spLocks noGrp="1"/>
          </p:cNvSpPr>
          <p:nvPr>
            <p:ph type="sldNum" sz="quarter" idx="10"/>
          </p:nvPr>
        </p:nvSpPr>
        <p:spPr/>
        <p:txBody>
          <a:bodyPr/>
          <a:lstStyle/>
          <a:p>
            <a:fld id="{A14224CD-071E-4230-BCA5-894FABEA15CC}" type="slidenum">
              <a:rPr lang="en-US" smtClean="0"/>
              <a:pPr/>
              <a:t>3</a:t>
            </a:fld>
            <a:endParaRPr lang="en-US" dirty="0"/>
          </a:p>
        </p:txBody>
      </p:sp>
    </p:spTree>
    <p:extLst>
      <p:ext uri="{BB962C8B-B14F-4D97-AF65-F5344CB8AC3E}">
        <p14:creationId xmlns:p14="http://schemas.microsoft.com/office/powerpoint/2010/main" val="16043676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407">
              <a:defRPr/>
            </a:pPr>
            <a:r>
              <a:rPr lang="en-US" baseline="0" dirty="0"/>
              <a:t>Here’s an example to illustrate the concept. One spouse</a:t>
            </a:r>
            <a:r>
              <a:rPr lang="en-US" dirty="0"/>
              <a:t> — </a:t>
            </a:r>
            <a:r>
              <a:rPr lang="en-US" baseline="0" dirty="0"/>
              <a:t>let’s call her Diane</a:t>
            </a:r>
            <a:r>
              <a:rPr lang="en-US" dirty="0"/>
              <a:t> — </a:t>
            </a:r>
            <a:r>
              <a:rPr lang="en-US" baseline="0" dirty="0"/>
              <a:t>files first for retirement benefits based on her own earnings record. Then, at his full retirement age, &lt;CLICK&gt;the other spouse</a:t>
            </a:r>
            <a:r>
              <a:rPr lang="en-US" dirty="0"/>
              <a:t> — </a:t>
            </a:r>
            <a:r>
              <a:rPr lang="en-US" baseline="0" dirty="0"/>
              <a:t>let’s call him Mike</a:t>
            </a:r>
            <a:r>
              <a:rPr lang="en-US" dirty="0"/>
              <a:t> — </a:t>
            </a:r>
            <a:r>
              <a:rPr lang="en-US" baseline="0" dirty="0"/>
              <a:t>files a restricted application for spousal benefits based on Diane’s record. Then later,</a:t>
            </a:r>
            <a:r>
              <a:rPr lang="en-US" dirty="0"/>
              <a:t> </a:t>
            </a:r>
            <a:r>
              <a:rPr lang="en-US" baseline="0" dirty="0"/>
              <a:t>at age 70, &lt;CLICK&gt;Mike switches over to his own benefit, which is now 32% more than it would have been at full retirement age, due to delayed retirement credits. By using this strategy, Diane and Mike have increased their joint monthly Social Security income and have potentially increased the survivor benefit available to Diane, assuming that Mike dies first and that his benefit was higher than hers.</a:t>
            </a:r>
          </a:p>
          <a:p>
            <a:pPr defTabSz="966407">
              <a:defRPr/>
            </a:pPr>
            <a:endParaRPr lang="en-US" baseline="0" dirty="0"/>
          </a:p>
          <a:p>
            <a:pPr defTabSz="966407">
              <a:defRPr/>
            </a:pPr>
            <a:r>
              <a:rPr lang="en-US" baseline="0" dirty="0"/>
              <a:t>Again, filing a restricted application isn’t available to everyone. Remember, you need to meet certain requirements. You must have been born on or before January 1, 1954, you can only use the strategy once you reach full retirement age (66), and your spouse must have already filed for retirement benefits based on his or her own earnings record.</a:t>
            </a:r>
            <a:r>
              <a:rPr lang="en-US" dirty="0"/>
              <a:t> (Note that the spouse who files first in this strategy doesn’t need to have reached full retirement age.)</a:t>
            </a:r>
          </a:p>
          <a:p>
            <a:pPr defTabSz="966407">
              <a:defRPr/>
            </a:pPr>
            <a:endParaRPr lang="en-US" baseline="0" dirty="0"/>
          </a:p>
          <a:p>
            <a:pPr defTabSz="966407">
              <a:defRPr/>
            </a:pPr>
            <a:r>
              <a:rPr lang="en-US" baseline="0" dirty="0"/>
              <a:t>But even if it’s an option, the restricted application strategy isn’t right for everyone. You’ll need to consider factors such as age differences, benefit differences, other sources of retirement income, life expectancy, and income taxes, when deciding whether to use this strategy.  </a:t>
            </a:r>
            <a:endParaRPr lang="en-US" dirty="0"/>
          </a:p>
          <a:p>
            <a:pPr defTabSz="966407">
              <a:defRPr/>
            </a:pPr>
            <a:endParaRPr lang="en-US" dirty="0"/>
          </a:p>
        </p:txBody>
      </p:sp>
      <p:sp>
        <p:nvSpPr>
          <p:cNvPr id="4" name="Slide Number Placeholder 3"/>
          <p:cNvSpPr>
            <a:spLocks noGrp="1"/>
          </p:cNvSpPr>
          <p:nvPr>
            <p:ph type="sldNum" sz="quarter" idx="10"/>
          </p:nvPr>
        </p:nvSpPr>
        <p:spPr/>
        <p:txBody>
          <a:bodyPr/>
          <a:lstStyle/>
          <a:p>
            <a:fld id="{A14224CD-071E-4230-BCA5-894FABEA15CC}" type="slidenum">
              <a:rPr lang="en-US" smtClean="0"/>
              <a:pPr/>
              <a:t>21</a:t>
            </a:fld>
            <a:endParaRPr lang="en-US" dirty="0"/>
          </a:p>
        </p:txBody>
      </p:sp>
    </p:spTree>
    <p:extLst>
      <p:ext uri="{BB962C8B-B14F-4D97-AF65-F5344CB8AC3E}">
        <p14:creationId xmlns:p14="http://schemas.microsoft.com/office/powerpoint/2010/main" val="9601002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407">
              <a:defRPr/>
            </a:pPr>
            <a:r>
              <a:rPr lang="en-US" dirty="0"/>
              <a:t>This presentation has explored some of</a:t>
            </a:r>
            <a:r>
              <a:rPr lang="en-US" baseline="0" dirty="0"/>
              <a:t> the major questions that you’ll </a:t>
            </a:r>
            <a:r>
              <a:rPr lang="en-US" dirty="0"/>
              <a:t>want</a:t>
            </a:r>
            <a:r>
              <a:rPr lang="en-US" baseline="0" dirty="0"/>
              <a:t> to consider as you decide when to begin receiving Social Security benefits. To recap, here are some of the reasons you may decide to </a:t>
            </a:r>
            <a:r>
              <a:rPr lang="en-US" dirty="0"/>
              <a:t>claim</a:t>
            </a:r>
            <a:r>
              <a:rPr lang="en-US" baseline="0" dirty="0"/>
              <a:t> benefits earlier &lt;CLICK&gt;, as well as some of the reasons why you might decide to </a:t>
            </a:r>
            <a:r>
              <a:rPr lang="en-US" dirty="0"/>
              <a:t>claim</a:t>
            </a:r>
            <a:r>
              <a:rPr lang="en-US" baseline="0" dirty="0"/>
              <a:t> benefits later.&lt;CLICK&gt; </a:t>
            </a:r>
            <a:endParaRPr lang="en-US" dirty="0"/>
          </a:p>
          <a:p>
            <a:endParaRPr lang="en-US" baseline="0" dirty="0"/>
          </a:p>
          <a:p>
            <a:r>
              <a:rPr lang="en-US" dirty="0"/>
              <a:t>Remember, the choice really is yours. It’s up</a:t>
            </a:r>
            <a:r>
              <a:rPr lang="en-US" baseline="0" dirty="0"/>
              <a:t> to you, based on your unique needs and circumstances. </a:t>
            </a:r>
          </a:p>
          <a:p>
            <a:endParaRPr lang="en-US" dirty="0"/>
          </a:p>
          <a:p>
            <a:r>
              <a:rPr lang="en-US" dirty="0"/>
              <a:t>Retirement can be an exciting time, but it comes with financial challenges. When you’re ready to make decisions about your Social Security benefits, take time to explore your options</a:t>
            </a:r>
            <a:endParaRPr lang="en-US" baseline="0" dirty="0"/>
          </a:p>
        </p:txBody>
      </p:sp>
      <p:sp>
        <p:nvSpPr>
          <p:cNvPr id="4" name="Slide Number Placeholder 3"/>
          <p:cNvSpPr>
            <a:spLocks noGrp="1"/>
          </p:cNvSpPr>
          <p:nvPr>
            <p:ph type="sldNum" sz="quarter" idx="10"/>
          </p:nvPr>
        </p:nvSpPr>
        <p:spPr/>
        <p:txBody>
          <a:bodyPr/>
          <a:lstStyle/>
          <a:p>
            <a:fld id="{A14224CD-071E-4230-BCA5-894FABEA15CC}" type="slidenum">
              <a:rPr lang="en-US" smtClean="0"/>
              <a:pPr/>
              <a:t>22</a:t>
            </a:fld>
            <a:endParaRPr lang="en-US" dirty="0"/>
          </a:p>
        </p:txBody>
      </p:sp>
    </p:spTree>
    <p:extLst>
      <p:ext uri="{BB962C8B-B14F-4D97-AF65-F5344CB8AC3E}">
        <p14:creationId xmlns:p14="http://schemas.microsoft.com/office/powerpoint/2010/main" val="23933556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407">
              <a:defRPr/>
            </a:pPr>
            <a:r>
              <a:rPr lang="en-US" dirty="0"/>
              <a:t>As a starting point, if</a:t>
            </a:r>
            <a:r>
              <a:rPr lang="en-US" baseline="0" dirty="0"/>
              <a:t> you haven’t already done so, I urge you to go to the Social Security website, where you have a couple of relatively easy ways to estimate what retirement benefits you might receive. First, you can sign up to access your Social Security Statement online, so that you can view a summary of your actual earnings record and an estimate of your retirement benefits based on up to nine different claiming ages, including age 62, full retirement age, and age 70. If you’re already age 60, you also have the option of receiving this statement in the mail every year, about three months before your birthday. The second way to estimate your Social Security benefit is to use the Social</a:t>
            </a:r>
            <a:r>
              <a:rPr lang="en-US" dirty="0"/>
              <a:t> Security Administration</a:t>
            </a:r>
            <a:r>
              <a:rPr lang="en-US" baseline="0" dirty="0"/>
              <a:t>’s Retirement Estimator, which is also available at the website. This calculator allows you to input various scenarios, based on current law, to estimate your future benefits.</a:t>
            </a:r>
          </a:p>
          <a:p>
            <a:pPr defTabSz="966407">
              <a:defRPr/>
            </a:pPr>
            <a:endParaRPr lang="en-US" baseline="0" dirty="0"/>
          </a:p>
          <a:p>
            <a:pPr defTabSz="966407">
              <a:defRPr/>
            </a:pPr>
            <a:r>
              <a:rPr lang="en-US" baseline="0" dirty="0"/>
              <a:t>&lt;CLICK&gt;And as you near age 62, you should also contact the Social Security Administration to discuss your options. Representatives are not allowed to give you advice about when to start your benefits, but they will be happy to explain your options and the rules that apply.</a:t>
            </a:r>
          </a:p>
          <a:p>
            <a:pPr defTabSz="966407">
              <a:defRPr/>
            </a:pPr>
            <a:endParaRPr lang="en-US" dirty="0"/>
          </a:p>
          <a:p>
            <a:pPr defTabSz="966407">
              <a:defRPr/>
            </a:pPr>
            <a:r>
              <a:rPr lang="en-US" baseline="0" dirty="0"/>
              <a:t>&lt;CLICK&gt;When it comes time to apply for Social Security benefits, you can do that online, by phone, or in person. </a:t>
            </a:r>
            <a:endParaRPr lang="en-US" dirty="0"/>
          </a:p>
          <a:p>
            <a:endParaRPr lang="en-US" dirty="0"/>
          </a:p>
        </p:txBody>
      </p:sp>
      <p:sp>
        <p:nvSpPr>
          <p:cNvPr id="4" name="Slide Number Placeholder 3"/>
          <p:cNvSpPr>
            <a:spLocks noGrp="1"/>
          </p:cNvSpPr>
          <p:nvPr>
            <p:ph type="sldNum" sz="quarter" idx="10"/>
          </p:nvPr>
        </p:nvSpPr>
        <p:spPr/>
        <p:txBody>
          <a:bodyPr/>
          <a:lstStyle/>
          <a:p>
            <a:fld id="{A14224CD-071E-4230-BCA5-894FABEA15CC}" type="slidenum">
              <a:rPr lang="en-US" smtClean="0"/>
              <a:pPr/>
              <a:t>23</a:t>
            </a:fld>
            <a:endParaRPr lang="en-US" dirty="0"/>
          </a:p>
        </p:txBody>
      </p:sp>
    </p:spTree>
    <p:extLst>
      <p:ext uri="{BB962C8B-B14F-4D97-AF65-F5344CB8AC3E}">
        <p14:creationId xmlns:p14="http://schemas.microsoft.com/office/powerpoint/2010/main" val="40805159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E8C553D9-E20F-425A-AC60-9C21DEB91CC7}" type="slidenum">
              <a:rPr lang="en-US"/>
              <a:pPr/>
              <a:t>24</a:t>
            </a:fld>
            <a:endParaRPr lang="en-US"/>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r>
              <a:rPr lang="en-US" dirty="0"/>
              <a:t>Small steps can enhance your financial life one day at a time. </a:t>
            </a:r>
            <a:r>
              <a:rPr lang="en-US"/>
              <a:t>Questions are always welcome.</a:t>
            </a:r>
          </a:p>
        </p:txBody>
      </p:sp>
    </p:spTree>
    <p:extLst>
      <p:ext uri="{BB962C8B-B14F-4D97-AF65-F5344CB8AC3E}">
        <p14:creationId xmlns:p14="http://schemas.microsoft.com/office/powerpoint/2010/main" val="1887010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1" y="4560570"/>
            <a:ext cx="5852160" cy="5040630"/>
          </a:xfrm>
        </p:spPr>
        <p:txBody>
          <a:bodyPr>
            <a:normAutofit/>
          </a:bodyPr>
          <a:lstStyle/>
          <a:p>
            <a:pPr defTabSz="966407">
              <a:defRPr/>
            </a:pPr>
            <a:r>
              <a:rPr lang="en-US" baseline="0" dirty="0"/>
              <a:t>As important as your decision is, there’s no one-size-fits-all answer. It’s a personal decision that must be made based on your unique circumstances. </a:t>
            </a:r>
          </a:p>
          <a:p>
            <a:pPr defTabSz="966407">
              <a:defRPr/>
            </a:pPr>
            <a:endParaRPr lang="en-US" baseline="0" dirty="0"/>
          </a:p>
          <a:p>
            <a:pPr defTabSz="966407">
              <a:defRPr/>
            </a:pPr>
            <a:r>
              <a:rPr lang="en-US" baseline="0" dirty="0">
                <a:solidFill>
                  <a:schemeClr val="tx1"/>
                </a:solidFill>
              </a:rPr>
              <a:t>Of course, sometimes the answer is simple. You may have to </a:t>
            </a:r>
            <a:r>
              <a:rPr lang="en-US" dirty="0"/>
              <a:t>claim</a:t>
            </a:r>
            <a:r>
              <a:rPr lang="en-US" baseline="0" dirty="0">
                <a:solidFill>
                  <a:schemeClr val="tx1"/>
                </a:solidFill>
              </a:rPr>
              <a:t> Social Security benefits as early as possible if you need Social Security income right away to meet day-to-day living expenses, perhaps because of illness, disability, or unemployment. But if that’s not the case</a:t>
            </a:r>
            <a:r>
              <a:rPr lang="en-US" dirty="0">
                <a:solidFill>
                  <a:schemeClr val="tx1"/>
                </a:solidFill>
              </a:rPr>
              <a:t> — </a:t>
            </a:r>
            <a:r>
              <a:rPr lang="en-US" baseline="0" dirty="0">
                <a:solidFill>
                  <a:schemeClr val="tx1"/>
                </a:solidFill>
              </a:rPr>
              <a:t>if you have other sources of retirement income or you want to continue working, for example</a:t>
            </a:r>
            <a:r>
              <a:rPr lang="en-US" dirty="0">
                <a:solidFill>
                  <a:schemeClr val="tx1"/>
                </a:solidFill>
              </a:rPr>
              <a:t> —</a:t>
            </a:r>
            <a:r>
              <a:rPr lang="en-US" baseline="0" dirty="0">
                <a:solidFill>
                  <a:schemeClr val="tx1"/>
                </a:solidFill>
              </a:rPr>
              <a:t> you’ll want to take the time to make an informed, well-reasoned decision about your Social Security benefits. </a:t>
            </a:r>
          </a:p>
          <a:p>
            <a:pPr defTabSz="966407">
              <a:defRPr/>
            </a:pPr>
            <a:endParaRPr lang="en-US" dirty="0">
              <a:solidFill>
                <a:schemeClr val="tx1"/>
              </a:solidFill>
            </a:endParaRPr>
          </a:p>
          <a:p>
            <a:pPr defTabSz="966407">
              <a:defRPr/>
            </a:pPr>
            <a:r>
              <a:rPr lang="en-US" dirty="0">
                <a:solidFill>
                  <a:schemeClr val="tx1"/>
                </a:solidFill>
              </a:rPr>
              <a:t>If you’re like most people, you’ve paid into the Social Security system for years, and you’d like to get the most</a:t>
            </a:r>
            <a:r>
              <a:rPr lang="en-US" baseline="0" dirty="0">
                <a:solidFill>
                  <a:schemeClr val="tx1"/>
                </a:solidFill>
              </a:rPr>
              <a:t> out of it that you can. So</a:t>
            </a:r>
            <a:r>
              <a:rPr lang="en-US" dirty="0">
                <a:solidFill>
                  <a:schemeClr val="tx1"/>
                </a:solidFill>
              </a:rPr>
              <a:t> to start, here are two major</a:t>
            </a:r>
            <a:r>
              <a:rPr lang="en-US" baseline="0" dirty="0">
                <a:solidFill>
                  <a:schemeClr val="tx1"/>
                </a:solidFill>
              </a:rPr>
              <a:t> </a:t>
            </a:r>
            <a:r>
              <a:rPr lang="en-US" dirty="0">
                <a:solidFill>
                  <a:schemeClr val="tx1"/>
                </a:solidFill>
              </a:rPr>
              <a:t>reasons why </a:t>
            </a:r>
            <a:r>
              <a:rPr lang="en-US" dirty="0"/>
              <a:t>when you claim</a:t>
            </a:r>
            <a:r>
              <a:rPr lang="en-US" dirty="0">
                <a:solidFill>
                  <a:schemeClr val="tx1"/>
                </a:solidFill>
              </a:rPr>
              <a:t> Social Security is so important.</a:t>
            </a:r>
            <a:r>
              <a:rPr lang="en-US" baseline="0" dirty="0">
                <a:solidFill>
                  <a:schemeClr val="tx1"/>
                </a:solidFill>
              </a:rPr>
              <a:t> </a:t>
            </a:r>
            <a:endParaRPr lang="en-US" dirty="0">
              <a:solidFill>
                <a:schemeClr val="tx1"/>
              </a:solidFill>
            </a:endParaRPr>
          </a:p>
          <a:p>
            <a:endParaRPr lang="en-US" baseline="0" dirty="0">
              <a:solidFill>
                <a:schemeClr val="tx1"/>
              </a:solidFill>
            </a:endParaRPr>
          </a:p>
          <a:p>
            <a:pPr>
              <a:buFont typeface="Arial" pitchFamily="34" charset="0"/>
              <a:buNone/>
            </a:pPr>
            <a:r>
              <a:rPr lang="en-US" baseline="0" dirty="0">
                <a:solidFill>
                  <a:schemeClr val="tx1"/>
                </a:solidFill>
              </a:rPr>
              <a:t>First, </a:t>
            </a:r>
            <a:r>
              <a:rPr lang="en-US" i="0" baseline="0" dirty="0">
                <a:solidFill>
                  <a:schemeClr val="tx1"/>
                </a:solidFill>
              </a:rPr>
              <a:t>when you </a:t>
            </a:r>
            <a:r>
              <a:rPr lang="en-US" dirty="0"/>
              <a:t>claim</a:t>
            </a:r>
            <a:r>
              <a:rPr lang="en-US" baseline="0" dirty="0">
                <a:solidFill>
                  <a:schemeClr val="tx1"/>
                </a:solidFill>
              </a:rPr>
              <a:t> benefits can significantly affect your overall retirement income. With pensions disappearing, Social Security remains the major source of guaranteed lifetime retirement income for most Americans. Once you apply, your retirement benefit will be locked in for the remainder of your life, in most circumstances (not counting annual inflation adjustments or recalculations to account for additional work), so taking time to explore your options now can help you make sure you have enough retirement income later.</a:t>
            </a:r>
          </a:p>
          <a:p>
            <a:pPr>
              <a:buFont typeface="Arial" pitchFamily="34" charset="0"/>
              <a:buNone/>
            </a:pPr>
            <a:endParaRPr lang="en-US" baseline="0" dirty="0">
              <a:solidFill>
                <a:schemeClr val="tx1"/>
              </a:solidFill>
            </a:endParaRPr>
          </a:p>
          <a:p>
            <a:pPr>
              <a:buFont typeface="Arial" pitchFamily="34" charset="0"/>
              <a:buNone/>
            </a:pPr>
            <a:r>
              <a:rPr lang="en-US" baseline="0" dirty="0">
                <a:solidFill>
                  <a:schemeClr val="tx1"/>
                </a:solidFill>
              </a:rPr>
              <a:t>The timing of benefits can also affect your spouse, because he or she may be entitled to receive spousal retirement benefits and survivor benefits based on the amount you receive.</a:t>
            </a:r>
          </a:p>
          <a:p>
            <a:pPr>
              <a:buFont typeface="Arial" pitchFamily="34" charset="0"/>
              <a:buNone/>
            </a:pPr>
            <a:r>
              <a:rPr lang="en-US" baseline="0" dirty="0">
                <a:solidFill>
                  <a:schemeClr val="tx1"/>
                </a:solidFill>
              </a:rPr>
              <a:t> </a:t>
            </a:r>
            <a:endParaRPr lang="en-US" dirty="0">
              <a:solidFill>
                <a:schemeClr val="tx1"/>
              </a:solidFill>
            </a:endParaRPr>
          </a:p>
          <a:p>
            <a:pPr defTabSz="966407">
              <a:defRPr/>
            </a:pPr>
            <a:endParaRPr lang="en-US" baseline="0" dirty="0"/>
          </a:p>
          <a:p>
            <a:pPr defTabSz="966407">
              <a:defRPr/>
            </a:pPr>
            <a:endParaRPr lang="en-US" baseline="0" dirty="0"/>
          </a:p>
          <a:p>
            <a:pPr defTabSz="966407">
              <a:defRPr/>
            </a:pPr>
            <a:endParaRPr lang="en-US" baseline="0" dirty="0"/>
          </a:p>
          <a:p>
            <a:pPr defTabSz="966407">
              <a:defRPr/>
            </a:pPr>
            <a:endParaRPr lang="en-US" baseline="0" dirty="0"/>
          </a:p>
          <a:p>
            <a:endParaRPr lang="en-US" dirty="0"/>
          </a:p>
        </p:txBody>
      </p:sp>
      <p:sp>
        <p:nvSpPr>
          <p:cNvPr id="4" name="Slide Number Placeholder 3"/>
          <p:cNvSpPr>
            <a:spLocks noGrp="1"/>
          </p:cNvSpPr>
          <p:nvPr>
            <p:ph type="sldNum" sz="quarter" idx="10"/>
          </p:nvPr>
        </p:nvSpPr>
        <p:spPr/>
        <p:txBody>
          <a:bodyPr/>
          <a:lstStyle/>
          <a:p>
            <a:fld id="{A14224CD-071E-4230-BCA5-894FABEA15CC}" type="slidenum">
              <a:rPr lang="en-US" smtClean="0"/>
              <a:pPr/>
              <a:t>4</a:t>
            </a:fld>
            <a:endParaRPr lang="en-US" dirty="0"/>
          </a:p>
        </p:txBody>
      </p:sp>
    </p:spTree>
    <p:extLst>
      <p:ext uri="{BB962C8B-B14F-4D97-AF65-F5344CB8AC3E}">
        <p14:creationId xmlns:p14="http://schemas.microsoft.com/office/powerpoint/2010/main" val="1700523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r>
              <a:rPr lang="en-US" baseline="0" dirty="0"/>
              <a:t>There’s a lot to consider as you make this decision.</a:t>
            </a:r>
            <a:r>
              <a:rPr lang="en-US" dirty="0"/>
              <a:t> Here</a:t>
            </a:r>
            <a:r>
              <a:rPr lang="en-US" baseline="0" dirty="0"/>
              <a:t> are some of the factors </a:t>
            </a:r>
            <a:r>
              <a:rPr lang="en-US" dirty="0"/>
              <a:t>that this presentation will discuss</a:t>
            </a:r>
            <a:r>
              <a:rPr lang="en-US" baseline="0" dirty="0"/>
              <a:t>:</a:t>
            </a:r>
          </a:p>
          <a:p>
            <a:endParaRPr lang="en-US" baseline="0" dirty="0"/>
          </a:p>
          <a:p>
            <a:pPr>
              <a:buFont typeface="Arial" pitchFamily="34" charset="0"/>
              <a:buNone/>
            </a:pPr>
            <a:r>
              <a:rPr lang="en-US" baseline="0" dirty="0"/>
              <a:t>Your full retirement age, and how your benefit is calculated</a:t>
            </a:r>
          </a:p>
          <a:p>
            <a:pPr>
              <a:buFont typeface="Arial" pitchFamily="34" charset="0"/>
              <a:buNone/>
            </a:pPr>
            <a:r>
              <a:rPr lang="en-US" baseline="0" dirty="0"/>
              <a:t>&lt;CLICK&gt;The amount of your future retirement benefit and the effect of taking benefits early or late</a:t>
            </a:r>
          </a:p>
          <a:p>
            <a:pPr>
              <a:buFont typeface="Arial" pitchFamily="34" charset="0"/>
              <a:buNone/>
            </a:pPr>
            <a:r>
              <a:rPr lang="en-US" baseline="0" dirty="0"/>
              <a:t>&lt;CLICK&gt;How many years you expect to spend in retirement, based on life expectancy</a:t>
            </a:r>
          </a:p>
          <a:p>
            <a:pPr>
              <a:buFont typeface="Arial" pitchFamily="34" charset="0"/>
              <a:buNone/>
            </a:pPr>
            <a:r>
              <a:rPr lang="en-US" baseline="0" dirty="0"/>
              <a:t>&lt;CLICK&gt;Whether you plan to continue working</a:t>
            </a:r>
          </a:p>
          <a:p>
            <a:pPr>
              <a:buFont typeface="Arial" pitchFamily="34" charset="0"/>
              <a:buNone/>
            </a:pPr>
            <a:r>
              <a:rPr lang="en-US" baseline="0" dirty="0"/>
              <a:t>&lt;CLICK&gt;Your other retirement income sources</a:t>
            </a:r>
          </a:p>
          <a:p>
            <a:pPr>
              <a:buFont typeface="Arial" pitchFamily="34" charset="0"/>
              <a:buNone/>
            </a:pPr>
            <a:r>
              <a:rPr lang="en-US" baseline="0" dirty="0"/>
              <a:t>&lt;CLICK&gt;Your income tax picture</a:t>
            </a:r>
          </a:p>
          <a:p>
            <a:pPr defTabSz="966407">
              <a:defRPr/>
            </a:pPr>
            <a:r>
              <a:rPr lang="en-US" baseline="0" dirty="0"/>
              <a:t>&lt;CLICK&gt;How your decision will affect your spouse and the benefits he or she can receive</a:t>
            </a:r>
          </a:p>
          <a:p>
            <a:pPr>
              <a:buFont typeface="Arial" pitchFamily="34" charset="0"/>
              <a:buChar char="•"/>
            </a:pPr>
            <a:endParaRPr lang="en-US" baseline="0" dirty="0"/>
          </a:p>
          <a:p>
            <a:pPr>
              <a:buFont typeface="Arial" pitchFamily="34" charset="0"/>
              <a:buChar char="•"/>
            </a:pPr>
            <a:endParaRPr lang="en-US" baseline="0" dirty="0"/>
          </a:p>
          <a:p>
            <a:pPr>
              <a:buFont typeface="Arial" pitchFamily="34" charset="0"/>
              <a:buNone/>
            </a:pPr>
            <a:endParaRPr lang="en-US" baseline="0" dirty="0"/>
          </a:p>
          <a:p>
            <a:pPr>
              <a:buFont typeface="Arial" pitchFamily="34" charset="0"/>
              <a:buChar char="•"/>
            </a:pPr>
            <a:endParaRPr lang="en-US" baseline="0" dirty="0"/>
          </a:p>
          <a:p>
            <a:pPr>
              <a:buFont typeface="Arial"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A14224CD-071E-4230-BCA5-894FABEA15CC}" type="slidenum">
              <a:rPr lang="en-US" smtClean="0"/>
              <a:pPr/>
              <a:t>5</a:t>
            </a:fld>
            <a:endParaRPr lang="en-US" dirty="0"/>
          </a:p>
        </p:txBody>
      </p:sp>
    </p:spTree>
    <p:extLst>
      <p:ext uri="{BB962C8B-B14F-4D97-AF65-F5344CB8AC3E}">
        <p14:creationId xmlns:p14="http://schemas.microsoft.com/office/powerpoint/2010/main" val="37965282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So let’s start with </a:t>
            </a:r>
            <a:r>
              <a:rPr lang="en-US" dirty="0"/>
              <a:t>two</a:t>
            </a:r>
            <a:r>
              <a:rPr lang="en-US" baseline="0" dirty="0"/>
              <a:t> basic things you need to know as you begin to explore your options. </a:t>
            </a:r>
            <a:r>
              <a:rPr lang="en-US" dirty="0"/>
              <a:t>First,</a:t>
            </a:r>
            <a:r>
              <a:rPr lang="en-US" baseline="0" dirty="0"/>
              <a:t> what is your full retirement age? It’s the age at which you can receive a full, or unreduced, Social Security retirement benefit. Your full retirement age ranges from 66 to 67, depending on the year you were born, as shown on this chart. If you begin receiving benefits earlier than this age, you’ll receive a reduced benefit. If you begin receiving benefits after this age, you’ll receive a higher benefit because you will earn delayed retirement credits. Other benefits that you or your family members can receive are also based on what you’re eligible to receive at your full retirement age. </a:t>
            </a:r>
          </a:p>
          <a:p>
            <a:endParaRPr lang="en-US" baseline="0" dirty="0"/>
          </a:p>
          <a:p>
            <a:r>
              <a:rPr lang="en-US" baseline="0" dirty="0"/>
              <a:t>The second thing you’ll want to understand is how your full retirement benefit is calculated. The benefit calculation is complicated and beyond the scope of this presentation, </a:t>
            </a:r>
            <a:r>
              <a:rPr lang="en-US" dirty="0"/>
              <a:t>but here’s</a:t>
            </a:r>
            <a:r>
              <a:rPr lang="en-US" baseline="0" dirty="0"/>
              <a:t> a brief overview.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A14224CD-071E-4230-BCA5-894FABEA15CC}" type="slidenum">
              <a:rPr lang="en-US" smtClean="0"/>
              <a:pPr/>
              <a:t>6</a:t>
            </a:fld>
            <a:endParaRPr lang="en-US" dirty="0"/>
          </a:p>
        </p:txBody>
      </p:sp>
    </p:spTree>
    <p:extLst>
      <p:ext uri="{BB962C8B-B14F-4D97-AF65-F5344CB8AC3E}">
        <p14:creationId xmlns:p14="http://schemas.microsoft.com/office/powerpoint/2010/main" val="1566113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a:t>Your Social Security retirement benefit is based on the number of years you’ve been working and your earnings over those years. To qualify for Social Security retirement benefits, you must have worked at least 10 years in Social Security covered employment. When you become eligible for benefits at age 62, the Social Security Administration calculates your full retirement benefit.  Your highest 35 years of earnings are indexed to adjust for inflation, then they are averaged. Finally, a formula is applied to determine what’s called your full retirement benefit. You may also hear your full retirement benefit referred to as your basic benefit or “primary insurance amount.” </a:t>
            </a:r>
          </a:p>
          <a:p>
            <a:endParaRPr lang="en-US" sz="1300" dirty="0"/>
          </a:p>
          <a:p>
            <a:r>
              <a:rPr lang="en-US" sz="1300" dirty="0"/>
              <a:t>If you retire at full retirement age, you will receive 100% of this amount. But if you begin receiving your retirement benefit earlier, your benefit will be reduced by a certain percentage for each month you receive benefits early. </a:t>
            </a:r>
          </a:p>
          <a:p>
            <a:endParaRPr lang="en-US" baseline="0" dirty="0"/>
          </a:p>
        </p:txBody>
      </p:sp>
      <p:sp>
        <p:nvSpPr>
          <p:cNvPr id="4" name="Slide Number Placeholder 3"/>
          <p:cNvSpPr>
            <a:spLocks noGrp="1"/>
          </p:cNvSpPr>
          <p:nvPr>
            <p:ph type="sldNum" sz="quarter" idx="10"/>
          </p:nvPr>
        </p:nvSpPr>
        <p:spPr/>
        <p:txBody>
          <a:bodyPr/>
          <a:lstStyle/>
          <a:p>
            <a:fld id="{A14224CD-071E-4230-BCA5-894FABEA15CC}" type="slidenum">
              <a:rPr lang="en-US" smtClean="0"/>
              <a:pPr/>
              <a:t>7</a:t>
            </a:fld>
            <a:endParaRPr lang="en-US" dirty="0"/>
          </a:p>
        </p:txBody>
      </p:sp>
    </p:spTree>
    <p:extLst>
      <p:ext uri="{BB962C8B-B14F-4D97-AF65-F5344CB8AC3E}">
        <p14:creationId xmlns:p14="http://schemas.microsoft.com/office/powerpoint/2010/main" val="24909329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So let’s take a closer look at how much you’ll receive if you want to </a:t>
            </a:r>
            <a:r>
              <a:rPr lang="en-US" dirty="0"/>
              <a:t>start receiving</a:t>
            </a:r>
            <a:r>
              <a:rPr lang="en-US" baseline="0" dirty="0"/>
              <a:t> benefits earlier than your full retirement age. Currently, the earliest age at which you can receive Social Security retirement benefits is 62. But choosing to </a:t>
            </a:r>
            <a:r>
              <a:rPr lang="en-US" dirty="0"/>
              <a:t>claim</a:t>
            </a:r>
            <a:r>
              <a:rPr lang="en-US" baseline="0" dirty="0"/>
              <a:t> benefits early has financial consequences, because it will permanently reduce the amount you’ll receive.</a:t>
            </a:r>
          </a:p>
          <a:p>
            <a:endParaRPr lang="en-US" baseline="0" dirty="0"/>
          </a:p>
          <a:p>
            <a:r>
              <a:rPr lang="en-US" baseline="0" dirty="0"/>
              <a:t>&lt;CLICK&gt;Your benefit is reduced by a certain percentage for each month you receive benefits early. If your full retirement age is 66, this equates to a 25% benefit reduction at age 62; if your full retirement age is 67, this equates to a 30% reduction.</a:t>
            </a:r>
          </a:p>
          <a:p>
            <a:endParaRPr lang="en-US" baseline="0" dirty="0"/>
          </a:p>
          <a:p>
            <a:r>
              <a:rPr lang="en-US" baseline="0" dirty="0"/>
              <a:t>Here’s an example. Let’s say your full retirement age is 67, and you decide to apply for benefits at age 62. Your benefit will be 30% less than it would be at age 67. As this chart shows, a $2,000 monthly benefit taken at age 67 will be reduced by 30%</a:t>
            </a:r>
            <a:r>
              <a:rPr lang="en-US" dirty="0"/>
              <a:t> — </a:t>
            </a:r>
            <a:r>
              <a:rPr lang="en-US" baseline="0" dirty="0"/>
              <a:t>to $1,400</a:t>
            </a:r>
            <a:r>
              <a:rPr lang="en-US" dirty="0"/>
              <a:t> — </a:t>
            </a:r>
            <a:r>
              <a:rPr lang="en-US" baseline="0" dirty="0"/>
              <a:t>if taken at age 62 instead. </a:t>
            </a:r>
          </a:p>
          <a:p>
            <a:endParaRPr lang="en-US" baseline="0" dirty="0"/>
          </a:p>
          <a:p>
            <a:r>
              <a:rPr lang="en-US" baseline="0" dirty="0"/>
              <a:t>&lt;CLICK&gt;However, you’ll receive benefits for a longer period of time</a:t>
            </a:r>
            <a:r>
              <a:rPr lang="en-US" dirty="0"/>
              <a:t> </a:t>
            </a:r>
            <a:r>
              <a:rPr lang="en-US" baseline="0" dirty="0"/>
              <a:t>than if you began receiving benefits at your full retirement age, and this is certainly a big factor. </a:t>
            </a:r>
            <a:r>
              <a:rPr lang="en-US" dirty="0"/>
              <a:t>This will be discussed later</a:t>
            </a:r>
            <a:r>
              <a:rPr lang="en-US" baseline="0" dirty="0"/>
              <a:t>, but first, let’s look at how your benefit will be affected if you decide to delay retirement instead. </a:t>
            </a:r>
            <a:endParaRPr lang="en-US" dirty="0"/>
          </a:p>
        </p:txBody>
      </p:sp>
      <p:sp>
        <p:nvSpPr>
          <p:cNvPr id="4" name="Slide Number Placeholder 3"/>
          <p:cNvSpPr>
            <a:spLocks noGrp="1"/>
          </p:cNvSpPr>
          <p:nvPr>
            <p:ph type="sldNum" sz="quarter" idx="10"/>
          </p:nvPr>
        </p:nvSpPr>
        <p:spPr/>
        <p:txBody>
          <a:bodyPr/>
          <a:lstStyle/>
          <a:p>
            <a:fld id="{A14224CD-071E-4230-BCA5-894FABEA15CC}" type="slidenum">
              <a:rPr lang="en-US" smtClean="0"/>
              <a:pPr/>
              <a:t>8</a:t>
            </a:fld>
            <a:endParaRPr lang="en-US" dirty="0"/>
          </a:p>
        </p:txBody>
      </p:sp>
    </p:spTree>
    <p:extLst>
      <p:ext uri="{BB962C8B-B14F-4D97-AF65-F5344CB8AC3E}">
        <p14:creationId xmlns:p14="http://schemas.microsoft.com/office/powerpoint/2010/main" val="15237800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a:p>
            <a:r>
              <a:rPr lang="en-US" baseline="0" dirty="0"/>
              <a:t> I</a:t>
            </a:r>
            <a:r>
              <a:rPr lang="en-US" dirty="0"/>
              <a:t>f you delay receiving</a:t>
            </a:r>
            <a:r>
              <a:rPr lang="en-US" baseline="0" dirty="0"/>
              <a:t> Social Security benefits, you’ll receive delayed retirement credits that will permanently increase your benefit. </a:t>
            </a:r>
          </a:p>
          <a:p>
            <a:endParaRPr lang="en-US" baseline="0" dirty="0"/>
          </a:p>
          <a:p>
            <a:r>
              <a:rPr lang="en-US" baseline="0" dirty="0"/>
              <a:t>&lt;CLICK&gt;</a:t>
            </a:r>
            <a:r>
              <a:rPr lang="en-US" dirty="0"/>
              <a:t>Your benefit will</a:t>
            </a:r>
            <a:r>
              <a:rPr lang="en-US" baseline="0" dirty="0"/>
              <a:t> increase for each month you delay receiving benefits</a:t>
            </a:r>
            <a:r>
              <a:rPr lang="en-US" dirty="0"/>
              <a:t> — </a:t>
            </a:r>
            <a:r>
              <a:rPr lang="en-US" baseline="0" dirty="0"/>
              <a:t>or 8% per year</a:t>
            </a:r>
            <a:r>
              <a:rPr lang="en-US" dirty="0"/>
              <a:t> — </a:t>
            </a:r>
            <a:r>
              <a:rPr lang="en-US" baseline="0" dirty="0"/>
              <a:t>past your full retirement age, up until age 70. Note that we’re only talking about benefits based on your own earnings record.</a:t>
            </a:r>
            <a:r>
              <a:rPr lang="en-US" dirty="0"/>
              <a:t> Y</a:t>
            </a:r>
            <a:r>
              <a:rPr lang="en-US" baseline="0" dirty="0"/>
              <a:t>ou won’t receive delayed retirement credits for survivor benefits or spousal benefits. </a:t>
            </a:r>
          </a:p>
          <a:p>
            <a:endParaRPr lang="en-US" baseline="0" dirty="0"/>
          </a:p>
          <a:p>
            <a:r>
              <a:rPr lang="en-US" baseline="0" dirty="0"/>
              <a:t>To continue with the hypothetical example from the previous slide, if your full retirement age is 67 and you decide to delay receiving benefits until age 70, your benefit at age 70 will be 24% more than at age 67. As this chart </a:t>
            </a:r>
            <a:r>
              <a:rPr lang="en-US" baseline="0"/>
              <a:t>shows, </a:t>
            </a:r>
            <a:r>
              <a:rPr lang="en-US" baseline="0" dirty="0"/>
              <a:t>a $2,000 monthly benefit taken at age 67 will be worth $2,480 if taken at age 70 instead of at age 67. </a:t>
            </a:r>
            <a:endParaRPr lang="en-US" dirty="0"/>
          </a:p>
        </p:txBody>
      </p:sp>
      <p:sp>
        <p:nvSpPr>
          <p:cNvPr id="4" name="Slide Number Placeholder 3"/>
          <p:cNvSpPr>
            <a:spLocks noGrp="1"/>
          </p:cNvSpPr>
          <p:nvPr>
            <p:ph type="sldNum" sz="quarter" idx="10"/>
          </p:nvPr>
        </p:nvSpPr>
        <p:spPr/>
        <p:txBody>
          <a:bodyPr/>
          <a:lstStyle/>
          <a:p>
            <a:fld id="{A14224CD-071E-4230-BCA5-894FABEA15CC}" type="slidenum">
              <a:rPr lang="en-US" smtClean="0"/>
              <a:pPr/>
              <a:t>9</a:t>
            </a:fld>
            <a:endParaRPr lang="en-US" dirty="0"/>
          </a:p>
        </p:txBody>
      </p:sp>
    </p:spTree>
    <p:extLst>
      <p:ext uri="{BB962C8B-B14F-4D97-AF65-F5344CB8AC3E}">
        <p14:creationId xmlns:p14="http://schemas.microsoft.com/office/powerpoint/2010/main" val="21813826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This final chart shows the range of monthly benefits you might receive, depending on when you choose to begin </a:t>
            </a:r>
            <a:r>
              <a:rPr lang="en-US" dirty="0"/>
              <a:t>receiving</a:t>
            </a:r>
            <a:r>
              <a:rPr lang="en-US" baseline="0" dirty="0"/>
              <a:t> benefits. In our hypothetical example, if $2,000 is the full retirement benefit at age 67, the monthly benefit of $2,480 at age 70 is approximately 77% more than the monthly benefit of $1,400 taken at age 62</a:t>
            </a:r>
            <a:r>
              <a:rPr lang="en-US" dirty="0"/>
              <a:t> — </a:t>
            </a:r>
            <a:r>
              <a:rPr lang="en-US" baseline="0" dirty="0"/>
              <a:t>a big increase. </a:t>
            </a:r>
          </a:p>
          <a:p>
            <a:endParaRPr lang="en-US" baseline="0" dirty="0"/>
          </a:p>
          <a:p>
            <a:r>
              <a:rPr lang="en-US" baseline="0" dirty="0"/>
              <a:t>However, what this chart doesn’t show is that you’ll receive benefits for 8 years longer if you </a:t>
            </a:r>
            <a:r>
              <a:rPr lang="en-US" dirty="0"/>
              <a:t>claim</a:t>
            </a:r>
            <a:r>
              <a:rPr lang="en-US" baseline="0" dirty="0"/>
              <a:t> them at age 62, rather than age 70, and that can add up to a lot of money. </a:t>
            </a:r>
          </a:p>
          <a:p>
            <a:endParaRPr lang="en-US" dirty="0"/>
          </a:p>
          <a:p>
            <a:r>
              <a:rPr lang="en-US" baseline="0" dirty="0"/>
              <a:t>&lt;CLICK&gt;In this example, if you receive a $1,400 benefit for 8 years, you would have received $134,400 by age of 70 (not including any cost-of-living adjustments).</a:t>
            </a:r>
          </a:p>
          <a:p>
            <a:endParaRPr lang="en-US" baseline="0" dirty="0"/>
          </a:p>
          <a:p>
            <a:r>
              <a:rPr lang="en-US" baseline="0" dirty="0"/>
              <a:t>So we return to the fundamental question: is it better to opt for a smaller monthly benefit at age 62, but receive it for a longer period of time, or is it better to </a:t>
            </a:r>
            <a:r>
              <a:rPr lang="en-US" dirty="0"/>
              <a:t>claim</a:t>
            </a:r>
            <a:r>
              <a:rPr lang="en-US" baseline="0" dirty="0"/>
              <a:t> at age 70, to receive the highest monthly benefit possible? Again, there’s no one-size-fits-all answer; in part, it depends on how long you can afford to delay receiving benefits, and on how long you expect retirement to last. </a:t>
            </a:r>
            <a:endParaRPr lang="en-US" dirty="0"/>
          </a:p>
        </p:txBody>
      </p:sp>
      <p:sp>
        <p:nvSpPr>
          <p:cNvPr id="4" name="Slide Number Placeholder 3"/>
          <p:cNvSpPr>
            <a:spLocks noGrp="1"/>
          </p:cNvSpPr>
          <p:nvPr>
            <p:ph type="sldNum" sz="quarter" idx="10"/>
          </p:nvPr>
        </p:nvSpPr>
        <p:spPr/>
        <p:txBody>
          <a:bodyPr/>
          <a:lstStyle/>
          <a:p>
            <a:fld id="{A14224CD-071E-4230-BCA5-894FABEA15CC}" type="slidenum">
              <a:rPr lang="en-US" smtClean="0"/>
              <a:pPr/>
              <a:t>10</a:t>
            </a:fld>
            <a:endParaRPr lang="en-US" dirty="0"/>
          </a:p>
        </p:txBody>
      </p:sp>
    </p:spTree>
    <p:extLst>
      <p:ext uri="{BB962C8B-B14F-4D97-AF65-F5344CB8AC3E}">
        <p14:creationId xmlns:p14="http://schemas.microsoft.com/office/powerpoint/2010/main" val="1610969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001382024"/>
      </p:ext>
    </p:extLst>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352F107-ECF2-4824-93AA-066CB6DBDF14}" type="datetimeFigureOut">
              <a:rPr lang="en-US" smtClean="0"/>
              <a:pPr/>
              <a:t>7/26/2022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65476CC-0318-4B92-A1F7-BF54BD9B3F92}" type="slidenum">
              <a:rPr lang="en-US" smtClean="0"/>
              <a:pPr/>
              <a:t>‹#›</a:t>
            </a:fld>
            <a:endParaRPr lang="en-US" dirty="0"/>
          </a:p>
        </p:txBody>
      </p:sp>
    </p:spTree>
    <p:extLst>
      <p:ext uri="{BB962C8B-B14F-4D97-AF65-F5344CB8AC3E}">
        <p14:creationId xmlns:p14="http://schemas.microsoft.com/office/powerpoint/2010/main" val="277123588"/>
      </p:ext>
    </p:extLst>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800" baseline="0"/>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352F107-ECF2-4824-93AA-066CB6DBDF14}" type="datetimeFigureOut">
              <a:rPr lang="en-US" smtClean="0"/>
              <a:pPr/>
              <a:t>7/26/2022</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65476CC-0318-4B92-A1F7-BF54BD9B3F92}" type="slidenum">
              <a:rPr lang="en-US" smtClean="0"/>
              <a:pPr/>
              <a:t>‹#›</a:t>
            </a:fld>
            <a:endParaRPr lang="en-US" dirty="0"/>
          </a:p>
        </p:txBody>
      </p:sp>
    </p:spTree>
    <p:extLst>
      <p:ext uri="{BB962C8B-B14F-4D97-AF65-F5344CB8AC3E}">
        <p14:creationId xmlns:p14="http://schemas.microsoft.com/office/powerpoint/2010/main" val="202528523"/>
      </p:ext>
    </p:extLst>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800" b="1">
                <a:latin typeface="Arial" pitchFamily="34" charset="0"/>
                <a:cs typeface="Arial"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i="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buFont typeface="Wingdings" pitchFamily="2" charset="2"/>
              <a:buChar char="§"/>
              <a:defRPr sz="2400">
                <a:latin typeface="Arial" pitchFamily="34" charset="0"/>
                <a:cs typeface="Arial" pitchFamily="34"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buFont typeface="Wingdings" pitchFamily="2" charset="2"/>
              <a:buChar cha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32963806"/>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800"/>
            </a:lvl1pPr>
          </a:lstStyle>
          <a:p>
            <a:r>
              <a:rPr lang="en-US" dirty="0"/>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352F107-ECF2-4824-93AA-066CB6DBDF14}" type="datetimeFigureOut">
              <a:rPr lang="en-US" smtClean="0"/>
              <a:pPr/>
              <a:t>7/26/2022</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065476CC-0318-4B92-A1F7-BF54BD9B3F92}" type="slidenum">
              <a:rPr lang="en-US" smtClean="0"/>
              <a:pPr/>
              <a:t>‹#›</a:t>
            </a:fld>
            <a:endParaRPr lang="en-US" dirty="0"/>
          </a:p>
        </p:txBody>
      </p:sp>
    </p:spTree>
    <p:extLst>
      <p:ext uri="{BB962C8B-B14F-4D97-AF65-F5344CB8AC3E}">
        <p14:creationId xmlns:p14="http://schemas.microsoft.com/office/powerpoint/2010/main" val="3319817700"/>
      </p:ext>
    </p:extLst>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a:spLocks noGrp="1"/>
          </p:cNvSpPr>
          <p:nvPr>
            <p:ph type="title"/>
          </p:nvPr>
        </p:nvSpPr>
        <p:spPr>
          <a:xfrm>
            <a:off x="546100" y="533400"/>
            <a:ext cx="7302500" cy="1219200"/>
          </a:xfrm>
          <a:prstGeom prst="rect">
            <a:avLst/>
          </a:prstGeom>
        </p:spPr>
        <p:txBody>
          <a:bodyPr/>
          <a:lstStyle>
            <a:lvl1pPr algn="l">
              <a:defRPr sz="4000" b="0">
                <a:solidFill>
                  <a:srgbClr val="5D5D5D"/>
                </a:solidFill>
              </a:defRPr>
            </a:lvl1pPr>
          </a:lstStyle>
          <a:p>
            <a:r>
              <a:rPr lang="en-US" dirty="0"/>
              <a:t>Click to edit Master title style</a:t>
            </a:r>
          </a:p>
        </p:txBody>
      </p:sp>
      <p:sp>
        <p:nvSpPr>
          <p:cNvPr id="4" name="Content Placeholder 2"/>
          <p:cNvSpPr>
            <a:spLocks noGrp="1"/>
          </p:cNvSpPr>
          <p:nvPr>
            <p:ph idx="1"/>
          </p:nvPr>
        </p:nvSpPr>
        <p:spPr>
          <a:xfrm>
            <a:off x="546100" y="2187575"/>
            <a:ext cx="6400800" cy="3298825"/>
          </a:xfrm>
          <a:prstGeom prst="rect">
            <a:avLst/>
          </a:prstGeom>
        </p:spPr>
        <p:txBody>
          <a:bodyPr/>
          <a:lstStyle>
            <a:lvl1pPr marL="457200" indent="-457200">
              <a:buClr>
                <a:srgbClr val="5D5D5D"/>
              </a:buClr>
              <a:buSzPct val="50000"/>
              <a:buFont typeface="Wingdings" panose="05000000000000000000" pitchFamily="2" charset="2"/>
              <a:buChar char=""/>
              <a:defRPr>
                <a:solidFill>
                  <a:srgbClr val="5D5D5D"/>
                </a:solidFill>
                <a:latin typeface="Calibri" panose="020F0502020204030204" pitchFamily="34" charset="0"/>
              </a:defRPr>
            </a:lvl1pPr>
            <a:lvl2pPr marL="914400" indent="-457200">
              <a:buClr>
                <a:srgbClr val="5D5D5D"/>
              </a:buClr>
              <a:buSzPct val="50000"/>
              <a:buFont typeface="Wingdings" panose="05000000000000000000" pitchFamily="2" charset="2"/>
              <a:buChar char=""/>
              <a:defRPr>
                <a:solidFill>
                  <a:srgbClr val="5D5D5D"/>
                </a:solidFill>
                <a:latin typeface="Calibri" panose="020F0502020204030204" pitchFamily="34" charset="0"/>
              </a:defRPr>
            </a:lvl2pPr>
            <a:lvl3pPr marL="1257300" indent="-342900">
              <a:buClr>
                <a:srgbClr val="5D5D5D"/>
              </a:buClr>
              <a:buSzPct val="50000"/>
              <a:buFont typeface="Wingdings" panose="05000000000000000000" pitchFamily="2" charset="2"/>
              <a:buChar char=""/>
              <a:defRPr>
                <a:solidFill>
                  <a:srgbClr val="5D5D5D"/>
                </a:solidFill>
                <a:latin typeface="Calibri" panose="020F0502020204030204" pitchFamily="34" charset="0"/>
              </a:defRPr>
            </a:lvl3pPr>
            <a:lvl4pPr marL="1714500" indent="-342900">
              <a:buClr>
                <a:srgbClr val="5D5D5D"/>
              </a:buClr>
              <a:buSzPct val="50000"/>
              <a:buFont typeface="Wingdings" panose="05000000000000000000" pitchFamily="2" charset="2"/>
              <a:buChar char=""/>
              <a:defRPr>
                <a:solidFill>
                  <a:srgbClr val="5D5D5D"/>
                </a:solidFill>
                <a:latin typeface="Calibri" panose="020F0502020204030204" pitchFamily="34" charset="0"/>
              </a:defRPr>
            </a:lvl4pPr>
            <a:lvl5pPr marL="2171700" indent="-342900">
              <a:buClr>
                <a:srgbClr val="5D5D5D"/>
              </a:buClr>
              <a:buSzPct val="50000"/>
              <a:buFont typeface="Wingdings" panose="05000000000000000000" pitchFamily="2" charset="2"/>
              <a:buChar char=""/>
              <a:defRPr>
                <a:solidFill>
                  <a:srgbClr val="5D5D5D"/>
                </a:solidFill>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11022733"/>
      </p:ext>
    </p:extLst>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30352" y="530352"/>
            <a:ext cx="7772400" cy="601331"/>
          </a:xfrm>
        </p:spPr>
        <p:txBody>
          <a:bodyPr/>
          <a:lstStyle/>
          <a:p>
            <a:r>
              <a:rPr lang="en-US" dirty="0"/>
              <a:t>Click to edit Master title style</a:t>
            </a:r>
          </a:p>
        </p:txBody>
      </p:sp>
      <p:sp>
        <p:nvSpPr>
          <p:cNvPr id="3" name="Content Placeholder 2"/>
          <p:cNvSpPr>
            <a:spLocks noGrp="1"/>
          </p:cNvSpPr>
          <p:nvPr>
            <p:ph sz="half" idx="1"/>
          </p:nvPr>
        </p:nvSpPr>
        <p:spPr>
          <a:xfrm>
            <a:off x="914400" y="1600200"/>
            <a:ext cx="381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876800" y="1600200"/>
            <a:ext cx="381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98647397"/>
      </p:ext>
    </p:extLst>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80388212"/>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1" name="Picture 1"/>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530352" y="530351"/>
            <a:ext cx="8518398" cy="66027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685800" y="1828800"/>
            <a:ext cx="7038975" cy="3429000"/>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880257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Lst>
  <p:transition spd="slow">
    <p:wipe dir="r"/>
  </p:transition>
  <p:txStyles>
    <p:titleStyle>
      <a:lvl1pPr algn="l" defTabSz="914400" rtl="0" eaLnBrk="1" latinLnBrk="0" hangingPunct="1">
        <a:spcBef>
          <a:spcPct val="0"/>
        </a:spcBef>
        <a:buNone/>
        <a:defRPr sz="4000" b="0" i="0" kern="1200" baseline="0">
          <a:solidFill>
            <a:srgbClr val="5D5D5D"/>
          </a:solidFill>
          <a:latin typeface="Calibri"/>
          <a:ea typeface="+mj-ea"/>
          <a:cs typeface="Calibri"/>
        </a:defRPr>
      </a:lvl1pPr>
    </p:titleStyle>
    <p:bodyStyle>
      <a:lvl1pPr marL="228600" indent="-228600" algn="l" defTabSz="228600" rtl="0" eaLnBrk="1" latinLnBrk="0" hangingPunct="1">
        <a:spcBef>
          <a:spcPct val="20000"/>
        </a:spcBef>
        <a:buClr>
          <a:srgbClr val="5D5D5D"/>
        </a:buClr>
        <a:buSzPct val="50000"/>
        <a:buFont typeface="Wingdings" panose="05000000000000000000" pitchFamily="2" charset="2"/>
        <a:buChar char="l"/>
        <a:defRPr sz="2800" kern="1200">
          <a:solidFill>
            <a:srgbClr val="5D5D5D"/>
          </a:solidFill>
          <a:latin typeface="Calibri" panose="020F0502020204030204" pitchFamily="34" charset="0"/>
          <a:ea typeface="+mn-ea"/>
          <a:cs typeface="Arial" pitchFamily="34" charset="0"/>
        </a:defRPr>
      </a:lvl1pPr>
      <a:lvl2pPr marL="742950" indent="-285750" algn="l" defTabSz="914400" rtl="0" eaLnBrk="1" latinLnBrk="0" hangingPunct="1">
        <a:spcBef>
          <a:spcPct val="20000"/>
        </a:spcBef>
        <a:buClr>
          <a:schemeClr val="accent5">
            <a:lumMod val="75000"/>
          </a:schemeClr>
        </a:buClr>
        <a:buFont typeface="Arial" pitchFamily="34" charset="0"/>
        <a:buChar char="–"/>
        <a:defRPr sz="2800" kern="1200">
          <a:solidFill>
            <a:srgbClr val="5D5D5D"/>
          </a:solidFill>
          <a:latin typeface="Calibri" panose="020F0502020204030204" pitchFamily="34" charset="0"/>
          <a:ea typeface="+mn-ea"/>
          <a:cs typeface="Arial" pitchFamily="34" charset="0"/>
        </a:defRPr>
      </a:lvl2pPr>
      <a:lvl3pPr marL="1143000" indent="-228600" algn="l" defTabSz="914400" rtl="0" eaLnBrk="1" latinLnBrk="0" hangingPunct="1">
        <a:spcBef>
          <a:spcPct val="20000"/>
        </a:spcBef>
        <a:buClr>
          <a:schemeClr val="accent5">
            <a:lumMod val="75000"/>
          </a:schemeClr>
        </a:buClr>
        <a:buFont typeface="Arial" pitchFamily="34" charset="0"/>
        <a:buChar char="•"/>
        <a:defRPr sz="2800" kern="1200">
          <a:solidFill>
            <a:srgbClr val="5D5D5D"/>
          </a:solidFill>
          <a:latin typeface="Calibri" panose="020F0502020204030204"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800" kern="1200">
          <a:solidFill>
            <a:srgbClr val="5D5D5D"/>
          </a:solidFill>
          <a:latin typeface="Calibri" panose="020F0502020204030204"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800" kern="1200">
          <a:solidFill>
            <a:srgbClr val="5D5D5D"/>
          </a:solidFill>
          <a:latin typeface="Calibri" panose="020F050202020403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28" y="0"/>
            <a:ext cx="9139943" cy="6858000"/>
          </a:xfrm>
          <a:prstGeom prst="rect">
            <a:avLst/>
          </a:prstGeom>
        </p:spPr>
      </p:pic>
      <p:sp>
        <p:nvSpPr>
          <p:cNvPr id="10" name="Shape 62"/>
          <p:cNvSpPr txBox="1">
            <a:spLocks/>
          </p:cNvSpPr>
          <p:nvPr/>
        </p:nvSpPr>
        <p:spPr bwMode="auto">
          <a:xfrm>
            <a:off x="1233488" y="2727325"/>
            <a:ext cx="7329487"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25" rIns="92075" bIns="46025"/>
          <a:lstStyle>
            <a:defPPr marR="0" algn="l" rtl="0">
              <a:lnSpc>
                <a:spcPct val="100000"/>
              </a:lnSpc>
              <a:spcBef>
                <a:spcPts val="0"/>
              </a:spcBef>
              <a:spcAft>
                <a:spcPts val="0"/>
              </a:spcAft>
            </a:defPPr>
            <a:lvl1pPr algn="l" rtl="0" eaLnBrk="0" fontAlgn="base" hangingPunct="0">
              <a:lnSpc>
                <a:spcPct val="89000"/>
              </a:lnSpc>
              <a:spcBef>
                <a:spcPts val="0"/>
              </a:spcBef>
              <a:spcAft>
                <a:spcPts val="0"/>
              </a:spcAft>
              <a:defRPr sz="3600">
                <a:solidFill>
                  <a:srgbClr val="7F7E7E"/>
                </a:solidFill>
                <a:latin typeface="Calibri"/>
                <a:ea typeface="Calibri"/>
                <a:cs typeface="Calibri"/>
                <a:sym typeface="Calibri"/>
                <a:rtl val="0"/>
              </a:defRPr>
            </a:lvl1pPr>
            <a:lvl2pPr algn="l" rtl="0" eaLnBrk="0" fontAlgn="base" hangingPunct="0">
              <a:lnSpc>
                <a:spcPct val="89000"/>
              </a:lnSpc>
              <a:spcBef>
                <a:spcPts val="0"/>
              </a:spcBef>
              <a:spcAft>
                <a:spcPts val="0"/>
              </a:spcAft>
              <a:defRPr sz="3600">
                <a:solidFill>
                  <a:srgbClr val="7F7E7E"/>
                </a:solidFill>
                <a:latin typeface="PT Sans"/>
                <a:ea typeface="PT Sans"/>
                <a:cs typeface="PT Sans"/>
                <a:sym typeface="PT Sans"/>
              </a:defRPr>
            </a:lvl2pPr>
            <a:lvl3pPr algn="l" rtl="0" eaLnBrk="0" fontAlgn="base" hangingPunct="0">
              <a:lnSpc>
                <a:spcPct val="89000"/>
              </a:lnSpc>
              <a:spcBef>
                <a:spcPts val="0"/>
              </a:spcBef>
              <a:spcAft>
                <a:spcPts val="0"/>
              </a:spcAft>
              <a:defRPr sz="3600">
                <a:solidFill>
                  <a:srgbClr val="7F7E7E"/>
                </a:solidFill>
                <a:latin typeface="PT Sans"/>
                <a:ea typeface="PT Sans"/>
                <a:cs typeface="PT Sans"/>
                <a:sym typeface="PT Sans"/>
              </a:defRPr>
            </a:lvl3pPr>
            <a:lvl4pPr algn="l" rtl="0" eaLnBrk="0" fontAlgn="base" hangingPunct="0">
              <a:lnSpc>
                <a:spcPct val="89000"/>
              </a:lnSpc>
              <a:spcBef>
                <a:spcPts val="0"/>
              </a:spcBef>
              <a:spcAft>
                <a:spcPts val="0"/>
              </a:spcAft>
              <a:defRPr sz="3600">
                <a:solidFill>
                  <a:srgbClr val="7F7E7E"/>
                </a:solidFill>
                <a:latin typeface="PT Sans"/>
                <a:ea typeface="PT Sans"/>
                <a:cs typeface="PT Sans"/>
                <a:sym typeface="PT Sans"/>
              </a:defRPr>
            </a:lvl4pPr>
            <a:lvl5pPr algn="l" rtl="0" eaLnBrk="0" fontAlgn="base" hangingPunct="0">
              <a:lnSpc>
                <a:spcPct val="89000"/>
              </a:lnSpc>
              <a:spcBef>
                <a:spcPts val="0"/>
              </a:spcBef>
              <a:spcAft>
                <a:spcPts val="0"/>
              </a:spcAft>
              <a:defRPr sz="3600">
                <a:solidFill>
                  <a:srgbClr val="7F7E7E"/>
                </a:solidFill>
                <a:latin typeface="PT Sans"/>
                <a:ea typeface="PT Sans"/>
                <a:cs typeface="PT Sans"/>
                <a:sym typeface="PT Sans"/>
              </a:defRPr>
            </a:lvl5pPr>
            <a:lvl6pPr marL="457200" algn="l" rtl="0" eaLnBrk="0" fontAlgn="base" hangingPunct="0">
              <a:lnSpc>
                <a:spcPct val="89000"/>
              </a:lnSpc>
              <a:spcBef>
                <a:spcPts val="0"/>
              </a:spcBef>
              <a:spcAft>
                <a:spcPts val="0"/>
              </a:spcAft>
              <a:defRPr sz="3700" b="1">
                <a:solidFill>
                  <a:srgbClr val="FBE181"/>
                </a:solidFill>
                <a:latin typeface="Arial"/>
                <a:ea typeface="Arial"/>
                <a:cs typeface="Arial"/>
                <a:sym typeface="Arial"/>
              </a:defRPr>
            </a:lvl6pPr>
            <a:lvl7pPr marL="914400" algn="l" rtl="0" eaLnBrk="0" fontAlgn="base" hangingPunct="0">
              <a:lnSpc>
                <a:spcPct val="89000"/>
              </a:lnSpc>
              <a:spcBef>
                <a:spcPts val="0"/>
              </a:spcBef>
              <a:spcAft>
                <a:spcPts val="0"/>
              </a:spcAft>
              <a:defRPr sz="3700" b="1">
                <a:solidFill>
                  <a:srgbClr val="FBE181"/>
                </a:solidFill>
                <a:latin typeface="Arial"/>
                <a:ea typeface="Arial"/>
                <a:cs typeface="Arial"/>
                <a:sym typeface="Arial"/>
              </a:defRPr>
            </a:lvl7pPr>
            <a:lvl8pPr marL="1371600" algn="l" rtl="0" eaLnBrk="0" fontAlgn="base" hangingPunct="0">
              <a:lnSpc>
                <a:spcPct val="89000"/>
              </a:lnSpc>
              <a:spcBef>
                <a:spcPts val="0"/>
              </a:spcBef>
              <a:spcAft>
                <a:spcPts val="0"/>
              </a:spcAft>
              <a:defRPr sz="3700" b="1">
                <a:solidFill>
                  <a:srgbClr val="FBE181"/>
                </a:solidFill>
                <a:latin typeface="Arial"/>
                <a:ea typeface="Arial"/>
                <a:cs typeface="Arial"/>
                <a:sym typeface="Arial"/>
              </a:defRPr>
            </a:lvl8pPr>
            <a:lvl9pPr marL="1828800" algn="l" rtl="0" eaLnBrk="0" fontAlgn="base" hangingPunct="0">
              <a:lnSpc>
                <a:spcPct val="89000"/>
              </a:lnSpc>
              <a:spcBef>
                <a:spcPts val="0"/>
              </a:spcBef>
              <a:spcAft>
                <a:spcPts val="0"/>
              </a:spcAft>
              <a:defRPr sz="3700" b="1">
                <a:solidFill>
                  <a:srgbClr val="FBE181"/>
                </a:solidFill>
                <a:latin typeface="Arial"/>
                <a:ea typeface="Arial"/>
                <a:cs typeface="Arial"/>
                <a:sym typeface="Arial"/>
              </a:defRPr>
            </a:lvl9pPr>
          </a:lstStyle>
          <a:p>
            <a:pPr eaLnBrk="1" hangingPunct="1">
              <a:lnSpc>
                <a:spcPct val="90000"/>
              </a:lnSpc>
              <a:spcBef>
                <a:spcPct val="0"/>
              </a:spcBef>
              <a:spcAft>
                <a:spcPct val="0"/>
              </a:spcAft>
              <a:buClr>
                <a:srgbClr val="6C6B6B"/>
              </a:buClr>
              <a:buSzPct val="25000"/>
              <a:buFont typeface="Calibri" pitchFamily="34" charset="0"/>
              <a:buNone/>
              <a:defRPr/>
            </a:pPr>
            <a:r>
              <a:rPr lang="en-US" altLang="en-US" sz="4400" b="0" kern="0" dirty="0">
                <a:solidFill>
                  <a:srgbClr val="5D5D5D"/>
                </a:solidFill>
                <a:latin typeface="Calibri" pitchFamily="34" charset="0"/>
                <a:cs typeface="Arial" pitchFamily="34" charset="0"/>
                <a:sym typeface="Calibri" pitchFamily="34" charset="0"/>
              </a:rPr>
              <a:t>Social Security</a:t>
            </a:r>
          </a:p>
        </p:txBody>
      </p:sp>
      <p:sp>
        <p:nvSpPr>
          <p:cNvPr id="11" name="Shape 62"/>
          <p:cNvSpPr txBox="1">
            <a:spLocks/>
          </p:cNvSpPr>
          <p:nvPr/>
        </p:nvSpPr>
        <p:spPr bwMode="auto">
          <a:xfrm>
            <a:off x="1233488" y="3362325"/>
            <a:ext cx="7691437"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25" rIns="92075" bIns="46025"/>
          <a:lstStyle>
            <a:lvl1pPr>
              <a:spcBef>
                <a:spcPct val="20000"/>
              </a:spcBef>
              <a:buClr>
                <a:srgbClr val="5D5D5D"/>
              </a:buClr>
              <a:buSzPct val="65000"/>
              <a:buFont typeface="Wingdings" pitchFamily="2" charset="2"/>
              <a:buChar char="l"/>
              <a:defRPr sz="2800">
                <a:solidFill>
                  <a:srgbClr val="5D5D5D"/>
                </a:solidFill>
                <a:latin typeface="Calibri" pitchFamily="34" charset="0"/>
              </a:defRPr>
            </a:lvl1pPr>
            <a:lvl2pPr marL="742950" indent="-285750">
              <a:spcBef>
                <a:spcPct val="20000"/>
              </a:spcBef>
              <a:buClr>
                <a:srgbClr val="5D5D5D"/>
              </a:buClr>
              <a:buSzPct val="65000"/>
              <a:buChar char="–"/>
              <a:defRPr sz="2800">
                <a:solidFill>
                  <a:srgbClr val="5D5D5D"/>
                </a:solidFill>
                <a:latin typeface="Calibri" pitchFamily="34" charset="0"/>
              </a:defRPr>
            </a:lvl2pPr>
            <a:lvl3pPr marL="1143000" indent="-228600">
              <a:spcBef>
                <a:spcPct val="20000"/>
              </a:spcBef>
              <a:buClr>
                <a:srgbClr val="5D5D5D"/>
              </a:buClr>
              <a:buSzPct val="65000"/>
              <a:buChar char="•"/>
              <a:defRPr sz="2800">
                <a:solidFill>
                  <a:srgbClr val="5D5D5D"/>
                </a:solidFill>
                <a:latin typeface="Calibri" pitchFamily="34" charset="0"/>
              </a:defRPr>
            </a:lvl3pPr>
            <a:lvl4pPr marL="1600200" indent="-228600">
              <a:spcBef>
                <a:spcPct val="20000"/>
              </a:spcBef>
              <a:buClr>
                <a:srgbClr val="5D5D5D"/>
              </a:buClr>
              <a:buSzPct val="65000"/>
              <a:buChar char="–"/>
              <a:defRPr sz="2800">
                <a:solidFill>
                  <a:srgbClr val="5D5D5D"/>
                </a:solidFill>
                <a:latin typeface="Calibri" pitchFamily="34" charset="0"/>
              </a:defRPr>
            </a:lvl4pPr>
            <a:lvl5pPr marL="2057400" indent="-228600">
              <a:spcBef>
                <a:spcPct val="20000"/>
              </a:spcBef>
              <a:buClr>
                <a:srgbClr val="5D5D5D"/>
              </a:buClr>
              <a:buSzPct val="65000"/>
              <a:buChar char="•"/>
              <a:defRPr sz="2800">
                <a:solidFill>
                  <a:srgbClr val="5D5D5D"/>
                </a:solidFill>
                <a:latin typeface="Calibri" pitchFamily="34" charset="0"/>
              </a:defRPr>
            </a:lvl5pPr>
            <a:lvl6pPr marL="2514600" indent="-228600" eaLnBrk="0" fontAlgn="base" hangingPunct="0">
              <a:spcBef>
                <a:spcPct val="20000"/>
              </a:spcBef>
              <a:spcAft>
                <a:spcPct val="0"/>
              </a:spcAft>
              <a:buClr>
                <a:srgbClr val="5D5D5D"/>
              </a:buClr>
              <a:buSzPct val="65000"/>
              <a:buChar char="•"/>
              <a:defRPr sz="2800">
                <a:solidFill>
                  <a:srgbClr val="5D5D5D"/>
                </a:solidFill>
                <a:latin typeface="Calibri" pitchFamily="34" charset="0"/>
              </a:defRPr>
            </a:lvl6pPr>
            <a:lvl7pPr marL="2971800" indent="-228600" eaLnBrk="0" fontAlgn="base" hangingPunct="0">
              <a:spcBef>
                <a:spcPct val="20000"/>
              </a:spcBef>
              <a:spcAft>
                <a:spcPct val="0"/>
              </a:spcAft>
              <a:buClr>
                <a:srgbClr val="5D5D5D"/>
              </a:buClr>
              <a:buSzPct val="65000"/>
              <a:buChar char="•"/>
              <a:defRPr sz="2800">
                <a:solidFill>
                  <a:srgbClr val="5D5D5D"/>
                </a:solidFill>
                <a:latin typeface="Calibri" pitchFamily="34" charset="0"/>
              </a:defRPr>
            </a:lvl7pPr>
            <a:lvl8pPr marL="3429000" indent="-228600" eaLnBrk="0" fontAlgn="base" hangingPunct="0">
              <a:spcBef>
                <a:spcPct val="20000"/>
              </a:spcBef>
              <a:spcAft>
                <a:spcPct val="0"/>
              </a:spcAft>
              <a:buClr>
                <a:srgbClr val="5D5D5D"/>
              </a:buClr>
              <a:buSzPct val="65000"/>
              <a:buChar char="•"/>
              <a:defRPr sz="2800">
                <a:solidFill>
                  <a:srgbClr val="5D5D5D"/>
                </a:solidFill>
                <a:latin typeface="Calibri" pitchFamily="34" charset="0"/>
              </a:defRPr>
            </a:lvl8pPr>
            <a:lvl9pPr marL="3886200" indent="-228600" eaLnBrk="0" fontAlgn="base" hangingPunct="0">
              <a:spcBef>
                <a:spcPct val="20000"/>
              </a:spcBef>
              <a:spcAft>
                <a:spcPct val="0"/>
              </a:spcAft>
              <a:buClr>
                <a:srgbClr val="5D5D5D"/>
              </a:buClr>
              <a:buSzPct val="65000"/>
              <a:buChar char="•"/>
              <a:defRPr sz="2800">
                <a:solidFill>
                  <a:srgbClr val="5D5D5D"/>
                </a:solidFill>
                <a:latin typeface="Calibri" pitchFamily="34" charset="0"/>
              </a:defRPr>
            </a:lvl9pPr>
          </a:lstStyle>
          <a:p>
            <a:pPr eaLnBrk="1" hangingPunct="1">
              <a:lnSpc>
                <a:spcPct val="90000"/>
              </a:lnSpc>
              <a:spcBef>
                <a:spcPct val="0"/>
              </a:spcBef>
              <a:buClr>
                <a:srgbClr val="6C6B6B"/>
              </a:buClr>
              <a:buSzPct val="25000"/>
              <a:buFont typeface="Calibri" pitchFamily="34" charset="0"/>
              <a:buNone/>
            </a:pPr>
            <a:r>
              <a:rPr lang="en-US" altLang="en-US" sz="2600" b="0" dirty="0">
                <a:sym typeface="Calibri" pitchFamily="34" charset="0"/>
              </a:rPr>
              <a:t>When Should You Start Receiving </a:t>
            </a:r>
            <a:br>
              <a:rPr lang="en-US" altLang="en-US" sz="2600" b="0" dirty="0">
                <a:sym typeface="Calibri" pitchFamily="34" charset="0"/>
              </a:rPr>
            </a:br>
            <a:r>
              <a:rPr lang="en-US" altLang="en-US" sz="2600" b="0" dirty="0">
                <a:sym typeface="Calibri" pitchFamily="34" charset="0"/>
              </a:rPr>
              <a:t>Retirement Benefits?</a:t>
            </a:r>
          </a:p>
        </p:txBody>
      </p:sp>
      <p:pic>
        <p:nvPicPr>
          <p:cNvPr id="4" name="Footer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43700" y="457200"/>
            <a:ext cx="2032000" cy="355600"/>
          </a:xfrm>
          <a:prstGeom prst="rect">
            <a:avLst/>
          </a:prstGeom>
        </p:spPr>
      </p:pic>
    </p:spTree>
    <p:extLst>
      <p:ext uri="{BB962C8B-B14F-4D97-AF65-F5344CB8AC3E}">
        <p14:creationId xmlns:p14="http://schemas.microsoft.com/office/powerpoint/2010/main" val="4049056925"/>
      </p:ext>
    </p:extLst>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latin typeface="Calibri" panose="020F0502020204030204" pitchFamily="34" charset="0"/>
                <a:cs typeface="Arial" pitchFamily="34" charset="0"/>
              </a:rPr>
              <a:t>Monthly Benefit Comparison: </a:t>
            </a:r>
            <a:br>
              <a:rPr lang="en-US" dirty="0">
                <a:latin typeface="Calibri" panose="020F0502020204030204" pitchFamily="34" charset="0"/>
                <a:cs typeface="Arial" pitchFamily="34" charset="0"/>
              </a:rPr>
            </a:br>
            <a:r>
              <a:rPr lang="en-US" dirty="0">
                <a:latin typeface="Calibri" panose="020F0502020204030204" pitchFamily="34" charset="0"/>
                <a:cs typeface="Arial" pitchFamily="34" charset="0"/>
              </a:rPr>
              <a:t>62, 67, 70</a:t>
            </a:r>
          </a:p>
        </p:txBody>
      </p:sp>
      <p:sp>
        <p:nvSpPr>
          <p:cNvPr id="6" name="Content Placeholder 5"/>
          <p:cNvSpPr>
            <a:spLocks noGrp="1"/>
          </p:cNvSpPr>
          <p:nvPr>
            <p:ph sz="half" idx="4294967295"/>
          </p:nvPr>
        </p:nvSpPr>
        <p:spPr>
          <a:xfrm>
            <a:off x="636564" y="2153027"/>
            <a:ext cx="7894320" cy="1133094"/>
          </a:xfrm>
        </p:spPr>
        <p:txBody>
          <a:bodyPr>
            <a:normAutofit/>
          </a:bodyPr>
          <a:lstStyle/>
          <a:p>
            <a:pPr>
              <a:buClr>
                <a:schemeClr val="accent5">
                  <a:lumMod val="75000"/>
                </a:schemeClr>
              </a:buClr>
            </a:pPr>
            <a:r>
              <a:rPr lang="en-US" sz="2400" dirty="0">
                <a:latin typeface="+mn-lt"/>
              </a:rPr>
              <a:t>Benefit at age 70 is 77% more than benefit at age 62</a:t>
            </a:r>
          </a:p>
          <a:p>
            <a:pPr>
              <a:buClr>
                <a:schemeClr val="accent5">
                  <a:lumMod val="75000"/>
                </a:schemeClr>
              </a:buClr>
            </a:pPr>
            <a:r>
              <a:rPr lang="en-US" sz="2400" dirty="0">
                <a:latin typeface="+mn-lt"/>
              </a:rPr>
              <a:t>But cumulative benefits from age 62 to 70 equal $134,400</a:t>
            </a:r>
          </a:p>
        </p:txBody>
      </p:sp>
      <p:sp>
        <p:nvSpPr>
          <p:cNvPr id="8" name="Rectangle 7"/>
          <p:cNvSpPr>
            <a:spLocks noChangeArrowheads="1"/>
          </p:cNvSpPr>
          <p:nvPr/>
        </p:nvSpPr>
        <p:spPr bwMode="auto">
          <a:xfrm>
            <a:off x="4294989" y="5552028"/>
            <a:ext cx="561975"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1800" b="1" dirty="0">
                <a:solidFill>
                  <a:srgbClr val="5D5D5D"/>
                </a:solidFill>
              </a:rPr>
              <a:t>66</a:t>
            </a:r>
          </a:p>
        </p:txBody>
      </p:sp>
      <p:sp>
        <p:nvSpPr>
          <p:cNvPr id="9" name="Rectangle 4"/>
          <p:cNvSpPr>
            <a:spLocks noChangeArrowheads="1"/>
          </p:cNvSpPr>
          <p:nvPr/>
        </p:nvSpPr>
        <p:spPr bwMode="auto">
          <a:xfrm>
            <a:off x="5190369" y="5552028"/>
            <a:ext cx="561975"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1800" b="1" dirty="0">
                <a:solidFill>
                  <a:srgbClr val="5D5D5D"/>
                </a:solidFill>
              </a:rPr>
              <a:t>67</a:t>
            </a:r>
          </a:p>
        </p:txBody>
      </p:sp>
      <p:sp>
        <p:nvSpPr>
          <p:cNvPr id="10" name="Rectangle 4"/>
          <p:cNvSpPr>
            <a:spLocks noChangeArrowheads="1"/>
          </p:cNvSpPr>
          <p:nvPr/>
        </p:nvSpPr>
        <p:spPr bwMode="auto">
          <a:xfrm>
            <a:off x="6046830" y="5552028"/>
            <a:ext cx="561975"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1800" b="1" dirty="0">
                <a:solidFill>
                  <a:srgbClr val="5D5D5D"/>
                </a:solidFill>
              </a:rPr>
              <a:t>68</a:t>
            </a:r>
          </a:p>
        </p:txBody>
      </p:sp>
      <p:sp>
        <p:nvSpPr>
          <p:cNvPr id="11" name="Rectangle 4"/>
          <p:cNvSpPr>
            <a:spLocks noChangeArrowheads="1"/>
          </p:cNvSpPr>
          <p:nvPr/>
        </p:nvSpPr>
        <p:spPr bwMode="auto">
          <a:xfrm>
            <a:off x="6917592" y="5552028"/>
            <a:ext cx="561975"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1800" b="1" dirty="0">
                <a:solidFill>
                  <a:srgbClr val="5D5D5D"/>
                </a:solidFill>
              </a:rPr>
              <a:t>69</a:t>
            </a:r>
          </a:p>
        </p:txBody>
      </p:sp>
      <p:sp>
        <p:nvSpPr>
          <p:cNvPr id="12" name="Rectangle 4"/>
          <p:cNvSpPr>
            <a:spLocks noChangeArrowheads="1"/>
          </p:cNvSpPr>
          <p:nvPr/>
        </p:nvSpPr>
        <p:spPr bwMode="auto">
          <a:xfrm>
            <a:off x="7799459" y="5552028"/>
            <a:ext cx="561975"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1800" b="1" dirty="0">
                <a:solidFill>
                  <a:srgbClr val="5D5D5D"/>
                </a:solidFill>
              </a:rPr>
              <a:t>70</a:t>
            </a:r>
          </a:p>
        </p:txBody>
      </p:sp>
      <p:sp>
        <p:nvSpPr>
          <p:cNvPr id="13" name="Rectangle 14"/>
          <p:cNvSpPr>
            <a:spLocks noChangeArrowheads="1"/>
          </p:cNvSpPr>
          <p:nvPr/>
        </p:nvSpPr>
        <p:spPr bwMode="auto">
          <a:xfrm>
            <a:off x="4126765" y="3726723"/>
            <a:ext cx="900888"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2000" b="1" dirty="0">
                <a:solidFill>
                  <a:srgbClr val="5D5D5D"/>
                </a:solidFill>
              </a:rPr>
              <a:t>$1,867</a:t>
            </a:r>
          </a:p>
        </p:txBody>
      </p:sp>
      <p:sp>
        <p:nvSpPr>
          <p:cNvPr id="14" name="Rectangle 14"/>
          <p:cNvSpPr>
            <a:spLocks noChangeArrowheads="1"/>
          </p:cNvSpPr>
          <p:nvPr/>
        </p:nvSpPr>
        <p:spPr bwMode="auto">
          <a:xfrm>
            <a:off x="4967692" y="3588176"/>
            <a:ext cx="900888"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2000" b="1" dirty="0">
                <a:solidFill>
                  <a:srgbClr val="5D5D5D"/>
                </a:solidFill>
              </a:rPr>
              <a:t>$2,000</a:t>
            </a:r>
          </a:p>
        </p:txBody>
      </p:sp>
      <p:sp>
        <p:nvSpPr>
          <p:cNvPr id="15" name="Rectangle 14"/>
          <p:cNvSpPr>
            <a:spLocks noChangeArrowheads="1"/>
          </p:cNvSpPr>
          <p:nvPr/>
        </p:nvSpPr>
        <p:spPr bwMode="auto">
          <a:xfrm>
            <a:off x="5873703" y="3507554"/>
            <a:ext cx="900888"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2000" b="1" dirty="0">
                <a:solidFill>
                  <a:srgbClr val="5D5D5D"/>
                </a:solidFill>
              </a:rPr>
              <a:t>$2,160</a:t>
            </a:r>
          </a:p>
        </p:txBody>
      </p:sp>
      <p:sp>
        <p:nvSpPr>
          <p:cNvPr id="16" name="Rectangle 15"/>
          <p:cNvSpPr>
            <a:spLocks noChangeArrowheads="1"/>
          </p:cNvSpPr>
          <p:nvPr/>
        </p:nvSpPr>
        <p:spPr bwMode="auto">
          <a:xfrm>
            <a:off x="6752075" y="3363426"/>
            <a:ext cx="900888"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2000" b="1" dirty="0">
                <a:solidFill>
                  <a:srgbClr val="5D5D5D"/>
                </a:solidFill>
              </a:rPr>
              <a:t>$2,320</a:t>
            </a:r>
          </a:p>
        </p:txBody>
      </p:sp>
      <p:sp>
        <p:nvSpPr>
          <p:cNvPr id="17" name="Rectangle 14"/>
          <p:cNvSpPr>
            <a:spLocks noChangeArrowheads="1"/>
          </p:cNvSpPr>
          <p:nvPr/>
        </p:nvSpPr>
        <p:spPr bwMode="auto">
          <a:xfrm>
            <a:off x="7624846" y="3235190"/>
            <a:ext cx="900888"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2000" b="1" dirty="0">
                <a:solidFill>
                  <a:srgbClr val="5D5D5D"/>
                </a:solidFill>
              </a:rPr>
              <a:t>$2,480</a:t>
            </a:r>
          </a:p>
        </p:txBody>
      </p:sp>
      <p:sp>
        <p:nvSpPr>
          <p:cNvPr id="18" name="Rectangle 17"/>
          <p:cNvSpPr/>
          <p:nvPr/>
        </p:nvSpPr>
        <p:spPr bwMode="auto">
          <a:xfrm>
            <a:off x="4361669" y="4068600"/>
            <a:ext cx="407987" cy="1438978"/>
          </a:xfrm>
          <a:prstGeom prst="rect">
            <a:avLst/>
          </a:prstGeom>
          <a:solidFill>
            <a:schemeClr val="accent4"/>
          </a:solidFill>
          <a:ln w="12700" cap="flat" cmpd="sng" algn="ctr">
            <a:noFill/>
            <a:prstDash val="solid"/>
            <a:round/>
            <a:headEnd type="none" w="sm" len="sm"/>
            <a:tailEnd type="none" w="sm" len="sm"/>
          </a:ln>
          <a:effectLst/>
        </p:spPr>
        <p:txBody>
          <a:bodyPr/>
          <a:lstStyle/>
          <a:p>
            <a:pPr>
              <a:defRPr/>
            </a:pPr>
            <a:endParaRPr lang="en-US" dirty="0">
              <a:cs typeface="+mn-cs"/>
            </a:endParaRPr>
          </a:p>
        </p:txBody>
      </p:sp>
      <p:sp>
        <p:nvSpPr>
          <p:cNvPr id="19" name="Rectangle 18"/>
          <p:cNvSpPr/>
          <p:nvPr/>
        </p:nvSpPr>
        <p:spPr bwMode="auto">
          <a:xfrm>
            <a:off x="5252243" y="3949045"/>
            <a:ext cx="407987" cy="1558534"/>
          </a:xfrm>
          <a:prstGeom prst="rect">
            <a:avLst/>
          </a:prstGeom>
          <a:solidFill>
            <a:schemeClr val="accent6"/>
          </a:solidFill>
          <a:ln w="12700" cap="flat" cmpd="sng" algn="ctr">
            <a:noFill/>
            <a:prstDash val="solid"/>
            <a:round/>
            <a:headEnd type="none" w="sm" len="sm"/>
            <a:tailEnd type="none" w="sm" len="sm"/>
          </a:ln>
          <a:effectLst/>
        </p:spPr>
        <p:txBody>
          <a:bodyPr/>
          <a:lstStyle/>
          <a:p>
            <a:pPr>
              <a:defRPr/>
            </a:pPr>
            <a:endParaRPr lang="en-US" dirty="0">
              <a:cs typeface="+mn-cs"/>
            </a:endParaRPr>
          </a:p>
        </p:txBody>
      </p:sp>
      <p:sp>
        <p:nvSpPr>
          <p:cNvPr id="20" name="Rectangle 19"/>
          <p:cNvSpPr/>
          <p:nvPr/>
        </p:nvSpPr>
        <p:spPr bwMode="auto">
          <a:xfrm>
            <a:off x="6119018" y="3854326"/>
            <a:ext cx="407987" cy="1653253"/>
          </a:xfrm>
          <a:prstGeom prst="rect">
            <a:avLst/>
          </a:prstGeom>
          <a:solidFill>
            <a:schemeClr val="accent4"/>
          </a:solidFill>
          <a:ln w="12700" cap="flat" cmpd="sng" algn="ctr">
            <a:noFill/>
            <a:prstDash val="solid"/>
            <a:round/>
            <a:headEnd type="none" w="sm" len="sm"/>
            <a:tailEnd type="none" w="sm" len="sm"/>
          </a:ln>
          <a:effectLst/>
        </p:spPr>
        <p:txBody>
          <a:bodyPr/>
          <a:lstStyle/>
          <a:p>
            <a:pPr>
              <a:defRPr/>
            </a:pPr>
            <a:endParaRPr lang="en-US" dirty="0">
              <a:cs typeface="+mn-cs"/>
            </a:endParaRPr>
          </a:p>
        </p:txBody>
      </p:sp>
      <p:sp>
        <p:nvSpPr>
          <p:cNvPr id="21" name="Rectangle 20"/>
          <p:cNvSpPr/>
          <p:nvPr/>
        </p:nvSpPr>
        <p:spPr bwMode="auto">
          <a:xfrm>
            <a:off x="7004843" y="3715227"/>
            <a:ext cx="407987" cy="1792352"/>
          </a:xfrm>
          <a:prstGeom prst="rect">
            <a:avLst/>
          </a:prstGeom>
          <a:solidFill>
            <a:schemeClr val="accent4"/>
          </a:solidFill>
          <a:ln w="12700" cap="flat" cmpd="sng" algn="ctr">
            <a:noFill/>
            <a:prstDash val="solid"/>
            <a:round/>
            <a:headEnd type="none" w="sm" len="sm"/>
            <a:tailEnd type="none" w="sm" len="sm"/>
          </a:ln>
          <a:effectLst/>
        </p:spPr>
        <p:txBody>
          <a:bodyPr/>
          <a:lstStyle/>
          <a:p>
            <a:pPr>
              <a:defRPr/>
            </a:pPr>
            <a:endParaRPr lang="en-US" dirty="0">
              <a:cs typeface="+mn-cs"/>
            </a:endParaRPr>
          </a:p>
        </p:txBody>
      </p:sp>
      <p:sp>
        <p:nvSpPr>
          <p:cNvPr id="22" name="Rectangle 21"/>
          <p:cNvSpPr/>
          <p:nvPr/>
        </p:nvSpPr>
        <p:spPr bwMode="auto">
          <a:xfrm>
            <a:off x="7881143" y="3586991"/>
            <a:ext cx="407987" cy="1920588"/>
          </a:xfrm>
          <a:prstGeom prst="rect">
            <a:avLst/>
          </a:prstGeom>
          <a:solidFill>
            <a:schemeClr val="accent6"/>
          </a:solidFill>
          <a:ln w="12700" cap="flat" cmpd="sng" algn="ctr">
            <a:noFill/>
            <a:prstDash val="solid"/>
            <a:round/>
            <a:headEnd type="none" w="sm" len="sm"/>
            <a:tailEnd type="none" w="sm" len="sm"/>
          </a:ln>
          <a:effectLst/>
        </p:spPr>
        <p:txBody>
          <a:bodyPr/>
          <a:lstStyle/>
          <a:p>
            <a:pPr>
              <a:defRPr/>
            </a:pPr>
            <a:endParaRPr lang="en-US" dirty="0">
              <a:cs typeface="+mn-cs"/>
            </a:endParaRPr>
          </a:p>
        </p:txBody>
      </p:sp>
      <p:sp>
        <p:nvSpPr>
          <p:cNvPr id="39" name="Rectangle 4"/>
          <p:cNvSpPr>
            <a:spLocks noChangeArrowheads="1"/>
          </p:cNvSpPr>
          <p:nvPr/>
        </p:nvSpPr>
        <p:spPr bwMode="auto">
          <a:xfrm>
            <a:off x="823921" y="5565964"/>
            <a:ext cx="561975"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1800" b="1" dirty="0">
                <a:solidFill>
                  <a:srgbClr val="5D5D5D"/>
                </a:solidFill>
              </a:rPr>
              <a:t>62</a:t>
            </a:r>
          </a:p>
        </p:txBody>
      </p:sp>
      <p:sp>
        <p:nvSpPr>
          <p:cNvPr id="40" name="Rectangle 14"/>
          <p:cNvSpPr>
            <a:spLocks noChangeArrowheads="1"/>
          </p:cNvSpPr>
          <p:nvPr/>
        </p:nvSpPr>
        <p:spPr bwMode="auto">
          <a:xfrm>
            <a:off x="644939" y="4086815"/>
            <a:ext cx="900888"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2000" b="1" dirty="0">
                <a:solidFill>
                  <a:srgbClr val="5D5D5D"/>
                </a:solidFill>
              </a:rPr>
              <a:t>$1,400</a:t>
            </a:r>
          </a:p>
        </p:txBody>
      </p:sp>
      <p:sp>
        <p:nvSpPr>
          <p:cNvPr id="41" name="Rectangle 40"/>
          <p:cNvSpPr/>
          <p:nvPr/>
        </p:nvSpPr>
        <p:spPr bwMode="auto">
          <a:xfrm>
            <a:off x="890601" y="4438572"/>
            <a:ext cx="407987" cy="1073417"/>
          </a:xfrm>
          <a:prstGeom prst="rect">
            <a:avLst/>
          </a:prstGeom>
          <a:solidFill>
            <a:schemeClr val="accent6"/>
          </a:solidFill>
          <a:ln w="12700" cap="flat" cmpd="sng" algn="ctr">
            <a:noFill/>
            <a:prstDash val="solid"/>
            <a:round/>
            <a:headEnd type="none" w="sm" len="sm"/>
            <a:tailEnd type="none" w="sm" len="sm"/>
          </a:ln>
          <a:effectLst/>
        </p:spPr>
        <p:txBody>
          <a:bodyPr/>
          <a:lstStyle/>
          <a:p>
            <a:pPr>
              <a:defRPr/>
            </a:pPr>
            <a:endParaRPr lang="en-US" dirty="0">
              <a:cs typeface="+mn-cs"/>
            </a:endParaRPr>
          </a:p>
        </p:txBody>
      </p:sp>
      <p:sp>
        <p:nvSpPr>
          <p:cNvPr id="42" name="Rectangle 41"/>
          <p:cNvSpPr/>
          <p:nvPr/>
        </p:nvSpPr>
        <p:spPr bwMode="auto">
          <a:xfrm>
            <a:off x="1781175" y="4361850"/>
            <a:ext cx="407987" cy="1150140"/>
          </a:xfrm>
          <a:prstGeom prst="rect">
            <a:avLst/>
          </a:prstGeom>
          <a:solidFill>
            <a:schemeClr val="accent4"/>
          </a:solidFill>
          <a:ln w="12700" cap="flat" cmpd="sng" algn="ctr">
            <a:noFill/>
            <a:prstDash val="solid"/>
            <a:round/>
            <a:headEnd type="none" w="sm" len="sm"/>
            <a:tailEnd type="none" w="sm" len="sm"/>
          </a:ln>
          <a:effectLst/>
        </p:spPr>
        <p:txBody>
          <a:bodyPr/>
          <a:lstStyle/>
          <a:p>
            <a:pPr>
              <a:defRPr/>
            </a:pPr>
            <a:endParaRPr lang="en-US" dirty="0">
              <a:cs typeface="+mn-cs"/>
            </a:endParaRPr>
          </a:p>
        </p:txBody>
      </p:sp>
      <p:sp>
        <p:nvSpPr>
          <p:cNvPr id="43" name="Rectangle 42"/>
          <p:cNvSpPr/>
          <p:nvPr/>
        </p:nvSpPr>
        <p:spPr bwMode="auto">
          <a:xfrm>
            <a:off x="2647950" y="4276493"/>
            <a:ext cx="407987" cy="1235497"/>
          </a:xfrm>
          <a:prstGeom prst="rect">
            <a:avLst/>
          </a:prstGeom>
          <a:solidFill>
            <a:schemeClr val="accent4"/>
          </a:solidFill>
          <a:ln w="12700" cap="flat" cmpd="sng" algn="ctr">
            <a:noFill/>
            <a:prstDash val="solid"/>
            <a:round/>
            <a:headEnd type="none" w="sm" len="sm"/>
            <a:tailEnd type="none" w="sm" len="sm"/>
          </a:ln>
          <a:effectLst/>
        </p:spPr>
        <p:txBody>
          <a:bodyPr/>
          <a:lstStyle/>
          <a:p>
            <a:pPr>
              <a:defRPr/>
            </a:pPr>
            <a:endParaRPr lang="en-US" dirty="0">
              <a:cs typeface="+mn-cs"/>
            </a:endParaRPr>
          </a:p>
        </p:txBody>
      </p:sp>
      <p:sp>
        <p:nvSpPr>
          <p:cNvPr id="44" name="Rectangle 43"/>
          <p:cNvSpPr/>
          <p:nvPr/>
        </p:nvSpPr>
        <p:spPr bwMode="auto">
          <a:xfrm>
            <a:off x="3533775" y="4187596"/>
            <a:ext cx="407987" cy="1324394"/>
          </a:xfrm>
          <a:prstGeom prst="rect">
            <a:avLst/>
          </a:prstGeom>
          <a:solidFill>
            <a:schemeClr val="accent4"/>
          </a:solidFill>
          <a:ln w="12700" cap="flat" cmpd="sng" algn="ctr">
            <a:noFill/>
            <a:prstDash val="solid"/>
            <a:round/>
            <a:headEnd type="none" w="sm" len="sm"/>
            <a:tailEnd type="none" w="sm" len="sm"/>
          </a:ln>
          <a:effectLst/>
        </p:spPr>
        <p:txBody>
          <a:bodyPr/>
          <a:lstStyle/>
          <a:p>
            <a:pPr>
              <a:defRPr/>
            </a:pPr>
            <a:endParaRPr lang="en-US" dirty="0">
              <a:cs typeface="+mn-cs"/>
            </a:endParaRPr>
          </a:p>
        </p:txBody>
      </p:sp>
      <p:sp>
        <p:nvSpPr>
          <p:cNvPr id="46" name="Rectangle 4"/>
          <p:cNvSpPr>
            <a:spLocks noChangeArrowheads="1"/>
          </p:cNvSpPr>
          <p:nvPr/>
        </p:nvSpPr>
        <p:spPr bwMode="auto">
          <a:xfrm>
            <a:off x="1719301" y="5565964"/>
            <a:ext cx="561975"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1800" b="1" dirty="0">
                <a:solidFill>
                  <a:srgbClr val="5D5D5D"/>
                </a:solidFill>
              </a:rPr>
              <a:t>63</a:t>
            </a:r>
          </a:p>
        </p:txBody>
      </p:sp>
      <p:sp>
        <p:nvSpPr>
          <p:cNvPr id="47" name="Rectangle 4"/>
          <p:cNvSpPr>
            <a:spLocks noChangeArrowheads="1"/>
          </p:cNvSpPr>
          <p:nvPr/>
        </p:nvSpPr>
        <p:spPr bwMode="auto">
          <a:xfrm>
            <a:off x="2575762" y="5565964"/>
            <a:ext cx="561975"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1800" b="1" dirty="0">
                <a:solidFill>
                  <a:srgbClr val="5D5D5D"/>
                </a:solidFill>
              </a:rPr>
              <a:t>64</a:t>
            </a:r>
          </a:p>
        </p:txBody>
      </p:sp>
      <p:sp>
        <p:nvSpPr>
          <p:cNvPr id="48" name="Rectangle 4"/>
          <p:cNvSpPr>
            <a:spLocks noChangeArrowheads="1"/>
          </p:cNvSpPr>
          <p:nvPr/>
        </p:nvSpPr>
        <p:spPr bwMode="auto">
          <a:xfrm>
            <a:off x="3446524" y="5565964"/>
            <a:ext cx="561975"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1800" b="1" dirty="0">
                <a:solidFill>
                  <a:srgbClr val="5D5D5D"/>
                </a:solidFill>
              </a:rPr>
              <a:t>65</a:t>
            </a:r>
          </a:p>
        </p:txBody>
      </p:sp>
      <p:sp>
        <p:nvSpPr>
          <p:cNvPr id="50" name="Rectangle 14"/>
          <p:cNvSpPr>
            <a:spLocks noChangeArrowheads="1"/>
          </p:cNvSpPr>
          <p:nvPr/>
        </p:nvSpPr>
        <p:spPr bwMode="auto">
          <a:xfrm>
            <a:off x="1550414" y="4024496"/>
            <a:ext cx="900888"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2000" b="1" dirty="0">
                <a:solidFill>
                  <a:srgbClr val="5D5D5D"/>
                </a:solidFill>
              </a:rPr>
              <a:t>$1,500</a:t>
            </a:r>
          </a:p>
        </p:txBody>
      </p:sp>
      <p:sp>
        <p:nvSpPr>
          <p:cNvPr id="51" name="Rectangle 14"/>
          <p:cNvSpPr>
            <a:spLocks noChangeArrowheads="1"/>
          </p:cNvSpPr>
          <p:nvPr/>
        </p:nvSpPr>
        <p:spPr bwMode="auto">
          <a:xfrm>
            <a:off x="2424151" y="3925278"/>
            <a:ext cx="900888"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2000" b="1" dirty="0">
                <a:solidFill>
                  <a:srgbClr val="5D5D5D"/>
                </a:solidFill>
              </a:rPr>
              <a:t>$1,600</a:t>
            </a:r>
          </a:p>
        </p:txBody>
      </p:sp>
      <p:sp>
        <p:nvSpPr>
          <p:cNvPr id="52" name="Rectangle 14"/>
          <p:cNvSpPr>
            <a:spLocks noChangeArrowheads="1"/>
          </p:cNvSpPr>
          <p:nvPr/>
        </p:nvSpPr>
        <p:spPr bwMode="auto">
          <a:xfrm>
            <a:off x="3281007" y="3849456"/>
            <a:ext cx="900888"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2000" b="1" dirty="0">
                <a:solidFill>
                  <a:srgbClr val="5D5D5D"/>
                </a:solidFill>
              </a:rPr>
              <a:t>$1,733</a:t>
            </a:r>
          </a:p>
        </p:txBody>
      </p:sp>
      <p:sp>
        <p:nvSpPr>
          <p:cNvPr id="32" name="TextBox 31"/>
          <p:cNvSpPr txBox="1"/>
          <p:nvPr/>
        </p:nvSpPr>
        <p:spPr>
          <a:xfrm>
            <a:off x="914400" y="6081159"/>
            <a:ext cx="7338648" cy="646331"/>
          </a:xfrm>
          <a:prstGeom prst="rect">
            <a:avLst/>
          </a:prstGeom>
          <a:noFill/>
        </p:spPr>
        <p:txBody>
          <a:bodyPr wrap="square" rtlCol="0">
            <a:spAutoFit/>
          </a:bodyPr>
          <a:lstStyle/>
          <a:p>
            <a:r>
              <a:rPr lang="en-US" dirty="0"/>
              <a:t>These are hypothetical examples of mathematical principles based on Social Security Administration rules and are meant for illustrative purposes only. </a:t>
            </a:r>
          </a:p>
        </p:txBody>
      </p:sp>
    </p:spTree>
    <p:extLst>
      <p:ext uri="{BB962C8B-B14F-4D97-AF65-F5344CB8AC3E}">
        <p14:creationId xmlns:p14="http://schemas.microsoft.com/office/powerpoint/2010/main" val="127279292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791931" y="2543175"/>
            <a:ext cx="6352067" cy="4316653"/>
          </a:xfrm>
          <a:prstGeom prst="rect">
            <a:avLst/>
          </a:prstGeom>
        </p:spPr>
      </p:pic>
      <p:sp>
        <p:nvSpPr>
          <p:cNvPr id="8" name="TextBox 7"/>
          <p:cNvSpPr txBox="1"/>
          <p:nvPr/>
        </p:nvSpPr>
        <p:spPr>
          <a:xfrm>
            <a:off x="609600" y="1607298"/>
            <a:ext cx="6638925" cy="1938992"/>
          </a:xfrm>
          <a:prstGeom prst="rect">
            <a:avLst/>
          </a:prstGeom>
          <a:noFill/>
        </p:spPr>
        <p:txBody>
          <a:bodyPr wrap="square" rtlCol="0">
            <a:spAutoFit/>
          </a:bodyPr>
          <a:lstStyle/>
          <a:p>
            <a:r>
              <a:rPr lang="en-US" sz="2400" dirty="0">
                <a:solidFill>
                  <a:srgbClr val="5D5D5D"/>
                </a:solidFill>
                <a:cs typeface="Arial" pitchFamily="34" charset="0"/>
              </a:rPr>
              <a:t>According to the SSA, </a:t>
            </a:r>
            <a:br>
              <a:rPr lang="en-US" sz="2400" dirty="0">
                <a:solidFill>
                  <a:srgbClr val="5D5D5D"/>
                </a:solidFill>
                <a:cs typeface="Arial" pitchFamily="34" charset="0"/>
              </a:rPr>
            </a:br>
            <a:r>
              <a:rPr lang="en-US" sz="3600" dirty="0">
                <a:solidFill>
                  <a:schemeClr val="accent6"/>
                </a:solidFill>
                <a:cs typeface="Arial" pitchFamily="34" charset="0"/>
              </a:rPr>
              <a:t>1 in 3 retirees </a:t>
            </a:r>
            <a:r>
              <a:rPr lang="en-US" sz="2400" dirty="0">
                <a:solidFill>
                  <a:srgbClr val="5D5D5D"/>
                </a:solidFill>
                <a:cs typeface="Arial" pitchFamily="34" charset="0"/>
              </a:rPr>
              <a:t>will live until at least </a:t>
            </a:r>
            <a:r>
              <a:rPr lang="en-US" sz="3600" dirty="0">
                <a:solidFill>
                  <a:schemeClr val="accent6"/>
                </a:solidFill>
                <a:cs typeface="Arial" pitchFamily="34" charset="0"/>
              </a:rPr>
              <a:t>age 90 </a:t>
            </a:r>
          </a:p>
          <a:p>
            <a:r>
              <a:rPr lang="en-US" sz="2400" dirty="0">
                <a:solidFill>
                  <a:srgbClr val="5D5D5D"/>
                </a:solidFill>
                <a:cs typeface="Arial" pitchFamily="34" charset="0"/>
              </a:rPr>
              <a:t>and</a:t>
            </a:r>
            <a:r>
              <a:rPr lang="en-US" sz="2400" dirty="0">
                <a:cs typeface="Arial" pitchFamily="34" charset="0"/>
              </a:rPr>
              <a:t> </a:t>
            </a:r>
            <a:r>
              <a:rPr lang="en-US" sz="3600" dirty="0">
                <a:solidFill>
                  <a:schemeClr val="accent6"/>
                </a:solidFill>
                <a:cs typeface="Arial" pitchFamily="34" charset="0"/>
              </a:rPr>
              <a:t>1 in 7 </a:t>
            </a:r>
            <a:r>
              <a:rPr lang="en-US" sz="2400" dirty="0">
                <a:solidFill>
                  <a:srgbClr val="5D5D5D"/>
                </a:solidFill>
                <a:cs typeface="Arial" pitchFamily="34" charset="0"/>
              </a:rPr>
              <a:t>will live until at least </a:t>
            </a:r>
            <a:r>
              <a:rPr lang="en-US" sz="3600" dirty="0">
                <a:solidFill>
                  <a:schemeClr val="accent6"/>
                </a:solidFill>
                <a:cs typeface="Arial" pitchFamily="34" charset="0"/>
              </a:rPr>
              <a:t>age 95</a:t>
            </a:r>
            <a:r>
              <a:rPr lang="en-US" sz="2400" dirty="0">
                <a:cs typeface="Arial" pitchFamily="34" charset="0"/>
              </a:rPr>
              <a:t>.</a:t>
            </a:r>
          </a:p>
          <a:p>
            <a:endParaRPr lang="en-US" sz="2400" dirty="0">
              <a:cs typeface="Arial" pitchFamily="34" charset="0"/>
            </a:endParaRPr>
          </a:p>
        </p:txBody>
      </p:sp>
      <p:sp>
        <p:nvSpPr>
          <p:cNvPr id="2" name="Title 1"/>
          <p:cNvSpPr>
            <a:spLocks noGrp="1"/>
          </p:cNvSpPr>
          <p:nvPr>
            <p:ph type="title"/>
          </p:nvPr>
        </p:nvSpPr>
        <p:spPr/>
        <p:txBody>
          <a:bodyPr>
            <a:noAutofit/>
          </a:bodyPr>
          <a:lstStyle/>
          <a:p>
            <a:r>
              <a:rPr lang="en-US" dirty="0">
                <a:latin typeface="Calibri" panose="020F0502020204030204" pitchFamily="34" charset="0"/>
                <a:cs typeface="Arial" pitchFamily="34" charset="0"/>
              </a:rPr>
              <a:t>How Long Will Retirement Last?</a:t>
            </a:r>
          </a:p>
        </p:txBody>
      </p:sp>
      <p:sp>
        <p:nvSpPr>
          <p:cNvPr id="9" name="Text Box 11"/>
          <p:cNvSpPr txBox="1">
            <a:spLocks noChangeArrowheads="1"/>
          </p:cNvSpPr>
          <p:nvPr/>
        </p:nvSpPr>
        <p:spPr bwMode="auto">
          <a:xfrm>
            <a:off x="533400" y="6346825"/>
            <a:ext cx="5029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eaLnBrk="0" hangingPunct="0">
              <a:spcBef>
                <a:spcPct val="20000"/>
              </a:spcBef>
              <a:buClr>
                <a:schemeClr val="accent1"/>
              </a:buClr>
              <a:buSzPct val="50000"/>
              <a:buChar char="–"/>
              <a:defRPr sz="2800">
                <a:solidFill>
                  <a:schemeClr val="accent1"/>
                </a:solidFill>
                <a:latin typeface="Calibri" pitchFamily="34" charset="0"/>
              </a:defRPr>
            </a:lvl2pPr>
            <a:lvl3pPr marL="1143000" indent="-228600" eaLnBrk="0" hangingPunct="0">
              <a:spcBef>
                <a:spcPct val="20000"/>
              </a:spcBef>
              <a:buClr>
                <a:schemeClr val="accent1"/>
              </a:buClr>
              <a:buSzPct val="50000"/>
              <a:buChar char="•"/>
              <a:defRPr sz="2800">
                <a:solidFill>
                  <a:schemeClr val="accent1"/>
                </a:solidFill>
                <a:latin typeface="Calibri" pitchFamily="34" charset="0"/>
              </a:defRPr>
            </a:lvl3pPr>
            <a:lvl4pPr marL="1600200" indent="-228600" eaLnBrk="0" hangingPunct="0">
              <a:spcBef>
                <a:spcPct val="20000"/>
              </a:spcBef>
              <a:buClr>
                <a:schemeClr val="accent1"/>
              </a:buClr>
              <a:buSzPct val="50000"/>
              <a:buChar char="–"/>
              <a:defRPr sz="2800">
                <a:solidFill>
                  <a:schemeClr val="accent1"/>
                </a:solidFill>
                <a:latin typeface="Calibri" pitchFamily="34" charset="0"/>
              </a:defRPr>
            </a:lvl4pPr>
            <a:lvl5pPr marL="2057400" indent="-228600" eaLnBrk="0" hangingPunct="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buNone/>
            </a:pPr>
            <a:r>
              <a:rPr lang="en-US" sz="1400" dirty="0">
                <a:solidFill>
                  <a:srgbClr val="242424"/>
                </a:solidFill>
                <a:cs typeface="Arial" pitchFamily="34" charset="0"/>
              </a:rPr>
              <a:t> SSA website, </a:t>
            </a:r>
            <a:r>
              <a:rPr lang="en-US" sz="1400" dirty="0">
                <a:solidFill>
                  <a:schemeClr val="accent6"/>
                </a:solidFill>
                <a:cs typeface="Arial" pitchFamily="34" charset="0"/>
              </a:rPr>
              <a:t>socialsecurity.gov</a:t>
            </a:r>
            <a:r>
              <a:rPr lang="en-US" sz="1400" dirty="0">
                <a:solidFill>
                  <a:srgbClr val="242424"/>
                </a:solidFill>
                <a:cs typeface="Arial" pitchFamily="34" charset="0"/>
              </a:rPr>
              <a:t>, January 2022</a:t>
            </a:r>
          </a:p>
        </p:txBody>
      </p:sp>
    </p:spTree>
    <p:extLst>
      <p:ext uri="{BB962C8B-B14F-4D97-AF65-F5344CB8AC3E}">
        <p14:creationId xmlns:p14="http://schemas.microsoft.com/office/powerpoint/2010/main" val="40653146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latin typeface="Calibri" panose="020F0502020204030204" pitchFamily="34" charset="0"/>
              </a:rPr>
              <a:t>Do You Plan to Continue Working?</a:t>
            </a:r>
          </a:p>
        </p:txBody>
      </p:sp>
      <p:sp>
        <p:nvSpPr>
          <p:cNvPr id="3" name="Content Placeholder 2"/>
          <p:cNvSpPr>
            <a:spLocks noGrp="1"/>
          </p:cNvSpPr>
          <p:nvPr>
            <p:ph idx="1"/>
          </p:nvPr>
        </p:nvSpPr>
        <p:spPr/>
        <p:txBody>
          <a:bodyPr>
            <a:normAutofit/>
          </a:bodyPr>
          <a:lstStyle/>
          <a:p>
            <a:pPr>
              <a:buNone/>
            </a:pPr>
            <a:r>
              <a:rPr lang="en-US" dirty="0"/>
              <a:t>	</a:t>
            </a:r>
          </a:p>
          <a:p>
            <a:pPr>
              <a:buNone/>
            </a:pPr>
            <a:endParaRPr lang="en-US" dirty="0"/>
          </a:p>
        </p:txBody>
      </p:sp>
      <p:sp>
        <p:nvSpPr>
          <p:cNvPr id="5" name="Text Placeholder 4"/>
          <p:cNvSpPr>
            <a:spLocks noGrp="1"/>
          </p:cNvSpPr>
          <p:nvPr>
            <p:ph type="body" idx="4294967295"/>
          </p:nvPr>
        </p:nvSpPr>
        <p:spPr>
          <a:xfrm>
            <a:off x="0" y="1676400"/>
            <a:ext cx="4572000" cy="803275"/>
          </a:xfrm>
        </p:spPr>
        <p:txBody>
          <a:bodyPr>
            <a:noAutofit/>
          </a:bodyPr>
          <a:lstStyle/>
          <a:p>
            <a:pPr marL="0" indent="0" algn="ctr">
              <a:buNone/>
            </a:pPr>
            <a:r>
              <a:rPr lang="en-US" sz="2000" dirty="0">
                <a:solidFill>
                  <a:schemeClr val="accent6"/>
                </a:solidFill>
              </a:rPr>
              <a:t>Are you under full</a:t>
            </a:r>
            <a:br>
              <a:rPr lang="en-US" sz="2000" dirty="0">
                <a:solidFill>
                  <a:schemeClr val="accent6"/>
                </a:solidFill>
              </a:rPr>
            </a:br>
            <a:r>
              <a:rPr lang="en-US" sz="2000" dirty="0">
                <a:solidFill>
                  <a:schemeClr val="accent6"/>
                </a:solidFill>
              </a:rPr>
              <a:t> retirement age?</a:t>
            </a:r>
          </a:p>
        </p:txBody>
      </p:sp>
      <p:sp>
        <p:nvSpPr>
          <p:cNvPr id="6" name="Text Placeholder 5"/>
          <p:cNvSpPr>
            <a:spLocks noGrp="1"/>
          </p:cNvSpPr>
          <p:nvPr>
            <p:ph type="body" sz="quarter" idx="4294967295"/>
          </p:nvPr>
        </p:nvSpPr>
        <p:spPr>
          <a:xfrm>
            <a:off x="4572000" y="1676400"/>
            <a:ext cx="4572000" cy="838200"/>
          </a:xfrm>
        </p:spPr>
        <p:txBody>
          <a:bodyPr>
            <a:noAutofit/>
          </a:bodyPr>
          <a:lstStyle/>
          <a:p>
            <a:pPr marL="0" indent="0" algn="ctr">
              <a:buNone/>
            </a:pPr>
            <a:r>
              <a:rPr lang="en-US" sz="2000" dirty="0">
                <a:solidFill>
                  <a:schemeClr val="accent6"/>
                </a:solidFill>
              </a:rPr>
              <a:t>Have you reached full</a:t>
            </a:r>
            <a:br>
              <a:rPr lang="en-US" sz="2000" dirty="0">
                <a:solidFill>
                  <a:schemeClr val="accent6"/>
                </a:solidFill>
              </a:rPr>
            </a:br>
            <a:r>
              <a:rPr lang="en-US" sz="2000" dirty="0">
                <a:solidFill>
                  <a:schemeClr val="accent6"/>
                </a:solidFill>
              </a:rPr>
              <a:t> retirement age?</a:t>
            </a:r>
          </a:p>
        </p:txBody>
      </p:sp>
      <p:sp>
        <p:nvSpPr>
          <p:cNvPr id="19" name="Rectangle 18"/>
          <p:cNvSpPr/>
          <p:nvPr/>
        </p:nvSpPr>
        <p:spPr>
          <a:xfrm>
            <a:off x="228600" y="5562600"/>
            <a:ext cx="4267200" cy="707886"/>
          </a:xfrm>
          <a:prstGeom prst="rect">
            <a:avLst/>
          </a:prstGeom>
        </p:spPr>
        <p:txBody>
          <a:bodyPr wrap="square">
            <a:spAutoFit/>
          </a:bodyPr>
          <a:lstStyle/>
          <a:p>
            <a:pPr algn="ctr"/>
            <a:r>
              <a:rPr lang="en-US" sz="2000" dirty="0">
                <a:solidFill>
                  <a:srgbClr val="5D5D5D"/>
                </a:solidFill>
                <a:cs typeface="Arial" pitchFamily="34" charset="0"/>
              </a:rPr>
              <a:t>Earnings from a job will reduce your Social Security benefit.</a:t>
            </a:r>
          </a:p>
        </p:txBody>
      </p:sp>
      <p:sp>
        <p:nvSpPr>
          <p:cNvPr id="20" name="Rectangle 19"/>
          <p:cNvSpPr/>
          <p:nvPr/>
        </p:nvSpPr>
        <p:spPr>
          <a:xfrm>
            <a:off x="4572000" y="5562600"/>
            <a:ext cx="4572000" cy="707886"/>
          </a:xfrm>
          <a:prstGeom prst="rect">
            <a:avLst/>
          </a:prstGeom>
        </p:spPr>
        <p:txBody>
          <a:bodyPr wrap="square">
            <a:spAutoFit/>
          </a:bodyPr>
          <a:lstStyle/>
          <a:p>
            <a:pPr algn="ctr"/>
            <a:r>
              <a:rPr lang="en-US" sz="2000" dirty="0">
                <a:solidFill>
                  <a:srgbClr val="5D5D5D"/>
                </a:solidFill>
                <a:cs typeface="Arial" pitchFamily="34" charset="0"/>
              </a:rPr>
              <a:t>Earnings from a job will not reduce your Social Security benefit.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975" y="2361094"/>
            <a:ext cx="3448050" cy="311117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7275" y="2460022"/>
            <a:ext cx="3438527" cy="3102578"/>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6"/>
          <p:cNvPicPr>
            <a:picLocks noChangeAspect="1"/>
          </p:cNvPicPr>
          <p:nvPr/>
        </p:nvPicPr>
        <p:blipFill rotWithShape="1">
          <a:blip r:embed="rId3">
            <a:extLst>
              <a:ext uri="{28A0092B-C50C-407E-A947-70E740481C1C}">
                <a14:useLocalDpi xmlns:a14="http://schemas.microsoft.com/office/drawing/2010/main" val="0"/>
              </a:ext>
            </a:extLst>
          </a:blip>
          <a:srcRect l="77673"/>
          <a:stretch/>
        </p:blipFill>
        <p:spPr bwMode="auto">
          <a:xfrm>
            <a:off x="3358191" y="2126352"/>
            <a:ext cx="942974" cy="423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69302" y="1894988"/>
            <a:ext cx="4171951" cy="940090"/>
          </a:xfrm>
          <a:noFill/>
          <a:effectLst/>
        </p:spPr>
        <p:txBody>
          <a:bodyPr>
            <a:normAutofit fontScale="92500" lnSpcReduction="20000"/>
          </a:bodyPr>
          <a:lstStyle/>
          <a:p>
            <a:pPr marL="0" indent="0">
              <a:buNone/>
            </a:pPr>
            <a:r>
              <a:rPr lang="en-US" sz="2000" b="1" dirty="0">
                <a:latin typeface="+mn-lt"/>
                <a:cs typeface="Arial" pitchFamily="34" charset="0"/>
              </a:rPr>
              <a:t>$1 withheld for every $2 </a:t>
            </a:r>
          </a:p>
          <a:p>
            <a:pPr marL="0" indent="0">
              <a:buNone/>
            </a:pPr>
            <a:r>
              <a:rPr lang="en-US" sz="2000" b="1" dirty="0">
                <a:latin typeface="+mn-lt"/>
                <a:cs typeface="Arial" pitchFamily="34" charset="0"/>
              </a:rPr>
              <a:t>that earnings exceed annual </a:t>
            </a:r>
          </a:p>
          <a:p>
            <a:pPr marL="0" indent="0">
              <a:buNone/>
            </a:pPr>
            <a:r>
              <a:rPr lang="en-US" sz="2000" b="1" dirty="0">
                <a:latin typeface="+mn-lt"/>
                <a:cs typeface="Arial" pitchFamily="34" charset="0"/>
              </a:rPr>
              <a:t>limit — $19,560 in 2022</a:t>
            </a:r>
          </a:p>
        </p:txBody>
      </p:sp>
      <p:sp>
        <p:nvSpPr>
          <p:cNvPr id="7" name="TextBox 6"/>
          <p:cNvSpPr txBox="1"/>
          <p:nvPr/>
        </p:nvSpPr>
        <p:spPr>
          <a:xfrm>
            <a:off x="137567" y="1962675"/>
            <a:ext cx="3097535" cy="707886"/>
          </a:xfrm>
          <a:prstGeom prst="rect">
            <a:avLst/>
          </a:prstGeom>
          <a:noFill/>
          <a:effectLst/>
        </p:spPr>
        <p:txBody>
          <a:bodyPr wrap="square" rtlCol="0">
            <a:spAutoFit/>
          </a:bodyPr>
          <a:lstStyle/>
          <a:p>
            <a:pPr algn="r"/>
            <a:r>
              <a:rPr lang="en-US" sz="2000" b="1" dirty="0">
                <a:solidFill>
                  <a:srgbClr val="5D5D5D"/>
                </a:solidFill>
                <a:latin typeface="Calibri" panose="020F0502020204030204" pitchFamily="34" charset="0"/>
                <a:cs typeface="Arial" pitchFamily="34" charset="0"/>
              </a:rPr>
              <a:t>Before full </a:t>
            </a:r>
            <a:br>
              <a:rPr lang="en-US" sz="2000" b="1" dirty="0">
                <a:solidFill>
                  <a:srgbClr val="5D5D5D"/>
                </a:solidFill>
                <a:latin typeface="Calibri" panose="020F0502020204030204" pitchFamily="34" charset="0"/>
                <a:cs typeface="Arial" pitchFamily="34" charset="0"/>
              </a:rPr>
            </a:br>
            <a:r>
              <a:rPr lang="en-US" sz="2000" b="1" dirty="0">
                <a:solidFill>
                  <a:srgbClr val="5D5D5D"/>
                </a:solidFill>
                <a:latin typeface="Calibri" panose="020F0502020204030204" pitchFamily="34" charset="0"/>
                <a:cs typeface="Arial" pitchFamily="34" charset="0"/>
              </a:rPr>
              <a:t>retirement age</a:t>
            </a:r>
          </a:p>
        </p:txBody>
      </p:sp>
      <p:sp>
        <p:nvSpPr>
          <p:cNvPr id="8" name="TextBox 7"/>
          <p:cNvSpPr txBox="1"/>
          <p:nvPr/>
        </p:nvSpPr>
        <p:spPr>
          <a:xfrm>
            <a:off x="422192" y="3395177"/>
            <a:ext cx="2812910" cy="707886"/>
          </a:xfrm>
          <a:prstGeom prst="rect">
            <a:avLst/>
          </a:prstGeom>
          <a:noFill/>
          <a:effectLst/>
        </p:spPr>
        <p:txBody>
          <a:bodyPr wrap="square" rtlCol="0">
            <a:spAutoFit/>
          </a:bodyPr>
          <a:lstStyle/>
          <a:p>
            <a:pPr algn="r"/>
            <a:r>
              <a:rPr lang="en-US" sz="2000" b="1" dirty="0">
                <a:solidFill>
                  <a:srgbClr val="5D5D5D"/>
                </a:solidFill>
                <a:latin typeface="Calibri" panose="020F0502020204030204" pitchFamily="34" charset="0"/>
                <a:cs typeface="Arial" pitchFamily="34" charset="0"/>
              </a:rPr>
              <a:t>Year you reach full </a:t>
            </a:r>
            <a:br>
              <a:rPr lang="en-US" sz="2000" b="1" dirty="0">
                <a:solidFill>
                  <a:srgbClr val="5D5D5D"/>
                </a:solidFill>
                <a:latin typeface="Calibri" panose="020F0502020204030204" pitchFamily="34" charset="0"/>
                <a:cs typeface="Arial" pitchFamily="34" charset="0"/>
              </a:rPr>
            </a:br>
            <a:r>
              <a:rPr lang="en-US" sz="2000" b="1" dirty="0">
                <a:solidFill>
                  <a:srgbClr val="5D5D5D"/>
                </a:solidFill>
                <a:latin typeface="Calibri" panose="020F0502020204030204" pitchFamily="34" charset="0"/>
                <a:cs typeface="Arial" pitchFamily="34" charset="0"/>
              </a:rPr>
              <a:t>retirement age</a:t>
            </a:r>
          </a:p>
        </p:txBody>
      </p:sp>
      <p:sp>
        <p:nvSpPr>
          <p:cNvPr id="9" name="TextBox 8"/>
          <p:cNvSpPr txBox="1"/>
          <p:nvPr/>
        </p:nvSpPr>
        <p:spPr>
          <a:xfrm>
            <a:off x="475111" y="4704205"/>
            <a:ext cx="2759991" cy="707886"/>
          </a:xfrm>
          <a:prstGeom prst="rect">
            <a:avLst/>
          </a:prstGeom>
          <a:noFill/>
          <a:effectLst/>
        </p:spPr>
        <p:txBody>
          <a:bodyPr wrap="square" rtlCol="0">
            <a:spAutoFit/>
          </a:bodyPr>
          <a:lstStyle/>
          <a:p>
            <a:pPr algn="r"/>
            <a:r>
              <a:rPr lang="en-US" sz="2000" b="1" dirty="0">
                <a:solidFill>
                  <a:srgbClr val="5D5D5D"/>
                </a:solidFill>
                <a:latin typeface="Calibri" panose="020F0502020204030204" pitchFamily="34" charset="0"/>
                <a:cs typeface="Arial" pitchFamily="34" charset="0"/>
              </a:rPr>
              <a:t>At or after full retirement age</a:t>
            </a:r>
          </a:p>
        </p:txBody>
      </p:sp>
      <p:sp>
        <p:nvSpPr>
          <p:cNvPr id="15" name="Rectangle 14"/>
          <p:cNvSpPr/>
          <p:nvPr/>
        </p:nvSpPr>
        <p:spPr>
          <a:xfrm>
            <a:off x="4569303" y="3378509"/>
            <a:ext cx="4171951" cy="1015663"/>
          </a:xfrm>
          <a:prstGeom prst="rect">
            <a:avLst/>
          </a:prstGeom>
          <a:noFill/>
          <a:effectLst/>
        </p:spPr>
        <p:txBody>
          <a:bodyPr wrap="square">
            <a:spAutoFit/>
          </a:bodyPr>
          <a:lstStyle/>
          <a:p>
            <a:r>
              <a:rPr lang="en-US" sz="2000" b="1" dirty="0">
                <a:solidFill>
                  <a:srgbClr val="5D5D5D"/>
                </a:solidFill>
                <a:cs typeface="Arial" pitchFamily="34" charset="0"/>
              </a:rPr>
              <a:t>$1 withheld for every $3 </a:t>
            </a:r>
          </a:p>
          <a:p>
            <a:r>
              <a:rPr lang="en-US" sz="2000" b="1" dirty="0">
                <a:solidFill>
                  <a:srgbClr val="5D5D5D"/>
                </a:solidFill>
                <a:cs typeface="Arial" pitchFamily="34" charset="0"/>
              </a:rPr>
              <a:t>that earnings exceed annual </a:t>
            </a:r>
          </a:p>
          <a:p>
            <a:r>
              <a:rPr lang="en-US" sz="2000" b="1" dirty="0">
                <a:solidFill>
                  <a:srgbClr val="5D5D5D"/>
                </a:solidFill>
                <a:cs typeface="Arial" pitchFamily="34" charset="0"/>
              </a:rPr>
              <a:t>limit — $51,960 in 2022</a:t>
            </a:r>
          </a:p>
        </p:txBody>
      </p:sp>
      <p:sp>
        <p:nvSpPr>
          <p:cNvPr id="16" name="Rectangle 15"/>
          <p:cNvSpPr/>
          <p:nvPr/>
        </p:nvSpPr>
        <p:spPr>
          <a:xfrm>
            <a:off x="4569303" y="4676158"/>
            <a:ext cx="3524250" cy="707886"/>
          </a:xfrm>
          <a:prstGeom prst="rect">
            <a:avLst/>
          </a:prstGeom>
          <a:noFill/>
          <a:effectLst/>
        </p:spPr>
        <p:txBody>
          <a:bodyPr wrap="square">
            <a:spAutoFit/>
          </a:bodyPr>
          <a:lstStyle/>
          <a:p>
            <a:r>
              <a:rPr lang="en-US" sz="2000" b="1" dirty="0">
                <a:solidFill>
                  <a:srgbClr val="5D5D5D"/>
                </a:solidFill>
                <a:cs typeface="Arial" pitchFamily="34" charset="0"/>
              </a:rPr>
              <a:t>Earnings will not affect </a:t>
            </a:r>
            <a:br>
              <a:rPr lang="en-US" sz="2000" b="1" dirty="0">
                <a:solidFill>
                  <a:srgbClr val="5D5D5D"/>
                </a:solidFill>
                <a:cs typeface="Arial" pitchFamily="34" charset="0"/>
              </a:rPr>
            </a:br>
            <a:r>
              <a:rPr lang="en-US" sz="2000" b="1" dirty="0">
                <a:solidFill>
                  <a:srgbClr val="5D5D5D"/>
                </a:solidFill>
                <a:cs typeface="Arial" pitchFamily="34" charset="0"/>
              </a:rPr>
              <a:t>your benefit</a:t>
            </a:r>
          </a:p>
        </p:txBody>
      </p:sp>
      <p:sp>
        <p:nvSpPr>
          <p:cNvPr id="13" name="Title 1"/>
          <p:cNvSpPr txBox="1">
            <a:spLocks/>
          </p:cNvSpPr>
          <p:nvPr/>
        </p:nvSpPr>
        <p:spPr>
          <a:xfrm>
            <a:off x="530352" y="530351"/>
            <a:ext cx="8518398" cy="660273"/>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b="0" i="0" kern="1200" baseline="0">
                <a:solidFill>
                  <a:srgbClr val="5D5D5D"/>
                </a:solidFill>
                <a:latin typeface="Calibri"/>
                <a:ea typeface="+mj-ea"/>
                <a:cs typeface="Calibri"/>
              </a:defRPr>
            </a:lvl1pPr>
          </a:lstStyle>
          <a:p>
            <a:r>
              <a:rPr lang="en-US" dirty="0">
                <a:latin typeface="Calibri" panose="020F0502020204030204" pitchFamily="34" charset="0"/>
              </a:rPr>
              <a:t>How Working Affects Benefits</a:t>
            </a:r>
          </a:p>
        </p:txBody>
      </p:sp>
      <p:pic>
        <p:nvPicPr>
          <p:cNvPr id="25" name="Picture 6"/>
          <p:cNvPicPr>
            <a:picLocks noChangeAspect="1"/>
          </p:cNvPicPr>
          <p:nvPr/>
        </p:nvPicPr>
        <p:blipFill rotWithShape="1">
          <a:blip r:embed="rId3">
            <a:extLst>
              <a:ext uri="{28A0092B-C50C-407E-A947-70E740481C1C}">
                <a14:useLocalDpi xmlns:a14="http://schemas.microsoft.com/office/drawing/2010/main" val="0"/>
              </a:ext>
            </a:extLst>
          </a:blip>
          <a:srcRect l="77673"/>
          <a:stretch/>
        </p:blipFill>
        <p:spPr bwMode="auto">
          <a:xfrm>
            <a:off x="3403693" y="3514025"/>
            <a:ext cx="942974" cy="423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6"/>
          <p:cNvPicPr>
            <a:picLocks noChangeAspect="1"/>
          </p:cNvPicPr>
          <p:nvPr/>
        </p:nvPicPr>
        <p:blipFill rotWithShape="1">
          <a:blip r:embed="rId3">
            <a:extLst>
              <a:ext uri="{28A0092B-C50C-407E-A947-70E740481C1C}">
                <a14:useLocalDpi xmlns:a14="http://schemas.microsoft.com/office/drawing/2010/main" val="0"/>
              </a:ext>
            </a:extLst>
          </a:blip>
          <a:srcRect l="77673"/>
          <a:stretch/>
        </p:blipFill>
        <p:spPr bwMode="auto">
          <a:xfrm>
            <a:off x="3403693" y="4796672"/>
            <a:ext cx="942974" cy="423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8" name="Shape 512"/>
          <p:cNvCxnSpPr>
            <a:cxnSpLocks noChangeShapeType="1"/>
          </p:cNvCxnSpPr>
          <p:nvPr/>
        </p:nvCxnSpPr>
        <p:spPr bwMode="auto">
          <a:xfrm>
            <a:off x="952500" y="2883630"/>
            <a:ext cx="7162800" cy="0"/>
          </a:xfrm>
          <a:prstGeom prst="straightConnector1">
            <a:avLst/>
          </a:prstGeom>
          <a:noFill/>
          <a:ln w="19050">
            <a:solidFill>
              <a:schemeClr val="accent6"/>
            </a:solidFill>
            <a:miter lim="800000"/>
            <a:headEnd/>
            <a:tailEnd/>
          </a:ln>
          <a:extLst>
            <a:ext uri="{909E8E84-426E-40DD-AFC4-6F175D3DCCD1}">
              <a14:hiddenFill xmlns:a14="http://schemas.microsoft.com/office/drawing/2010/main">
                <a:noFill/>
              </a14:hiddenFill>
            </a:ext>
          </a:extLst>
        </p:spPr>
      </p:cxnSp>
      <p:cxnSp>
        <p:nvCxnSpPr>
          <p:cNvPr id="29" name="Shape 512"/>
          <p:cNvCxnSpPr>
            <a:cxnSpLocks noChangeShapeType="1"/>
          </p:cNvCxnSpPr>
          <p:nvPr/>
        </p:nvCxnSpPr>
        <p:spPr bwMode="auto">
          <a:xfrm>
            <a:off x="952500" y="4485263"/>
            <a:ext cx="7162800" cy="0"/>
          </a:xfrm>
          <a:prstGeom prst="straightConnector1">
            <a:avLst/>
          </a:prstGeom>
          <a:noFill/>
          <a:ln w="19050">
            <a:solidFill>
              <a:schemeClr val="accent6"/>
            </a:solidFill>
            <a:miter lim="800000"/>
            <a:headEnd/>
            <a:tailEnd/>
          </a:ln>
          <a:extLst>
            <a:ext uri="{909E8E84-426E-40DD-AFC4-6F175D3DCCD1}">
              <a14:hiddenFill xmlns:a14="http://schemas.microsoft.com/office/drawing/2010/main">
                <a:noFill/>
              </a14:hiddenFill>
            </a:ext>
          </a:extLst>
        </p:spPr>
      </p:cxn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8" grpId="0"/>
      <p:bldP spid="9" grpId="0"/>
      <p:bldP spid="15"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682" y="1427940"/>
            <a:ext cx="8518937" cy="3306017"/>
          </a:xfrm>
          <a:prstGeom prst="rect">
            <a:avLst/>
          </a:prstGeom>
        </p:spPr>
      </p:pic>
      <p:sp>
        <p:nvSpPr>
          <p:cNvPr id="2" name="Title 1"/>
          <p:cNvSpPr>
            <a:spLocks noGrp="1"/>
          </p:cNvSpPr>
          <p:nvPr>
            <p:ph type="title"/>
          </p:nvPr>
        </p:nvSpPr>
        <p:spPr>
          <a:xfrm>
            <a:off x="530351" y="530351"/>
            <a:ext cx="8775573" cy="660273"/>
          </a:xfrm>
        </p:spPr>
        <p:txBody>
          <a:bodyPr>
            <a:noAutofit/>
          </a:bodyPr>
          <a:lstStyle/>
          <a:p>
            <a:r>
              <a:rPr lang="en-US" sz="3800" dirty="0">
                <a:latin typeface="Calibri" panose="020F0502020204030204" pitchFamily="34" charset="0"/>
                <a:cs typeface="Arial" pitchFamily="34" charset="0"/>
              </a:rPr>
              <a:t>What Retirement Income Will You Have?</a:t>
            </a:r>
          </a:p>
        </p:txBody>
      </p:sp>
      <p:sp>
        <p:nvSpPr>
          <p:cNvPr id="5" name="Rectangle 3"/>
          <p:cNvSpPr>
            <a:spLocks noChangeArrowheads="1"/>
          </p:cNvSpPr>
          <p:nvPr/>
        </p:nvSpPr>
        <p:spPr bwMode="auto">
          <a:xfrm>
            <a:off x="679730" y="4114799"/>
            <a:ext cx="1893537"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457200" indent="-457200">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marL="0" indent="0" algn="ctr">
              <a:spcBef>
                <a:spcPct val="15000"/>
              </a:spcBef>
              <a:buClrTx/>
              <a:buSzTx/>
              <a:buFontTx/>
              <a:buNone/>
            </a:pPr>
            <a:r>
              <a:rPr lang="en-US" altLang="en-US" sz="2000" b="0" dirty="0">
                <a:solidFill>
                  <a:srgbClr val="5D5D5D"/>
                </a:solidFill>
              </a:rPr>
              <a:t>Social Security	</a:t>
            </a:r>
          </a:p>
        </p:txBody>
      </p:sp>
      <p:sp>
        <p:nvSpPr>
          <p:cNvPr id="6" name="Rectangle 3"/>
          <p:cNvSpPr>
            <a:spLocks noChangeArrowheads="1"/>
          </p:cNvSpPr>
          <p:nvPr/>
        </p:nvSpPr>
        <p:spPr bwMode="auto">
          <a:xfrm>
            <a:off x="4976142" y="4114799"/>
            <a:ext cx="1657351"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457200" indent="-457200">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15000"/>
              </a:spcBef>
              <a:buClrTx/>
              <a:buSzTx/>
              <a:buFontTx/>
              <a:buNone/>
            </a:pPr>
            <a:r>
              <a:rPr lang="en-US" altLang="en-US" sz="2000" b="0" dirty="0">
                <a:solidFill>
                  <a:srgbClr val="5D5D5D"/>
                </a:solidFill>
              </a:rPr>
              <a:t> Job Earnings	</a:t>
            </a:r>
          </a:p>
        </p:txBody>
      </p:sp>
      <p:sp>
        <p:nvSpPr>
          <p:cNvPr id="9" name="TextBox 8"/>
          <p:cNvSpPr txBox="1"/>
          <p:nvPr/>
        </p:nvSpPr>
        <p:spPr>
          <a:xfrm>
            <a:off x="7082583" y="4114799"/>
            <a:ext cx="1286669" cy="707886"/>
          </a:xfrm>
          <a:prstGeom prst="rect">
            <a:avLst/>
          </a:prstGeom>
          <a:noFill/>
        </p:spPr>
        <p:txBody>
          <a:bodyPr wrap="square" rtlCol="0">
            <a:spAutoFit/>
          </a:bodyPr>
          <a:lstStyle/>
          <a:p>
            <a:pPr algn="ctr"/>
            <a:r>
              <a:rPr lang="en-US" sz="2000" dirty="0">
                <a:solidFill>
                  <a:srgbClr val="5D5D5D"/>
                </a:solidFill>
              </a:rPr>
              <a:t>Pension Benefits</a:t>
            </a:r>
          </a:p>
        </p:txBody>
      </p:sp>
      <p:sp>
        <p:nvSpPr>
          <p:cNvPr id="8" name="TextBox 7"/>
          <p:cNvSpPr txBox="1"/>
          <p:nvPr/>
        </p:nvSpPr>
        <p:spPr>
          <a:xfrm>
            <a:off x="3163986" y="4114799"/>
            <a:ext cx="1626499" cy="707886"/>
          </a:xfrm>
          <a:prstGeom prst="rect">
            <a:avLst/>
          </a:prstGeom>
          <a:noFill/>
        </p:spPr>
        <p:txBody>
          <a:bodyPr wrap="square" rtlCol="0">
            <a:spAutoFit/>
          </a:bodyPr>
          <a:lstStyle/>
          <a:p>
            <a:pPr algn="ctr"/>
            <a:r>
              <a:rPr lang="en-US" altLang="en-US" sz="2000" dirty="0">
                <a:solidFill>
                  <a:srgbClr val="5D5D5D"/>
                </a:solidFill>
              </a:rPr>
              <a:t>Savings and</a:t>
            </a:r>
            <a:br>
              <a:rPr lang="en-US" altLang="en-US" sz="2000" dirty="0">
                <a:solidFill>
                  <a:srgbClr val="5D5D5D"/>
                </a:solidFill>
              </a:rPr>
            </a:br>
            <a:r>
              <a:rPr lang="en-US" altLang="en-US" sz="2000" dirty="0">
                <a:solidFill>
                  <a:srgbClr val="5D5D5D"/>
                </a:solidFill>
              </a:rPr>
              <a:t>Investments</a:t>
            </a:r>
            <a:endParaRPr lang="en-US" sz="2000" dirty="0"/>
          </a:p>
        </p:txBody>
      </p:sp>
    </p:spTree>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hape 405"/>
          <p:cNvSpPr txBox="1">
            <a:spLocks noChangeArrowheads="1"/>
          </p:cNvSpPr>
          <p:nvPr/>
        </p:nvSpPr>
        <p:spPr bwMode="auto">
          <a:xfrm>
            <a:off x="704850" y="2070923"/>
            <a:ext cx="7162800" cy="352425"/>
          </a:xfrm>
          <a:prstGeom prst="rect">
            <a:avLst/>
          </a:prstGeom>
          <a:solidFill>
            <a:schemeClr val="accent6"/>
          </a:solidFill>
          <a:ln>
            <a:noFill/>
          </a:ln>
        </p:spPr>
        <p:txBody>
          <a:bodyPr lIns="92075" tIns="46025" rIns="92075" bIns="46025"/>
          <a:lstStyle>
            <a:lvl1pPr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eaLnBrk="1" hangingPunct="1">
              <a:buClr>
                <a:srgbClr val="FFFFFF"/>
              </a:buClr>
              <a:buSzPct val="25000"/>
              <a:buFont typeface="Calibri" pitchFamily="34" charset="0"/>
              <a:buNone/>
              <a:defRPr/>
            </a:pPr>
            <a:endParaRPr lang="en-US" altLang="en-US" sz="1700" b="1" dirty="0">
              <a:solidFill>
                <a:schemeClr val="accent6"/>
              </a:solidFill>
              <a:latin typeface="Calibri" pitchFamily="34" charset="0"/>
              <a:sym typeface="Calibri" pitchFamily="34" charset="0"/>
            </a:endParaRPr>
          </a:p>
        </p:txBody>
      </p:sp>
      <p:sp>
        <p:nvSpPr>
          <p:cNvPr id="10" name="Shape 405"/>
          <p:cNvSpPr txBox="1">
            <a:spLocks noChangeArrowheads="1"/>
          </p:cNvSpPr>
          <p:nvPr/>
        </p:nvSpPr>
        <p:spPr bwMode="auto">
          <a:xfrm>
            <a:off x="704850" y="4033073"/>
            <a:ext cx="7162800" cy="352425"/>
          </a:xfrm>
          <a:prstGeom prst="rect">
            <a:avLst/>
          </a:prstGeom>
          <a:solidFill>
            <a:schemeClr val="accent6"/>
          </a:solidFill>
          <a:ln>
            <a:noFill/>
          </a:ln>
        </p:spPr>
        <p:txBody>
          <a:bodyPr lIns="92075" tIns="46025" rIns="92075" bIns="46025"/>
          <a:lstStyle>
            <a:lvl1pPr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eaLnBrk="1" hangingPunct="1">
              <a:buClr>
                <a:srgbClr val="FFFFFF"/>
              </a:buClr>
              <a:buSzPct val="25000"/>
              <a:buFont typeface="Calibri" pitchFamily="34" charset="0"/>
              <a:buNone/>
              <a:defRPr/>
            </a:pPr>
            <a:endParaRPr lang="en-US" altLang="en-US" sz="1700" b="1" dirty="0">
              <a:solidFill>
                <a:schemeClr val="accent6"/>
              </a:solidFill>
              <a:latin typeface="Calibri" pitchFamily="34" charset="0"/>
              <a:sym typeface="Calibri" pitchFamily="34" charset="0"/>
            </a:endParaRPr>
          </a:p>
        </p:txBody>
      </p:sp>
      <p:sp>
        <p:nvSpPr>
          <p:cNvPr id="2" name="Title 1"/>
          <p:cNvSpPr>
            <a:spLocks noGrp="1"/>
          </p:cNvSpPr>
          <p:nvPr>
            <p:ph type="title"/>
          </p:nvPr>
        </p:nvSpPr>
        <p:spPr/>
        <p:txBody>
          <a:bodyPr>
            <a:noAutofit/>
          </a:bodyPr>
          <a:lstStyle/>
          <a:p>
            <a:r>
              <a:rPr lang="en-US" dirty="0">
                <a:latin typeface="Calibri" panose="020F0502020204030204" pitchFamily="34" charset="0"/>
                <a:cs typeface="Arial" pitchFamily="34" charset="0"/>
              </a:rPr>
              <a:t>Will Your Benefit Be Taxable?</a:t>
            </a:r>
          </a:p>
        </p:txBody>
      </p:sp>
      <p:sp>
        <p:nvSpPr>
          <p:cNvPr id="6" name="TextBox 5"/>
          <p:cNvSpPr txBox="1"/>
          <p:nvPr/>
        </p:nvSpPr>
        <p:spPr>
          <a:xfrm>
            <a:off x="852487" y="5895975"/>
            <a:ext cx="7396164" cy="584775"/>
          </a:xfrm>
          <a:prstGeom prst="rect">
            <a:avLst/>
          </a:prstGeom>
          <a:noFill/>
        </p:spPr>
        <p:txBody>
          <a:bodyPr wrap="square" rtlCol="0">
            <a:spAutoFit/>
          </a:bodyPr>
          <a:lstStyle/>
          <a:p>
            <a:r>
              <a:rPr lang="en-US" sz="1600" dirty="0">
                <a:solidFill>
                  <a:srgbClr val="5D5D5D"/>
                </a:solidFill>
                <a:latin typeface="Calibri" panose="020F0502020204030204" pitchFamily="34" charset="0"/>
                <a:cs typeface="Arial" pitchFamily="34" charset="0"/>
              </a:rPr>
              <a:t>*Combined income = adjusted gross income + nontaxable income + ½ of Social Security benefit income</a:t>
            </a:r>
          </a:p>
        </p:txBody>
      </p:sp>
      <p:cxnSp>
        <p:nvCxnSpPr>
          <p:cNvPr id="7" name="Shape 512"/>
          <p:cNvCxnSpPr>
            <a:cxnSpLocks noChangeShapeType="1"/>
          </p:cNvCxnSpPr>
          <p:nvPr/>
        </p:nvCxnSpPr>
        <p:spPr bwMode="auto">
          <a:xfrm>
            <a:off x="704850" y="2895600"/>
            <a:ext cx="7162800" cy="0"/>
          </a:xfrm>
          <a:prstGeom prst="straightConnector1">
            <a:avLst/>
          </a:prstGeom>
          <a:noFill/>
          <a:ln w="19050">
            <a:solidFill>
              <a:schemeClr val="accent6"/>
            </a:solidFill>
            <a:miter lim="800000"/>
            <a:headEnd/>
            <a:tailEnd/>
          </a:ln>
          <a:extLst>
            <a:ext uri="{909E8E84-426E-40DD-AFC4-6F175D3DCCD1}">
              <a14:hiddenFill xmlns:a14="http://schemas.microsoft.com/office/drawing/2010/main">
                <a:noFill/>
              </a14:hiddenFill>
            </a:ext>
          </a:extLst>
        </p:spPr>
      </p:cxnSp>
      <p:sp>
        <p:nvSpPr>
          <p:cNvPr id="4" name="TextBox 3"/>
          <p:cNvSpPr txBox="1"/>
          <p:nvPr/>
        </p:nvSpPr>
        <p:spPr>
          <a:xfrm>
            <a:off x="800100" y="2028825"/>
            <a:ext cx="6972300" cy="1631216"/>
          </a:xfrm>
          <a:prstGeom prst="rect">
            <a:avLst/>
          </a:prstGeom>
          <a:noFill/>
        </p:spPr>
        <p:txBody>
          <a:bodyPr wrap="square" rtlCol="0">
            <a:spAutoFit/>
          </a:bodyPr>
          <a:lstStyle/>
          <a:p>
            <a:pPr fontAlgn="t">
              <a:spcAft>
                <a:spcPts val="1200"/>
              </a:spcAft>
            </a:pPr>
            <a:r>
              <a:rPr lang="en-US" sz="2000" dirty="0">
                <a:solidFill>
                  <a:srgbClr val="FFFFFF"/>
                </a:solidFill>
              </a:rPr>
              <a:t>Up to 50% of benefit may be taxable if your combined income* is:</a:t>
            </a:r>
          </a:p>
          <a:p>
            <a:pPr fontAlgn="t">
              <a:spcAft>
                <a:spcPts val="600"/>
              </a:spcAft>
            </a:pPr>
            <a:r>
              <a:rPr lang="en-US" sz="2000" dirty="0">
                <a:solidFill>
                  <a:srgbClr val="5D5D5D"/>
                </a:solidFill>
              </a:rPr>
              <a:t>$25,000  to $34,000 and you file as single</a:t>
            </a:r>
          </a:p>
          <a:p>
            <a:pPr fontAlgn="t">
              <a:spcAft>
                <a:spcPts val="600"/>
              </a:spcAft>
            </a:pPr>
            <a:r>
              <a:rPr lang="en-US" sz="2000" dirty="0">
                <a:solidFill>
                  <a:srgbClr val="5D5D5D"/>
                </a:solidFill>
              </a:rPr>
              <a:t>$32,000 to  $44,000 and you file as married filing jointly</a:t>
            </a:r>
          </a:p>
          <a:p>
            <a:pPr>
              <a:spcAft>
                <a:spcPts val="600"/>
              </a:spcAft>
            </a:pPr>
            <a:endParaRPr lang="en-US" sz="2000" dirty="0">
              <a:solidFill>
                <a:srgbClr val="5D5D5D"/>
              </a:solidFill>
            </a:endParaRPr>
          </a:p>
        </p:txBody>
      </p:sp>
      <p:sp>
        <p:nvSpPr>
          <p:cNvPr id="5" name="TextBox 4"/>
          <p:cNvSpPr txBox="1"/>
          <p:nvPr/>
        </p:nvSpPr>
        <p:spPr>
          <a:xfrm>
            <a:off x="800100" y="3983861"/>
            <a:ext cx="7067550" cy="1631216"/>
          </a:xfrm>
          <a:prstGeom prst="rect">
            <a:avLst/>
          </a:prstGeom>
          <a:noFill/>
        </p:spPr>
        <p:txBody>
          <a:bodyPr wrap="square" rtlCol="0">
            <a:spAutoFit/>
          </a:bodyPr>
          <a:lstStyle/>
          <a:p>
            <a:pPr fontAlgn="t">
              <a:spcAft>
                <a:spcPts val="1200"/>
              </a:spcAft>
            </a:pPr>
            <a:r>
              <a:rPr lang="en-US" sz="2000" dirty="0">
                <a:solidFill>
                  <a:srgbClr val="FFFFFF"/>
                </a:solidFill>
                <a:latin typeface="Calibri" panose="020F0502020204030204" pitchFamily="34" charset="0"/>
              </a:rPr>
              <a:t>Up to 85% of benefit may be taxable if your combined income* is:</a:t>
            </a:r>
          </a:p>
          <a:p>
            <a:pPr fontAlgn="t">
              <a:spcAft>
                <a:spcPts val="600"/>
              </a:spcAft>
            </a:pPr>
            <a:r>
              <a:rPr lang="en-US" sz="2000" dirty="0">
                <a:solidFill>
                  <a:srgbClr val="5D5D5D"/>
                </a:solidFill>
              </a:rPr>
              <a:t>Over $34,000 and you file as single</a:t>
            </a:r>
          </a:p>
          <a:p>
            <a:pPr fontAlgn="t">
              <a:spcAft>
                <a:spcPts val="600"/>
              </a:spcAft>
            </a:pPr>
            <a:r>
              <a:rPr lang="en-US" sz="2000" dirty="0">
                <a:solidFill>
                  <a:srgbClr val="5D5D5D"/>
                </a:solidFill>
              </a:rPr>
              <a:t>Over $44,000 and you file as married filing jointly</a:t>
            </a:r>
          </a:p>
          <a:p>
            <a:pPr>
              <a:spcAft>
                <a:spcPts val="600"/>
              </a:spcAft>
            </a:pPr>
            <a:endParaRPr lang="en-US" sz="2000" dirty="0">
              <a:solidFill>
                <a:srgbClr val="5D5D5D"/>
              </a:solidFill>
            </a:endParaRPr>
          </a:p>
        </p:txBody>
      </p:sp>
      <p:cxnSp>
        <p:nvCxnSpPr>
          <p:cNvPr id="14" name="Shape 512"/>
          <p:cNvCxnSpPr>
            <a:cxnSpLocks noChangeShapeType="1"/>
          </p:cNvCxnSpPr>
          <p:nvPr/>
        </p:nvCxnSpPr>
        <p:spPr bwMode="auto">
          <a:xfrm>
            <a:off x="704850" y="4885194"/>
            <a:ext cx="7162800" cy="0"/>
          </a:xfrm>
          <a:prstGeom prst="straightConnector1">
            <a:avLst/>
          </a:prstGeom>
          <a:noFill/>
          <a:ln w="19050">
            <a:solidFill>
              <a:schemeClr val="accent6"/>
            </a:solidFill>
            <a:miter lim="800000"/>
            <a:headEnd/>
            <a:tailEnd/>
          </a:ln>
          <a:extLst>
            <a:ext uri="{909E8E84-426E-40DD-AFC4-6F175D3DCCD1}">
              <a14:hiddenFill xmlns:a14="http://schemas.microsoft.com/office/drawing/2010/main">
                <a:noFill/>
              </a14:hiddenFill>
            </a:ext>
          </a:extLst>
        </p:spPr>
      </p:cxn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68843" y="1345461"/>
            <a:ext cx="1098808" cy="744512"/>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68843" y="3294447"/>
            <a:ext cx="1098808" cy="744512"/>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79352" y="1963383"/>
            <a:ext cx="6264648" cy="4905373"/>
          </a:xfrm>
          <a:prstGeom prst="rect">
            <a:avLst/>
          </a:prstGeom>
        </p:spPr>
      </p:pic>
      <p:sp>
        <p:nvSpPr>
          <p:cNvPr id="2" name="Title 1"/>
          <p:cNvSpPr>
            <a:spLocks noGrp="1"/>
          </p:cNvSpPr>
          <p:nvPr>
            <p:ph type="title"/>
          </p:nvPr>
        </p:nvSpPr>
        <p:spPr/>
        <p:txBody>
          <a:bodyPr>
            <a:noAutofit/>
          </a:bodyPr>
          <a:lstStyle/>
          <a:p>
            <a:r>
              <a:rPr lang="en-US" sz="3800" dirty="0">
                <a:latin typeface="Calibri" panose="020F0502020204030204" pitchFamily="34" charset="0"/>
                <a:cs typeface="Arial" pitchFamily="34" charset="0"/>
              </a:rPr>
              <a:t>How Will Your Decision Affect </a:t>
            </a:r>
            <a:br>
              <a:rPr lang="en-US" sz="3800" dirty="0">
                <a:latin typeface="Calibri" panose="020F0502020204030204" pitchFamily="34" charset="0"/>
                <a:cs typeface="Arial" pitchFamily="34" charset="0"/>
              </a:rPr>
            </a:br>
            <a:r>
              <a:rPr lang="en-US" sz="3800" dirty="0">
                <a:latin typeface="Calibri" panose="020F0502020204030204" pitchFamily="34" charset="0"/>
                <a:cs typeface="Arial" pitchFamily="34" charset="0"/>
              </a:rPr>
              <a:t>Your Spouse?</a:t>
            </a:r>
          </a:p>
        </p:txBody>
      </p:sp>
      <p:sp>
        <p:nvSpPr>
          <p:cNvPr id="5" name="Content Placeholder 4"/>
          <p:cNvSpPr>
            <a:spLocks noGrp="1"/>
          </p:cNvSpPr>
          <p:nvPr>
            <p:ph sz="half" idx="4294967295"/>
          </p:nvPr>
        </p:nvSpPr>
        <p:spPr>
          <a:xfrm>
            <a:off x="704849" y="1876424"/>
            <a:ext cx="7134226" cy="2971801"/>
          </a:xfrm>
        </p:spPr>
        <p:txBody>
          <a:bodyPr>
            <a:noAutofit/>
          </a:bodyPr>
          <a:lstStyle/>
          <a:p>
            <a:pPr>
              <a:buClr>
                <a:schemeClr val="accent5">
                  <a:lumMod val="75000"/>
                </a:schemeClr>
              </a:buClr>
            </a:pPr>
            <a:r>
              <a:rPr lang="en-US" dirty="0">
                <a:latin typeface="+mn-lt"/>
                <a:cs typeface="Arial" pitchFamily="34" charset="0"/>
              </a:rPr>
              <a:t>How can you maximize household and survivor income? </a:t>
            </a:r>
          </a:p>
          <a:p>
            <a:pPr>
              <a:buClr>
                <a:schemeClr val="accent5">
                  <a:lumMod val="75000"/>
                </a:schemeClr>
              </a:buClr>
            </a:pPr>
            <a:r>
              <a:rPr lang="en-US" dirty="0">
                <a:latin typeface="+mn-lt"/>
                <a:cs typeface="Arial" pitchFamily="34" charset="0"/>
              </a:rPr>
              <a:t>What’s the appropriate </a:t>
            </a:r>
            <a:br>
              <a:rPr lang="en-US" dirty="0">
                <a:latin typeface="+mn-lt"/>
                <a:cs typeface="Arial" pitchFamily="34" charset="0"/>
              </a:rPr>
            </a:br>
            <a:r>
              <a:rPr lang="en-US" dirty="0">
                <a:latin typeface="+mn-lt"/>
                <a:cs typeface="Arial" pitchFamily="34" charset="0"/>
              </a:rPr>
              <a:t>combination of claiming ages?</a:t>
            </a:r>
          </a:p>
        </p:txBody>
      </p:sp>
    </p:spTree>
    <p:extLst>
      <p:ext uri="{BB962C8B-B14F-4D97-AF65-F5344CB8AC3E}">
        <p14:creationId xmlns:p14="http://schemas.microsoft.com/office/powerpoint/2010/main" val="141161466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p:cNvPicPr>
            <a:picLocks noChangeAspect="1"/>
          </p:cNvPicPr>
          <p:nvPr/>
        </p:nvPicPr>
        <p:blipFill>
          <a:blip r:embed="rId3">
            <a:extLst>
              <a:ext uri="{28A0092B-C50C-407E-A947-70E740481C1C}">
                <a14:useLocalDpi xmlns:a14="http://schemas.microsoft.com/office/drawing/2010/main" val="0"/>
              </a:ext>
            </a:extLst>
          </a:blip>
          <a:srcRect t="21249"/>
          <a:stretch>
            <a:fillRect/>
          </a:stretch>
        </p:blipFill>
        <p:spPr bwMode="auto">
          <a:xfrm flipH="1">
            <a:off x="3773487" y="1981200"/>
            <a:ext cx="5370513"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latin typeface="Calibri" panose="020F0502020204030204" pitchFamily="34" charset="0"/>
              </a:rPr>
              <a:t>Retirement/Spousal Benefits</a:t>
            </a:r>
          </a:p>
        </p:txBody>
      </p:sp>
      <p:sp>
        <p:nvSpPr>
          <p:cNvPr id="4" name="Content Placeholder 3"/>
          <p:cNvSpPr>
            <a:spLocks noGrp="1"/>
          </p:cNvSpPr>
          <p:nvPr>
            <p:ph sz="half" idx="4294967295"/>
          </p:nvPr>
        </p:nvSpPr>
        <p:spPr>
          <a:xfrm>
            <a:off x="685799" y="1628775"/>
            <a:ext cx="5219701" cy="4772025"/>
          </a:xfrm>
        </p:spPr>
        <p:txBody>
          <a:bodyPr>
            <a:normAutofit/>
          </a:bodyPr>
          <a:lstStyle/>
          <a:p>
            <a:pPr>
              <a:buClr>
                <a:schemeClr val="accent5">
                  <a:lumMod val="75000"/>
                </a:schemeClr>
              </a:buClr>
            </a:pPr>
            <a:r>
              <a:rPr lang="en-US" sz="2400" dirty="0">
                <a:latin typeface="+mn-lt"/>
              </a:rPr>
              <a:t>Retirement benefits are based on your earnings record — at full retirement age you’re entitled to receive 100% of your full retirement benefit</a:t>
            </a:r>
          </a:p>
          <a:p>
            <a:pPr>
              <a:buClr>
                <a:schemeClr val="accent5">
                  <a:lumMod val="75000"/>
                </a:schemeClr>
              </a:buClr>
            </a:pPr>
            <a:r>
              <a:rPr lang="en-US" sz="2400" dirty="0">
                <a:latin typeface="+mn-lt"/>
              </a:rPr>
              <a:t>Spousal benefits are based on your earnings record — as much as 50% </a:t>
            </a:r>
            <a:br>
              <a:rPr lang="en-US" sz="2400" dirty="0">
                <a:latin typeface="+mn-lt"/>
              </a:rPr>
            </a:br>
            <a:r>
              <a:rPr lang="en-US" sz="2400" dirty="0">
                <a:latin typeface="+mn-lt"/>
              </a:rPr>
              <a:t>of your full retirement benefit if your spouse claims at his or her full retirement age</a:t>
            </a:r>
          </a:p>
          <a:p>
            <a:pPr>
              <a:buClr>
                <a:schemeClr val="accent5">
                  <a:lumMod val="75000"/>
                </a:schemeClr>
              </a:buClr>
            </a:pPr>
            <a:r>
              <a:rPr lang="en-US" sz="2400" dirty="0">
                <a:latin typeface="+mn-lt"/>
              </a:rPr>
              <a:t>Reduction for filing for spousal benefits early — spouse can’t file </a:t>
            </a:r>
            <a:br>
              <a:rPr lang="en-US" sz="2400" dirty="0">
                <a:latin typeface="+mn-lt"/>
              </a:rPr>
            </a:br>
            <a:r>
              <a:rPr lang="en-US" sz="2400" dirty="0">
                <a:latin typeface="+mn-lt"/>
              </a:rPr>
              <a:t>until retired worker files</a:t>
            </a:r>
          </a:p>
          <a:p>
            <a:pPr>
              <a:buClr>
                <a:schemeClr val="accent5">
                  <a:lumMod val="75000"/>
                </a:schemeClr>
              </a:buClr>
            </a:pPr>
            <a:endParaRPr lang="en-US" sz="2400" dirty="0">
              <a:latin typeface="+mn-lt"/>
            </a:endParaRPr>
          </a:p>
          <a:p>
            <a:pPr>
              <a:buClr>
                <a:schemeClr val="accent5">
                  <a:lumMod val="75000"/>
                </a:schemeClr>
              </a:buClr>
            </a:pPr>
            <a:endParaRPr lang="en-US" dirty="0">
              <a:latin typeface="+mn-lt"/>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828800"/>
            <a:ext cx="75438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Autofit/>
          </a:bodyPr>
          <a:lstStyle/>
          <a:p>
            <a:r>
              <a:rPr lang="en-US" dirty="0">
                <a:latin typeface="Calibri" panose="020F0502020204030204" pitchFamily="34" charset="0"/>
                <a:cs typeface="Arial" pitchFamily="34" charset="0"/>
              </a:rPr>
              <a:t>Survivor Benefits</a:t>
            </a:r>
          </a:p>
        </p:txBody>
      </p:sp>
      <p:sp>
        <p:nvSpPr>
          <p:cNvPr id="3" name="Content Placeholder 2"/>
          <p:cNvSpPr>
            <a:spLocks noGrp="1"/>
          </p:cNvSpPr>
          <p:nvPr>
            <p:ph idx="1"/>
          </p:nvPr>
        </p:nvSpPr>
        <p:spPr>
          <a:xfrm>
            <a:off x="2009775" y="1685925"/>
            <a:ext cx="6934200" cy="3429000"/>
          </a:xfrm>
        </p:spPr>
        <p:txBody>
          <a:bodyPr>
            <a:normAutofit/>
          </a:bodyPr>
          <a:lstStyle/>
          <a:p>
            <a:pPr>
              <a:buClr>
                <a:schemeClr val="accent5">
                  <a:lumMod val="75000"/>
                </a:schemeClr>
              </a:buClr>
            </a:pPr>
            <a:r>
              <a:rPr lang="en-US" dirty="0">
                <a:latin typeface="+mn-lt"/>
              </a:rPr>
              <a:t>S</a:t>
            </a:r>
            <a:r>
              <a:rPr lang="en-US" dirty="0">
                <a:latin typeface="+mn-lt"/>
                <a:cs typeface="Arial" pitchFamily="34" charset="0"/>
              </a:rPr>
              <a:t>urviving </a:t>
            </a:r>
            <a:r>
              <a:rPr lang="en-US" dirty="0">
                <a:latin typeface="+mn-lt"/>
              </a:rPr>
              <a:t>spouse generally receives the greater of the retirement benefit the worker was receiving or his or her own benefit</a:t>
            </a:r>
          </a:p>
          <a:p>
            <a:pPr>
              <a:buClr>
                <a:schemeClr val="accent5">
                  <a:lumMod val="75000"/>
                </a:schemeClr>
              </a:buClr>
            </a:pPr>
            <a:r>
              <a:rPr lang="en-US" dirty="0">
                <a:latin typeface="+mn-lt"/>
              </a:rPr>
              <a:t>Survivor benefits may be payable as early as age 60, subject to reduction</a:t>
            </a:r>
          </a:p>
          <a:p>
            <a:pPr>
              <a:buClr>
                <a:schemeClr val="accent5">
                  <a:lumMod val="75000"/>
                </a:schemeClr>
              </a:buClr>
              <a:buFont typeface="Wingdings" pitchFamily="2" charset="2"/>
              <a:buChar char="§"/>
            </a:pPr>
            <a:endParaRPr lang="en-US" sz="2600" dirty="0">
              <a:latin typeface="+mn-lt"/>
              <a:cs typeface="Arial" pitchFamily="34" charset="0"/>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Power of Delaying Benefits</a:t>
            </a:r>
          </a:p>
        </p:txBody>
      </p:sp>
      <p:sp>
        <p:nvSpPr>
          <p:cNvPr id="7" name="Content Placeholder 3"/>
          <p:cNvSpPr>
            <a:spLocks noGrp="1"/>
          </p:cNvSpPr>
          <p:nvPr>
            <p:ph sz="half" idx="2"/>
          </p:nvPr>
        </p:nvSpPr>
        <p:spPr>
          <a:xfrm>
            <a:off x="623638" y="4364939"/>
            <a:ext cx="7324725" cy="1597711"/>
          </a:xfrm>
        </p:spPr>
        <p:txBody>
          <a:bodyPr>
            <a:normAutofit/>
          </a:bodyPr>
          <a:lstStyle/>
          <a:p>
            <a:pPr>
              <a:buClr>
                <a:schemeClr val="accent5">
                  <a:lumMod val="75000"/>
                </a:schemeClr>
              </a:buClr>
            </a:pPr>
            <a:r>
              <a:rPr lang="en-US" sz="2400" dirty="0">
                <a:latin typeface="+mn-lt"/>
              </a:rPr>
              <a:t>Monthly joint income is $2,374 more if both spouses claim benefits at age 70 instead of at age 62</a:t>
            </a:r>
          </a:p>
          <a:p>
            <a:pPr>
              <a:buClr>
                <a:schemeClr val="accent5">
                  <a:lumMod val="75000"/>
                </a:schemeClr>
              </a:buClr>
            </a:pPr>
            <a:r>
              <a:rPr lang="en-US" sz="2400" dirty="0">
                <a:latin typeface="+mn-lt"/>
              </a:rPr>
              <a:t>Monthly survivor benefit for Spouse 2 also increases</a:t>
            </a:r>
          </a:p>
          <a:p>
            <a:pPr>
              <a:buClr>
                <a:schemeClr val="accent5">
                  <a:lumMod val="75000"/>
                </a:schemeClr>
              </a:buClr>
            </a:pPr>
            <a:endParaRPr lang="en-US" sz="2400" dirty="0">
              <a:latin typeface="+mn-lt"/>
            </a:endParaRPr>
          </a:p>
          <a:p>
            <a:pPr>
              <a:buClr>
                <a:schemeClr val="accent5">
                  <a:lumMod val="75000"/>
                </a:schemeClr>
              </a:buClr>
            </a:pPr>
            <a:endParaRPr lang="en-US" dirty="0">
              <a:latin typeface="+mn-lt"/>
            </a:endParaRPr>
          </a:p>
        </p:txBody>
      </p:sp>
      <p:sp>
        <p:nvSpPr>
          <p:cNvPr id="6" name="Rectangle 12"/>
          <p:cNvSpPr>
            <a:spLocks noChangeArrowheads="1"/>
          </p:cNvSpPr>
          <p:nvPr/>
        </p:nvSpPr>
        <p:spPr bwMode="auto">
          <a:xfrm>
            <a:off x="2562225" y="1581150"/>
            <a:ext cx="3981449" cy="962025"/>
          </a:xfrm>
          <a:prstGeom prst="rect">
            <a:avLst/>
          </a:prstGeom>
          <a:solidFill>
            <a:schemeClr val="accent6"/>
          </a:solidFill>
          <a:ln w="19050">
            <a:solidFill>
              <a:schemeClr val="accent5"/>
            </a:solidFill>
            <a:miter lim="800000"/>
            <a:headEnd type="none" w="sm" len="sm"/>
            <a:tailEnd type="none" w="sm" len="sm"/>
          </a:ln>
        </p:spPr>
        <p:txBody>
          <a:bodyPr wrap="none" anchor="ctr"/>
          <a:lstStyle>
            <a:lvl1pPr>
              <a:spcBef>
                <a:spcPct val="40000"/>
              </a:spcBef>
              <a:buClr>
                <a:srgbClr val="FFFFFF"/>
              </a:buClr>
              <a:buSzPct val="65000"/>
              <a:buFont typeface="Wingdings" pitchFamily="2" charset="2"/>
              <a:buChar char="l"/>
              <a:defRPr sz="2800">
                <a:solidFill>
                  <a:srgbClr val="FFFFFF"/>
                </a:solidFill>
                <a:latin typeface="Cambria" pitchFamily="18" charset="0"/>
              </a:defRPr>
            </a:lvl1pPr>
            <a:lvl2pPr marL="742950" indent="-285750">
              <a:spcBef>
                <a:spcPct val="40000"/>
              </a:spcBef>
              <a:buSzPct val="65000"/>
              <a:buFont typeface="Wingdings" pitchFamily="2" charset="2"/>
              <a:buChar char="l"/>
              <a:defRPr sz="2600">
                <a:solidFill>
                  <a:srgbClr val="02185E"/>
                </a:solidFill>
                <a:latin typeface="Cambria" pitchFamily="18" charset="0"/>
              </a:defRPr>
            </a:lvl2pPr>
            <a:lvl3pPr marL="1143000" indent="-228600">
              <a:spcBef>
                <a:spcPct val="40000"/>
              </a:spcBef>
              <a:buClr>
                <a:srgbClr val="FFFFFF"/>
              </a:buClr>
              <a:buSzPct val="65000"/>
              <a:buFont typeface="Wingdings" pitchFamily="2" charset="2"/>
              <a:buChar char="l"/>
              <a:defRPr sz="2800">
                <a:solidFill>
                  <a:srgbClr val="FFFFFF"/>
                </a:solidFill>
                <a:latin typeface="Cambria" pitchFamily="18" charset="0"/>
              </a:defRPr>
            </a:lvl3pPr>
            <a:lvl4pPr marL="1600200" indent="-228600">
              <a:spcBef>
                <a:spcPct val="40000"/>
              </a:spcBef>
              <a:buClr>
                <a:srgbClr val="FFFFFF"/>
              </a:buClr>
              <a:buSzPct val="65000"/>
              <a:buFont typeface="Wingdings" pitchFamily="2" charset="2"/>
              <a:buChar char="l"/>
              <a:defRPr sz="2800">
                <a:solidFill>
                  <a:srgbClr val="FFFFFF"/>
                </a:solidFill>
                <a:latin typeface="Cambria" pitchFamily="18" charset="0"/>
              </a:defRPr>
            </a:lvl4pPr>
            <a:lvl5pPr marL="2057400" indent="-228600">
              <a:spcBef>
                <a:spcPct val="40000"/>
              </a:spcBef>
              <a:buClr>
                <a:srgbClr val="FFFFFF"/>
              </a:buClr>
              <a:buSzPct val="65000"/>
              <a:buFont typeface="Wingdings" pitchFamily="2" charset="2"/>
              <a:buChar char="l"/>
              <a:defRPr sz="2800">
                <a:solidFill>
                  <a:srgbClr val="FFFFFF"/>
                </a:solidFill>
                <a:latin typeface="Cambria" pitchFamily="18" charset="0"/>
              </a:defRPr>
            </a:lvl5pPr>
            <a:lvl6pPr marL="2514600" indent="-228600" eaLnBrk="0" fontAlgn="base" hangingPunct="0">
              <a:spcBef>
                <a:spcPct val="40000"/>
              </a:spcBef>
              <a:spcAft>
                <a:spcPct val="0"/>
              </a:spcAft>
              <a:buClr>
                <a:srgbClr val="FFFFFF"/>
              </a:buClr>
              <a:buSzPct val="65000"/>
              <a:buFont typeface="Wingdings" pitchFamily="2" charset="2"/>
              <a:buChar char="l"/>
              <a:defRPr sz="2800">
                <a:solidFill>
                  <a:srgbClr val="FFFFFF"/>
                </a:solidFill>
                <a:latin typeface="Cambria" pitchFamily="18" charset="0"/>
              </a:defRPr>
            </a:lvl6pPr>
            <a:lvl7pPr marL="2971800" indent="-228600" eaLnBrk="0" fontAlgn="base" hangingPunct="0">
              <a:spcBef>
                <a:spcPct val="40000"/>
              </a:spcBef>
              <a:spcAft>
                <a:spcPct val="0"/>
              </a:spcAft>
              <a:buClr>
                <a:srgbClr val="FFFFFF"/>
              </a:buClr>
              <a:buSzPct val="65000"/>
              <a:buFont typeface="Wingdings" pitchFamily="2" charset="2"/>
              <a:buChar char="l"/>
              <a:defRPr sz="2800">
                <a:solidFill>
                  <a:srgbClr val="FFFFFF"/>
                </a:solidFill>
                <a:latin typeface="Cambria" pitchFamily="18" charset="0"/>
              </a:defRPr>
            </a:lvl7pPr>
            <a:lvl8pPr marL="3429000" indent="-228600" eaLnBrk="0" fontAlgn="base" hangingPunct="0">
              <a:spcBef>
                <a:spcPct val="40000"/>
              </a:spcBef>
              <a:spcAft>
                <a:spcPct val="0"/>
              </a:spcAft>
              <a:buClr>
                <a:srgbClr val="FFFFFF"/>
              </a:buClr>
              <a:buSzPct val="65000"/>
              <a:buFont typeface="Wingdings" pitchFamily="2" charset="2"/>
              <a:buChar char="l"/>
              <a:defRPr sz="2800">
                <a:solidFill>
                  <a:srgbClr val="FFFFFF"/>
                </a:solidFill>
                <a:latin typeface="Cambria" pitchFamily="18" charset="0"/>
              </a:defRPr>
            </a:lvl8pPr>
            <a:lvl9pPr marL="3886200" indent="-228600" eaLnBrk="0" fontAlgn="base" hangingPunct="0">
              <a:spcBef>
                <a:spcPct val="40000"/>
              </a:spcBef>
              <a:spcAft>
                <a:spcPct val="0"/>
              </a:spcAft>
              <a:buClr>
                <a:srgbClr val="FFFFFF"/>
              </a:buClr>
              <a:buSzPct val="65000"/>
              <a:buFont typeface="Wingdings" pitchFamily="2" charset="2"/>
              <a:buChar char="l"/>
              <a:defRPr sz="2800">
                <a:solidFill>
                  <a:srgbClr val="FFFFFF"/>
                </a:solidFill>
                <a:latin typeface="Cambria" pitchFamily="18" charset="0"/>
              </a:defRPr>
            </a:lvl9pPr>
          </a:lstStyle>
          <a:p>
            <a:pPr eaLnBrk="1" hangingPunct="1">
              <a:spcBef>
                <a:spcPct val="0"/>
              </a:spcBef>
              <a:buClrTx/>
              <a:buSzTx/>
              <a:buFontTx/>
              <a:buNone/>
              <a:defRPr/>
            </a:pPr>
            <a:endParaRPr lang="en-US" altLang="en-US" sz="2000" dirty="0">
              <a:solidFill>
                <a:srgbClr val="000000"/>
              </a:solidFill>
              <a:latin typeface="Calibri" pitchFamily="34" charset="0"/>
            </a:endParaRPr>
          </a:p>
        </p:txBody>
      </p:sp>
      <p:sp>
        <p:nvSpPr>
          <p:cNvPr id="8" name="Rectangle 13"/>
          <p:cNvSpPr>
            <a:spLocks noChangeArrowheads="1"/>
          </p:cNvSpPr>
          <p:nvPr/>
        </p:nvSpPr>
        <p:spPr bwMode="auto">
          <a:xfrm>
            <a:off x="2722563" y="1620951"/>
            <a:ext cx="1020600" cy="1145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chemeClr val="accent1"/>
              </a:buClr>
              <a:buSzPct val="50000"/>
              <a:buFont typeface="Wingdings" pitchFamily="2" charset="2"/>
              <a:buChar char="l"/>
              <a:tabLst>
                <a:tab pos="1881188" algn="ctr"/>
                <a:tab pos="3486150" algn="ctr"/>
                <a:tab pos="4859338" algn="ctr"/>
              </a:tabLst>
              <a:defRPr sz="2800">
                <a:solidFill>
                  <a:schemeClr val="accent1"/>
                </a:solidFill>
                <a:latin typeface="Calibri" pitchFamily="34" charset="0"/>
              </a:defRPr>
            </a:lvl1pPr>
            <a:lvl2pPr marL="742950" indent="-285750">
              <a:spcBef>
                <a:spcPct val="20000"/>
              </a:spcBef>
              <a:buClr>
                <a:schemeClr val="accent1"/>
              </a:buClr>
              <a:buSzPct val="50000"/>
              <a:buChar char="–"/>
              <a:tabLst>
                <a:tab pos="1881188" algn="ctr"/>
                <a:tab pos="3486150" algn="ctr"/>
                <a:tab pos="4859338" algn="ctr"/>
              </a:tabLst>
              <a:defRPr sz="2800">
                <a:solidFill>
                  <a:schemeClr val="accent1"/>
                </a:solidFill>
                <a:latin typeface="Calibri" pitchFamily="34" charset="0"/>
              </a:defRPr>
            </a:lvl2pPr>
            <a:lvl3pPr marL="1143000" indent="-228600">
              <a:spcBef>
                <a:spcPct val="20000"/>
              </a:spcBef>
              <a:buClr>
                <a:schemeClr val="accent1"/>
              </a:buClr>
              <a:buSzPct val="50000"/>
              <a:buChar char="•"/>
              <a:tabLst>
                <a:tab pos="1881188" algn="ctr"/>
                <a:tab pos="3486150" algn="ctr"/>
                <a:tab pos="4859338" algn="ctr"/>
              </a:tabLst>
              <a:defRPr sz="2800">
                <a:solidFill>
                  <a:schemeClr val="accent1"/>
                </a:solidFill>
                <a:latin typeface="Calibri" pitchFamily="34" charset="0"/>
              </a:defRPr>
            </a:lvl3pPr>
            <a:lvl4pPr marL="1600200" indent="-228600">
              <a:spcBef>
                <a:spcPct val="20000"/>
              </a:spcBef>
              <a:buClr>
                <a:schemeClr val="accent1"/>
              </a:buClr>
              <a:buSzPct val="50000"/>
              <a:buChar char="–"/>
              <a:tabLst>
                <a:tab pos="1881188" algn="ctr"/>
                <a:tab pos="3486150" algn="ctr"/>
                <a:tab pos="4859338" algn="ctr"/>
              </a:tabLst>
              <a:defRPr sz="2800">
                <a:solidFill>
                  <a:schemeClr val="accent1"/>
                </a:solidFill>
                <a:latin typeface="Calibri" pitchFamily="34" charset="0"/>
              </a:defRPr>
            </a:lvl4pPr>
            <a:lvl5pPr marL="2057400" indent="-228600">
              <a:spcBef>
                <a:spcPct val="20000"/>
              </a:spcBef>
              <a:buClr>
                <a:schemeClr val="accent1"/>
              </a:buClr>
              <a:buSzPct val="50000"/>
              <a:buChar char="•"/>
              <a:tabLst>
                <a:tab pos="1881188" algn="ctr"/>
                <a:tab pos="3486150" algn="ctr"/>
                <a:tab pos="4859338" algn="ctr"/>
              </a:tabLst>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tabLst>
                <a:tab pos="1881188" algn="ctr"/>
                <a:tab pos="3486150" algn="ctr"/>
                <a:tab pos="4859338" algn="ctr"/>
              </a:tabLst>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tabLst>
                <a:tab pos="1881188" algn="ctr"/>
                <a:tab pos="3486150" algn="ctr"/>
                <a:tab pos="4859338" algn="ctr"/>
              </a:tabLst>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tabLst>
                <a:tab pos="1881188" algn="ctr"/>
                <a:tab pos="3486150" algn="ctr"/>
                <a:tab pos="4859338" algn="ctr"/>
              </a:tabLst>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tabLst>
                <a:tab pos="1881188" algn="ctr"/>
                <a:tab pos="3486150" algn="ctr"/>
                <a:tab pos="4859338" algn="ctr"/>
              </a:tabLst>
              <a:defRPr sz="2800">
                <a:solidFill>
                  <a:schemeClr val="accent1"/>
                </a:solidFill>
                <a:latin typeface="Calibri" pitchFamily="34" charset="0"/>
              </a:defRPr>
            </a:lvl9pPr>
          </a:lstStyle>
          <a:p>
            <a:pPr eaLnBrk="1" hangingPunct="1">
              <a:lnSpc>
                <a:spcPct val="95000"/>
              </a:lnSpc>
              <a:spcBef>
                <a:spcPct val="0"/>
              </a:spcBef>
              <a:buClrTx/>
              <a:buSzTx/>
              <a:buFontTx/>
              <a:buNone/>
            </a:pPr>
            <a:r>
              <a:rPr lang="en-US" altLang="en-US" sz="1800" dirty="0">
                <a:solidFill>
                  <a:srgbClr val="FFFFFF"/>
                </a:solidFill>
              </a:rPr>
              <a:t>Age 62 </a:t>
            </a:r>
            <a:br>
              <a:rPr lang="en-US" altLang="en-US" sz="1800" dirty="0">
                <a:solidFill>
                  <a:srgbClr val="FFFFFF"/>
                </a:solidFill>
              </a:rPr>
            </a:br>
            <a:r>
              <a:rPr lang="en-US" altLang="en-US" sz="1800" dirty="0">
                <a:solidFill>
                  <a:srgbClr val="FFFFFF"/>
                </a:solidFill>
              </a:rPr>
              <a:t>monthly </a:t>
            </a:r>
            <a:br>
              <a:rPr lang="en-US" altLang="en-US" sz="1800" dirty="0">
                <a:solidFill>
                  <a:srgbClr val="FFFFFF"/>
                </a:solidFill>
              </a:rPr>
            </a:br>
            <a:r>
              <a:rPr lang="en-US" altLang="en-US" sz="1800" dirty="0">
                <a:solidFill>
                  <a:srgbClr val="FFFFFF"/>
                </a:solidFill>
              </a:rPr>
              <a:t>benefit</a:t>
            </a:r>
            <a:br>
              <a:rPr lang="en-US" altLang="en-US" sz="1800" dirty="0">
                <a:solidFill>
                  <a:srgbClr val="FFFFFF"/>
                </a:solidFill>
              </a:rPr>
            </a:br>
            <a:endParaRPr lang="en-US" altLang="en-US" sz="1800" dirty="0">
              <a:solidFill>
                <a:srgbClr val="FFFFFF"/>
              </a:solidFill>
            </a:endParaRPr>
          </a:p>
        </p:txBody>
      </p:sp>
      <p:sp>
        <p:nvSpPr>
          <p:cNvPr id="9" name="Rectangle 13"/>
          <p:cNvSpPr>
            <a:spLocks noChangeArrowheads="1"/>
          </p:cNvSpPr>
          <p:nvPr/>
        </p:nvSpPr>
        <p:spPr bwMode="auto">
          <a:xfrm>
            <a:off x="4151313" y="1620951"/>
            <a:ext cx="1020600" cy="1145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chemeClr val="accent1"/>
              </a:buClr>
              <a:buSzPct val="50000"/>
              <a:buFont typeface="Wingdings" pitchFamily="2" charset="2"/>
              <a:buChar char="l"/>
              <a:tabLst>
                <a:tab pos="1881188" algn="ctr"/>
                <a:tab pos="3486150" algn="ctr"/>
                <a:tab pos="4859338" algn="ctr"/>
              </a:tabLst>
              <a:defRPr sz="2800">
                <a:solidFill>
                  <a:schemeClr val="accent1"/>
                </a:solidFill>
                <a:latin typeface="Calibri" pitchFamily="34" charset="0"/>
              </a:defRPr>
            </a:lvl1pPr>
            <a:lvl2pPr marL="742950" indent="-285750">
              <a:spcBef>
                <a:spcPct val="20000"/>
              </a:spcBef>
              <a:buClr>
                <a:schemeClr val="accent1"/>
              </a:buClr>
              <a:buSzPct val="50000"/>
              <a:buChar char="–"/>
              <a:tabLst>
                <a:tab pos="1881188" algn="ctr"/>
                <a:tab pos="3486150" algn="ctr"/>
                <a:tab pos="4859338" algn="ctr"/>
              </a:tabLst>
              <a:defRPr sz="2800">
                <a:solidFill>
                  <a:schemeClr val="accent1"/>
                </a:solidFill>
                <a:latin typeface="Calibri" pitchFamily="34" charset="0"/>
              </a:defRPr>
            </a:lvl2pPr>
            <a:lvl3pPr marL="1143000" indent="-228600">
              <a:spcBef>
                <a:spcPct val="20000"/>
              </a:spcBef>
              <a:buClr>
                <a:schemeClr val="accent1"/>
              </a:buClr>
              <a:buSzPct val="50000"/>
              <a:buChar char="•"/>
              <a:tabLst>
                <a:tab pos="1881188" algn="ctr"/>
                <a:tab pos="3486150" algn="ctr"/>
                <a:tab pos="4859338" algn="ctr"/>
              </a:tabLst>
              <a:defRPr sz="2800">
                <a:solidFill>
                  <a:schemeClr val="accent1"/>
                </a:solidFill>
                <a:latin typeface="Calibri" pitchFamily="34" charset="0"/>
              </a:defRPr>
            </a:lvl3pPr>
            <a:lvl4pPr marL="1600200" indent="-228600">
              <a:spcBef>
                <a:spcPct val="20000"/>
              </a:spcBef>
              <a:buClr>
                <a:schemeClr val="accent1"/>
              </a:buClr>
              <a:buSzPct val="50000"/>
              <a:buChar char="–"/>
              <a:tabLst>
                <a:tab pos="1881188" algn="ctr"/>
                <a:tab pos="3486150" algn="ctr"/>
                <a:tab pos="4859338" algn="ctr"/>
              </a:tabLst>
              <a:defRPr sz="2800">
                <a:solidFill>
                  <a:schemeClr val="accent1"/>
                </a:solidFill>
                <a:latin typeface="Calibri" pitchFamily="34" charset="0"/>
              </a:defRPr>
            </a:lvl4pPr>
            <a:lvl5pPr marL="2057400" indent="-228600">
              <a:spcBef>
                <a:spcPct val="20000"/>
              </a:spcBef>
              <a:buClr>
                <a:schemeClr val="accent1"/>
              </a:buClr>
              <a:buSzPct val="50000"/>
              <a:buChar char="•"/>
              <a:tabLst>
                <a:tab pos="1881188" algn="ctr"/>
                <a:tab pos="3486150" algn="ctr"/>
                <a:tab pos="4859338" algn="ctr"/>
              </a:tabLst>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tabLst>
                <a:tab pos="1881188" algn="ctr"/>
                <a:tab pos="3486150" algn="ctr"/>
                <a:tab pos="4859338" algn="ctr"/>
              </a:tabLst>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tabLst>
                <a:tab pos="1881188" algn="ctr"/>
                <a:tab pos="3486150" algn="ctr"/>
                <a:tab pos="4859338" algn="ctr"/>
              </a:tabLst>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tabLst>
                <a:tab pos="1881188" algn="ctr"/>
                <a:tab pos="3486150" algn="ctr"/>
                <a:tab pos="4859338" algn="ctr"/>
              </a:tabLst>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tabLst>
                <a:tab pos="1881188" algn="ctr"/>
                <a:tab pos="3486150" algn="ctr"/>
                <a:tab pos="4859338" algn="ctr"/>
              </a:tabLst>
              <a:defRPr sz="2800">
                <a:solidFill>
                  <a:schemeClr val="accent1"/>
                </a:solidFill>
                <a:latin typeface="Calibri" pitchFamily="34" charset="0"/>
              </a:defRPr>
            </a:lvl9pPr>
          </a:lstStyle>
          <a:p>
            <a:pPr eaLnBrk="1" hangingPunct="1">
              <a:lnSpc>
                <a:spcPct val="95000"/>
              </a:lnSpc>
              <a:spcBef>
                <a:spcPct val="0"/>
              </a:spcBef>
              <a:buClrTx/>
              <a:buSzTx/>
              <a:buFontTx/>
              <a:buNone/>
            </a:pPr>
            <a:r>
              <a:rPr lang="en-US" altLang="en-US" sz="1800" dirty="0">
                <a:solidFill>
                  <a:srgbClr val="FFFFFF"/>
                </a:solidFill>
              </a:rPr>
              <a:t>Age 67</a:t>
            </a:r>
            <a:br>
              <a:rPr lang="en-US" altLang="en-US" sz="1800" dirty="0">
                <a:solidFill>
                  <a:srgbClr val="FFFFFF"/>
                </a:solidFill>
              </a:rPr>
            </a:br>
            <a:r>
              <a:rPr lang="en-US" altLang="en-US" sz="1800" dirty="0">
                <a:solidFill>
                  <a:srgbClr val="FFFFFF"/>
                </a:solidFill>
              </a:rPr>
              <a:t>monthly </a:t>
            </a:r>
            <a:br>
              <a:rPr lang="en-US" altLang="en-US" sz="1800" dirty="0">
                <a:solidFill>
                  <a:srgbClr val="FFFFFF"/>
                </a:solidFill>
              </a:rPr>
            </a:br>
            <a:r>
              <a:rPr lang="en-US" altLang="en-US" sz="1800" dirty="0">
                <a:solidFill>
                  <a:srgbClr val="FFFFFF"/>
                </a:solidFill>
              </a:rPr>
              <a:t>benefit</a:t>
            </a:r>
            <a:br>
              <a:rPr lang="en-US" altLang="en-US" sz="1800" dirty="0">
                <a:solidFill>
                  <a:srgbClr val="FFFFFF"/>
                </a:solidFill>
              </a:rPr>
            </a:br>
            <a:endParaRPr lang="en-US" altLang="en-US" sz="1800" dirty="0">
              <a:solidFill>
                <a:srgbClr val="FFFFFF"/>
              </a:solidFill>
            </a:endParaRPr>
          </a:p>
        </p:txBody>
      </p:sp>
      <p:sp>
        <p:nvSpPr>
          <p:cNvPr id="10" name="Rectangle 13"/>
          <p:cNvSpPr>
            <a:spLocks noChangeArrowheads="1"/>
          </p:cNvSpPr>
          <p:nvPr/>
        </p:nvSpPr>
        <p:spPr bwMode="auto">
          <a:xfrm>
            <a:off x="5284788" y="1620951"/>
            <a:ext cx="1916112" cy="1145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lr>
                <a:schemeClr val="accent1"/>
              </a:buClr>
              <a:buSzPct val="50000"/>
              <a:buFont typeface="Wingdings" pitchFamily="2" charset="2"/>
              <a:buChar char="l"/>
              <a:tabLst>
                <a:tab pos="1881188" algn="ctr"/>
                <a:tab pos="3486150" algn="ctr"/>
                <a:tab pos="4859338" algn="ctr"/>
              </a:tabLst>
              <a:defRPr sz="2800">
                <a:solidFill>
                  <a:schemeClr val="accent1"/>
                </a:solidFill>
                <a:latin typeface="Calibri" pitchFamily="34" charset="0"/>
              </a:defRPr>
            </a:lvl1pPr>
            <a:lvl2pPr marL="742950" indent="-285750">
              <a:spcBef>
                <a:spcPct val="20000"/>
              </a:spcBef>
              <a:buClr>
                <a:schemeClr val="accent1"/>
              </a:buClr>
              <a:buSzPct val="50000"/>
              <a:buChar char="–"/>
              <a:tabLst>
                <a:tab pos="1881188" algn="ctr"/>
                <a:tab pos="3486150" algn="ctr"/>
                <a:tab pos="4859338" algn="ctr"/>
              </a:tabLst>
              <a:defRPr sz="2800">
                <a:solidFill>
                  <a:schemeClr val="accent1"/>
                </a:solidFill>
                <a:latin typeface="Calibri" pitchFamily="34" charset="0"/>
              </a:defRPr>
            </a:lvl2pPr>
            <a:lvl3pPr marL="1143000" indent="-228600">
              <a:spcBef>
                <a:spcPct val="20000"/>
              </a:spcBef>
              <a:buClr>
                <a:schemeClr val="accent1"/>
              </a:buClr>
              <a:buSzPct val="50000"/>
              <a:buChar char="•"/>
              <a:tabLst>
                <a:tab pos="1881188" algn="ctr"/>
                <a:tab pos="3486150" algn="ctr"/>
                <a:tab pos="4859338" algn="ctr"/>
              </a:tabLst>
              <a:defRPr sz="2800">
                <a:solidFill>
                  <a:schemeClr val="accent1"/>
                </a:solidFill>
                <a:latin typeface="Calibri" pitchFamily="34" charset="0"/>
              </a:defRPr>
            </a:lvl3pPr>
            <a:lvl4pPr marL="1600200" indent="-228600">
              <a:spcBef>
                <a:spcPct val="20000"/>
              </a:spcBef>
              <a:buClr>
                <a:schemeClr val="accent1"/>
              </a:buClr>
              <a:buSzPct val="50000"/>
              <a:buChar char="–"/>
              <a:tabLst>
                <a:tab pos="1881188" algn="ctr"/>
                <a:tab pos="3486150" algn="ctr"/>
                <a:tab pos="4859338" algn="ctr"/>
              </a:tabLst>
              <a:defRPr sz="2800">
                <a:solidFill>
                  <a:schemeClr val="accent1"/>
                </a:solidFill>
                <a:latin typeface="Calibri" pitchFamily="34" charset="0"/>
              </a:defRPr>
            </a:lvl4pPr>
            <a:lvl5pPr marL="2057400" indent="-228600">
              <a:spcBef>
                <a:spcPct val="20000"/>
              </a:spcBef>
              <a:buClr>
                <a:schemeClr val="accent1"/>
              </a:buClr>
              <a:buSzPct val="50000"/>
              <a:buChar char="•"/>
              <a:tabLst>
                <a:tab pos="1881188" algn="ctr"/>
                <a:tab pos="3486150" algn="ctr"/>
                <a:tab pos="4859338" algn="ctr"/>
              </a:tabLst>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tabLst>
                <a:tab pos="1881188" algn="ctr"/>
                <a:tab pos="3486150" algn="ctr"/>
                <a:tab pos="4859338" algn="ctr"/>
              </a:tabLst>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tabLst>
                <a:tab pos="1881188" algn="ctr"/>
                <a:tab pos="3486150" algn="ctr"/>
                <a:tab pos="4859338" algn="ctr"/>
              </a:tabLst>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tabLst>
                <a:tab pos="1881188" algn="ctr"/>
                <a:tab pos="3486150" algn="ctr"/>
                <a:tab pos="4859338" algn="ctr"/>
              </a:tabLst>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tabLst>
                <a:tab pos="1881188" algn="ctr"/>
                <a:tab pos="3486150" algn="ctr"/>
                <a:tab pos="4859338" algn="ctr"/>
              </a:tabLst>
              <a:defRPr sz="2800">
                <a:solidFill>
                  <a:schemeClr val="accent1"/>
                </a:solidFill>
                <a:latin typeface="Calibri" pitchFamily="34" charset="0"/>
              </a:defRPr>
            </a:lvl9pPr>
          </a:lstStyle>
          <a:p>
            <a:pPr eaLnBrk="1" hangingPunct="1">
              <a:lnSpc>
                <a:spcPct val="95000"/>
              </a:lnSpc>
              <a:spcBef>
                <a:spcPct val="0"/>
              </a:spcBef>
              <a:buClrTx/>
              <a:buSzTx/>
              <a:buFontTx/>
              <a:buNone/>
            </a:pPr>
            <a:r>
              <a:rPr lang="en-US" altLang="en-US" sz="1800" dirty="0">
                <a:solidFill>
                  <a:srgbClr val="FFFFFF"/>
                </a:solidFill>
              </a:rPr>
              <a:t>Age 70</a:t>
            </a:r>
            <a:br>
              <a:rPr lang="en-US" altLang="en-US" sz="1800" dirty="0">
                <a:solidFill>
                  <a:srgbClr val="FFFFFF"/>
                </a:solidFill>
              </a:rPr>
            </a:br>
            <a:r>
              <a:rPr lang="en-US" altLang="en-US" sz="1800" dirty="0">
                <a:solidFill>
                  <a:srgbClr val="FFFFFF"/>
                </a:solidFill>
              </a:rPr>
              <a:t>monthly </a:t>
            </a:r>
            <a:br>
              <a:rPr lang="en-US" altLang="en-US" sz="1800" dirty="0">
                <a:solidFill>
                  <a:srgbClr val="FFFFFF"/>
                </a:solidFill>
              </a:rPr>
            </a:br>
            <a:r>
              <a:rPr lang="en-US" altLang="en-US" sz="1800" dirty="0">
                <a:solidFill>
                  <a:srgbClr val="FFFFFF"/>
                </a:solidFill>
              </a:rPr>
              <a:t>benefit</a:t>
            </a:r>
            <a:br>
              <a:rPr lang="en-US" altLang="en-US" sz="1800" dirty="0">
                <a:solidFill>
                  <a:srgbClr val="FFFFFF"/>
                </a:solidFill>
              </a:rPr>
            </a:br>
            <a:endParaRPr lang="en-US" altLang="en-US" sz="1800" dirty="0">
              <a:solidFill>
                <a:srgbClr val="FFFFFF"/>
              </a:solidFill>
            </a:endParaRPr>
          </a:p>
        </p:txBody>
      </p:sp>
      <p:sp>
        <p:nvSpPr>
          <p:cNvPr id="11" name="Rectangle 14"/>
          <p:cNvSpPr>
            <a:spLocks noChangeArrowheads="1"/>
          </p:cNvSpPr>
          <p:nvPr/>
        </p:nvSpPr>
        <p:spPr bwMode="auto">
          <a:xfrm>
            <a:off x="846138" y="2655888"/>
            <a:ext cx="6115050" cy="1503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chemeClr val="accent1"/>
              </a:buClr>
              <a:buSzPct val="50000"/>
              <a:buFont typeface="Wingdings" pitchFamily="2" charset="2"/>
              <a:buChar char="l"/>
              <a:tabLst>
                <a:tab pos="1890713" algn="l"/>
                <a:tab pos="3376613" algn="l"/>
                <a:tab pos="3997325" algn="r"/>
                <a:tab pos="5368925" algn="r"/>
              </a:tabLst>
              <a:defRPr sz="2800">
                <a:solidFill>
                  <a:schemeClr val="accent1"/>
                </a:solidFill>
                <a:latin typeface="Calibri" pitchFamily="34" charset="0"/>
              </a:defRPr>
            </a:lvl1pPr>
            <a:lvl2pPr marL="742950" indent="-285750">
              <a:spcBef>
                <a:spcPct val="20000"/>
              </a:spcBef>
              <a:buClr>
                <a:schemeClr val="accent1"/>
              </a:buClr>
              <a:buSzPct val="50000"/>
              <a:buChar char="–"/>
              <a:tabLst>
                <a:tab pos="1890713" algn="l"/>
                <a:tab pos="3376613" algn="l"/>
                <a:tab pos="3997325" algn="r"/>
                <a:tab pos="5368925" algn="r"/>
              </a:tabLst>
              <a:defRPr sz="2800">
                <a:solidFill>
                  <a:schemeClr val="accent1"/>
                </a:solidFill>
                <a:latin typeface="Calibri" pitchFamily="34" charset="0"/>
              </a:defRPr>
            </a:lvl2pPr>
            <a:lvl3pPr marL="1143000" indent="-228600">
              <a:spcBef>
                <a:spcPct val="20000"/>
              </a:spcBef>
              <a:buClr>
                <a:schemeClr val="accent1"/>
              </a:buClr>
              <a:buSzPct val="50000"/>
              <a:buChar char="•"/>
              <a:tabLst>
                <a:tab pos="1890713" algn="l"/>
                <a:tab pos="3376613" algn="l"/>
                <a:tab pos="3997325" algn="r"/>
                <a:tab pos="5368925" algn="r"/>
              </a:tabLst>
              <a:defRPr sz="2800">
                <a:solidFill>
                  <a:schemeClr val="accent1"/>
                </a:solidFill>
                <a:latin typeface="Calibri" pitchFamily="34" charset="0"/>
              </a:defRPr>
            </a:lvl3pPr>
            <a:lvl4pPr marL="1600200" indent="-228600">
              <a:spcBef>
                <a:spcPct val="20000"/>
              </a:spcBef>
              <a:buClr>
                <a:schemeClr val="accent1"/>
              </a:buClr>
              <a:buSzPct val="50000"/>
              <a:buChar char="–"/>
              <a:tabLst>
                <a:tab pos="1890713" algn="l"/>
                <a:tab pos="3376613" algn="l"/>
                <a:tab pos="3997325" algn="r"/>
                <a:tab pos="5368925" algn="r"/>
              </a:tabLst>
              <a:defRPr sz="2800">
                <a:solidFill>
                  <a:schemeClr val="accent1"/>
                </a:solidFill>
                <a:latin typeface="Calibri" pitchFamily="34" charset="0"/>
              </a:defRPr>
            </a:lvl4pPr>
            <a:lvl5pPr marL="2057400" indent="-228600">
              <a:spcBef>
                <a:spcPct val="20000"/>
              </a:spcBef>
              <a:buClr>
                <a:schemeClr val="accent1"/>
              </a:buClr>
              <a:buSzPct val="50000"/>
              <a:buChar char="•"/>
              <a:tabLst>
                <a:tab pos="1890713" algn="l"/>
                <a:tab pos="3376613" algn="l"/>
                <a:tab pos="3997325" algn="r"/>
                <a:tab pos="5368925" algn="r"/>
              </a:tabLst>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tabLst>
                <a:tab pos="1890713" algn="l"/>
                <a:tab pos="3376613" algn="l"/>
                <a:tab pos="3997325" algn="r"/>
                <a:tab pos="5368925" algn="r"/>
              </a:tabLst>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tabLst>
                <a:tab pos="1890713" algn="l"/>
                <a:tab pos="3376613" algn="l"/>
                <a:tab pos="3997325" algn="r"/>
                <a:tab pos="5368925" algn="r"/>
              </a:tabLst>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tabLst>
                <a:tab pos="1890713" algn="l"/>
                <a:tab pos="3376613" algn="l"/>
                <a:tab pos="3997325" algn="r"/>
                <a:tab pos="5368925" algn="r"/>
              </a:tabLst>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tabLst>
                <a:tab pos="1890713" algn="l"/>
                <a:tab pos="3376613" algn="l"/>
                <a:tab pos="3997325" algn="r"/>
                <a:tab pos="5368925" algn="r"/>
              </a:tabLst>
              <a:defRPr sz="2800">
                <a:solidFill>
                  <a:schemeClr val="accent1"/>
                </a:solidFill>
                <a:latin typeface="Calibri" pitchFamily="34" charset="0"/>
              </a:defRPr>
            </a:lvl9pPr>
          </a:lstStyle>
          <a:p>
            <a:pPr eaLnBrk="1" hangingPunct="1">
              <a:lnSpc>
                <a:spcPct val="125000"/>
              </a:lnSpc>
              <a:spcBef>
                <a:spcPct val="0"/>
              </a:spcBef>
              <a:spcAft>
                <a:spcPts val="600"/>
              </a:spcAft>
              <a:buClrTx/>
              <a:buSzTx/>
              <a:buFontTx/>
              <a:buNone/>
            </a:pPr>
            <a:r>
              <a:rPr lang="en-US" altLang="en-US" sz="1800" dirty="0">
                <a:solidFill>
                  <a:srgbClr val="5D5D5D"/>
                </a:solidFill>
              </a:rPr>
              <a:t>Spouse 1	$1,680	$	2,400	  $2,976</a:t>
            </a:r>
          </a:p>
          <a:p>
            <a:pPr eaLnBrk="1" hangingPunct="1">
              <a:lnSpc>
                <a:spcPct val="125000"/>
              </a:lnSpc>
              <a:spcBef>
                <a:spcPct val="0"/>
              </a:spcBef>
              <a:spcAft>
                <a:spcPts val="600"/>
              </a:spcAft>
              <a:buClrTx/>
              <a:buSzTx/>
              <a:buFontTx/>
              <a:buNone/>
            </a:pPr>
            <a:r>
              <a:rPr lang="en-US" altLang="en-US" sz="1800" dirty="0">
                <a:solidFill>
                  <a:srgbClr val="5D5D5D"/>
                </a:solidFill>
              </a:rPr>
              <a:t>Spouse 2	$1,397		$1,996	  $2,475</a:t>
            </a:r>
          </a:p>
          <a:p>
            <a:pPr eaLnBrk="1" hangingPunct="1">
              <a:lnSpc>
                <a:spcPts val="2160"/>
              </a:lnSpc>
              <a:spcBef>
                <a:spcPct val="0"/>
              </a:spcBef>
              <a:buClrTx/>
              <a:buSzTx/>
              <a:buFontTx/>
              <a:buNone/>
            </a:pPr>
            <a:r>
              <a:rPr lang="en-US" altLang="en-US" sz="1800" dirty="0">
                <a:solidFill>
                  <a:srgbClr val="5D5D5D"/>
                </a:solidFill>
              </a:rPr>
              <a:t>Total joint	$3,077	$4,396	$5,451</a:t>
            </a:r>
            <a:br>
              <a:rPr lang="en-US" altLang="en-US" sz="1800" dirty="0">
                <a:solidFill>
                  <a:srgbClr val="5D5D5D"/>
                </a:solidFill>
              </a:rPr>
            </a:br>
            <a:r>
              <a:rPr lang="en-US" altLang="en-US" sz="1800" dirty="0">
                <a:solidFill>
                  <a:srgbClr val="5D5D5D"/>
                </a:solidFill>
              </a:rPr>
              <a:t>monthly income</a:t>
            </a:r>
            <a:endParaRPr lang="en-US" altLang="en-US" sz="1800" b="0" dirty="0">
              <a:solidFill>
                <a:srgbClr val="5D5D5D"/>
              </a:solidFill>
            </a:endParaRPr>
          </a:p>
        </p:txBody>
      </p:sp>
      <p:sp>
        <p:nvSpPr>
          <p:cNvPr id="13" name="Line 16"/>
          <p:cNvSpPr>
            <a:spLocks noChangeShapeType="1"/>
          </p:cNvSpPr>
          <p:nvPr/>
        </p:nvSpPr>
        <p:spPr bwMode="auto">
          <a:xfrm flipH="1">
            <a:off x="2562225" y="2543175"/>
            <a:ext cx="0" cy="1733550"/>
          </a:xfrm>
          <a:prstGeom prst="line">
            <a:avLst/>
          </a:prstGeom>
          <a:noFill/>
          <a:ln w="19050">
            <a:solidFill>
              <a:schemeClr val="accent5"/>
            </a:solidFill>
            <a:round/>
            <a:headEnd type="none" w="sm" len="sm"/>
            <a:tailEnd type="none" w="sm" len="sm"/>
          </a:ln>
          <a:extLst>
            <a:ext uri="{909E8E84-426E-40DD-AFC4-6F175D3DCCD1}">
              <a14:hiddenFill xmlns:a14="http://schemas.microsoft.com/office/drawing/2010/main">
                <a:noFill/>
              </a14:hiddenFill>
            </a:ext>
          </a:extLst>
        </p:spPr>
        <p:txBody>
          <a:bodyPr/>
          <a:lstStyle/>
          <a:p>
            <a:pPr eaLnBrk="1" hangingPunct="1">
              <a:defRPr/>
            </a:pPr>
            <a:endParaRPr lang="en-US" dirty="0"/>
          </a:p>
        </p:txBody>
      </p:sp>
      <p:sp>
        <p:nvSpPr>
          <p:cNvPr id="14" name="Rectangle 17"/>
          <p:cNvSpPr>
            <a:spLocks noChangeArrowheads="1"/>
          </p:cNvSpPr>
          <p:nvPr/>
        </p:nvSpPr>
        <p:spPr bwMode="auto">
          <a:xfrm>
            <a:off x="756988" y="2543175"/>
            <a:ext cx="5786686" cy="1733550"/>
          </a:xfrm>
          <a:prstGeom prst="rect">
            <a:avLst/>
          </a:prstGeom>
          <a:noFill/>
          <a:ln w="19050">
            <a:solidFill>
              <a:schemeClr val="accent5"/>
            </a:solidFill>
            <a:miter lim="800000"/>
            <a:headEnd type="none" w="sm" len="sm"/>
            <a:tailEnd type="none" w="sm" len="sm"/>
          </a:ln>
        </p:spPr>
        <p:txBody>
          <a:bodyPr wrap="none" anchor="ctr"/>
          <a:lstStyle>
            <a:lvl1pPr>
              <a:spcBef>
                <a:spcPct val="40000"/>
              </a:spcBef>
              <a:buClr>
                <a:srgbClr val="FFFFFF"/>
              </a:buClr>
              <a:buSzPct val="65000"/>
              <a:buFont typeface="Wingdings" pitchFamily="2" charset="2"/>
              <a:buChar char="l"/>
              <a:defRPr sz="2800">
                <a:solidFill>
                  <a:srgbClr val="FFFFFF"/>
                </a:solidFill>
                <a:latin typeface="Cambria" pitchFamily="18" charset="0"/>
              </a:defRPr>
            </a:lvl1pPr>
            <a:lvl2pPr marL="742950" indent="-285750">
              <a:spcBef>
                <a:spcPct val="40000"/>
              </a:spcBef>
              <a:buSzPct val="65000"/>
              <a:buFont typeface="Wingdings" pitchFamily="2" charset="2"/>
              <a:buChar char="l"/>
              <a:defRPr sz="2600">
                <a:solidFill>
                  <a:srgbClr val="02185E"/>
                </a:solidFill>
                <a:latin typeface="Cambria" pitchFamily="18" charset="0"/>
              </a:defRPr>
            </a:lvl2pPr>
            <a:lvl3pPr marL="1143000" indent="-228600">
              <a:spcBef>
                <a:spcPct val="40000"/>
              </a:spcBef>
              <a:buClr>
                <a:srgbClr val="FFFFFF"/>
              </a:buClr>
              <a:buSzPct val="65000"/>
              <a:buFont typeface="Wingdings" pitchFamily="2" charset="2"/>
              <a:buChar char="l"/>
              <a:defRPr sz="2800">
                <a:solidFill>
                  <a:srgbClr val="FFFFFF"/>
                </a:solidFill>
                <a:latin typeface="Cambria" pitchFamily="18" charset="0"/>
              </a:defRPr>
            </a:lvl3pPr>
            <a:lvl4pPr marL="1600200" indent="-228600">
              <a:spcBef>
                <a:spcPct val="40000"/>
              </a:spcBef>
              <a:buClr>
                <a:srgbClr val="FFFFFF"/>
              </a:buClr>
              <a:buSzPct val="65000"/>
              <a:buFont typeface="Wingdings" pitchFamily="2" charset="2"/>
              <a:buChar char="l"/>
              <a:defRPr sz="2800">
                <a:solidFill>
                  <a:srgbClr val="FFFFFF"/>
                </a:solidFill>
                <a:latin typeface="Cambria" pitchFamily="18" charset="0"/>
              </a:defRPr>
            </a:lvl4pPr>
            <a:lvl5pPr marL="2057400" indent="-228600">
              <a:spcBef>
                <a:spcPct val="40000"/>
              </a:spcBef>
              <a:buClr>
                <a:srgbClr val="FFFFFF"/>
              </a:buClr>
              <a:buSzPct val="65000"/>
              <a:buFont typeface="Wingdings" pitchFamily="2" charset="2"/>
              <a:buChar char="l"/>
              <a:defRPr sz="2800">
                <a:solidFill>
                  <a:srgbClr val="FFFFFF"/>
                </a:solidFill>
                <a:latin typeface="Cambria" pitchFamily="18" charset="0"/>
              </a:defRPr>
            </a:lvl5pPr>
            <a:lvl6pPr marL="2514600" indent="-228600" eaLnBrk="0" fontAlgn="base" hangingPunct="0">
              <a:spcBef>
                <a:spcPct val="40000"/>
              </a:spcBef>
              <a:spcAft>
                <a:spcPct val="0"/>
              </a:spcAft>
              <a:buClr>
                <a:srgbClr val="FFFFFF"/>
              </a:buClr>
              <a:buSzPct val="65000"/>
              <a:buFont typeface="Wingdings" pitchFamily="2" charset="2"/>
              <a:buChar char="l"/>
              <a:defRPr sz="2800">
                <a:solidFill>
                  <a:srgbClr val="FFFFFF"/>
                </a:solidFill>
                <a:latin typeface="Cambria" pitchFamily="18" charset="0"/>
              </a:defRPr>
            </a:lvl6pPr>
            <a:lvl7pPr marL="2971800" indent="-228600" eaLnBrk="0" fontAlgn="base" hangingPunct="0">
              <a:spcBef>
                <a:spcPct val="40000"/>
              </a:spcBef>
              <a:spcAft>
                <a:spcPct val="0"/>
              </a:spcAft>
              <a:buClr>
                <a:srgbClr val="FFFFFF"/>
              </a:buClr>
              <a:buSzPct val="65000"/>
              <a:buFont typeface="Wingdings" pitchFamily="2" charset="2"/>
              <a:buChar char="l"/>
              <a:defRPr sz="2800">
                <a:solidFill>
                  <a:srgbClr val="FFFFFF"/>
                </a:solidFill>
                <a:latin typeface="Cambria" pitchFamily="18" charset="0"/>
              </a:defRPr>
            </a:lvl7pPr>
            <a:lvl8pPr marL="3429000" indent="-228600" eaLnBrk="0" fontAlgn="base" hangingPunct="0">
              <a:spcBef>
                <a:spcPct val="40000"/>
              </a:spcBef>
              <a:spcAft>
                <a:spcPct val="0"/>
              </a:spcAft>
              <a:buClr>
                <a:srgbClr val="FFFFFF"/>
              </a:buClr>
              <a:buSzPct val="65000"/>
              <a:buFont typeface="Wingdings" pitchFamily="2" charset="2"/>
              <a:buChar char="l"/>
              <a:defRPr sz="2800">
                <a:solidFill>
                  <a:srgbClr val="FFFFFF"/>
                </a:solidFill>
                <a:latin typeface="Cambria" pitchFamily="18" charset="0"/>
              </a:defRPr>
            </a:lvl8pPr>
            <a:lvl9pPr marL="3886200" indent="-228600" eaLnBrk="0" fontAlgn="base" hangingPunct="0">
              <a:spcBef>
                <a:spcPct val="40000"/>
              </a:spcBef>
              <a:spcAft>
                <a:spcPct val="0"/>
              </a:spcAft>
              <a:buClr>
                <a:srgbClr val="FFFFFF"/>
              </a:buClr>
              <a:buSzPct val="65000"/>
              <a:buFont typeface="Wingdings" pitchFamily="2" charset="2"/>
              <a:buChar char="l"/>
              <a:defRPr sz="2800">
                <a:solidFill>
                  <a:srgbClr val="FFFFFF"/>
                </a:solidFill>
                <a:latin typeface="Cambria" pitchFamily="18" charset="0"/>
              </a:defRPr>
            </a:lvl9pPr>
          </a:lstStyle>
          <a:p>
            <a:pPr eaLnBrk="1" hangingPunct="1">
              <a:spcBef>
                <a:spcPct val="0"/>
              </a:spcBef>
              <a:buClrTx/>
              <a:buSzTx/>
              <a:buFontTx/>
              <a:buNone/>
              <a:defRPr/>
            </a:pPr>
            <a:endParaRPr lang="en-US" altLang="en-US" sz="2000" dirty="0">
              <a:solidFill>
                <a:srgbClr val="000000"/>
              </a:solidFill>
              <a:latin typeface="Calibri" pitchFamily="34" charset="0"/>
            </a:endParaRPr>
          </a:p>
        </p:txBody>
      </p:sp>
      <p:sp>
        <p:nvSpPr>
          <p:cNvPr id="15" name="Line 11"/>
          <p:cNvSpPr>
            <a:spLocks noChangeShapeType="1"/>
          </p:cNvSpPr>
          <p:nvPr/>
        </p:nvSpPr>
        <p:spPr bwMode="auto">
          <a:xfrm flipH="1">
            <a:off x="3976688" y="2543175"/>
            <a:ext cx="0" cy="1733550"/>
          </a:xfrm>
          <a:prstGeom prst="line">
            <a:avLst/>
          </a:prstGeom>
          <a:noFill/>
          <a:ln w="19050">
            <a:solidFill>
              <a:schemeClr val="accent5"/>
            </a:solidFill>
            <a:round/>
            <a:headEnd type="none" w="sm" len="sm"/>
            <a:tailEnd type="none" w="sm" len="sm"/>
          </a:ln>
          <a:extLst>
            <a:ext uri="{909E8E84-426E-40DD-AFC4-6F175D3DCCD1}">
              <a14:hiddenFill xmlns:a14="http://schemas.microsoft.com/office/drawing/2010/main">
                <a:noFill/>
              </a14:hiddenFill>
            </a:ext>
          </a:extLst>
        </p:spPr>
        <p:txBody>
          <a:bodyPr/>
          <a:lstStyle/>
          <a:p>
            <a:pPr eaLnBrk="1" hangingPunct="1">
              <a:defRPr/>
            </a:pPr>
            <a:endParaRPr lang="en-US" dirty="0"/>
          </a:p>
        </p:txBody>
      </p:sp>
      <p:sp>
        <p:nvSpPr>
          <p:cNvPr id="16" name="Line 11"/>
          <p:cNvSpPr>
            <a:spLocks noChangeShapeType="1"/>
          </p:cNvSpPr>
          <p:nvPr/>
        </p:nvSpPr>
        <p:spPr bwMode="auto">
          <a:xfrm flipH="1">
            <a:off x="5284788" y="2543175"/>
            <a:ext cx="0" cy="1733550"/>
          </a:xfrm>
          <a:prstGeom prst="line">
            <a:avLst/>
          </a:prstGeom>
          <a:noFill/>
          <a:ln w="19050">
            <a:solidFill>
              <a:schemeClr val="accent5"/>
            </a:solidFill>
            <a:round/>
            <a:headEnd type="none" w="sm" len="sm"/>
            <a:tailEnd type="none" w="sm" len="sm"/>
          </a:ln>
          <a:extLst>
            <a:ext uri="{909E8E84-426E-40DD-AFC4-6F175D3DCCD1}">
              <a14:hiddenFill xmlns:a14="http://schemas.microsoft.com/office/drawing/2010/main">
                <a:noFill/>
              </a14:hiddenFill>
            </a:ext>
          </a:extLst>
        </p:spPr>
        <p:txBody>
          <a:bodyPr/>
          <a:lstStyle/>
          <a:p>
            <a:pPr eaLnBrk="1" hangingPunct="1">
              <a:defRPr/>
            </a:pPr>
            <a:endParaRPr lang="en-US" dirty="0"/>
          </a:p>
        </p:txBody>
      </p:sp>
    </p:spTree>
    <p:extLst>
      <p:ext uri="{BB962C8B-B14F-4D97-AF65-F5344CB8AC3E}">
        <p14:creationId xmlns:p14="http://schemas.microsoft.com/office/powerpoint/2010/main" val="289324478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2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BE7C7F-352F-4E48-B1EE-1ADBE5AAB239}"/>
              </a:ext>
            </a:extLst>
          </p:cNvPr>
          <p:cNvSpPr>
            <a:spLocks noGrp="1"/>
          </p:cNvSpPr>
          <p:nvPr>
            <p:ph idx="1"/>
          </p:nvPr>
        </p:nvSpPr>
        <p:spPr>
          <a:xfrm>
            <a:off x="423672" y="2910840"/>
            <a:ext cx="8296656" cy="1036320"/>
          </a:xfrm>
        </p:spPr>
        <p:txBody>
          <a:bodyPr/>
          <a:lstStyle/>
          <a:p>
            <a:pPr marL="0" indent="0" algn="ctr">
              <a:buNone/>
            </a:pPr>
            <a:r>
              <a:rPr lang="en-US" sz="1800" dirty="0">
                <a:solidFill>
                  <a:schemeClr val="bg1">
                    <a:lumMod val="10000"/>
                  </a:schemeClr>
                </a:solidFill>
              </a:rPr>
              <a:t>Securities and advisory services are offered through LPL Financial (LPL), a </a:t>
            </a:r>
          </a:p>
          <a:p>
            <a:pPr marL="0" indent="0" algn="ctr">
              <a:buNone/>
            </a:pPr>
            <a:r>
              <a:rPr lang="en-US" sz="1800" dirty="0">
                <a:solidFill>
                  <a:schemeClr val="bg1">
                    <a:lumMod val="10000"/>
                  </a:schemeClr>
                </a:solidFill>
              </a:rPr>
              <a:t>registered investment advisor and broker/dealer (member FINRA/SIPC). </a:t>
            </a:r>
            <a:endParaRPr lang="en-US" dirty="0"/>
          </a:p>
        </p:txBody>
      </p:sp>
    </p:spTree>
    <p:extLst>
      <p:ext uri="{BB962C8B-B14F-4D97-AF65-F5344CB8AC3E}">
        <p14:creationId xmlns:p14="http://schemas.microsoft.com/office/powerpoint/2010/main" val="4043874613"/>
      </p:ext>
    </p:extLst>
  </p:cSld>
  <p:clrMapOvr>
    <a:masterClrMapping/>
  </p:clrMapOvr>
  <p:transition spd="slow">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r="6273"/>
          <a:stretch/>
        </p:blipFill>
        <p:spPr>
          <a:xfrm>
            <a:off x="2952859" y="2452256"/>
            <a:ext cx="6191141" cy="4405744"/>
          </a:xfrm>
          <a:prstGeom prst="rect">
            <a:avLst/>
          </a:prstGeom>
        </p:spPr>
      </p:pic>
      <p:sp>
        <p:nvSpPr>
          <p:cNvPr id="2" name="Title 1"/>
          <p:cNvSpPr>
            <a:spLocks noGrp="1"/>
          </p:cNvSpPr>
          <p:nvPr>
            <p:ph type="title"/>
          </p:nvPr>
        </p:nvSpPr>
        <p:spPr/>
        <p:txBody>
          <a:bodyPr>
            <a:noAutofit/>
          </a:bodyPr>
          <a:lstStyle/>
          <a:p>
            <a:r>
              <a:rPr lang="en-US" sz="4000" dirty="0">
                <a:latin typeface="Calibri" panose="020F0502020204030204" pitchFamily="34" charset="0"/>
                <a:cs typeface="Arial" pitchFamily="34" charset="0"/>
              </a:rPr>
              <a:t>Restricted Application Strategy</a:t>
            </a:r>
            <a:endParaRPr lang="en-US" sz="4000" b="1" dirty="0">
              <a:latin typeface="Calibri" panose="020F0502020204030204" pitchFamily="34" charset="0"/>
              <a:cs typeface="Arial" pitchFamily="34" charset="0"/>
            </a:endParaRPr>
          </a:p>
        </p:txBody>
      </p:sp>
      <p:sp>
        <p:nvSpPr>
          <p:cNvPr id="3" name="Content Placeholder 2"/>
          <p:cNvSpPr>
            <a:spLocks noGrp="1"/>
          </p:cNvSpPr>
          <p:nvPr>
            <p:ph idx="4294967295"/>
          </p:nvPr>
        </p:nvSpPr>
        <p:spPr>
          <a:xfrm>
            <a:off x="733426" y="1562100"/>
            <a:ext cx="5219700" cy="4695825"/>
          </a:xfrm>
        </p:spPr>
        <p:txBody>
          <a:bodyPr>
            <a:normAutofit/>
          </a:bodyPr>
          <a:lstStyle/>
          <a:p>
            <a:pPr>
              <a:buClr>
                <a:schemeClr val="accent5">
                  <a:lumMod val="75000"/>
                </a:schemeClr>
              </a:buClr>
            </a:pPr>
            <a:r>
              <a:rPr lang="en-US" dirty="0">
                <a:latin typeface="+mn-lt"/>
              </a:rPr>
              <a:t>Potentially available to those who were born on or before January 1, 1954 </a:t>
            </a:r>
          </a:p>
          <a:p>
            <a:pPr>
              <a:buClr>
                <a:schemeClr val="accent5">
                  <a:lumMod val="75000"/>
                </a:schemeClr>
              </a:buClr>
            </a:pPr>
            <a:r>
              <a:rPr lang="en-US" dirty="0">
                <a:latin typeface="+mn-lt"/>
              </a:rPr>
              <a:t>Allows you to collect spousal benefit, then later collect own worker benefit if certain requirements are met</a:t>
            </a:r>
          </a:p>
        </p:txBody>
      </p:sp>
    </p:spTree>
    <p:extLst>
      <p:ext uri="{BB962C8B-B14F-4D97-AF65-F5344CB8AC3E}">
        <p14:creationId xmlns:p14="http://schemas.microsoft.com/office/powerpoint/2010/main" val="37435788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4" y="2190750"/>
            <a:ext cx="5914931" cy="4667250"/>
          </a:xfrm>
          <a:prstGeom prst="rect">
            <a:avLst/>
          </a:prstGeom>
        </p:spPr>
      </p:pic>
      <p:sp>
        <p:nvSpPr>
          <p:cNvPr id="2" name="Title 1"/>
          <p:cNvSpPr>
            <a:spLocks noGrp="1"/>
          </p:cNvSpPr>
          <p:nvPr>
            <p:ph type="title"/>
          </p:nvPr>
        </p:nvSpPr>
        <p:spPr/>
        <p:txBody>
          <a:bodyPr>
            <a:noAutofit/>
          </a:bodyPr>
          <a:lstStyle/>
          <a:p>
            <a:r>
              <a:rPr lang="en-US" sz="4000" dirty="0"/>
              <a:t>Restricted Application Example</a:t>
            </a:r>
          </a:p>
        </p:txBody>
      </p:sp>
      <p:sp>
        <p:nvSpPr>
          <p:cNvPr id="17" name="TextBox 16"/>
          <p:cNvSpPr txBox="1"/>
          <p:nvPr/>
        </p:nvSpPr>
        <p:spPr>
          <a:xfrm>
            <a:off x="4139019" y="5188370"/>
            <a:ext cx="3783084" cy="1323439"/>
          </a:xfrm>
          <a:prstGeom prst="rect">
            <a:avLst/>
          </a:prstGeom>
          <a:solidFill>
            <a:schemeClr val="accent2"/>
          </a:solidFill>
          <a:ln w="12700">
            <a:solidFill>
              <a:srgbClr val="FFFFFF"/>
            </a:solidFill>
          </a:ln>
          <a:effectLst/>
        </p:spPr>
        <p:txBody>
          <a:bodyPr wrap="square" rtlCol="0">
            <a:spAutoFit/>
          </a:bodyPr>
          <a:lstStyle/>
          <a:p>
            <a:pPr algn="ctr"/>
            <a:r>
              <a:rPr lang="en-US" sz="2000" dirty="0">
                <a:solidFill>
                  <a:srgbClr val="FFFFFF"/>
                </a:solidFill>
                <a:latin typeface="Calibri" panose="020F0502020204030204" pitchFamily="34" charset="0"/>
                <a:cs typeface="Arial" pitchFamily="34" charset="0"/>
              </a:rPr>
              <a:t>At age 70, Mike collects a larger retirement benefit based on his own record due to delayed retirement credits</a:t>
            </a:r>
          </a:p>
        </p:txBody>
      </p:sp>
      <p:grpSp>
        <p:nvGrpSpPr>
          <p:cNvPr id="15" name="Group 14"/>
          <p:cNvGrpSpPr/>
          <p:nvPr/>
        </p:nvGrpSpPr>
        <p:grpSpPr>
          <a:xfrm>
            <a:off x="4109523" y="1500229"/>
            <a:ext cx="3812580" cy="1746247"/>
            <a:chOff x="4109523" y="1386941"/>
            <a:chExt cx="3812580" cy="1746247"/>
          </a:xfrm>
        </p:grpSpPr>
        <p:sp>
          <p:nvSpPr>
            <p:cNvPr id="9" name="TextBox 8"/>
            <p:cNvSpPr txBox="1"/>
            <p:nvPr/>
          </p:nvSpPr>
          <p:spPr>
            <a:xfrm>
              <a:off x="4109523" y="1386941"/>
              <a:ext cx="3812580" cy="1074608"/>
            </a:xfrm>
            <a:prstGeom prst="rect">
              <a:avLst/>
            </a:prstGeom>
            <a:solidFill>
              <a:schemeClr val="accent2"/>
            </a:solidFill>
            <a:ln w="12700">
              <a:solidFill>
                <a:srgbClr val="FFFFFF"/>
              </a:solidFill>
            </a:ln>
            <a:effectLst/>
          </p:spPr>
          <p:txBody>
            <a:bodyPr wrap="square" rtlCol="0">
              <a:spAutoFit/>
            </a:bodyPr>
            <a:lstStyle/>
            <a:p>
              <a:pPr algn="ctr"/>
              <a:r>
                <a:rPr lang="en-US" sz="2000" dirty="0">
                  <a:solidFill>
                    <a:srgbClr val="FFFFFF"/>
                  </a:solidFill>
                  <a:latin typeface="Calibri" panose="020F0502020204030204" pitchFamily="34" charset="0"/>
                  <a:cs typeface="Arial" pitchFamily="34" charset="0"/>
                </a:rPr>
                <a:t>At age 66, Diane  begins collecting  retirement benefits based on her own record</a:t>
              </a:r>
            </a:p>
          </p:txBody>
        </p:sp>
        <p:cxnSp>
          <p:nvCxnSpPr>
            <p:cNvPr id="10" name="Straight Arrow Connector 9"/>
            <p:cNvCxnSpPr/>
            <p:nvPr/>
          </p:nvCxnSpPr>
          <p:spPr>
            <a:xfrm>
              <a:off x="6043569" y="2550561"/>
              <a:ext cx="0" cy="582627"/>
            </a:xfrm>
            <a:prstGeom prst="straightConnector1">
              <a:avLst/>
            </a:prstGeom>
            <a:ln w="5715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a:off x="4148851" y="3303053"/>
            <a:ext cx="3773252" cy="1836884"/>
            <a:chOff x="4148851" y="3189765"/>
            <a:chExt cx="3773252" cy="1836884"/>
          </a:xfrm>
        </p:grpSpPr>
        <p:sp>
          <p:nvSpPr>
            <p:cNvPr id="11" name="TextBox 10"/>
            <p:cNvSpPr txBox="1"/>
            <p:nvPr/>
          </p:nvSpPr>
          <p:spPr>
            <a:xfrm>
              <a:off x="4148851" y="3189765"/>
              <a:ext cx="3773252" cy="1163750"/>
            </a:xfrm>
            <a:prstGeom prst="rect">
              <a:avLst/>
            </a:prstGeom>
            <a:solidFill>
              <a:schemeClr val="accent2"/>
            </a:solidFill>
            <a:ln w="12700">
              <a:solidFill>
                <a:srgbClr val="FFFFFF"/>
              </a:solidFill>
            </a:ln>
            <a:effectLst/>
          </p:spPr>
          <p:txBody>
            <a:bodyPr wrap="square" rtlCol="0">
              <a:spAutoFit/>
            </a:bodyPr>
            <a:lstStyle/>
            <a:p>
              <a:pPr algn="ctr"/>
              <a:r>
                <a:rPr lang="en-US" sz="2000" dirty="0">
                  <a:solidFill>
                    <a:srgbClr val="FFFFFF"/>
                  </a:solidFill>
                  <a:latin typeface="Calibri" panose="020F0502020204030204" pitchFamily="34" charset="0"/>
                  <a:cs typeface="Arial" pitchFamily="34" charset="0"/>
                </a:rPr>
                <a:t>At age 66, Mike files a restricted application for spousal benefits based on Diane’s record</a:t>
              </a:r>
            </a:p>
          </p:txBody>
        </p:sp>
        <p:cxnSp>
          <p:nvCxnSpPr>
            <p:cNvPr id="16" name="Straight Arrow Connector 15"/>
            <p:cNvCxnSpPr/>
            <p:nvPr/>
          </p:nvCxnSpPr>
          <p:spPr>
            <a:xfrm>
              <a:off x="6043569" y="4444022"/>
              <a:ext cx="0" cy="582627"/>
            </a:xfrm>
            <a:prstGeom prst="straightConnector1">
              <a:avLst/>
            </a:prstGeom>
            <a:ln w="5715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1115055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latin typeface="Calibri" panose="020F0502020204030204" pitchFamily="34" charset="0"/>
              </a:rPr>
              <a:t>The Choice Is Yours</a:t>
            </a:r>
          </a:p>
        </p:txBody>
      </p:sp>
      <p:sp>
        <p:nvSpPr>
          <p:cNvPr id="5" name="Content Placeholder 4"/>
          <p:cNvSpPr>
            <a:spLocks noGrp="1"/>
          </p:cNvSpPr>
          <p:nvPr>
            <p:ph sz="half" idx="4294967295"/>
          </p:nvPr>
        </p:nvSpPr>
        <p:spPr>
          <a:xfrm>
            <a:off x="323850" y="2392363"/>
            <a:ext cx="4040188" cy="3951287"/>
          </a:xfrm>
        </p:spPr>
        <p:txBody>
          <a:bodyPr>
            <a:normAutofit/>
          </a:bodyPr>
          <a:lstStyle/>
          <a:p>
            <a:pPr>
              <a:buClr>
                <a:schemeClr val="accent5">
                  <a:lumMod val="75000"/>
                </a:schemeClr>
              </a:buClr>
            </a:pPr>
            <a:r>
              <a:rPr lang="en-US" sz="2600" dirty="0">
                <a:latin typeface="+mn-lt"/>
              </a:rPr>
              <a:t>You need Social Security income right away</a:t>
            </a:r>
          </a:p>
          <a:p>
            <a:pPr>
              <a:buClr>
                <a:schemeClr val="accent5">
                  <a:lumMod val="75000"/>
                </a:schemeClr>
              </a:buClr>
            </a:pPr>
            <a:r>
              <a:rPr lang="en-US" sz="2600" dirty="0">
                <a:latin typeface="+mn-lt"/>
              </a:rPr>
              <a:t>You want to invest your monthly benefit</a:t>
            </a:r>
          </a:p>
          <a:p>
            <a:pPr>
              <a:buClr>
                <a:schemeClr val="accent5">
                  <a:lumMod val="75000"/>
                </a:schemeClr>
              </a:buClr>
            </a:pPr>
            <a:r>
              <a:rPr lang="en-US" sz="2600" dirty="0">
                <a:latin typeface="+mn-lt"/>
              </a:rPr>
              <a:t>You want to delay having to take funds from other retirement vehicles</a:t>
            </a:r>
          </a:p>
          <a:p>
            <a:pPr>
              <a:buClr>
                <a:schemeClr val="accent5">
                  <a:lumMod val="75000"/>
                </a:schemeClr>
              </a:buClr>
            </a:pPr>
            <a:r>
              <a:rPr lang="en-US" sz="2600" dirty="0">
                <a:latin typeface="+mn-lt"/>
              </a:rPr>
              <a:t>Your spouse wants to delay claiming benefits</a:t>
            </a:r>
          </a:p>
          <a:p>
            <a:pPr>
              <a:buClr>
                <a:schemeClr val="accent5">
                  <a:lumMod val="75000"/>
                </a:schemeClr>
              </a:buClr>
            </a:pPr>
            <a:endParaRPr lang="en-US" sz="2600" dirty="0">
              <a:latin typeface="+mn-lt"/>
            </a:endParaRPr>
          </a:p>
        </p:txBody>
      </p:sp>
      <p:sp>
        <p:nvSpPr>
          <p:cNvPr id="7" name="Content Placeholder 6"/>
          <p:cNvSpPr>
            <a:spLocks noGrp="1"/>
          </p:cNvSpPr>
          <p:nvPr>
            <p:ph sz="quarter" idx="4294967295"/>
          </p:nvPr>
        </p:nvSpPr>
        <p:spPr>
          <a:xfrm>
            <a:off x="4695825" y="2392363"/>
            <a:ext cx="4352925" cy="3951287"/>
          </a:xfrm>
        </p:spPr>
        <p:txBody>
          <a:bodyPr>
            <a:normAutofit/>
          </a:bodyPr>
          <a:lstStyle/>
          <a:p>
            <a:pPr>
              <a:buClr>
                <a:schemeClr val="accent5">
                  <a:lumMod val="75000"/>
                </a:schemeClr>
              </a:buClr>
            </a:pPr>
            <a:r>
              <a:rPr lang="en-US" sz="2600" dirty="0">
                <a:latin typeface="+mn-lt"/>
              </a:rPr>
              <a:t>You want a higher monthly retirement benefit</a:t>
            </a:r>
          </a:p>
          <a:p>
            <a:pPr>
              <a:buClr>
                <a:schemeClr val="accent5">
                  <a:lumMod val="75000"/>
                </a:schemeClr>
              </a:buClr>
            </a:pPr>
            <a:r>
              <a:rPr lang="en-US" sz="2600" dirty="0">
                <a:latin typeface="+mn-lt"/>
              </a:rPr>
              <a:t>You want to maximize survivor income</a:t>
            </a:r>
          </a:p>
          <a:p>
            <a:pPr>
              <a:buClr>
                <a:schemeClr val="accent5">
                  <a:lumMod val="75000"/>
                </a:schemeClr>
              </a:buClr>
            </a:pPr>
            <a:r>
              <a:rPr lang="en-US" sz="2600" dirty="0">
                <a:latin typeface="+mn-lt"/>
              </a:rPr>
              <a:t>You plan to work longer</a:t>
            </a:r>
          </a:p>
          <a:p>
            <a:pPr>
              <a:buClr>
                <a:schemeClr val="accent5">
                  <a:lumMod val="75000"/>
                </a:schemeClr>
              </a:buClr>
            </a:pPr>
            <a:r>
              <a:rPr lang="en-US" sz="2600" dirty="0">
                <a:latin typeface="+mn-lt"/>
              </a:rPr>
              <a:t>You’re able to file for spousal benefits first, then switch </a:t>
            </a:r>
            <a:br>
              <a:rPr lang="en-US" sz="2600" dirty="0">
                <a:latin typeface="+mn-lt"/>
              </a:rPr>
            </a:br>
            <a:r>
              <a:rPr lang="en-US" sz="2600" dirty="0">
                <a:latin typeface="+mn-lt"/>
              </a:rPr>
              <a:t>to your own benefit later</a:t>
            </a:r>
          </a:p>
          <a:p>
            <a:pPr>
              <a:buClr>
                <a:schemeClr val="accent5">
                  <a:lumMod val="75000"/>
                </a:schemeClr>
              </a:buClr>
            </a:pPr>
            <a:endParaRPr lang="en-US" sz="2600" dirty="0">
              <a:latin typeface="+mn-lt"/>
            </a:endParaRPr>
          </a:p>
        </p:txBody>
      </p:sp>
      <p:sp>
        <p:nvSpPr>
          <p:cNvPr id="17" name="Text Placeholder 16"/>
          <p:cNvSpPr>
            <a:spLocks noGrp="1"/>
          </p:cNvSpPr>
          <p:nvPr>
            <p:ph type="body" idx="4294967295"/>
          </p:nvPr>
        </p:nvSpPr>
        <p:spPr>
          <a:xfrm>
            <a:off x="541692" y="1609725"/>
            <a:ext cx="3879701" cy="647700"/>
          </a:xfrm>
          <a:ln>
            <a:noFill/>
          </a:ln>
        </p:spPr>
        <p:txBody>
          <a:bodyPr>
            <a:noAutofit/>
          </a:bodyPr>
          <a:lstStyle/>
          <a:p>
            <a:pPr marL="0" indent="0">
              <a:buNone/>
            </a:pPr>
            <a:r>
              <a:rPr lang="en-US" sz="2200" dirty="0">
                <a:solidFill>
                  <a:schemeClr val="accent6"/>
                </a:solidFill>
              </a:rPr>
              <a:t>You may decide to claim benefits </a:t>
            </a:r>
            <a:r>
              <a:rPr lang="en-US" sz="2200" b="1" dirty="0">
                <a:solidFill>
                  <a:schemeClr val="accent6"/>
                </a:solidFill>
              </a:rPr>
              <a:t>earlier</a:t>
            </a:r>
            <a:r>
              <a:rPr lang="en-US" sz="2200" dirty="0">
                <a:solidFill>
                  <a:schemeClr val="accent6"/>
                </a:solidFill>
              </a:rPr>
              <a:t> if:</a:t>
            </a:r>
          </a:p>
        </p:txBody>
      </p:sp>
      <p:sp>
        <p:nvSpPr>
          <p:cNvPr id="18" name="Text Placeholder 17"/>
          <p:cNvSpPr>
            <a:spLocks noGrp="1"/>
          </p:cNvSpPr>
          <p:nvPr>
            <p:ph type="body" sz="quarter" idx="4294967295"/>
          </p:nvPr>
        </p:nvSpPr>
        <p:spPr>
          <a:xfrm>
            <a:off x="4955651" y="1609725"/>
            <a:ext cx="4384675" cy="647700"/>
          </a:xfrm>
        </p:spPr>
        <p:txBody>
          <a:bodyPr>
            <a:noAutofit/>
          </a:bodyPr>
          <a:lstStyle/>
          <a:p>
            <a:pPr marL="0" indent="0">
              <a:buNone/>
            </a:pPr>
            <a:r>
              <a:rPr lang="en-US" sz="2200" dirty="0">
                <a:solidFill>
                  <a:schemeClr val="accent6"/>
                </a:solidFill>
              </a:rPr>
              <a:t>You may decide to claim benefits </a:t>
            </a:r>
            <a:br>
              <a:rPr lang="en-US" sz="2200" dirty="0">
                <a:solidFill>
                  <a:schemeClr val="accent6"/>
                </a:solidFill>
              </a:rPr>
            </a:br>
            <a:r>
              <a:rPr lang="en-US" sz="2200" b="1" dirty="0">
                <a:solidFill>
                  <a:schemeClr val="accent6"/>
                </a:solidFill>
              </a:rPr>
              <a:t>later</a:t>
            </a:r>
            <a:r>
              <a:rPr lang="en-US" sz="2200" dirty="0">
                <a:solidFill>
                  <a:schemeClr val="accent6"/>
                </a:solidFill>
              </a:rPr>
              <a:t> if:</a:t>
            </a:r>
          </a:p>
        </p:txBody>
      </p:sp>
      <p:cxnSp>
        <p:nvCxnSpPr>
          <p:cNvPr id="13" name="Straight Connector 12"/>
          <p:cNvCxnSpPr/>
          <p:nvPr/>
        </p:nvCxnSpPr>
        <p:spPr>
          <a:xfrm>
            <a:off x="4572000" y="1657350"/>
            <a:ext cx="0" cy="4667249"/>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2000"/>
                                        <p:tgtEl>
                                          <p:spTgt spid="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2000"/>
                                        <p:tgtEl>
                                          <p:spTgt spid="5">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2000"/>
                                        <p:tgtEl>
                                          <p:spTgt spid="5">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fade">
                                      <p:cBhvr>
                                        <p:cTn id="21" dur="2000"/>
                                        <p:tgtEl>
                                          <p:spTgt spid="7">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Effect transition="in" filter="fade">
                                      <p:cBhvr>
                                        <p:cTn id="24" dur="2000"/>
                                        <p:tgtEl>
                                          <p:spTgt spid="7">
                                            <p:txEl>
                                              <p:pRg st="1" end="1"/>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fade">
                                      <p:cBhvr>
                                        <p:cTn id="27" dur="2000"/>
                                        <p:tgtEl>
                                          <p:spTgt spid="7">
                                            <p:txEl>
                                              <p:pRg st="2" end="2"/>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
                                            <p:txEl>
                                              <p:pRg st="3" end="3"/>
                                            </p:txEl>
                                          </p:spTgt>
                                        </p:tgtEl>
                                        <p:attrNameLst>
                                          <p:attrName>style.visibility</p:attrName>
                                        </p:attrNameLst>
                                      </p:cBhvr>
                                      <p:to>
                                        <p:strVal val="visible"/>
                                      </p:to>
                                    </p:set>
                                    <p:animEffect transition="in" filter="fade">
                                      <p:cBhvr>
                                        <p:cTn id="30" dur="2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7" grpId="0"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2563813"/>
            <a:ext cx="5943600" cy="429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Autofit/>
          </a:bodyPr>
          <a:lstStyle/>
          <a:p>
            <a:r>
              <a:rPr lang="en-US" sz="3600" dirty="0">
                <a:latin typeface="Calibri" panose="020F0502020204030204" pitchFamily="34" charset="0"/>
                <a:cs typeface="Arial" pitchFamily="34" charset="0"/>
              </a:rPr>
              <a:t>Contact the Social Security Administration</a:t>
            </a:r>
            <a:endParaRPr lang="en-US" sz="3600" b="1" dirty="0">
              <a:latin typeface="Calibri" panose="020F0502020204030204" pitchFamily="34" charset="0"/>
              <a:cs typeface="Arial" pitchFamily="34" charset="0"/>
            </a:endParaRPr>
          </a:p>
        </p:txBody>
      </p:sp>
      <p:sp>
        <p:nvSpPr>
          <p:cNvPr id="3" name="Content Placeholder 2"/>
          <p:cNvSpPr>
            <a:spLocks noGrp="1"/>
          </p:cNvSpPr>
          <p:nvPr>
            <p:ph idx="4294967295"/>
          </p:nvPr>
        </p:nvSpPr>
        <p:spPr>
          <a:xfrm>
            <a:off x="523875" y="1647825"/>
            <a:ext cx="5124450" cy="4648200"/>
          </a:xfrm>
        </p:spPr>
        <p:txBody>
          <a:bodyPr>
            <a:normAutofit/>
          </a:bodyPr>
          <a:lstStyle/>
          <a:p>
            <a:pPr>
              <a:buClr>
                <a:schemeClr val="accent5">
                  <a:lumMod val="75000"/>
                </a:schemeClr>
              </a:buClr>
              <a:buSzPct val="100000"/>
              <a:buFont typeface="Wingdings" pitchFamily="2" charset="2"/>
              <a:buChar char="ü"/>
            </a:pPr>
            <a:r>
              <a:rPr lang="en-US" sz="2600" dirty="0"/>
              <a:t>Get benefit estimates and a copy of your Social Security Statement at </a:t>
            </a:r>
            <a:r>
              <a:rPr lang="en-US" sz="2600" u="sng" dirty="0">
                <a:solidFill>
                  <a:schemeClr val="accent6"/>
                </a:solidFill>
              </a:rPr>
              <a:t>socialsecurity.gov</a:t>
            </a:r>
          </a:p>
          <a:p>
            <a:pPr>
              <a:buClr>
                <a:schemeClr val="accent5">
                  <a:lumMod val="75000"/>
                </a:schemeClr>
              </a:buClr>
              <a:buSzPct val="100000"/>
              <a:buFont typeface="Wingdings" pitchFamily="2" charset="2"/>
              <a:buChar char="ü"/>
            </a:pPr>
            <a:r>
              <a:rPr lang="en-US" sz="2600" dirty="0"/>
              <a:t>Contact the Social Security Administration to discuss your options </a:t>
            </a:r>
          </a:p>
          <a:p>
            <a:pPr>
              <a:buClr>
                <a:schemeClr val="accent5">
                  <a:lumMod val="75000"/>
                </a:schemeClr>
              </a:buClr>
              <a:buSzPct val="100000"/>
              <a:buFont typeface="Wingdings" pitchFamily="2" charset="2"/>
              <a:buChar char="ü"/>
            </a:pPr>
            <a:r>
              <a:rPr lang="en-US" sz="2600" dirty="0"/>
              <a:t>Apply online, by phone, </a:t>
            </a:r>
            <a:br>
              <a:rPr lang="en-US" sz="2600" dirty="0"/>
            </a:br>
            <a:r>
              <a:rPr lang="en-US" sz="2600" dirty="0"/>
              <a:t>or in person</a:t>
            </a:r>
          </a:p>
          <a:p>
            <a:pPr>
              <a:buClr>
                <a:schemeClr val="accent5">
                  <a:lumMod val="75000"/>
                </a:schemeClr>
              </a:buClr>
              <a:buSzPct val="100000"/>
              <a:buFont typeface="Wingdings" pitchFamily="2" charset="2"/>
              <a:buChar char="§"/>
            </a:pPr>
            <a:endParaRPr lang="en-US" sz="2400"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530352" y="530352"/>
            <a:ext cx="6764867" cy="660400"/>
          </a:xfrm>
        </p:spPr>
        <p:txBody>
          <a:bodyPr>
            <a:noAutofit/>
          </a:bodyPr>
          <a:lstStyle/>
          <a:p>
            <a:r>
              <a:rPr lang="en-US" sz="5400" dirty="0">
                <a:latin typeface="+mn-lt"/>
              </a:rPr>
              <a:t>Thank You</a:t>
            </a:r>
          </a:p>
        </p:txBody>
      </p:sp>
      <p:sp>
        <p:nvSpPr>
          <p:cNvPr id="4" name="Content Placeholder 6"/>
          <p:cNvSpPr>
            <a:spLocks noGrp="1"/>
          </p:cNvSpPr>
          <p:nvPr>
            <p:ph idx="1"/>
          </p:nvPr>
        </p:nvSpPr>
        <p:spPr>
          <a:xfrm>
            <a:off x="530352" y="1828800"/>
            <a:ext cx="6400800" cy="3298825"/>
          </a:xfrm>
        </p:spPr>
        <p:txBody>
          <a:bodyPr/>
          <a:lstStyle/>
          <a:p>
            <a:pPr marL="0" indent="0">
              <a:buNone/>
            </a:pPr>
            <a:r>
              <a:rPr lang="en-US" dirty="0"/>
              <a:t>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31179" y="1184254"/>
            <a:ext cx="8512821" cy="5673746"/>
          </a:xfrm>
          <a:prstGeom prst="rect">
            <a:avLst/>
          </a:prstGeom>
        </p:spPr>
      </p:pic>
    </p:spTree>
    <p:extLst>
      <p:ext uri="{BB962C8B-B14F-4D97-AF65-F5344CB8AC3E}">
        <p14:creationId xmlns:p14="http://schemas.microsoft.com/office/powerpoint/2010/main" val="4254140417"/>
      </p:ext>
    </p:extLst>
  </p:cSld>
  <p:clrMapOvr>
    <a:masterClrMapping/>
  </p:clrMapOvr>
  <p:transition spd="slow">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t>Disclaimer</a:t>
            </a:r>
          </a:p>
        </p:txBody>
      </p:sp>
      <p:sp>
        <p:nvSpPr>
          <p:cNvPr id="3" name="Content Placeholder - disc"/>
          <p:cNvSpPr>
            <a:spLocks noGrp="1"/>
          </p:cNvSpPr>
          <p:nvPr>
            <p:ph idx="1"/>
          </p:nvPr>
        </p:nvSpPr>
        <p:spPr/>
        <p:txBody>
          <a:bodyPr>
            <a:normAutofit fontScale="45833" lnSpcReduction="10000"/>
          </a:bodyPr>
          <a:lstStyle/>
          <a:p>
            <a:pPr marL="0" indent="0">
              <a:buNone/>
            </a:pPr>
            <a:r>
              <a:t>
Content in this material is for general information only and not intended to provide specific advice or recommendations for any individual. All performance referenced is historical and is no guarantee of future results. All indices are unmanaged and may not be invested into directly.
The information provided is not intended to be a substitute for specific individualized tax planning or legal advice. We suggest that you consult with a qualified tax or legal professional.
LPL Financial Representatives offer access to Trust Services through The Private Trust Company N.A., an affiliate of LPL Financial.
</a:t>
            </a:r>
          </a:p>
        </p:txBody>
      </p:sp>
      <p:pic>
        <p:nvPicPr>
          <p:cNvPr id="4" name="Footer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43700" y="6223000"/>
            <a:ext cx="2032000" cy="3556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3276600" y="2137410"/>
            <a:ext cx="2743200" cy="8382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400" noProof="0" dirty="0">
                <a:solidFill>
                  <a:srgbClr val="5D5D5D"/>
                </a:solidFill>
                <a:latin typeface="Calibri" panose="020F0502020204030204" pitchFamily="34" charset="0"/>
                <a:cs typeface="Arial" pitchFamily="34" charset="0"/>
              </a:rPr>
              <a:t>Before your full retirement age?</a:t>
            </a:r>
          </a:p>
        </p:txBody>
      </p:sp>
      <p:sp>
        <p:nvSpPr>
          <p:cNvPr id="8" name="Subtitle 2"/>
          <p:cNvSpPr txBox="1">
            <a:spLocks/>
          </p:cNvSpPr>
          <p:nvPr/>
        </p:nvSpPr>
        <p:spPr>
          <a:xfrm>
            <a:off x="152400" y="2137410"/>
            <a:ext cx="2743200" cy="8382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a:ln>
                  <a:noFill/>
                </a:ln>
                <a:solidFill>
                  <a:srgbClr val="5D5D5D"/>
                </a:solidFill>
                <a:effectLst/>
                <a:uLnTx/>
                <a:uFillTx/>
                <a:latin typeface="Calibri" panose="020F0502020204030204" pitchFamily="34" charset="0"/>
                <a:cs typeface="Arial" pitchFamily="34" charset="0"/>
              </a:rPr>
              <a:t>At your full retirement age? </a:t>
            </a:r>
          </a:p>
        </p:txBody>
      </p:sp>
      <p:sp>
        <p:nvSpPr>
          <p:cNvPr id="12" name="TextBox 11"/>
          <p:cNvSpPr txBox="1"/>
          <p:nvPr/>
        </p:nvSpPr>
        <p:spPr>
          <a:xfrm>
            <a:off x="533400" y="3051810"/>
            <a:ext cx="1828800" cy="430887"/>
          </a:xfrm>
          <a:prstGeom prst="rect">
            <a:avLst/>
          </a:prstGeom>
          <a:noFill/>
        </p:spPr>
        <p:txBody>
          <a:bodyPr wrap="square" rtlCol="0">
            <a:spAutoFit/>
          </a:bodyPr>
          <a:lstStyle/>
          <a:p>
            <a:pPr algn="ctr"/>
            <a:r>
              <a:rPr lang="en-US" sz="2200" dirty="0">
                <a:solidFill>
                  <a:schemeClr val="accent6"/>
                </a:solidFill>
                <a:latin typeface="Calibri" panose="020F0502020204030204" pitchFamily="34" charset="0"/>
                <a:cs typeface="Arial" pitchFamily="34" charset="0"/>
              </a:rPr>
              <a:t>Age 66-67</a:t>
            </a:r>
            <a:endParaRPr lang="en-US" sz="2200" dirty="0">
              <a:solidFill>
                <a:schemeClr val="accent6"/>
              </a:solidFill>
              <a:latin typeface="Calibri" panose="020F0502020204030204" pitchFamily="34" charset="0"/>
            </a:endParaRPr>
          </a:p>
        </p:txBody>
      </p:sp>
      <p:sp>
        <p:nvSpPr>
          <p:cNvPr id="13" name="TextBox 12"/>
          <p:cNvSpPr txBox="1"/>
          <p:nvPr/>
        </p:nvSpPr>
        <p:spPr>
          <a:xfrm>
            <a:off x="2971800" y="3051810"/>
            <a:ext cx="2971800" cy="430887"/>
          </a:xfrm>
          <a:prstGeom prst="rect">
            <a:avLst/>
          </a:prstGeom>
          <a:noFill/>
        </p:spPr>
        <p:txBody>
          <a:bodyPr wrap="square" rtlCol="0">
            <a:spAutoFit/>
          </a:bodyPr>
          <a:lstStyle/>
          <a:p>
            <a:pPr lvl="0" algn="ctr">
              <a:spcBef>
                <a:spcPct val="20000"/>
              </a:spcBef>
              <a:defRPr/>
            </a:pPr>
            <a:r>
              <a:rPr lang="en-US" sz="2200" dirty="0">
                <a:solidFill>
                  <a:schemeClr val="accent6"/>
                </a:solidFill>
                <a:latin typeface="Calibri" panose="020F0502020204030204" pitchFamily="34" charset="0"/>
                <a:cs typeface="Arial" pitchFamily="34" charset="0"/>
              </a:rPr>
              <a:t>As early as age 62</a:t>
            </a:r>
          </a:p>
        </p:txBody>
      </p:sp>
      <p:sp>
        <p:nvSpPr>
          <p:cNvPr id="14" name="TextBox 13"/>
          <p:cNvSpPr txBox="1"/>
          <p:nvPr/>
        </p:nvSpPr>
        <p:spPr>
          <a:xfrm>
            <a:off x="6172200" y="3051810"/>
            <a:ext cx="2590800" cy="430887"/>
          </a:xfrm>
          <a:prstGeom prst="rect">
            <a:avLst/>
          </a:prstGeom>
          <a:noFill/>
        </p:spPr>
        <p:txBody>
          <a:bodyPr wrap="square" rtlCol="0">
            <a:spAutoFit/>
          </a:bodyPr>
          <a:lstStyle/>
          <a:p>
            <a:pPr lvl="0" algn="ctr">
              <a:spcBef>
                <a:spcPct val="20000"/>
              </a:spcBef>
              <a:defRPr/>
            </a:pPr>
            <a:r>
              <a:rPr lang="en-US" sz="2200" dirty="0">
                <a:solidFill>
                  <a:schemeClr val="accent6"/>
                </a:solidFill>
                <a:latin typeface="Calibri" panose="020F0502020204030204" pitchFamily="34" charset="0"/>
                <a:cs typeface="Arial" pitchFamily="34" charset="0"/>
              </a:rPr>
              <a:t>As late as age 70</a:t>
            </a:r>
          </a:p>
        </p:txBody>
      </p:sp>
      <p:sp>
        <p:nvSpPr>
          <p:cNvPr id="15" name="Subtitle 2"/>
          <p:cNvSpPr txBox="1">
            <a:spLocks/>
          </p:cNvSpPr>
          <p:nvPr/>
        </p:nvSpPr>
        <p:spPr>
          <a:xfrm>
            <a:off x="6074664" y="2143506"/>
            <a:ext cx="2743200" cy="8382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400" noProof="0" dirty="0">
                <a:solidFill>
                  <a:srgbClr val="5D5D5D"/>
                </a:solidFill>
                <a:latin typeface="Calibri" panose="020F0502020204030204" pitchFamily="34" charset="0"/>
                <a:cs typeface="Arial" pitchFamily="34" charset="0"/>
              </a:rPr>
              <a:t>After your full retirement age?</a:t>
            </a:r>
          </a:p>
        </p:txBody>
      </p:sp>
      <p:sp>
        <p:nvSpPr>
          <p:cNvPr id="2" name="Title 1"/>
          <p:cNvSpPr>
            <a:spLocks noGrp="1"/>
          </p:cNvSpPr>
          <p:nvPr>
            <p:ph type="title"/>
          </p:nvPr>
        </p:nvSpPr>
        <p:spPr/>
        <p:txBody>
          <a:bodyPr/>
          <a:lstStyle/>
          <a:p>
            <a:r>
              <a:rPr lang="en-US" dirty="0"/>
              <a:t>When Should You Start Receiving Retirement Benefits?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81700" y="3732652"/>
            <a:ext cx="2873580" cy="259282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8426" y="3559378"/>
            <a:ext cx="2897914" cy="2614784"/>
          </a:xfrm>
          <a:prstGeom prst="rect">
            <a:avLst/>
          </a:prstGeom>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r="2840"/>
          <a:stretch/>
        </p:blipFill>
        <p:spPr>
          <a:xfrm>
            <a:off x="156183" y="3517814"/>
            <a:ext cx="2815617" cy="2614784"/>
          </a:xfrm>
          <a:prstGeom prst="rect">
            <a:avLst/>
          </a:prstGeom>
        </p:spPr>
      </p:pic>
    </p:spTree>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61028" y="2362200"/>
            <a:ext cx="5682972" cy="4495799"/>
          </a:xfrm>
          <a:prstGeom prst="rect">
            <a:avLst/>
          </a:prstGeom>
        </p:spPr>
      </p:pic>
      <p:sp>
        <p:nvSpPr>
          <p:cNvPr id="5" name="Title 1"/>
          <p:cNvSpPr txBox="1">
            <a:spLocks/>
          </p:cNvSpPr>
          <p:nvPr/>
        </p:nvSpPr>
        <p:spPr>
          <a:xfrm>
            <a:off x="880602" y="3816350"/>
            <a:ext cx="4529598" cy="1091381"/>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2400" i="0" u="none" strike="noStrike" kern="1200" cap="none" spc="0" normalizeH="0" baseline="0" noProof="0" dirty="0">
                <a:ln>
                  <a:noFill/>
                </a:ln>
                <a:solidFill>
                  <a:schemeClr val="accent6"/>
                </a:solidFill>
                <a:effectLst/>
                <a:uLnTx/>
                <a:uFillTx/>
                <a:latin typeface="Calibri" panose="020F0502020204030204" pitchFamily="34" charset="0"/>
                <a:ea typeface="+mj-ea"/>
                <a:cs typeface="Arial" pitchFamily="34" charset="0"/>
              </a:rPr>
              <a:t>There’s no one-size-fits-all answer. It’s a personal decision.</a:t>
            </a:r>
          </a:p>
        </p:txBody>
      </p:sp>
      <p:sp>
        <p:nvSpPr>
          <p:cNvPr id="2" name="Title 1"/>
          <p:cNvSpPr>
            <a:spLocks noGrp="1"/>
          </p:cNvSpPr>
          <p:nvPr>
            <p:ph type="title"/>
          </p:nvPr>
        </p:nvSpPr>
        <p:spPr/>
        <p:txBody>
          <a:bodyPr>
            <a:noAutofit/>
          </a:bodyPr>
          <a:lstStyle/>
          <a:p>
            <a:r>
              <a:rPr lang="en-US" dirty="0">
                <a:latin typeface="+mj-lt"/>
                <a:cs typeface="Arial" pitchFamily="34" charset="0"/>
              </a:rPr>
              <a:t>Why Is It an Important Decision?</a:t>
            </a:r>
          </a:p>
        </p:txBody>
      </p:sp>
      <p:sp>
        <p:nvSpPr>
          <p:cNvPr id="9" name="Content Placeholder 2"/>
          <p:cNvSpPr>
            <a:spLocks noGrp="1"/>
          </p:cNvSpPr>
          <p:nvPr>
            <p:ph idx="1"/>
          </p:nvPr>
        </p:nvSpPr>
        <p:spPr>
          <a:xfrm>
            <a:off x="676274" y="1828800"/>
            <a:ext cx="6905625" cy="2038350"/>
          </a:xfrm>
          <a:noFill/>
        </p:spPr>
        <p:txBody>
          <a:bodyPr>
            <a:normAutofit/>
          </a:bodyPr>
          <a:lstStyle/>
          <a:p>
            <a:pPr>
              <a:buClr>
                <a:schemeClr val="accent5">
                  <a:lumMod val="75000"/>
                </a:schemeClr>
              </a:buClr>
            </a:pPr>
            <a:r>
              <a:rPr lang="en-US" dirty="0"/>
              <a:t>When you claim benefits can significantly affect your overall retirement income </a:t>
            </a:r>
          </a:p>
          <a:p>
            <a:pPr>
              <a:buClr>
                <a:schemeClr val="accent5">
                  <a:lumMod val="75000"/>
                </a:schemeClr>
              </a:buClr>
            </a:pPr>
            <a:r>
              <a:rPr lang="en-US" dirty="0"/>
              <a:t>If you’re married, timing can also affect spousal/survivor income</a:t>
            </a:r>
          </a:p>
          <a:p>
            <a:pPr>
              <a:buClr>
                <a:schemeClr val="accent5">
                  <a:lumMod val="75000"/>
                </a:schemeClr>
              </a:buClr>
            </a:pPr>
            <a:endParaRPr lang="en-US" dirty="0"/>
          </a:p>
          <a:p>
            <a:pPr>
              <a:buClr>
                <a:schemeClr val="accent5">
                  <a:lumMod val="75000"/>
                </a:schemeClr>
              </a:buClr>
            </a:pPr>
            <a:endParaRPr lang="en-US" dirty="0"/>
          </a:p>
        </p:txBody>
      </p:sp>
    </p:spTree>
    <p:custDataLst>
      <p:tags r:id="rId1"/>
    </p:custData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Should You Consider?</a:t>
            </a:r>
          </a:p>
        </p:txBody>
      </p:sp>
      <p:sp>
        <p:nvSpPr>
          <p:cNvPr id="3" name="Content Placeholder 2"/>
          <p:cNvSpPr>
            <a:spLocks noGrp="1"/>
          </p:cNvSpPr>
          <p:nvPr>
            <p:ph idx="1"/>
          </p:nvPr>
        </p:nvSpPr>
        <p:spPr>
          <a:xfrm>
            <a:off x="478155" y="1828799"/>
            <a:ext cx="6675120" cy="4857751"/>
          </a:xfrm>
        </p:spPr>
        <p:txBody>
          <a:bodyPr>
            <a:noAutofit/>
          </a:bodyPr>
          <a:lstStyle/>
          <a:p>
            <a:pPr marL="457200">
              <a:spcBef>
                <a:spcPts val="1200"/>
              </a:spcBef>
            </a:pPr>
            <a:r>
              <a:rPr lang="en-US" sz="2400" dirty="0"/>
              <a:t>Your full retirement age and benefit calculation</a:t>
            </a:r>
          </a:p>
          <a:p>
            <a:pPr marL="457200">
              <a:spcBef>
                <a:spcPts val="1200"/>
              </a:spcBef>
            </a:pPr>
            <a:r>
              <a:rPr lang="en-US" sz="2400" dirty="0"/>
              <a:t>Amount of your future benefit and effect of early or delayed retirement</a:t>
            </a:r>
          </a:p>
          <a:p>
            <a:pPr marL="457200">
              <a:spcBef>
                <a:spcPts val="1200"/>
              </a:spcBef>
            </a:pPr>
            <a:r>
              <a:rPr lang="en-US" sz="2400" dirty="0"/>
              <a:t>How long you expect retirement to last based on life expectancy</a:t>
            </a:r>
          </a:p>
          <a:p>
            <a:pPr marL="457200">
              <a:spcBef>
                <a:spcPts val="1200"/>
              </a:spcBef>
            </a:pPr>
            <a:r>
              <a:rPr lang="en-US" sz="2400" dirty="0"/>
              <a:t>Whether you plan to continue working</a:t>
            </a:r>
          </a:p>
          <a:p>
            <a:pPr marL="457200">
              <a:spcBef>
                <a:spcPts val="1200"/>
              </a:spcBef>
            </a:pPr>
            <a:r>
              <a:rPr lang="en-US" sz="2400" dirty="0"/>
              <a:t>Other sources of retirement income</a:t>
            </a:r>
          </a:p>
          <a:p>
            <a:pPr marL="457200">
              <a:spcBef>
                <a:spcPts val="1200"/>
              </a:spcBef>
            </a:pPr>
            <a:r>
              <a:rPr lang="en-US" sz="2400" dirty="0"/>
              <a:t>Income taxes</a:t>
            </a:r>
          </a:p>
          <a:p>
            <a:pPr marL="457200">
              <a:spcBef>
                <a:spcPts val="1200"/>
              </a:spcBef>
            </a:pPr>
            <a:r>
              <a:rPr lang="en-US" sz="2400" dirty="0"/>
              <a:t>How your spouse might be affected</a:t>
            </a:r>
          </a:p>
          <a:p>
            <a:pPr marL="457200">
              <a:spcBef>
                <a:spcPts val="1200"/>
              </a:spcBef>
            </a:pPr>
            <a:endParaRPr lang="en-US" sz="2400" dirty="0"/>
          </a:p>
          <a:p>
            <a:pPr marL="457200">
              <a:spcBef>
                <a:spcPts val="1200"/>
              </a:spcBef>
            </a:pPr>
            <a:endParaRPr lang="en-US" sz="2400"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4294967295"/>
          </p:nvPr>
        </p:nvSpPr>
        <p:spPr>
          <a:xfrm>
            <a:off x="358902" y="1587500"/>
            <a:ext cx="8156448" cy="917575"/>
          </a:xfrm>
        </p:spPr>
        <p:txBody>
          <a:bodyPr>
            <a:normAutofit/>
          </a:bodyPr>
          <a:lstStyle/>
          <a:p>
            <a:pPr>
              <a:buNone/>
            </a:pPr>
            <a:r>
              <a:rPr lang="en-US" sz="2400" dirty="0">
                <a:latin typeface="+mn-lt"/>
                <a:cs typeface="Arial" pitchFamily="34" charset="0"/>
              </a:rPr>
              <a:t>	Your full retirement age is the age at which you can receive a full (unreduced) Social Security retirement benefit.</a:t>
            </a:r>
          </a:p>
        </p:txBody>
      </p:sp>
      <p:sp>
        <p:nvSpPr>
          <p:cNvPr id="6" name="Title 1"/>
          <p:cNvSpPr txBox="1">
            <a:spLocks/>
          </p:cNvSpPr>
          <p:nvPr/>
        </p:nvSpPr>
        <p:spPr>
          <a:xfrm>
            <a:off x="530352" y="530351"/>
            <a:ext cx="8518398" cy="660273"/>
          </a:xfrm>
          <a:prstGeom prst="rect">
            <a:avLst/>
          </a:prstGeom>
        </p:spPr>
        <p:txBody>
          <a:bodyPr vert="horz" lIns="91440" tIns="45720" rIns="91440" bIns="45720" rtlCol="0" anchor="ctr">
            <a:noAutofit/>
          </a:bodyPr>
          <a:lstStyle>
            <a:lvl1pPr algn="l" defTabSz="914400" rtl="0" eaLnBrk="1" latinLnBrk="0" hangingPunct="1">
              <a:spcBef>
                <a:spcPct val="0"/>
              </a:spcBef>
              <a:buNone/>
              <a:defRPr sz="3800" b="0" i="0" kern="1200" baseline="0">
                <a:solidFill>
                  <a:srgbClr val="5D5D5D"/>
                </a:solidFill>
                <a:latin typeface="Calibri"/>
                <a:ea typeface="+mj-ea"/>
                <a:cs typeface="Calibri"/>
              </a:defRPr>
            </a:lvl1pPr>
          </a:lstStyle>
          <a:p>
            <a:r>
              <a:rPr lang="en-US" sz="3600" dirty="0">
                <a:latin typeface="Calibri" panose="020F0502020204030204" pitchFamily="34" charset="0"/>
                <a:cs typeface="Arial" pitchFamily="34" charset="0"/>
              </a:rPr>
              <a:t>What Is Your Full Retirement Age?</a:t>
            </a:r>
            <a:endParaRPr lang="en-US" dirty="0"/>
          </a:p>
        </p:txBody>
      </p:sp>
      <p:sp>
        <p:nvSpPr>
          <p:cNvPr id="8" name="Rectangle 6"/>
          <p:cNvSpPr>
            <a:spLocks noChangeArrowheads="1"/>
          </p:cNvSpPr>
          <p:nvPr/>
        </p:nvSpPr>
        <p:spPr bwMode="auto">
          <a:xfrm>
            <a:off x="1751013" y="3054350"/>
            <a:ext cx="5554662"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228600" rIns="92075" bIns="228600"/>
          <a:lstStyle>
            <a:lvl1pPr>
              <a:tabLst>
                <a:tab pos="800100" algn="ctr"/>
                <a:tab pos="3433763" algn="ctr"/>
                <a:tab pos="6176963" algn="ctr"/>
                <a:tab pos="7035800" algn="ctr"/>
              </a:tabLst>
              <a:defRPr sz="1400">
                <a:solidFill>
                  <a:srgbClr val="000000"/>
                </a:solidFill>
                <a:latin typeface="Arial" pitchFamily="34" charset="0"/>
                <a:cs typeface="Arial" pitchFamily="34" charset="0"/>
                <a:sym typeface="Arial" pitchFamily="34" charset="0"/>
              </a:defRPr>
            </a:lvl1pPr>
            <a:lvl2pPr marL="742950" indent="-285750">
              <a:tabLst>
                <a:tab pos="800100" algn="ctr"/>
                <a:tab pos="3433763" algn="ctr"/>
                <a:tab pos="6176963" algn="ctr"/>
                <a:tab pos="7035800" algn="ctr"/>
              </a:tabLst>
              <a:defRPr sz="1400">
                <a:solidFill>
                  <a:srgbClr val="000000"/>
                </a:solidFill>
                <a:latin typeface="Arial" pitchFamily="34" charset="0"/>
                <a:cs typeface="Arial" pitchFamily="34" charset="0"/>
                <a:sym typeface="Arial" pitchFamily="34" charset="0"/>
              </a:defRPr>
            </a:lvl2pPr>
            <a:lvl3pPr marL="1143000" indent="-228600">
              <a:tabLst>
                <a:tab pos="800100" algn="ctr"/>
                <a:tab pos="3433763" algn="ctr"/>
                <a:tab pos="6176963" algn="ctr"/>
                <a:tab pos="7035800" algn="ctr"/>
              </a:tabLst>
              <a:defRPr sz="1400">
                <a:solidFill>
                  <a:srgbClr val="000000"/>
                </a:solidFill>
                <a:latin typeface="Arial" pitchFamily="34" charset="0"/>
                <a:cs typeface="Arial" pitchFamily="34" charset="0"/>
                <a:sym typeface="Arial" pitchFamily="34" charset="0"/>
              </a:defRPr>
            </a:lvl3pPr>
            <a:lvl4pPr marL="1600200" indent="-228600">
              <a:tabLst>
                <a:tab pos="800100" algn="ctr"/>
                <a:tab pos="3433763" algn="ctr"/>
                <a:tab pos="6176963" algn="ctr"/>
                <a:tab pos="7035800" algn="ctr"/>
              </a:tabLst>
              <a:defRPr sz="1400">
                <a:solidFill>
                  <a:srgbClr val="000000"/>
                </a:solidFill>
                <a:latin typeface="Arial" pitchFamily="34" charset="0"/>
                <a:cs typeface="Arial" pitchFamily="34" charset="0"/>
                <a:sym typeface="Arial" pitchFamily="34" charset="0"/>
              </a:defRPr>
            </a:lvl4pPr>
            <a:lvl5pPr marL="2057400" indent="-228600">
              <a:tabLst>
                <a:tab pos="800100" algn="ctr"/>
                <a:tab pos="3433763" algn="ctr"/>
                <a:tab pos="6176963" algn="ctr"/>
                <a:tab pos="7035800" algn="ctr"/>
              </a:tabLst>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tabLst>
                <a:tab pos="800100" algn="ctr"/>
                <a:tab pos="3433763" algn="ctr"/>
                <a:tab pos="6176963" algn="ctr"/>
                <a:tab pos="7035800" algn="ctr"/>
              </a:tabLs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tabLst>
                <a:tab pos="800100" algn="ctr"/>
                <a:tab pos="3433763" algn="ctr"/>
                <a:tab pos="6176963" algn="ctr"/>
                <a:tab pos="7035800" algn="ctr"/>
              </a:tabLs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tabLst>
                <a:tab pos="800100" algn="ctr"/>
                <a:tab pos="3433763" algn="ctr"/>
                <a:tab pos="6176963" algn="ctr"/>
                <a:tab pos="7035800" algn="ctr"/>
              </a:tabLs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tabLst>
                <a:tab pos="800100" algn="ctr"/>
                <a:tab pos="3433763" algn="ctr"/>
                <a:tab pos="6176963" algn="ctr"/>
                <a:tab pos="7035800" algn="ctr"/>
              </a:tabLst>
              <a:defRPr sz="1400">
                <a:solidFill>
                  <a:srgbClr val="000000"/>
                </a:solidFill>
                <a:latin typeface="Arial" pitchFamily="34" charset="0"/>
                <a:cs typeface="Arial" pitchFamily="34" charset="0"/>
                <a:sym typeface="Arial" pitchFamily="34" charset="0"/>
              </a:defRPr>
            </a:lvl9pPr>
          </a:lstStyle>
          <a:p>
            <a:pPr>
              <a:lnSpc>
                <a:spcPct val="120000"/>
              </a:lnSpc>
              <a:spcBef>
                <a:spcPts val="400"/>
              </a:spcBef>
              <a:buSzPct val="80000"/>
            </a:pPr>
            <a:r>
              <a:rPr lang="en-US" altLang="en-US" sz="2000" dirty="0">
                <a:solidFill>
                  <a:srgbClr val="02185E"/>
                </a:solidFill>
                <a:latin typeface="Calibri" pitchFamily="34" charset="0"/>
              </a:rPr>
              <a:t>	</a:t>
            </a:r>
            <a:r>
              <a:rPr lang="en-US" altLang="en-US" sz="2200" dirty="0">
                <a:solidFill>
                  <a:srgbClr val="5D5D5D"/>
                </a:solidFill>
                <a:latin typeface="Calibri" pitchFamily="34" charset="0"/>
              </a:rPr>
              <a:t>1943–54	66</a:t>
            </a:r>
          </a:p>
          <a:p>
            <a:pPr>
              <a:lnSpc>
                <a:spcPct val="120000"/>
              </a:lnSpc>
              <a:spcBef>
                <a:spcPts val="400"/>
              </a:spcBef>
              <a:buSzPct val="80000"/>
            </a:pPr>
            <a:r>
              <a:rPr lang="en-US" altLang="en-US" sz="2200" dirty="0">
                <a:solidFill>
                  <a:srgbClr val="5D5D5D"/>
                </a:solidFill>
                <a:latin typeface="Calibri" pitchFamily="34" charset="0"/>
              </a:rPr>
              <a:t>	1955	66 and 2 months</a:t>
            </a:r>
          </a:p>
          <a:p>
            <a:pPr>
              <a:lnSpc>
                <a:spcPct val="120000"/>
              </a:lnSpc>
              <a:spcBef>
                <a:spcPts val="400"/>
              </a:spcBef>
              <a:buSzPct val="80000"/>
            </a:pPr>
            <a:r>
              <a:rPr lang="en-US" altLang="en-US" sz="2200" dirty="0">
                <a:solidFill>
                  <a:srgbClr val="5D5D5D"/>
                </a:solidFill>
                <a:latin typeface="Calibri" pitchFamily="34" charset="0"/>
              </a:rPr>
              <a:t>	1956	66 and 4 months</a:t>
            </a:r>
          </a:p>
          <a:p>
            <a:pPr>
              <a:lnSpc>
                <a:spcPct val="120000"/>
              </a:lnSpc>
              <a:spcBef>
                <a:spcPts val="400"/>
              </a:spcBef>
              <a:buSzPct val="80000"/>
            </a:pPr>
            <a:r>
              <a:rPr lang="en-US" altLang="en-US" sz="2200" dirty="0">
                <a:solidFill>
                  <a:srgbClr val="5D5D5D"/>
                </a:solidFill>
                <a:latin typeface="Calibri" pitchFamily="34" charset="0"/>
              </a:rPr>
              <a:t>	1957	66 and 6 months</a:t>
            </a:r>
          </a:p>
          <a:p>
            <a:pPr>
              <a:lnSpc>
                <a:spcPct val="120000"/>
              </a:lnSpc>
              <a:spcBef>
                <a:spcPts val="400"/>
              </a:spcBef>
              <a:buSzPct val="80000"/>
            </a:pPr>
            <a:r>
              <a:rPr lang="en-US" altLang="en-US" sz="2200" dirty="0">
                <a:solidFill>
                  <a:srgbClr val="5D5D5D"/>
                </a:solidFill>
                <a:latin typeface="Calibri" pitchFamily="34" charset="0"/>
              </a:rPr>
              <a:t>	1958	66 and 8 months</a:t>
            </a:r>
            <a:br>
              <a:rPr lang="en-US" altLang="en-US" sz="2200" dirty="0">
                <a:solidFill>
                  <a:srgbClr val="5D5D5D"/>
                </a:solidFill>
                <a:latin typeface="Calibri" pitchFamily="34" charset="0"/>
              </a:rPr>
            </a:br>
            <a:r>
              <a:rPr lang="en-US" altLang="en-US" sz="2200" dirty="0">
                <a:solidFill>
                  <a:srgbClr val="5D5D5D"/>
                </a:solidFill>
                <a:latin typeface="Calibri" pitchFamily="34" charset="0"/>
              </a:rPr>
              <a:t>	1959	66 and 10 months</a:t>
            </a:r>
            <a:br>
              <a:rPr lang="en-US" altLang="en-US" sz="2200" dirty="0">
                <a:solidFill>
                  <a:srgbClr val="5D5D5D"/>
                </a:solidFill>
                <a:latin typeface="Calibri" pitchFamily="34" charset="0"/>
              </a:rPr>
            </a:br>
            <a:r>
              <a:rPr lang="en-US" altLang="en-US" sz="2200" dirty="0">
                <a:solidFill>
                  <a:srgbClr val="5D5D5D"/>
                </a:solidFill>
                <a:latin typeface="Calibri" pitchFamily="34" charset="0"/>
              </a:rPr>
              <a:t>	1960 &amp; later	67</a:t>
            </a:r>
          </a:p>
        </p:txBody>
      </p:sp>
      <p:sp>
        <p:nvSpPr>
          <p:cNvPr id="9" name="Rectangle 7"/>
          <p:cNvSpPr>
            <a:spLocks noChangeArrowheads="1"/>
          </p:cNvSpPr>
          <p:nvPr/>
        </p:nvSpPr>
        <p:spPr bwMode="auto">
          <a:xfrm>
            <a:off x="4167188" y="2733675"/>
            <a:ext cx="2160587"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tabLst>
                <a:tab pos="804863" algn="ctr"/>
                <a:tab pos="3548063" algn="dec"/>
                <a:tab pos="4457700" algn="l"/>
                <a:tab pos="4914900" algn="r"/>
              </a:tabLst>
              <a:defRPr sz="1400">
                <a:solidFill>
                  <a:srgbClr val="000000"/>
                </a:solidFill>
                <a:latin typeface="Arial" pitchFamily="34" charset="0"/>
                <a:cs typeface="Arial" pitchFamily="34" charset="0"/>
                <a:sym typeface="Arial" pitchFamily="34" charset="0"/>
              </a:defRPr>
            </a:lvl1pPr>
            <a:lvl2pPr marL="742950" indent="-285750" eaLnBrk="0" hangingPunct="0">
              <a:tabLst>
                <a:tab pos="804863" algn="ctr"/>
                <a:tab pos="3548063" algn="dec"/>
                <a:tab pos="4457700" algn="l"/>
                <a:tab pos="4914900" algn="r"/>
              </a:tabLst>
              <a:defRPr sz="1400">
                <a:solidFill>
                  <a:srgbClr val="000000"/>
                </a:solidFill>
                <a:latin typeface="Arial" pitchFamily="34" charset="0"/>
                <a:cs typeface="Arial" pitchFamily="34" charset="0"/>
                <a:sym typeface="Arial" pitchFamily="34" charset="0"/>
              </a:defRPr>
            </a:lvl2pPr>
            <a:lvl3pPr marL="1143000" indent="-228600" eaLnBrk="0" hangingPunct="0">
              <a:tabLst>
                <a:tab pos="804863" algn="ctr"/>
                <a:tab pos="3548063" algn="dec"/>
                <a:tab pos="4457700" algn="l"/>
                <a:tab pos="4914900" algn="r"/>
              </a:tabLst>
              <a:defRPr sz="1400">
                <a:solidFill>
                  <a:srgbClr val="000000"/>
                </a:solidFill>
                <a:latin typeface="Arial" pitchFamily="34" charset="0"/>
                <a:cs typeface="Arial" pitchFamily="34" charset="0"/>
                <a:sym typeface="Arial" pitchFamily="34" charset="0"/>
              </a:defRPr>
            </a:lvl3pPr>
            <a:lvl4pPr marL="1600200" indent="-228600" eaLnBrk="0" hangingPunct="0">
              <a:tabLst>
                <a:tab pos="804863" algn="ctr"/>
                <a:tab pos="3548063" algn="dec"/>
                <a:tab pos="4457700" algn="l"/>
                <a:tab pos="4914900" algn="r"/>
              </a:tabLst>
              <a:defRPr sz="1400">
                <a:solidFill>
                  <a:srgbClr val="000000"/>
                </a:solidFill>
                <a:latin typeface="Arial" pitchFamily="34" charset="0"/>
                <a:cs typeface="Arial" pitchFamily="34" charset="0"/>
                <a:sym typeface="Arial" pitchFamily="34" charset="0"/>
              </a:defRPr>
            </a:lvl4pPr>
            <a:lvl5pPr marL="2057400" indent="-228600" eaLnBrk="0" hangingPunct="0">
              <a:tabLst>
                <a:tab pos="804863" algn="ctr"/>
                <a:tab pos="3548063" algn="dec"/>
                <a:tab pos="4457700" algn="l"/>
                <a:tab pos="4914900" algn="r"/>
              </a:tabLst>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tabLst>
                <a:tab pos="804863" algn="ctr"/>
                <a:tab pos="3548063" algn="dec"/>
                <a:tab pos="4457700" algn="l"/>
                <a:tab pos="4914900" algn="r"/>
              </a:tabLs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tabLst>
                <a:tab pos="804863" algn="ctr"/>
                <a:tab pos="3548063" algn="dec"/>
                <a:tab pos="4457700" algn="l"/>
                <a:tab pos="4914900" algn="r"/>
              </a:tabLs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tabLst>
                <a:tab pos="804863" algn="ctr"/>
                <a:tab pos="3548063" algn="dec"/>
                <a:tab pos="4457700" algn="l"/>
                <a:tab pos="4914900" algn="r"/>
              </a:tabLs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tabLst>
                <a:tab pos="804863" algn="ctr"/>
                <a:tab pos="3548063" algn="dec"/>
                <a:tab pos="4457700" algn="l"/>
                <a:tab pos="4914900" algn="r"/>
              </a:tabLst>
              <a:defRPr sz="1400">
                <a:solidFill>
                  <a:srgbClr val="000000"/>
                </a:solidFill>
                <a:latin typeface="Arial" pitchFamily="34" charset="0"/>
                <a:cs typeface="Arial" pitchFamily="34" charset="0"/>
                <a:sym typeface="Arial" pitchFamily="34" charset="0"/>
              </a:defRPr>
            </a:lvl9pPr>
          </a:lstStyle>
          <a:p>
            <a:pPr>
              <a:defRPr/>
            </a:pPr>
            <a:r>
              <a:rPr lang="en-US" altLang="en-US" sz="2000" b="1" dirty="0">
                <a:solidFill>
                  <a:schemeClr val="accent6"/>
                </a:solidFill>
                <a:latin typeface="Calibri" pitchFamily="34" charset="0"/>
              </a:rPr>
              <a:t>Full retirement age</a:t>
            </a:r>
          </a:p>
        </p:txBody>
      </p:sp>
      <p:sp>
        <p:nvSpPr>
          <p:cNvPr id="11" name="Rectangle 7"/>
          <p:cNvSpPr>
            <a:spLocks noChangeArrowheads="1"/>
          </p:cNvSpPr>
          <p:nvPr/>
        </p:nvSpPr>
        <p:spPr bwMode="auto">
          <a:xfrm>
            <a:off x="1958975" y="2735263"/>
            <a:ext cx="1900238"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eaLnBrk="0" hangingPunct="0">
              <a:tabLst>
                <a:tab pos="804863" algn="ctr"/>
                <a:tab pos="3548063" algn="dec"/>
                <a:tab pos="4457700" algn="l"/>
                <a:tab pos="4914900" algn="r"/>
              </a:tabLst>
              <a:defRPr sz="1400">
                <a:solidFill>
                  <a:srgbClr val="000000"/>
                </a:solidFill>
                <a:latin typeface="Arial" pitchFamily="34" charset="0"/>
                <a:cs typeface="Arial" pitchFamily="34" charset="0"/>
                <a:sym typeface="Arial" pitchFamily="34" charset="0"/>
              </a:defRPr>
            </a:lvl1pPr>
            <a:lvl2pPr eaLnBrk="0" hangingPunct="0">
              <a:tabLst>
                <a:tab pos="804863" algn="ctr"/>
                <a:tab pos="3548063" algn="dec"/>
                <a:tab pos="4457700" algn="l"/>
                <a:tab pos="4914900" algn="r"/>
              </a:tabLst>
              <a:defRPr sz="1400">
                <a:solidFill>
                  <a:srgbClr val="000000"/>
                </a:solidFill>
                <a:latin typeface="Arial" pitchFamily="34" charset="0"/>
                <a:cs typeface="Arial" pitchFamily="34" charset="0"/>
                <a:sym typeface="Arial" pitchFamily="34" charset="0"/>
              </a:defRPr>
            </a:lvl2pPr>
            <a:lvl3pPr marL="1143000" indent="-228600" eaLnBrk="0" hangingPunct="0">
              <a:tabLst>
                <a:tab pos="804863" algn="ctr"/>
                <a:tab pos="3548063" algn="dec"/>
                <a:tab pos="4457700" algn="l"/>
                <a:tab pos="4914900" algn="r"/>
              </a:tabLst>
              <a:defRPr sz="1400">
                <a:solidFill>
                  <a:srgbClr val="000000"/>
                </a:solidFill>
                <a:latin typeface="Arial" pitchFamily="34" charset="0"/>
                <a:cs typeface="Arial" pitchFamily="34" charset="0"/>
                <a:sym typeface="Arial" pitchFamily="34" charset="0"/>
              </a:defRPr>
            </a:lvl3pPr>
            <a:lvl4pPr marL="1600200" indent="-228600" eaLnBrk="0" hangingPunct="0">
              <a:tabLst>
                <a:tab pos="804863" algn="ctr"/>
                <a:tab pos="3548063" algn="dec"/>
                <a:tab pos="4457700" algn="l"/>
                <a:tab pos="4914900" algn="r"/>
              </a:tabLst>
              <a:defRPr sz="1400">
                <a:solidFill>
                  <a:srgbClr val="000000"/>
                </a:solidFill>
                <a:latin typeface="Arial" pitchFamily="34" charset="0"/>
                <a:cs typeface="Arial" pitchFamily="34" charset="0"/>
                <a:sym typeface="Arial" pitchFamily="34" charset="0"/>
              </a:defRPr>
            </a:lvl4pPr>
            <a:lvl5pPr marL="2057400" indent="-228600" eaLnBrk="0" hangingPunct="0">
              <a:tabLst>
                <a:tab pos="804863" algn="ctr"/>
                <a:tab pos="3548063" algn="dec"/>
                <a:tab pos="4457700" algn="l"/>
                <a:tab pos="4914900" algn="r"/>
              </a:tabLst>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tabLst>
                <a:tab pos="804863" algn="ctr"/>
                <a:tab pos="3548063" algn="dec"/>
                <a:tab pos="4457700" algn="l"/>
                <a:tab pos="4914900" algn="r"/>
              </a:tabLs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tabLst>
                <a:tab pos="804863" algn="ctr"/>
                <a:tab pos="3548063" algn="dec"/>
                <a:tab pos="4457700" algn="l"/>
                <a:tab pos="4914900" algn="r"/>
              </a:tabLs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tabLst>
                <a:tab pos="804863" algn="ctr"/>
                <a:tab pos="3548063" algn="dec"/>
                <a:tab pos="4457700" algn="l"/>
                <a:tab pos="4914900" algn="r"/>
              </a:tabLs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tabLst>
                <a:tab pos="804863" algn="ctr"/>
                <a:tab pos="3548063" algn="dec"/>
                <a:tab pos="4457700" algn="l"/>
                <a:tab pos="4914900" algn="r"/>
              </a:tabLst>
              <a:defRPr sz="1400">
                <a:solidFill>
                  <a:srgbClr val="000000"/>
                </a:solidFill>
                <a:latin typeface="Arial" pitchFamily="34" charset="0"/>
                <a:cs typeface="Arial" pitchFamily="34" charset="0"/>
                <a:sym typeface="Arial" pitchFamily="34" charset="0"/>
              </a:defRPr>
            </a:lvl9pPr>
          </a:lstStyle>
          <a:p>
            <a:pPr>
              <a:defRPr/>
            </a:pPr>
            <a:r>
              <a:rPr lang="en-US" altLang="en-US" sz="2000" b="1" dirty="0">
                <a:solidFill>
                  <a:schemeClr val="accent6"/>
                </a:solidFill>
                <a:latin typeface="Calibri" pitchFamily="34" charset="0"/>
              </a:rPr>
              <a:t>Year of birth</a:t>
            </a:r>
          </a:p>
        </p:txBody>
      </p:sp>
      <p:cxnSp>
        <p:nvCxnSpPr>
          <p:cNvPr id="12" name="Shape 441"/>
          <p:cNvCxnSpPr>
            <a:cxnSpLocks noChangeShapeType="1"/>
          </p:cNvCxnSpPr>
          <p:nvPr/>
        </p:nvCxnSpPr>
        <p:spPr bwMode="auto">
          <a:xfrm>
            <a:off x="1936750" y="3201988"/>
            <a:ext cx="4773613" cy="0"/>
          </a:xfrm>
          <a:prstGeom prst="straightConnector1">
            <a:avLst/>
          </a:prstGeom>
          <a:noFill/>
          <a:ln w="19050">
            <a:solidFill>
              <a:schemeClr val="accent6"/>
            </a:solidFill>
            <a:miter lim="800000"/>
            <a:headEnd/>
            <a:tailEnd/>
          </a:ln>
          <a:extLst>
            <a:ext uri="{909E8E84-426E-40DD-AFC4-6F175D3DCCD1}">
              <a14:hiddenFill xmlns:a14="http://schemas.microsoft.com/office/drawing/2010/main">
                <a:noFill/>
              </a14:hiddenFill>
            </a:ext>
          </a:extLst>
        </p:spPr>
      </p:cxnSp>
      <p:cxnSp>
        <p:nvCxnSpPr>
          <p:cNvPr id="13" name="Straight Connector 12"/>
          <p:cNvCxnSpPr/>
          <p:nvPr/>
        </p:nvCxnSpPr>
        <p:spPr>
          <a:xfrm>
            <a:off x="3867150" y="2590800"/>
            <a:ext cx="0" cy="3789363"/>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1613864"/>
      </p:ext>
    </p:extLst>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r="4251"/>
          <a:stretch/>
        </p:blipFill>
        <p:spPr>
          <a:xfrm>
            <a:off x="2598894" y="1645920"/>
            <a:ext cx="6545105" cy="5212080"/>
          </a:xfrm>
          <a:prstGeom prst="rect">
            <a:avLst/>
          </a:prstGeom>
        </p:spPr>
      </p:pic>
      <p:sp>
        <p:nvSpPr>
          <p:cNvPr id="2" name="Title 1"/>
          <p:cNvSpPr>
            <a:spLocks noGrp="1"/>
          </p:cNvSpPr>
          <p:nvPr>
            <p:ph type="title"/>
          </p:nvPr>
        </p:nvSpPr>
        <p:spPr/>
        <p:txBody>
          <a:bodyPr>
            <a:noAutofit/>
          </a:bodyPr>
          <a:lstStyle/>
          <a:p>
            <a:r>
              <a:rPr lang="en-US" dirty="0">
                <a:latin typeface="Calibri" panose="020F0502020204030204" pitchFamily="34" charset="0"/>
                <a:cs typeface="Arial" pitchFamily="34" charset="0"/>
              </a:rPr>
              <a:t>How Is Your Benefit Calculated?</a:t>
            </a:r>
          </a:p>
        </p:txBody>
      </p:sp>
      <p:sp>
        <p:nvSpPr>
          <p:cNvPr id="3" name="Content Placeholder 2"/>
          <p:cNvSpPr>
            <a:spLocks noGrp="1"/>
          </p:cNvSpPr>
          <p:nvPr>
            <p:ph idx="1"/>
          </p:nvPr>
        </p:nvSpPr>
        <p:spPr>
          <a:xfrm>
            <a:off x="640080" y="1828800"/>
            <a:ext cx="6517178" cy="2435629"/>
          </a:xfrm>
        </p:spPr>
        <p:txBody>
          <a:bodyPr>
            <a:noAutofit/>
          </a:bodyPr>
          <a:lstStyle/>
          <a:p>
            <a:pPr marL="0" indent="0">
              <a:buNone/>
              <a:tabLst>
                <a:tab pos="57150" algn="l"/>
              </a:tabLst>
            </a:pPr>
            <a:r>
              <a:rPr lang="en-US" dirty="0">
                <a:latin typeface="+mn-lt"/>
                <a:cs typeface="Arial" pitchFamily="34" charset="0"/>
              </a:rPr>
              <a:t>	As you approach retirement age, your highest 35 years of earnings are indexed, then averaged, and a </a:t>
            </a:r>
            <a:br>
              <a:rPr lang="en-US" dirty="0">
                <a:latin typeface="+mn-lt"/>
                <a:cs typeface="Arial" pitchFamily="34" charset="0"/>
              </a:rPr>
            </a:br>
            <a:r>
              <a:rPr lang="en-US" dirty="0">
                <a:latin typeface="+mn-lt"/>
                <a:cs typeface="Arial" pitchFamily="34" charset="0"/>
              </a:rPr>
              <a:t>formula is applied to </a:t>
            </a:r>
            <a:br>
              <a:rPr lang="en-US" dirty="0">
                <a:latin typeface="+mn-lt"/>
                <a:cs typeface="Arial" pitchFamily="34" charset="0"/>
              </a:rPr>
            </a:br>
            <a:r>
              <a:rPr lang="en-US" dirty="0">
                <a:latin typeface="+mn-lt"/>
                <a:cs typeface="Arial" pitchFamily="34" charset="0"/>
              </a:rPr>
              <a:t>determine your benefit </a:t>
            </a:r>
            <a:br>
              <a:rPr lang="en-US" dirty="0">
                <a:latin typeface="+mn-lt"/>
                <a:cs typeface="Arial" pitchFamily="34" charset="0"/>
              </a:rPr>
            </a:br>
            <a:r>
              <a:rPr lang="en-US" dirty="0">
                <a:latin typeface="+mn-lt"/>
                <a:cs typeface="Arial" pitchFamily="34" charset="0"/>
              </a:rPr>
              <a:t>at full retirement age. </a:t>
            </a:r>
          </a:p>
        </p:txBody>
      </p:sp>
    </p:spTree>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latin typeface="Calibri" panose="020F0502020204030204" pitchFamily="34" charset="0"/>
                <a:cs typeface="Arial" pitchFamily="34" charset="0"/>
              </a:rPr>
              <a:t>How Much You’ll Receive: </a:t>
            </a:r>
            <a:br>
              <a:rPr lang="en-US" dirty="0">
                <a:latin typeface="Calibri" panose="020F0502020204030204" pitchFamily="34" charset="0"/>
                <a:cs typeface="Arial" pitchFamily="34" charset="0"/>
              </a:rPr>
            </a:br>
            <a:r>
              <a:rPr lang="en-US" dirty="0">
                <a:latin typeface="Calibri" panose="020F0502020204030204" pitchFamily="34" charset="0"/>
                <a:cs typeface="Arial" pitchFamily="34" charset="0"/>
              </a:rPr>
              <a:t>Claiming Benefits Earlier</a:t>
            </a:r>
          </a:p>
        </p:txBody>
      </p:sp>
      <p:sp>
        <p:nvSpPr>
          <p:cNvPr id="6" name="Content Placeholder 5"/>
          <p:cNvSpPr>
            <a:spLocks noGrp="1"/>
          </p:cNvSpPr>
          <p:nvPr>
            <p:ph sz="half" idx="4294967295"/>
          </p:nvPr>
        </p:nvSpPr>
        <p:spPr>
          <a:xfrm>
            <a:off x="628552" y="2057500"/>
            <a:ext cx="3097659" cy="3352800"/>
          </a:xfrm>
        </p:spPr>
        <p:txBody>
          <a:bodyPr>
            <a:normAutofit lnSpcReduction="10000"/>
          </a:bodyPr>
          <a:lstStyle/>
          <a:p>
            <a:pPr>
              <a:buClr>
                <a:schemeClr val="accent5">
                  <a:lumMod val="75000"/>
                </a:schemeClr>
              </a:buClr>
            </a:pPr>
            <a:r>
              <a:rPr lang="en-US" sz="2400" dirty="0">
                <a:latin typeface="+mn-lt"/>
                <a:cs typeface="Arial" pitchFamily="34" charset="0"/>
              </a:rPr>
              <a:t>Can start benefits as early as age 62</a:t>
            </a:r>
          </a:p>
          <a:p>
            <a:pPr>
              <a:buClr>
                <a:schemeClr val="accent5">
                  <a:lumMod val="75000"/>
                </a:schemeClr>
              </a:buClr>
            </a:pPr>
            <a:r>
              <a:rPr lang="en-US" sz="2400" dirty="0">
                <a:latin typeface="+mn-lt"/>
                <a:cs typeface="Arial" pitchFamily="34" charset="0"/>
              </a:rPr>
              <a:t>Benefit reduction —you’ll receive 25% to 30% less at 62 </a:t>
            </a:r>
            <a:r>
              <a:rPr lang="en-US" sz="2400" dirty="0">
                <a:latin typeface="+mn-lt"/>
              </a:rPr>
              <a:t>than at</a:t>
            </a:r>
            <a:r>
              <a:rPr lang="en-US" sz="2400" dirty="0">
                <a:latin typeface="+mn-lt"/>
                <a:cs typeface="Arial" pitchFamily="34" charset="0"/>
              </a:rPr>
              <a:t> full retirement age</a:t>
            </a:r>
          </a:p>
          <a:p>
            <a:pPr>
              <a:buClr>
                <a:schemeClr val="accent5">
                  <a:lumMod val="75000"/>
                </a:schemeClr>
              </a:buClr>
            </a:pPr>
            <a:r>
              <a:rPr lang="en-US" sz="2400" dirty="0">
                <a:latin typeface="+mn-lt"/>
                <a:cs typeface="Arial" pitchFamily="34" charset="0"/>
              </a:rPr>
              <a:t>Benefits received for a longer period of time</a:t>
            </a:r>
          </a:p>
        </p:txBody>
      </p:sp>
      <p:sp>
        <p:nvSpPr>
          <p:cNvPr id="8" name="Rectangle 4"/>
          <p:cNvSpPr>
            <a:spLocks noChangeArrowheads="1"/>
          </p:cNvSpPr>
          <p:nvPr/>
        </p:nvSpPr>
        <p:spPr bwMode="auto">
          <a:xfrm>
            <a:off x="3906771" y="4858986"/>
            <a:ext cx="561975"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1800" b="1" dirty="0">
                <a:solidFill>
                  <a:srgbClr val="5D5D5D"/>
                </a:solidFill>
              </a:rPr>
              <a:t>62</a:t>
            </a:r>
          </a:p>
        </p:txBody>
      </p:sp>
      <p:sp>
        <p:nvSpPr>
          <p:cNvPr id="9" name="Rectangle 14"/>
          <p:cNvSpPr>
            <a:spLocks noChangeArrowheads="1"/>
          </p:cNvSpPr>
          <p:nvPr/>
        </p:nvSpPr>
        <p:spPr bwMode="auto">
          <a:xfrm>
            <a:off x="3727790" y="2571047"/>
            <a:ext cx="900888"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2000" b="1" dirty="0">
                <a:solidFill>
                  <a:srgbClr val="5D5D5D"/>
                </a:solidFill>
              </a:rPr>
              <a:t>$1,400</a:t>
            </a:r>
          </a:p>
        </p:txBody>
      </p:sp>
      <p:sp>
        <p:nvSpPr>
          <p:cNvPr id="10" name="Rectangle 9"/>
          <p:cNvSpPr/>
          <p:nvPr/>
        </p:nvSpPr>
        <p:spPr bwMode="auto">
          <a:xfrm>
            <a:off x="3973451" y="2914300"/>
            <a:ext cx="407987" cy="1890712"/>
          </a:xfrm>
          <a:prstGeom prst="rect">
            <a:avLst/>
          </a:prstGeom>
          <a:solidFill>
            <a:schemeClr val="accent4"/>
          </a:solidFill>
          <a:ln w="12700" cap="flat" cmpd="sng" algn="ctr">
            <a:noFill/>
            <a:prstDash val="solid"/>
            <a:round/>
            <a:headEnd type="none" w="sm" len="sm"/>
            <a:tailEnd type="none" w="sm" len="sm"/>
          </a:ln>
          <a:effectLst/>
        </p:spPr>
        <p:txBody>
          <a:bodyPr/>
          <a:lstStyle/>
          <a:p>
            <a:pPr>
              <a:defRPr/>
            </a:pPr>
            <a:endParaRPr lang="en-US" dirty="0">
              <a:cs typeface="+mn-cs"/>
            </a:endParaRPr>
          </a:p>
        </p:txBody>
      </p:sp>
      <p:sp>
        <p:nvSpPr>
          <p:cNvPr id="11" name="Rectangle 10"/>
          <p:cNvSpPr/>
          <p:nvPr/>
        </p:nvSpPr>
        <p:spPr bwMode="auto">
          <a:xfrm>
            <a:off x="4816352" y="2776187"/>
            <a:ext cx="407987" cy="2028825"/>
          </a:xfrm>
          <a:prstGeom prst="rect">
            <a:avLst/>
          </a:prstGeom>
          <a:solidFill>
            <a:schemeClr val="accent4"/>
          </a:solidFill>
          <a:ln w="12700" cap="flat" cmpd="sng" algn="ctr">
            <a:noFill/>
            <a:prstDash val="solid"/>
            <a:round/>
            <a:headEnd type="none" w="sm" len="sm"/>
            <a:tailEnd type="none" w="sm" len="sm"/>
          </a:ln>
          <a:effectLst/>
        </p:spPr>
        <p:txBody>
          <a:bodyPr/>
          <a:lstStyle/>
          <a:p>
            <a:pPr>
              <a:defRPr/>
            </a:pPr>
            <a:endParaRPr lang="en-US" dirty="0">
              <a:cs typeface="+mn-cs"/>
            </a:endParaRPr>
          </a:p>
        </p:txBody>
      </p:sp>
      <p:sp>
        <p:nvSpPr>
          <p:cNvPr id="12" name="Rectangle 11"/>
          <p:cNvSpPr/>
          <p:nvPr/>
        </p:nvSpPr>
        <p:spPr bwMode="auto">
          <a:xfrm>
            <a:off x="5683127" y="2633313"/>
            <a:ext cx="407987" cy="2171700"/>
          </a:xfrm>
          <a:prstGeom prst="rect">
            <a:avLst/>
          </a:prstGeom>
          <a:solidFill>
            <a:schemeClr val="accent4"/>
          </a:solidFill>
          <a:ln w="12700" cap="flat" cmpd="sng" algn="ctr">
            <a:noFill/>
            <a:prstDash val="solid"/>
            <a:round/>
            <a:headEnd type="none" w="sm" len="sm"/>
            <a:tailEnd type="none" w="sm" len="sm"/>
          </a:ln>
          <a:effectLst/>
        </p:spPr>
        <p:txBody>
          <a:bodyPr/>
          <a:lstStyle/>
          <a:p>
            <a:pPr>
              <a:defRPr/>
            </a:pPr>
            <a:endParaRPr lang="en-US" dirty="0">
              <a:cs typeface="+mn-cs"/>
            </a:endParaRPr>
          </a:p>
        </p:txBody>
      </p:sp>
      <p:sp>
        <p:nvSpPr>
          <p:cNvPr id="13" name="Rectangle 12"/>
          <p:cNvSpPr/>
          <p:nvPr/>
        </p:nvSpPr>
        <p:spPr bwMode="auto">
          <a:xfrm>
            <a:off x="6568952" y="2486025"/>
            <a:ext cx="407987" cy="2318987"/>
          </a:xfrm>
          <a:prstGeom prst="rect">
            <a:avLst/>
          </a:prstGeom>
          <a:solidFill>
            <a:schemeClr val="accent4"/>
          </a:solidFill>
          <a:ln w="12700" cap="flat" cmpd="sng" algn="ctr">
            <a:noFill/>
            <a:prstDash val="solid"/>
            <a:round/>
            <a:headEnd type="none" w="sm" len="sm"/>
            <a:tailEnd type="none" w="sm" len="sm"/>
          </a:ln>
          <a:effectLst/>
        </p:spPr>
        <p:txBody>
          <a:bodyPr/>
          <a:lstStyle/>
          <a:p>
            <a:pPr>
              <a:defRPr/>
            </a:pPr>
            <a:endParaRPr lang="en-US" dirty="0">
              <a:cs typeface="+mn-cs"/>
            </a:endParaRPr>
          </a:p>
        </p:txBody>
      </p:sp>
      <p:sp>
        <p:nvSpPr>
          <p:cNvPr id="14" name="Rectangle 13"/>
          <p:cNvSpPr/>
          <p:nvPr/>
        </p:nvSpPr>
        <p:spPr bwMode="auto">
          <a:xfrm>
            <a:off x="7445252" y="2302395"/>
            <a:ext cx="407987" cy="2502618"/>
          </a:xfrm>
          <a:prstGeom prst="rect">
            <a:avLst/>
          </a:prstGeom>
          <a:solidFill>
            <a:schemeClr val="accent4"/>
          </a:solidFill>
          <a:ln w="12700" cap="flat" cmpd="sng" algn="ctr">
            <a:noFill/>
            <a:prstDash val="solid"/>
            <a:round/>
            <a:headEnd type="none" w="sm" len="sm"/>
            <a:tailEnd type="none" w="sm" len="sm"/>
          </a:ln>
          <a:effectLst/>
        </p:spPr>
        <p:txBody>
          <a:bodyPr/>
          <a:lstStyle/>
          <a:p>
            <a:pPr>
              <a:defRPr/>
            </a:pPr>
            <a:endParaRPr lang="en-US" dirty="0">
              <a:cs typeface="+mn-cs"/>
            </a:endParaRPr>
          </a:p>
        </p:txBody>
      </p:sp>
      <p:sp>
        <p:nvSpPr>
          <p:cNvPr id="15" name="Rectangle 4"/>
          <p:cNvSpPr>
            <a:spLocks noChangeArrowheads="1"/>
          </p:cNvSpPr>
          <p:nvPr/>
        </p:nvSpPr>
        <p:spPr bwMode="auto">
          <a:xfrm>
            <a:off x="4767479" y="4858986"/>
            <a:ext cx="561975"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1800" b="1" dirty="0">
                <a:solidFill>
                  <a:srgbClr val="5D5D5D"/>
                </a:solidFill>
              </a:rPr>
              <a:t>63</a:t>
            </a:r>
          </a:p>
        </p:txBody>
      </p:sp>
      <p:sp>
        <p:nvSpPr>
          <p:cNvPr id="16" name="Rectangle 4"/>
          <p:cNvSpPr>
            <a:spLocks noChangeArrowheads="1"/>
          </p:cNvSpPr>
          <p:nvPr/>
        </p:nvSpPr>
        <p:spPr bwMode="auto">
          <a:xfrm>
            <a:off x="5623940" y="4858986"/>
            <a:ext cx="561975"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1800" b="1" dirty="0">
                <a:solidFill>
                  <a:srgbClr val="5D5D5D"/>
                </a:solidFill>
              </a:rPr>
              <a:t>64</a:t>
            </a:r>
          </a:p>
        </p:txBody>
      </p:sp>
      <p:sp>
        <p:nvSpPr>
          <p:cNvPr id="17" name="Rectangle 4"/>
          <p:cNvSpPr>
            <a:spLocks noChangeArrowheads="1"/>
          </p:cNvSpPr>
          <p:nvPr/>
        </p:nvSpPr>
        <p:spPr bwMode="auto">
          <a:xfrm>
            <a:off x="6494702" y="4858986"/>
            <a:ext cx="561975"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1800" b="1" dirty="0">
                <a:solidFill>
                  <a:srgbClr val="5D5D5D"/>
                </a:solidFill>
              </a:rPr>
              <a:t>65</a:t>
            </a:r>
          </a:p>
        </p:txBody>
      </p:sp>
      <p:sp>
        <p:nvSpPr>
          <p:cNvPr id="18" name="Rectangle 4"/>
          <p:cNvSpPr>
            <a:spLocks noChangeArrowheads="1"/>
          </p:cNvSpPr>
          <p:nvPr/>
        </p:nvSpPr>
        <p:spPr bwMode="auto">
          <a:xfrm>
            <a:off x="7376566" y="4858986"/>
            <a:ext cx="561975"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1800" b="1" dirty="0">
                <a:solidFill>
                  <a:srgbClr val="5D5D5D"/>
                </a:solidFill>
              </a:rPr>
              <a:t>66</a:t>
            </a:r>
          </a:p>
        </p:txBody>
      </p:sp>
      <p:sp>
        <p:nvSpPr>
          <p:cNvPr id="19" name="Rectangle 14"/>
          <p:cNvSpPr>
            <a:spLocks noChangeArrowheads="1"/>
          </p:cNvSpPr>
          <p:nvPr/>
        </p:nvSpPr>
        <p:spPr bwMode="auto">
          <a:xfrm>
            <a:off x="4544802" y="2432937"/>
            <a:ext cx="900888"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2000" b="1" dirty="0">
                <a:solidFill>
                  <a:srgbClr val="5D5D5D"/>
                </a:solidFill>
              </a:rPr>
              <a:t>$1,500</a:t>
            </a:r>
          </a:p>
        </p:txBody>
      </p:sp>
      <p:sp>
        <p:nvSpPr>
          <p:cNvPr id="20" name="Rectangle 14"/>
          <p:cNvSpPr>
            <a:spLocks noChangeArrowheads="1"/>
          </p:cNvSpPr>
          <p:nvPr/>
        </p:nvSpPr>
        <p:spPr bwMode="auto">
          <a:xfrm>
            <a:off x="5472330" y="2275773"/>
            <a:ext cx="900888"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2000" b="1" dirty="0">
                <a:solidFill>
                  <a:srgbClr val="5D5D5D"/>
                </a:solidFill>
              </a:rPr>
              <a:t>$1,600</a:t>
            </a:r>
          </a:p>
        </p:txBody>
      </p:sp>
      <p:sp>
        <p:nvSpPr>
          <p:cNvPr id="21" name="Rectangle 14"/>
          <p:cNvSpPr>
            <a:spLocks noChangeArrowheads="1"/>
          </p:cNvSpPr>
          <p:nvPr/>
        </p:nvSpPr>
        <p:spPr bwMode="auto">
          <a:xfrm>
            <a:off x="6318427" y="2152339"/>
            <a:ext cx="900888"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2000" b="1" dirty="0">
                <a:solidFill>
                  <a:srgbClr val="5D5D5D"/>
                </a:solidFill>
              </a:rPr>
              <a:t>$1,733</a:t>
            </a:r>
          </a:p>
        </p:txBody>
      </p:sp>
      <p:sp>
        <p:nvSpPr>
          <p:cNvPr id="22" name="Rectangle 14"/>
          <p:cNvSpPr>
            <a:spLocks noChangeArrowheads="1"/>
          </p:cNvSpPr>
          <p:nvPr/>
        </p:nvSpPr>
        <p:spPr bwMode="auto">
          <a:xfrm>
            <a:off x="7180440" y="1946603"/>
            <a:ext cx="900888"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2000" b="1" dirty="0">
                <a:solidFill>
                  <a:srgbClr val="5D5D5D"/>
                </a:solidFill>
              </a:rPr>
              <a:t>$1,867</a:t>
            </a:r>
          </a:p>
        </p:txBody>
      </p:sp>
      <p:sp>
        <p:nvSpPr>
          <p:cNvPr id="3" name="TextBox 2"/>
          <p:cNvSpPr txBox="1"/>
          <p:nvPr/>
        </p:nvSpPr>
        <p:spPr>
          <a:xfrm>
            <a:off x="914400" y="5923847"/>
            <a:ext cx="7338648" cy="646331"/>
          </a:xfrm>
          <a:prstGeom prst="rect">
            <a:avLst/>
          </a:prstGeom>
          <a:noFill/>
        </p:spPr>
        <p:txBody>
          <a:bodyPr wrap="square" rtlCol="0">
            <a:spAutoFit/>
          </a:bodyPr>
          <a:lstStyle/>
          <a:p>
            <a:r>
              <a:rPr lang="en-US" dirty="0"/>
              <a:t>These are hypothetical examples of mathematical principles based on Social Security Administration rules and are meant for illustrative purposes only. </a:t>
            </a:r>
          </a:p>
        </p:txBody>
      </p:sp>
      <p:sp>
        <p:nvSpPr>
          <p:cNvPr id="23" name="Rectangle 22">
            <a:extLst>
              <a:ext uri="{FF2B5EF4-FFF2-40B4-BE49-F238E27FC236}">
                <a16:creationId xmlns:a16="http://schemas.microsoft.com/office/drawing/2014/main" id="{31C24903-5897-4B6B-A090-210EBF2F2400}"/>
              </a:ext>
            </a:extLst>
          </p:cNvPr>
          <p:cNvSpPr/>
          <p:nvPr/>
        </p:nvSpPr>
        <p:spPr bwMode="auto">
          <a:xfrm>
            <a:off x="8330043" y="2127434"/>
            <a:ext cx="407987" cy="2669634"/>
          </a:xfrm>
          <a:prstGeom prst="rect">
            <a:avLst/>
          </a:prstGeom>
          <a:solidFill>
            <a:schemeClr val="accent4"/>
          </a:solidFill>
          <a:ln w="12700" cap="flat" cmpd="sng" algn="ctr">
            <a:noFill/>
            <a:prstDash val="solid"/>
            <a:round/>
            <a:headEnd type="none" w="sm" len="sm"/>
            <a:tailEnd type="none" w="sm" len="sm"/>
          </a:ln>
          <a:effectLst/>
        </p:spPr>
        <p:txBody>
          <a:bodyPr/>
          <a:lstStyle/>
          <a:p>
            <a:pPr>
              <a:defRPr/>
            </a:pPr>
            <a:endParaRPr lang="en-US" dirty="0">
              <a:cs typeface="+mn-cs"/>
            </a:endParaRPr>
          </a:p>
        </p:txBody>
      </p:sp>
      <p:sp>
        <p:nvSpPr>
          <p:cNvPr id="24" name="Rectangle 4">
            <a:extLst>
              <a:ext uri="{FF2B5EF4-FFF2-40B4-BE49-F238E27FC236}">
                <a16:creationId xmlns:a16="http://schemas.microsoft.com/office/drawing/2014/main" id="{FDCD708A-B88F-4D9D-820B-8F1E1E9757F3}"/>
              </a:ext>
            </a:extLst>
          </p:cNvPr>
          <p:cNvSpPr>
            <a:spLocks noChangeArrowheads="1"/>
          </p:cNvSpPr>
          <p:nvPr/>
        </p:nvSpPr>
        <p:spPr bwMode="auto">
          <a:xfrm>
            <a:off x="8253048" y="4858986"/>
            <a:ext cx="561975"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1800" b="1" dirty="0">
                <a:solidFill>
                  <a:srgbClr val="5D5D5D"/>
                </a:solidFill>
              </a:rPr>
              <a:t>67</a:t>
            </a:r>
          </a:p>
        </p:txBody>
      </p:sp>
      <p:sp>
        <p:nvSpPr>
          <p:cNvPr id="25" name="Rectangle 14">
            <a:extLst>
              <a:ext uri="{FF2B5EF4-FFF2-40B4-BE49-F238E27FC236}">
                <a16:creationId xmlns:a16="http://schemas.microsoft.com/office/drawing/2014/main" id="{EB7D0E3B-5ECF-499E-B662-336D2B7934B8}"/>
              </a:ext>
            </a:extLst>
          </p:cNvPr>
          <p:cNvSpPr>
            <a:spLocks noChangeArrowheads="1"/>
          </p:cNvSpPr>
          <p:nvPr/>
        </p:nvSpPr>
        <p:spPr bwMode="auto">
          <a:xfrm>
            <a:off x="8056249" y="1787428"/>
            <a:ext cx="900888"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2000" b="1" dirty="0">
                <a:solidFill>
                  <a:srgbClr val="5D5D5D"/>
                </a:solidFill>
              </a:rPr>
              <a:t>$2,000</a:t>
            </a:r>
          </a:p>
        </p:txBody>
      </p:sp>
    </p:spTree>
    <p:extLst>
      <p:ext uri="{BB962C8B-B14F-4D97-AF65-F5344CB8AC3E}">
        <p14:creationId xmlns:p14="http://schemas.microsoft.com/office/powerpoint/2010/main" val="88404905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latin typeface="Calibri" panose="020F0502020204030204" pitchFamily="34" charset="0"/>
                <a:cs typeface="Arial" pitchFamily="34" charset="0"/>
              </a:rPr>
              <a:t>How Much You’ll Receive: </a:t>
            </a:r>
            <a:br>
              <a:rPr lang="en-US" dirty="0">
                <a:latin typeface="Calibri" panose="020F0502020204030204" pitchFamily="34" charset="0"/>
                <a:cs typeface="Arial" pitchFamily="34" charset="0"/>
              </a:rPr>
            </a:br>
            <a:r>
              <a:rPr lang="en-US" dirty="0">
                <a:latin typeface="Calibri" panose="020F0502020204030204" pitchFamily="34" charset="0"/>
                <a:cs typeface="Arial" pitchFamily="34" charset="0"/>
              </a:rPr>
              <a:t>Claiming Benefits Later</a:t>
            </a:r>
          </a:p>
        </p:txBody>
      </p:sp>
      <p:sp>
        <p:nvSpPr>
          <p:cNvPr id="7" name="Content Placeholder 6"/>
          <p:cNvSpPr>
            <a:spLocks noGrp="1"/>
          </p:cNvSpPr>
          <p:nvPr>
            <p:ph sz="half" idx="4294967295"/>
          </p:nvPr>
        </p:nvSpPr>
        <p:spPr>
          <a:xfrm>
            <a:off x="659329" y="2096381"/>
            <a:ext cx="3824666" cy="3124200"/>
          </a:xfrm>
        </p:spPr>
        <p:txBody>
          <a:bodyPr>
            <a:normAutofit/>
          </a:bodyPr>
          <a:lstStyle/>
          <a:p>
            <a:pPr>
              <a:buClr>
                <a:schemeClr val="accent5">
                  <a:lumMod val="75000"/>
                </a:schemeClr>
              </a:buClr>
            </a:pPr>
            <a:r>
              <a:rPr lang="en-US" sz="2400" dirty="0">
                <a:latin typeface="+mn-lt"/>
              </a:rPr>
              <a:t>You receive delayed retirement credits, up</a:t>
            </a:r>
            <a:br>
              <a:rPr lang="en-US" sz="2400" dirty="0">
                <a:latin typeface="+mn-lt"/>
              </a:rPr>
            </a:br>
            <a:r>
              <a:rPr lang="en-US" sz="2400" dirty="0">
                <a:latin typeface="+mn-lt"/>
              </a:rPr>
              <a:t>until age 70</a:t>
            </a:r>
          </a:p>
          <a:p>
            <a:pPr>
              <a:buClr>
                <a:schemeClr val="accent5">
                  <a:lumMod val="75000"/>
                </a:schemeClr>
              </a:buClr>
            </a:pPr>
            <a:r>
              <a:rPr lang="en-US" sz="2400" dirty="0">
                <a:latin typeface="+mn-lt"/>
              </a:rPr>
              <a:t>Benefit is increased </a:t>
            </a:r>
            <a:br>
              <a:rPr lang="en-US" sz="2400" dirty="0">
                <a:latin typeface="+mn-lt"/>
              </a:rPr>
            </a:br>
            <a:r>
              <a:rPr lang="en-US" sz="2400" dirty="0">
                <a:latin typeface="+mn-lt"/>
              </a:rPr>
              <a:t>8% for each year you postpone receiving benefits past full retirement age </a:t>
            </a:r>
          </a:p>
        </p:txBody>
      </p:sp>
      <p:sp>
        <p:nvSpPr>
          <p:cNvPr id="6" name="Rectangle 4"/>
          <p:cNvSpPr>
            <a:spLocks noChangeArrowheads="1"/>
          </p:cNvSpPr>
          <p:nvPr/>
        </p:nvSpPr>
        <p:spPr bwMode="auto">
          <a:xfrm>
            <a:off x="5007313" y="4849461"/>
            <a:ext cx="561975"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1800" b="1" dirty="0">
                <a:solidFill>
                  <a:srgbClr val="5D5D5D"/>
                </a:solidFill>
              </a:rPr>
              <a:t>67</a:t>
            </a:r>
          </a:p>
        </p:txBody>
      </p:sp>
      <p:sp>
        <p:nvSpPr>
          <p:cNvPr id="8" name="Rectangle 4"/>
          <p:cNvSpPr>
            <a:spLocks noChangeArrowheads="1"/>
          </p:cNvSpPr>
          <p:nvPr/>
        </p:nvSpPr>
        <p:spPr bwMode="auto">
          <a:xfrm>
            <a:off x="5863774" y="4849461"/>
            <a:ext cx="561975"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1800" b="1" dirty="0">
                <a:solidFill>
                  <a:srgbClr val="5D5D5D"/>
                </a:solidFill>
              </a:rPr>
              <a:t>68</a:t>
            </a:r>
          </a:p>
        </p:txBody>
      </p:sp>
      <p:sp>
        <p:nvSpPr>
          <p:cNvPr id="9" name="Rectangle 4"/>
          <p:cNvSpPr>
            <a:spLocks noChangeArrowheads="1"/>
          </p:cNvSpPr>
          <p:nvPr/>
        </p:nvSpPr>
        <p:spPr bwMode="auto">
          <a:xfrm>
            <a:off x="6734536" y="4849461"/>
            <a:ext cx="561975"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1800" b="1" dirty="0">
                <a:solidFill>
                  <a:srgbClr val="5D5D5D"/>
                </a:solidFill>
              </a:rPr>
              <a:t>69</a:t>
            </a:r>
          </a:p>
        </p:txBody>
      </p:sp>
      <p:sp>
        <p:nvSpPr>
          <p:cNvPr id="11" name="Rectangle 4"/>
          <p:cNvSpPr>
            <a:spLocks noChangeArrowheads="1"/>
          </p:cNvSpPr>
          <p:nvPr/>
        </p:nvSpPr>
        <p:spPr bwMode="auto">
          <a:xfrm>
            <a:off x="7616403" y="4849461"/>
            <a:ext cx="561975"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1800" b="1" dirty="0">
                <a:solidFill>
                  <a:srgbClr val="5D5D5D"/>
                </a:solidFill>
              </a:rPr>
              <a:t>70</a:t>
            </a:r>
          </a:p>
        </p:txBody>
      </p:sp>
      <p:sp>
        <p:nvSpPr>
          <p:cNvPr id="18" name="Rectangle 17"/>
          <p:cNvSpPr/>
          <p:nvPr/>
        </p:nvSpPr>
        <p:spPr bwMode="auto">
          <a:xfrm>
            <a:off x="5069187" y="2776187"/>
            <a:ext cx="407987" cy="2028825"/>
          </a:xfrm>
          <a:prstGeom prst="rect">
            <a:avLst/>
          </a:prstGeom>
          <a:solidFill>
            <a:schemeClr val="accent4"/>
          </a:solidFill>
          <a:ln w="12700" cap="flat" cmpd="sng" algn="ctr">
            <a:noFill/>
            <a:prstDash val="solid"/>
            <a:round/>
            <a:headEnd type="none" w="sm" len="sm"/>
            <a:tailEnd type="none" w="sm" len="sm"/>
          </a:ln>
          <a:effectLst/>
        </p:spPr>
        <p:txBody>
          <a:bodyPr/>
          <a:lstStyle/>
          <a:p>
            <a:pPr>
              <a:defRPr/>
            </a:pPr>
            <a:endParaRPr lang="en-US" dirty="0">
              <a:cs typeface="+mn-cs"/>
            </a:endParaRPr>
          </a:p>
        </p:txBody>
      </p:sp>
      <p:sp>
        <p:nvSpPr>
          <p:cNvPr id="19" name="Rectangle 18"/>
          <p:cNvSpPr/>
          <p:nvPr/>
        </p:nvSpPr>
        <p:spPr bwMode="auto">
          <a:xfrm>
            <a:off x="5935962" y="2615694"/>
            <a:ext cx="407987" cy="2189319"/>
          </a:xfrm>
          <a:prstGeom prst="rect">
            <a:avLst/>
          </a:prstGeom>
          <a:solidFill>
            <a:schemeClr val="accent4"/>
          </a:solidFill>
          <a:ln w="12700" cap="flat" cmpd="sng" algn="ctr">
            <a:noFill/>
            <a:prstDash val="solid"/>
            <a:round/>
            <a:headEnd type="none" w="sm" len="sm"/>
            <a:tailEnd type="none" w="sm" len="sm"/>
          </a:ln>
          <a:effectLst/>
        </p:spPr>
        <p:txBody>
          <a:bodyPr/>
          <a:lstStyle/>
          <a:p>
            <a:pPr>
              <a:defRPr/>
            </a:pPr>
            <a:endParaRPr lang="en-US" dirty="0">
              <a:cs typeface="+mn-cs"/>
            </a:endParaRPr>
          </a:p>
        </p:txBody>
      </p:sp>
      <p:sp>
        <p:nvSpPr>
          <p:cNvPr id="20" name="Rectangle 19"/>
          <p:cNvSpPr/>
          <p:nvPr/>
        </p:nvSpPr>
        <p:spPr bwMode="auto">
          <a:xfrm>
            <a:off x="6821787" y="2432937"/>
            <a:ext cx="407987" cy="2372075"/>
          </a:xfrm>
          <a:prstGeom prst="rect">
            <a:avLst/>
          </a:prstGeom>
          <a:solidFill>
            <a:schemeClr val="accent4"/>
          </a:solidFill>
          <a:ln w="12700" cap="flat" cmpd="sng" algn="ctr">
            <a:noFill/>
            <a:prstDash val="solid"/>
            <a:round/>
            <a:headEnd type="none" w="sm" len="sm"/>
            <a:tailEnd type="none" w="sm" len="sm"/>
          </a:ln>
          <a:effectLst/>
        </p:spPr>
        <p:txBody>
          <a:bodyPr/>
          <a:lstStyle/>
          <a:p>
            <a:pPr>
              <a:defRPr/>
            </a:pPr>
            <a:endParaRPr lang="en-US" dirty="0">
              <a:cs typeface="+mn-cs"/>
            </a:endParaRPr>
          </a:p>
        </p:txBody>
      </p:sp>
      <p:sp>
        <p:nvSpPr>
          <p:cNvPr id="21" name="Rectangle 20"/>
          <p:cNvSpPr/>
          <p:nvPr/>
        </p:nvSpPr>
        <p:spPr bwMode="auto">
          <a:xfrm>
            <a:off x="7698087" y="2275773"/>
            <a:ext cx="407987" cy="2529239"/>
          </a:xfrm>
          <a:prstGeom prst="rect">
            <a:avLst/>
          </a:prstGeom>
          <a:solidFill>
            <a:schemeClr val="accent4"/>
          </a:solidFill>
          <a:ln w="12700" cap="flat" cmpd="sng" algn="ctr">
            <a:noFill/>
            <a:prstDash val="solid"/>
            <a:round/>
            <a:headEnd type="none" w="sm" len="sm"/>
            <a:tailEnd type="none" w="sm" len="sm"/>
          </a:ln>
          <a:effectLst/>
        </p:spPr>
        <p:txBody>
          <a:bodyPr/>
          <a:lstStyle/>
          <a:p>
            <a:pPr>
              <a:defRPr/>
            </a:pPr>
            <a:endParaRPr lang="en-US" dirty="0">
              <a:cs typeface="+mn-cs"/>
            </a:endParaRPr>
          </a:p>
        </p:txBody>
      </p:sp>
      <p:sp>
        <p:nvSpPr>
          <p:cNvPr id="23" name="Rectangle 14"/>
          <p:cNvSpPr>
            <a:spLocks noChangeArrowheads="1"/>
          </p:cNvSpPr>
          <p:nvPr/>
        </p:nvSpPr>
        <p:spPr bwMode="auto">
          <a:xfrm>
            <a:off x="4784637" y="2432937"/>
            <a:ext cx="900888"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2000" b="1" dirty="0">
                <a:solidFill>
                  <a:srgbClr val="5D5D5D"/>
                </a:solidFill>
              </a:rPr>
              <a:t>$2,000</a:t>
            </a:r>
          </a:p>
        </p:txBody>
      </p:sp>
      <p:sp>
        <p:nvSpPr>
          <p:cNvPr id="24" name="Rectangle 14"/>
          <p:cNvSpPr>
            <a:spLocks noChangeArrowheads="1"/>
          </p:cNvSpPr>
          <p:nvPr/>
        </p:nvSpPr>
        <p:spPr bwMode="auto">
          <a:xfrm>
            <a:off x="5712164" y="2275773"/>
            <a:ext cx="900888"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2000" b="1" dirty="0">
                <a:solidFill>
                  <a:srgbClr val="5D5D5D"/>
                </a:solidFill>
              </a:rPr>
              <a:t>$2,160</a:t>
            </a:r>
          </a:p>
        </p:txBody>
      </p:sp>
      <p:sp>
        <p:nvSpPr>
          <p:cNvPr id="25" name="Rectangle 14"/>
          <p:cNvSpPr>
            <a:spLocks noChangeArrowheads="1"/>
          </p:cNvSpPr>
          <p:nvPr/>
        </p:nvSpPr>
        <p:spPr bwMode="auto">
          <a:xfrm>
            <a:off x="6558262" y="2091003"/>
            <a:ext cx="900888"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2000" b="1" dirty="0">
                <a:solidFill>
                  <a:srgbClr val="5D5D5D"/>
                </a:solidFill>
              </a:rPr>
              <a:t>$2,320</a:t>
            </a:r>
          </a:p>
        </p:txBody>
      </p:sp>
      <p:sp>
        <p:nvSpPr>
          <p:cNvPr id="26" name="Rectangle 14"/>
          <p:cNvSpPr>
            <a:spLocks noChangeArrowheads="1"/>
          </p:cNvSpPr>
          <p:nvPr/>
        </p:nvSpPr>
        <p:spPr bwMode="auto">
          <a:xfrm>
            <a:off x="7420275" y="1937266"/>
            <a:ext cx="900888"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2000" b="1" dirty="0">
                <a:solidFill>
                  <a:srgbClr val="5D5D5D"/>
                </a:solidFill>
              </a:rPr>
              <a:t>$2,480</a:t>
            </a:r>
          </a:p>
        </p:txBody>
      </p:sp>
      <p:sp>
        <p:nvSpPr>
          <p:cNvPr id="17" name="TextBox 16"/>
          <p:cNvSpPr txBox="1"/>
          <p:nvPr/>
        </p:nvSpPr>
        <p:spPr>
          <a:xfrm>
            <a:off x="879058" y="5865484"/>
            <a:ext cx="7338648" cy="646331"/>
          </a:xfrm>
          <a:prstGeom prst="rect">
            <a:avLst/>
          </a:prstGeom>
          <a:noFill/>
        </p:spPr>
        <p:txBody>
          <a:bodyPr wrap="square" rtlCol="0">
            <a:spAutoFit/>
          </a:bodyPr>
          <a:lstStyle/>
          <a:p>
            <a:r>
              <a:rPr lang="en-US" dirty="0"/>
              <a:t>These are hypothetical examples of mathematical principles based on Social Security Administration rules and are meant for illustrative purposes only. </a:t>
            </a:r>
          </a:p>
        </p:txBody>
      </p:sp>
    </p:spTree>
    <p:extLst>
      <p:ext uri="{BB962C8B-B14F-4D97-AF65-F5344CB8AC3E}">
        <p14:creationId xmlns:p14="http://schemas.microsoft.com/office/powerpoint/2010/main" val="163964444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2|0.7"/>
</p:tagLst>
</file>

<file path=ppt/theme/theme1.xml><?xml version="1.0" encoding="utf-8"?>
<a:theme xmlns:a="http://schemas.openxmlformats.org/drawingml/2006/main" name="Office Theme">
  <a:themeElements>
    <a:clrScheme name="fo colors">
      <a:dk1>
        <a:srgbClr val="919191"/>
      </a:dk1>
      <a:lt1>
        <a:srgbClr val="DADADA"/>
      </a:lt1>
      <a:dk2>
        <a:srgbClr val="0057A6"/>
      </a:dk2>
      <a:lt2>
        <a:srgbClr val="FEB807"/>
      </a:lt2>
      <a:accent1>
        <a:srgbClr val="6D6D6D"/>
      </a:accent1>
      <a:accent2>
        <a:srgbClr val="D76D31"/>
      </a:accent2>
      <a:accent3>
        <a:srgbClr val="085A8C"/>
      </a:accent3>
      <a:accent4>
        <a:srgbClr val="AFB743"/>
      </a:accent4>
      <a:accent5>
        <a:srgbClr val="67737A"/>
      </a:accent5>
      <a:accent6>
        <a:srgbClr val="177DB3"/>
      </a:accent6>
      <a:hlink>
        <a:srgbClr val="F9B549"/>
      </a:hlink>
      <a:folHlink>
        <a:srgbClr val="09A6D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77124</TotalTime>
  <Words>5577</Words>
  <Application>Microsoft Office PowerPoint</Application>
  <PresentationFormat>On-screen Show (4:3)</PresentationFormat>
  <Paragraphs>338</Paragraphs>
  <Slides>25</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Wingdings</vt:lpstr>
      <vt:lpstr>Office Theme</vt:lpstr>
      <vt:lpstr>PowerPoint Presentation</vt:lpstr>
      <vt:lpstr>PowerPoint Presentation</vt:lpstr>
      <vt:lpstr>When Should You Start Receiving Retirement Benefits?</vt:lpstr>
      <vt:lpstr>Why Is It an Important Decision?</vt:lpstr>
      <vt:lpstr>What Should You Consider?</vt:lpstr>
      <vt:lpstr>PowerPoint Presentation</vt:lpstr>
      <vt:lpstr>How Is Your Benefit Calculated?</vt:lpstr>
      <vt:lpstr>How Much You’ll Receive:  Claiming Benefits Earlier</vt:lpstr>
      <vt:lpstr>How Much You’ll Receive:  Claiming Benefits Later</vt:lpstr>
      <vt:lpstr>Monthly Benefit Comparison:  62, 67, 70</vt:lpstr>
      <vt:lpstr>How Long Will Retirement Last?</vt:lpstr>
      <vt:lpstr>Do You Plan to Continue Working?</vt:lpstr>
      <vt:lpstr>PowerPoint Presentation</vt:lpstr>
      <vt:lpstr>What Retirement Income Will You Have?</vt:lpstr>
      <vt:lpstr>Will Your Benefit Be Taxable?</vt:lpstr>
      <vt:lpstr>How Will Your Decision Affect  Your Spouse?</vt:lpstr>
      <vt:lpstr>Retirement/Spousal Benefits</vt:lpstr>
      <vt:lpstr>Survivor Benefits</vt:lpstr>
      <vt:lpstr>The Power of Delaying Benefits</vt:lpstr>
      <vt:lpstr>Restricted Application Strategy</vt:lpstr>
      <vt:lpstr>Restricted Application Example</vt:lpstr>
      <vt:lpstr>The Choice Is Yours</vt:lpstr>
      <vt:lpstr>Contact the Social Security Administration</vt:lpstr>
      <vt:lpstr>Thank You</vt:lpstr>
      <vt:lpstr>Disclaimer</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Kathy Sutton</dc:creator>
  <cp:lastModifiedBy>jennifer.franchi@web.lpl.com</cp:lastModifiedBy>
  <cp:revision>2073</cp:revision>
  <cp:lastPrinted>2021-12-31T14:17:52Z</cp:lastPrinted>
  <dcterms:created xsi:type="dcterms:W3CDTF">2012-10-09T17:30:14Z</dcterms:created>
  <dcterms:modified xsi:type="dcterms:W3CDTF">2022-07-26T14:09:53Z</dcterms:modified>
</cp:coreProperties>
</file>