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3"/>
  </p:notesMasterIdLst>
  <p:handoutMasterIdLst>
    <p:handoutMasterId r:id="rId34"/>
  </p:handoutMasterIdLst>
  <p:sldIdLst>
    <p:sldId id="344" r:id="rId2"/>
    <p:sldId id="316" r:id="rId3"/>
    <p:sldId id="258" r:id="rId4"/>
    <p:sldId id="259" r:id="rId5"/>
    <p:sldId id="324" r:id="rId6"/>
    <p:sldId id="325" r:id="rId7"/>
    <p:sldId id="326" r:id="rId8"/>
    <p:sldId id="317" r:id="rId9"/>
    <p:sldId id="327" r:id="rId10"/>
    <p:sldId id="328" r:id="rId11"/>
    <p:sldId id="318" r:id="rId12"/>
    <p:sldId id="329" r:id="rId13"/>
    <p:sldId id="330" r:id="rId14"/>
    <p:sldId id="319" r:id="rId15"/>
    <p:sldId id="347" r:id="rId16"/>
    <p:sldId id="332" r:id="rId17"/>
    <p:sldId id="320" r:id="rId18"/>
    <p:sldId id="333" r:id="rId19"/>
    <p:sldId id="321" r:id="rId20"/>
    <p:sldId id="334" r:id="rId21"/>
    <p:sldId id="335" r:id="rId22"/>
    <p:sldId id="336" r:id="rId23"/>
    <p:sldId id="337" r:id="rId24"/>
    <p:sldId id="338" r:id="rId25"/>
    <p:sldId id="322" r:id="rId26"/>
    <p:sldId id="339" r:id="rId27"/>
    <p:sldId id="289" r:id="rId28"/>
    <p:sldId id="287" r:id="rId29"/>
    <p:sldId id="340" r:id="rId30"/>
    <p:sldId id="342" r:id="rId31"/>
    <p:sldId id="341" r:id="rId32"/>
  </p:sldIdLst>
  <p:sldSz cx="12188825" cy="6858000"/>
  <p:notesSz cx="7315200" cy="9601200"/>
  <p:defaultTextStyle>
    <a:defPPr>
      <a:defRPr lang="en-US"/>
    </a:defPPr>
    <a:lvl1pPr marL="0" algn="l" defTabSz="1088167" rtl="0" eaLnBrk="1" latinLnBrk="0" hangingPunct="1">
      <a:defRPr sz="2300" kern="1200">
        <a:solidFill>
          <a:schemeClr val="tx1"/>
        </a:solidFill>
        <a:latin typeface="+mn-lt"/>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362">
          <p15:clr>
            <a:srgbClr val="A4A3A4"/>
          </p15:clr>
        </p15:guide>
        <p15:guide id="3" orient="horz" pos="4192">
          <p15:clr>
            <a:srgbClr val="A4A3A4"/>
          </p15:clr>
        </p15:guide>
        <p15:guide id="4" orient="horz" pos="164">
          <p15:clr>
            <a:srgbClr val="A4A3A4"/>
          </p15:clr>
        </p15:guide>
        <p15:guide id="5" orient="horz" pos="636">
          <p15:clr>
            <a:srgbClr val="A4A3A4"/>
          </p15:clr>
        </p15:guide>
        <p15:guide id="6" pos="3839">
          <p15:clr>
            <a:srgbClr val="A4A3A4"/>
          </p15:clr>
        </p15:guide>
        <p15:guide id="7" pos="7468">
          <p15:clr>
            <a:srgbClr val="A4A3A4"/>
          </p15:clr>
        </p15:guide>
        <p15:guide id="8" pos="5690">
          <p15:clr>
            <a:srgbClr val="A4A3A4"/>
          </p15:clr>
        </p15:guide>
        <p15:guide id="9" pos="547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p:restoredTop sz="65818" autoAdjust="0"/>
  </p:normalViewPr>
  <p:slideViewPr>
    <p:cSldViewPr>
      <p:cViewPr varScale="1">
        <p:scale>
          <a:sx n="56" d="100"/>
          <a:sy n="56" d="100"/>
        </p:scale>
        <p:origin x="120" y="108"/>
      </p:cViewPr>
      <p:guideLst>
        <p:guide orient="horz" pos="2160"/>
        <p:guide orient="horz" pos="1362"/>
        <p:guide orient="horz" pos="4192"/>
        <p:guide orient="horz" pos="164"/>
        <p:guide orient="horz" pos="636"/>
        <p:guide pos="3839"/>
        <p:guide pos="7468"/>
        <p:guide pos="5690"/>
        <p:guide pos="5472"/>
      </p:guideLst>
    </p:cSldViewPr>
  </p:slideViewPr>
  <p:notesTextViewPr>
    <p:cViewPr>
      <p:scale>
        <a:sx n="3" d="2"/>
        <a:sy n="3" d="2"/>
      </p:scale>
      <p:origin x="0" y="0"/>
    </p:cViewPr>
  </p:notesTextViewPr>
  <p:sorterViewPr>
    <p:cViewPr>
      <p:scale>
        <a:sx n="70" d="100"/>
        <a:sy n="70" d="100"/>
      </p:scale>
      <p:origin x="0" y="0"/>
    </p:cViewPr>
  </p:sorterViewPr>
  <p:notesViewPr>
    <p:cSldViewPr>
      <p:cViewPr varScale="1">
        <p:scale>
          <a:sx n="83" d="100"/>
          <a:sy n="83" d="100"/>
        </p:scale>
        <p:origin x="-3798" y="-78"/>
      </p:cViewPr>
      <p:guideLst>
        <p:guide orient="horz" pos="3024"/>
        <p:guide pos="2304"/>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EDCC5-5A35-4BD6-B650-B551ECC73307}" type="doc">
      <dgm:prSet loTypeId="urn:microsoft.com/office/officeart/2005/8/layout/process1" loCatId="process" qsTypeId="urn:microsoft.com/office/officeart/2005/8/quickstyle/simple1" qsCatId="simple" csTypeId="urn:microsoft.com/office/officeart/2005/8/colors/accent1_2" csCatId="accent1" phldr="1"/>
      <dgm:spPr/>
    </dgm:pt>
    <dgm:pt modelId="{FF4AC7D0-CFC9-41F0-8C85-24D71BB6ADA8}">
      <dgm:prSet phldrT="[Text]" custT="1"/>
      <dgm:spPr>
        <a:solidFill>
          <a:srgbClr val="D4EFFC"/>
        </a:solidFill>
        <a:ln>
          <a:noFill/>
        </a:ln>
      </dgm:spPr>
      <dgm:t>
        <a:bodyPr/>
        <a:lstStyle/>
        <a:p>
          <a:r>
            <a:rPr lang="en-US" sz="1800" dirty="0">
              <a:solidFill>
                <a:schemeClr val="bg1"/>
              </a:solidFill>
            </a:rPr>
            <a:t>Age 60</a:t>
          </a:r>
          <a:br>
            <a:rPr lang="en-US" sz="1800" dirty="0">
              <a:solidFill>
                <a:schemeClr val="bg1"/>
              </a:solidFill>
            </a:rPr>
          </a:br>
          <a:r>
            <a:rPr lang="en-US" sz="1400" dirty="0">
              <a:solidFill>
                <a:schemeClr val="bg1"/>
              </a:solidFill>
            </a:rPr>
            <a:t>widow(</a:t>
          </a:r>
          <a:r>
            <a:rPr lang="en-US" sz="1400" dirty="0" err="1">
              <a:solidFill>
                <a:schemeClr val="bg1"/>
              </a:solidFill>
            </a:rPr>
            <a:t>er</a:t>
          </a:r>
          <a:r>
            <a:rPr lang="en-US" sz="1400" dirty="0">
              <a:solidFill>
                <a:schemeClr val="bg1"/>
              </a:solidFill>
            </a:rPr>
            <a:t>)</a:t>
          </a:r>
        </a:p>
        <a:p>
          <a:r>
            <a:rPr lang="en-US" sz="1800" dirty="0">
              <a:solidFill>
                <a:schemeClr val="bg1"/>
              </a:solidFill>
            </a:rPr>
            <a:t>Age 62</a:t>
          </a:r>
          <a:br>
            <a:rPr lang="en-US" sz="1800" dirty="0">
              <a:solidFill>
                <a:schemeClr val="bg1"/>
              </a:solidFill>
            </a:rPr>
          </a:br>
          <a:r>
            <a:rPr lang="en-US" sz="1400" dirty="0">
              <a:solidFill>
                <a:schemeClr val="bg1"/>
              </a:solidFill>
            </a:rPr>
            <a:t>own benefit</a:t>
          </a:r>
        </a:p>
      </dgm:t>
    </dgm:pt>
    <dgm:pt modelId="{6DC21B89-9678-4F75-885E-A119E2F4F06D}" type="parTrans" cxnId="{06F8C3DE-340C-4C24-A866-B137D92472DA}">
      <dgm:prSet/>
      <dgm:spPr/>
      <dgm:t>
        <a:bodyPr/>
        <a:lstStyle/>
        <a:p>
          <a:endParaRPr lang="en-US">
            <a:solidFill>
              <a:schemeClr val="bg1"/>
            </a:solidFill>
          </a:endParaRPr>
        </a:p>
      </dgm:t>
    </dgm:pt>
    <dgm:pt modelId="{663CBCE9-9A02-49E5-9A7B-22E50B66E7C3}" type="sibTrans" cxnId="{06F8C3DE-340C-4C24-A866-B137D92472DA}">
      <dgm:prSet/>
      <dgm:spPr>
        <a:solidFill>
          <a:srgbClr val="00B0F0"/>
        </a:solidFill>
      </dgm:spPr>
      <dgm:t>
        <a:bodyPr/>
        <a:lstStyle/>
        <a:p>
          <a:endParaRPr lang="en-US">
            <a:solidFill>
              <a:schemeClr val="bg1"/>
            </a:solidFill>
          </a:endParaRPr>
        </a:p>
      </dgm:t>
    </dgm:pt>
    <dgm:pt modelId="{67B56E0C-A659-4A53-B207-FD8CEC8C161C}">
      <dgm:prSet phldrT="[Text]"/>
      <dgm:spPr>
        <a:solidFill>
          <a:srgbClr val="D4EFFC"/>
        </a:solidFill>
        <a:ln>
          <a:noFill/>
        </a:ln>
      </dgm:spPr>
      <dgm:t>
        <a:bodyPr/>
        <a:lstStyle/>
        <a:p>
          <a:r>
            <a:rPr lang="en-US" dirty="0">
              <a:solidFill>
                <a:schemeClr val="bg1"/>
              </a:solidFill>
            </a:rPr>
            <a:t>FRA</a:t>
          </a:r>
        </a:p>
      </dgm:t>
    </dgm:pt>
    <dgm:pt modelId="{E5E5635C-E3FE-4CF5-A8E5-E5BF6160EB7F}" type="parTrans" cxnId="{2A668DDE-EF76-499D-9BCA-A0455A60F0FD}">
      <dgm:prSet/>
      <dgm:spPr/>
      <dgm:t>
        <a:bodyPr/>
        <a:lstStyle/>
        <a:p>
          <a:endParaRPr lang="en-US">
            <a:solidFill>
              <a:schemeClr val="bg1"/>
            </a:solidFill>
          </a:endParaRPr>
        </a:p>
      </dgm:t>
    </dgm:pt>
    <dgm:pt modelId="{9C0C5F34-1417-4525-B022-A78F6C7C2214}" type="sibTrans" cxnId="{2A668DDE-EF76-499D-9BCA-A0455A60F0FD}">
      <dgm:prSet/>
      <dgm:spPr>
        <a:solidFill>
          <a:srgbClr val="00B0F0"/>
        </a:solidFill>
      </dgm:spPr>
      <dgm:t>
        <a:bodyPr/>
        <a:lstStyle/>
        <a:p>
          <a:endParaRPr lang="en-US">
            <a:solidFill>
              <a:schemeClr val="bg1"/>
            </a:solidFill>
          </a:endParaRPr>
        </a:p>
      </dgm:t>
    </dgm:pt>
    <dgm:pt modelId="{433CC8A9-AAD4-4A81-873E-92D09EEE5814}">
      <dgm:prSet phldrT="[Text]" custT="1"/>
      <dgm:spPr>
        <a:solidFill>
          <a:srgbClr val="D4EFFC"/>
        </a:solidFill>
        <a:ln>
          <a:noFill/>
        </a:ln>
      </dgm:spPr>
      <dgm:t>
        <a:bodyPr/>
        <a:lstStyle/>
        <a:p>
          <a:r>
            <a:rPr lang="en-US" sz="2500" dirty="0">
              <a:solidFill>
                <a:schemeClr val="bg1"/>
              </a:solidFill>
            </a:rPr>
            <a:t>FRA </a:t>
          </a:r>
          <a:br>
            <a:rPr lang="en-US" sz="2500" dirty="0">
              <a:solidFill>
                <a:schemeClr val="bg1"/>
              </a:solidFill>
            </a:rPr>
          </a:br>
          <a:r>
            <a:rPr lang="en-US" sz="1600" dirty="0">
              <a:solidFill>
                <a:schemeClr val="bg1"/>
              </a:solidFill>
            </a:rPr>
            <a:t>(up to birthday month)</a:t>
          </a:r>
        </a:p>
      </dgm:t>
    </dgm:pt>
    <dgm:pt modelId="{802A1E14-591C-4E81-B279-85A47E8FF929}" type="parTrans" cxnId="{21BC82CE-A8E0-4A74-B65B-455B1B3681CB}">
      <dgm:prSet/>
      <dgm:spPr/>
      <dgm:t>
        <a:bodyPr/>
        <a:lstStyle/>
        <a:p>
          <a:endParaRPr lang="en-US">
            <a:solidFill>
              <a:schemeClr val="bg1"/>
            </a:solidFill>
          </a:endParaRPr>
        </a:p>
      </dgm:t>
    </dgm:pt>
    <dgm:pt modelId="{BD21627F-B07F-4163-ACC2-BAD1166A6B6F}" type="sibTrans" cxnId="{21BC82CE-A8E0-4A74-B65B-455B1B3681CB}">
      <dgm:prSet/>
      <dgm:spPr>
        <a:solidFill>
          <a:srgbClr val="00B0F0"/>
        </a:solidFill>
      </dgm:spPr>
      <dgm:t>
        <a:bodyPr/>
        <a:lstStyle/>
        <a:p>
          <a:endParaRPr lang="en-US">
            <a:solidFill>
              <a:schemeClr val="bg1"/>
            </a:solidFill>
          </a:endParaRPr>
        </a:p>
      </dgm:t>
    </dgm:pt>
    <dgm:pt modelId="{9468D184-C83E-4846-96F6-4BF55AAEA499}">
      <dgm:prSet custT="1"/>
      <dgm:spPr>
        <a:solidFill>
          <a:srgbClr val="D4EFFC"/>
        </a:solidFill>
        <a:ln>
          <a:noFill/>
        </a:ln>
      </dgm:spPr>
      <dgm:t>
        <a:bodyPr/>
        <a:lstStyle/>
        <a:p>
          <a:r>
            <a:rPr lang="en-US" sz="2400" dirty="0">
              <a:solidFill>
                <a:schemeClr val="bg1"/>
              </a:solidFill>
            </a:rPr>
            <a:t>FRA </a:t>
          </a:r>
          <a:br>
            <a:rPr lang="en-US" sz="2400" dirty="0">
              <a:solidFill>
                <a:schemeClr val="bg1"/>
              </a:solidFill>
            </a:rPr>
          </a:br>
          <a:r>
            <a:rPr lang="en-US" sz="1600" dirty="0">
              <a:solidFill>
                <a:schemeClr val="bg1"/>
              </a:solidFill>
            </a:rPr>
            <a:t>(and after)</a:t>
          </a:r>
        </a:p>
      </dgm:t>
    </dgm:pt>
    <dgm:pt modelId="{151E80B6-5969-4695-90F8-424B1887FC8C}" type="parTrans" cxnId="{1A11A011-8964-4DEF-A263-7855AA378D35}">
      <dgm:prSet/>
      <dgm:spPr/>
      <dgm:t>
        <a:bodyPr/>
        <a:lstStyle/>
        <a:p>
          <a:endParaRPr lang="en-US">
            <a:solidFill>
              <a:schemeClr val="bg1"/>
            </a:solidFill>
          </a:endParaRPr>
        </a:p>
      </dgm:t>
    </dgm:pt>
    <dgm:pt modelId="{C639A25D-CD58-4C90-BD1B-C4A6B99B9E24}" type="sibTrans" cxnId="{1A11A011-8964-4DEF-A263-7855AA378D35}">
      <dgm:prSet/>
      <dgm:spPr/>
      <dgm:t>
        <a:bodyPr/>
        <a:lstStyle/>
        <a:p>
          <a:endParaRPr lang="en-US">
            <a:solidFill>
              <a:schemeClr val="bg1"/>
            </a:solidFill>
          </a:endParaRPr>
        </a:p>
      </dgm:t>
    </dgm:pt>
    <dgm:pt modelId="{C86B8E9A-43F9-4F17-914D-402E303F3E49}" type="pres">
      <dgm:prSet presAssocID="{581EDCC5-5A35-4BD6-B650-B551ECC73307}" presName="Name0" presStyleCnt="0">
        <dgm:presLayoutVars>
          <dgm:dir/>
          <dgm:resizeHandles val="exact"/>
        </dgm:presLayoutVars>
      </dgm:prSet>
      <dgm:spPr/>
    </dgm:pt>
    <dgm:pt modelId="{B7A51494-9F48-45FC-8C48-5EE5828E8BCC}" type="pres">
      <dgm:prSet presAssocID="{FF4AC7D0-CFC9-41F0-8C85-24D71BB6ADA8}" presName="node" presStyleLbl="node1" presStyleIdx="0" presStyleCnt="4">
        <dgm:presLayoutVars>
          <dgm:bulletEnabled val="1"/>
        </dgm:presLayoutVars>
      </dgm:prSet>
      <dgm:spPr/>
      <dgm:t>
        <a:bodyPr/>
        <a:lstStyle/>
        <a:p>
          <a:endParaRPr lang="en-US"/>
        </a:p>
      </dgm:t>
    </dgm:pt>
    <dgm:pt modelId="{1148B934-4552-4521-B805-16B027B33823}" type="pres">
      <dgm:prSet presAssocID="{663CBCE9-9A02-49E5-9A7B-22E50B66E7C3}" presName="sibTrans" presStyleLbl="sibTrans2D1" presStyleIdx="0" presStyleCnt="3"/>
      <dgm:spPr/>
      <dgm:t>
        <a:bodyPr/>
        <a:lstStyle/>
        <a:p>
          <a:endParaRPr lang="en-US"/>
        </a:p>
      </dgm:t>
    </dgm:pt>
    <dgm:pt modelId="{DEAF8FB8-533C-40DA-9075-63C9AEA882AD}" type="pres">
      <dgm:prSet presAssocID="{663CBCE9-9A02-49E5-9A7B-22E50B66E7C3}" presName="connectorText" presStyleLbl="sibTrans2D1" presStyleIdx="0" presStyleCnt="3"/>
      <dgm:spPr/>
      <dgm:t>
        <a:bodyPr/>
        <a:lstStyle/>
        <a:p>
          <a:endParaRPr lang="en-US"/>
        </a:p>
      </dgm:t>
    </dgm:pt>
    <dgm:pt modelId="{239886CF-DB14-45E2-A9E7-0CC682CA8CE2}" type="pres">
      <dgm:prSet presAssocID="{67B56E0C-A659-4A53-B207-FD8CEC8C161C}" presName="node" presStyleLbl="node1" presStyleIdx="1" presStyleCnt="4">
        <dgm:presLayoutVars>
          <dgm:bulletEnabled val="1"/>
        </dgm:presLayoutVars>
      </dgm:prSet>
      <dgm:spPr/>
      <dgm:t>
        <a:bodyPr/>
        <a:lstStyle/>
        <a:p>
          <a:endParaRPr lang="en-US"/>
        </a:p>
      </dgm:t>
    </dgm:pt>
    <dgm:pt modelId="{60CA9727-4859-46F4-98D5-CBCE3B51CB5E}" type="pres">
      <dgm:prSet presAssocID="{9C0C5F34-1417-4525-B022-A78F6C7C2214}" presName="sibTrans" presStyleLbl="sibTrans2D1" presStyleIdx="1" presStyleCnt="3"/>
      <dgm:spPr/>
      <dgm:t>
        <a:bodyPr/>
        <a:lstStyle/>
        <a:p>
          <a:endParaRPr lang="en-US"/>
        </a:p>
      </dgm:t>
    </dgm:pt>
    <dgm:pt modelId="{E9754620-9F21-40FA-9628-56EDA986ADF5}" type="pres">
      <dgm:prSet presAssocID="{9C0C5F34-1417-4525-B022-A78F6C7C2214}" presName="connectorText" presStyleLbl="sibTrans2D1" presStyleIdx="1" presStyleCnt="3"/>
      <dgm:spPr/>
      <dgm:t>
        <a:bodyPr/>
        <a:lstStyle/>
        <a:p>
          <a:endParaRPr lang="en-US"/>
        </a:p>
      </dgm:t>
    </dgm:pt>
    <dgm:pt modelId="{F17E20CA-FBBF-419E-AEBD-B44C8F5ECA57}" type="pres">
      <dgm:prSet presAssocID="{433CC8A9-AAD4-4A81-873E-92D09EEE5814}" presName="node" presStyleLbl="node1" presStyleIdx="2" presStyleCnt="4">
        <dgm:presLayoutVars>
          <dgm:bulletEnabled val="1"/>
        </dgm:presLayoutVars>
      </dgm:prSet>
      <dgm:spPr/>
      <dgm:t>
        <a:bodyPr/>
        <a:lstStyle/>
        <a:p>
          <a:endParaRPr lang="en-US"/>
        </a:p>
      </dgm:t>
    </dgm:pt>
    <dgm:pt modelId="{E215EA02-0655-4852-89A7-56D970B093BE}" type="pres">
      <dgm:prSet presAssocID="{BD21627F-B07F-4163-ACC2-BAD1166A6B6F}" presName="sibTrans" presStyleLbl="sibTrans2D1" presStyleIdx="2" presStyleCnt="3"/>
      <dgm:spPr/>
      <dgm:t>
        <a:bodyPr/>
        <a:lstStyle/>
        <a:p>
          <a:endParaRPr lang="en-US"/>
        </a:p>
      </dgm:t>
    </dgm:pt>
    <dgm:pt modelId="{971B64DB-DE80-4FD5-83C2-3E25F8A07623}" type="pres">
      <dgm:prSet presAssocID="{BD21627F-B07F-4163-ACC2-BAD1166A6B6F}" presName="connectorText" presStyleLbl="sibTrans2D1" presStyleIdx="2" presStyleCnt="3"/>
      <dgm:spPr/>
      <dgm:t>
        <a:bodyPr/>
        <a:lstStyle/>
        <a:p>
          <a:endParaRPr lang="en-US"/>
        </a:p>
      </dgm:t>
    </dgm:pt>
    <dgm:pt modelId="{9EE1E0BB-71FF-4B79-A64D-54EE201DBFBD}" type="pres">
      <dgm:prSet presAssocID="{9468D184-C83E-4846-96F6-4BF55AAEA499}" presName="node" presStyleLbl="node1" presStyleIdx="3" presStyleCnt="4">
        <dgm:presLayoutVars>
          <dgm:bulletEnabled val="1"/>
        </dgm:presLayoutVars>
      </dgm:prSet>
      <dgm:spPr/>
      <dgm:t>
        <a:bodyPr/>
        <a:lstStyle/>
        <a:p>
          <a:endParaRPr lang="en-US"/>
        </a:p>
      </dgm:t>
    </dgm:pt>
  </dgm:ptLst>
  <dgm:cxnLst>
    <dgm:cxn modelId="{06F8C3DE-340C-4C24-A866-B137D92472DA}" srcId="{581EDCC5-5A35-4BD6-B650-B551ECC73307}" destId="{FF4AC7D0-CFC9-41F0-8C85-24D71BB6ADA8}" srcOrd="0" destOrd="0" parTransId="{6DC21B89-9678-4F75-885E-A119E2F4F06D}" sibTransId="{663CBCE9-9A02-49E5-9A7B-22E50B66E7C3}"/>
    <dgm:cxn modelId="{21BC82CE-A8E0-4A74-B65B-455B1B3681CB}" srcId="{581EDCC5-5A35-4BD6-B650-B551ECC73307}" destId="{433CC8A9-AAD4-4A81-873E-92D09EEE5814}" srcOrd="2" destOrd="0" parTransId="{802A1E14-591C-4E81-B279-85A47E8FF929}" sibTransId="{BD21627F-B07F-4163-ACC2-BAD1166A6B6F}"/>
    <dgm:cxn modelId="{7E907FDA-47F7-4E68-9731-35704FAD5E5A}" type="presOf" srcId="{67B56E0C-A659-4A53-B207-FD8CEC8C161C}" destId="{239886CF-DB14-45E2-A9E7-0CC682CA8CE2}" srcOrd="0" destOrd="0" presId="urn:microsoft.com/office/officeart/2005/8/layout/process1"/>
    <dgm:cxn modelId="{2A668DDE-EF76-499D-9BCA-A0455A60F0FD}" srcId="{581EDCC5-5A35-4BD6-B650-B551ECC73307}" destId="{67B56E0C-A659-4A53-B207-FD8CEC8C161C}" srcOrd="1" destOrd="0" parTransId="{E5E5635C-E3FE-4CF5-A8E5-E5BF6160EB7F}" sibTransId="{9C0C5F34-1417-4525-B022-A78F6C7C2214}"/>
    <dgm:cxn modelId="{941F5D67-5876-48FF-9A5F-9061A020FDE3}" type="presOf" srcId="{433CC8A9-AAD4-4A81-873E-92D09EEE5814}" destId="{F17E20CA-FBBF-419E-AEBD-B44C8F5ECA57}" srcOrd="0" destOrd="0" presId="urn:microsoft.com/office/officeart/2005/8/layout/process1"/>
    <dgm:cxn modelId="{7148E137-7A6B-4332-AA7A-5559DDD90A03}" type="presOf" srcId="{9C0C5F34-1417-4525-B022-A78F6C7C2214}" destId="{60CA9727-4859-46F4-98D5-CBCE3B51CB5E}" srcOrd="0" destOrd="0" presId="urn:microsoft.com/office/officeart/2005/8/layout/process1"/>
    <dgm:cxn modelId="{7284F477-509D-4397-A6BB-41975CEDAEE7}" type="presOf" srcId="{663CBCE9-9A02-49E5-9A7B-22E50B66E7C3}" destId="{1148B934-4552-4521-B805-16B027B33823}" srcOrd="0" destOrd="0" presId="urn:microsoft.com/office/officeart/2005/8/layout/process1"/>
    <dgm:cxn modelId="{35074C3B-9056-4396-8DF5-66CB12028443}" type="presOf" srcId="{9468D184-C83E-4846-96F6-4BF55AAEA499}" destId="{9EE1E0BB-71FF-4B79-A64D-54EE201DBFBD}" srcOrd="0" destOrd="0" presId="urn:microsoft.com/office/officeart/2005/8/layout/process1"/>
    <dgm:cxn modelId="{F6B6133C-D88E-4414-B7C9-FB9FF9BE4147}" type="presOf" srcId="{FF4AC7D0-CFC9-41F0-8C85-24D71BB6ADA8}" destId="{B7A51494-9F48-45FC-8C48-5EE5828E8BCC}" srcOrd="0" destOrd="0" presId="urn:microsoft.com/office/officeart/2005/8/layout/process1"/>
    <dgm:cxn modelId="{1F99A4FB-3ACA-4CC9-93B7-94575BEFDD00}" type="presOf" srcId="{663CBCE9-9A02-49E5-9A7B-22E50B66E7C3}" destId="{DEAF8FB8-533C-40DA-9075-63C9AEA882AD}" srcOrd="1" destOrd="0" presId="urn:microsoft.com/office/officeart/2005/8/layout/process1"/>
    <dgm:cxn modelId="{88F84F9B-9540-45FB-88E3-0FBB6C246868}" type="presOf" srcId="{9C0C5F34-1417-4525-B022-A78F6C7C2214}" destId="{E9754620-9F21-40FA-9628-56EDA986ADF5}" srcOrd="1" destOrd="0" presId="urn:microsoft.com/office/officeart/2005/8/layout/process1"/>
    <dgm:cxn modelId="{1A11A011-8964-4DEF-A263-7855AA378D35}" srcId="{581EDCC5-5A35-4BD6-B650-B551ECC73307}" destId="{9468D184-C83E-4846-96F6-4BF55AAEA499}" srcOrd="3" destOrd="0" parTransId="{151E80B6-5969-4695-90F8-424B1887FC8C}" sibTransId="{C639A25D-CD58-4C90-BD1B-C4A6B99B9E24}"/>
    <dgm:cxn modelId="{36A11072-EDBD-4FC8-90EA-E91DAE6BCA6A}" type="presOf" srcId="{581EDCC5-5A35-4BD6-B650-B551ECC73307}" destId="{C86B8E9A-43F9-4F17-914D-402E303F3E49}" srcOrd="0" destOrd="0" presId="urn:microsoft.com/office/officeart/2005/8/layout/process1"/>
    <dgm:cxn modelId="{95521F10-48D7-4332-A142-04DB173C64E5}" type="presOf" srcId="{BD21627F-B07F-4163-ACC2-BAD1166A6B6F}" destId="{971B64DB-DE80-4FD5-83C2-3E25F8A07623}" srcOrd="1" destOrd="0" presId="urn:microsoft.com/office/officeart/2005/8/layout/process1"/>
    <dgm:cxn modelId="{28BADD0E-E16F-4852-8FBB-CD58AB9AE57B}" type="presOf" srcId="{BD21627F-B07F-4163-ACC2-BAD1166A6B6F}" destId="{E215EA02-0655-4852-89A7-56D970B093BE}" srcOrd="0" destOrd="0" presId="urn:microsoft.com/office/officeart/2005/8/layout/process1"/>
    <dgm:cxn modelId="{589BBD4D-6F73-47DB-AFBF-AEB14528862D}" type="presParOf" srcId="{C86B8E9A-43F9-4F17-914D-402E303F3E49}" destId="{B7A51494-9F48-45FC-8C48-5EE5828E8BCC}" srcOrd="0" destOrd="0" presId="urn:microsoft.com/office/officeart/2005/8/layout/process1"/>
    <dgm:cxn modelId="{604FD005-46AB-4209-813B-4BCE4E2CD362}" type="presParOf" srcId="{C86B8E9A-43F9-4F17-914D-402E303F3E49}" destId="{1148B934-4552-4521-B805-16B027B33823}" srcOrd="1" destOrd="0" presId="urn:microsoft.com/office/officeart/2005/8/layout/process1"/>
    <dgm:cxn modelId="{2FD6527B-DD4A-49D9-A0BA-E1EBA789680B}" type="presParOf" srcId="{1148B934-4552-4521-B805-16B027B33823}" destId="{DEAF8FB8-533C-40DA-9075-63C9AEA882AD}" srcOrd="0" destOrd="0" presId="urn:microsoft.com/office/officeart/2005/8/layout/process1"/>
    <dgm:cxn modelId="{3FC0F97F-4FC5-4550-8471-12C73527A5DA}" type="presParOf" srcId="{C86B8E9A-43F9-4F17-914D-402E303F3E49}" destId="{239886CF-DB14-45E2-A9E7-0CC682CA8CE2}" srcOrd="2" destOrd="0" presId="urn:microsoft.com/office/officeart/2005/8/layout/process1"/>
    <dgm:cxn modelId="{4157FC90-7518-4451-A5E7-9791E8FE3D3B}" type="presParOf" srcId="{C86B8E9A-43F9-4F17-914D-402E303F3E49}" destId="{60CA9727-4859-46F4-98D5-CBCE3B51CB5E}" srcOrd="3" destOrd="0" presId="urn:microsoft.com/office/officeart/2005/8/layout/process1"/>
    <dgm:cxn modelId="{76A46628-3D44-439C-879E-21DFEAA94F5B}" type="presParOf" srcId="{60CA9727-4859-46F4-98D5-CBCE3B51CB5E}" destId="{E9754620-9F21-40FA-9628-56EDA986ADF5}" srcOrd="0" destOrd="0" presId="urn:microsoft.com/office/officeart/2005/8/layout/process1"/>
    <dgm:cxn modelId="{72B4B345-0842-4616-A603-F7F6B0A138E8}" type="presParOf" srcId="{C86B8E9A-43F9-4F17-914D-402E303F3E49}" destId="{F17E20CA-FBBF-419E-AEBD-B44C8F5ECA57}" srcOrd="4" destOrd="0" presId="urn:microsoft.com/office/officeart/2005/8/layout/process1"/>
    <dgm:cxn modelId="{258F87D7-A422-43E6-B4A8-566DA4BF31A3}" type="presParOf" srcId="{C86B8E9A-43F9-4F17-914D-402E303F3E49}" destId="{E215EA02-0655-4852-89A7-56D970B093BE}" srcOrd="5" destOrd="0" presId="urn:microsoft.com/office/officeart/2005/8/layout/process1"/>
    <dgm:cxn modelId="{2F208FDC-B26F-4CD1-BD35-563F4CAD1E2F}" type="presParOf" srcId="{E215EA02-0655-4852-89A7-56D970B093BE}" destId="{971B64DB-DE80-4FD5-83C2-3E25F8A07623}" srcOrd="0" destOrd="0" presId="urn:microsoft.com/office/officeart/2005/8/layout/process1"/>
    <dgm:cxn modelId="{38B3CF9C-971D-459F-A9DE-7A992B898750}" type="presParOf" srcId="{C86B8E9A-43F9-4F17-914D-402E303F3E49}" destId="{9EE1E0BB-71FF-4B79-A64D-54EE201DBFB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51494-9F48-45FC-8C48-5EE5828E8BCC}">
      <dsp:nvSpPr>
        <dsp:cNvPr id="0" name=""/>
        <dsp:cNvSpPr/>
      </dsp:nvSpPr>
      <dsp:spPr>
        <a:xfrm>
          <a:off x="3570" y="2130460"/>
          <a:ext cx="1561296" cy="1156335"/>
        </a:xfrm>
        <a:prstGeom prst="roundRect">
          <a:avLst>
            <a:gd name="adj" fmla="val 10000"/>
          </a:avLst>
        </a:prstGeom>
        <a:solidFill>
          <a:srgbClr val="D4EFFC"/>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Age 60</a:t>
          </a:r>
          <a:br>
            <a:rPr lang="en-US" sz="1800" kern="1200" dirty="0">
              <a:solidFill>
                <a:schemeClr val="bg1"/>
              </a:solidFill>
            </a:rPr>
          </a:br>
          <a:r>
            <a:rPr lang="en-US" sz="1400" kern="1200" dirty="0">
              <a:solidFill>
                <a:schemeClr val="bg1"/>
              </a:solidFill>
            </a:rPr>
            <a:t>widow(</a:t>
          </a:r>
          <a:r>
            <a:rPr lang="en-US" sz="1400" kern="1200" dirty="0" err="1">
              <a:solidFill>
                <a:schemeClr val="bg1"/>
              </a:solidFill>
            </a:rPr>
            <a:t>er</a:t>
          </a:r>
          <a:r>
            <a:rPr lang="en-US" sz="1400" kern="1200" dirty="0">
              <a:solidFill>
                <a:schemeClr val="bg1"/>
              </a:solidFill>
            </a:rPr>
            <a:t>)</a:t>
          </a:r>
        </a:p>
        <a:p>
          <a:pPr lvl="0" algn="ctr" defTabSz="800100">
            <a:lnSpc>
              <a:spcPct val="90000"/>
            </a:lnSpc>
            <a:spcBef>
              <a:spcPct val="0"/>
            </a:spcBef>
            <a:spcAft>
              <a:spcPct val="35000"/>
            </a:spcAft>
          </a:pPr>
          <a:r>
            <a:rPr lang="en-US" sz="1800" kern="1200" dirty="0">
              <a:solidFill>
                <a:schemeClr val="bg1"/>
              </a:solidFill>
            </a:rPr>
            <a:t>Age 62</a:t>
          </a:r>
          <a:br>
            <a:rPr lang="en-US" sz="1800" kern="1200" dirty="0">
              <a:solidFill>
                <a:schemeClr val="bg1"/>
              </a:solidFill>
            </a:rPr>
          </a:br>
          <a:r>
            <a:rPr lang="en-US" sz="1400" kern="1200" dirty="0">
              <a:solidFill>
                <a:schemeClr val="bg1"/>
              </a:solidFill>
            </a:rPr>
            <a:t>own benefit</a:t>
          </a:r>
        </a:p>
      </dsp:txBody>
      <dsp:txXfrm>
        <a:off x="37438" y="2164328"/>
        <a:ext cx="1493560" cy="1088599"/>
      </dsp:txXfrm>
    </dsp:sp>
    <dsp:sp modelId="{1148B934-4552-4521-B805-16B027B33823}">
      <dsp:nvSpPr>
        <dsp:cNvPr id="0" name=""/>
        <dsp:cNvSpPr/>
      </dsp:nvSpPr>
      <dsp:spPr>
        <a:xfrm>
          <a:off x="1720996" y="2515027"/>
          <a:ext cx="330994" cy="387201"/>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bg1"/>
            </a:solidFill>
          </a:endParaRPr>
        </a:p>
      </dsp:txBody>
      <dsp:txXfrm>
        <a:off x="1720996" y="2592467"/>
        <a:ext cx="231696" cy="232321"/>
      </dsp:txXfrm>
    </dsp:sp>
    <dsp:sp modelId="{239886CF-DB14-45E2-A9E7-0CC682CA8CE2}">
      <dsp:nvSpPr>
        <dsp:cNvPr id="0" name=""/>
        <dsp:cNvSpPr/>
      </dsp:nvSpPr>
      <dsp:spPr>
        <a:xfrm>
          <a:off x="2189385" y="2130460"/>
          <a:ext cx="1561296" cy="1156335"/>
        </a:xfrm>
        <a:prstGeom prst="roundRect">
          <a:avLst>
            <a:gd name="adj" fmla="val 10000"/>
          </a:avLst>
        </a:prstGeom>
        <a:solidFill>
          <a:srgbClr val="D4EFFC"/>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a:solidFill>
                <a:schemeClr val="bg1"/>
              </a:solidFill>
            </a:rPr>
            <a:t>FRA</a:t>
          </a:r>
        </a:p>
      </dsp:txBody>
      <dsp:txXfrm>
        <a:off x="2223253" y="2164328"/>
        <a:ext cx="1493560" cy="1088599"/>
      </dsp:txXfrm>
    </dsp:sp>
    <dsp:sp modelId="{60CA9727-4859-46F4-98D5-CBCE3B51CB5E}">
      <dsp:nvSpPr>
        <dsp:cNvPr id="0" name=""/>
        <dsp:cNvSpPr/>
      </dsp:nvSpPr>
      <dsp:spPr>
        <a:xfrm>
          <a:off x="3906811" y="2515027"/>
          <a:ext cx="330994" cy="387201"/>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bg1"/>
            </a:solidFill>
          </a:endParaRPr>
        </a:p>
      </dsp:txBody>
      <dsp:txXfrm>
        <a:off x="3906811" y="2592467"/>
        <a:ext cx="231696" cy="232321"/>
      </dsp:txXfrm>
    </dsp:sp>
    <dsp:sp modelId="{F17E20CA-FBBF-419E-AEBD-B44C8F5ECA57}">
      <dsp:nvSpPr>
        <dsp:cNvPr id="0" name=""/>
        <dsp:cNvSpPr/>
      </dsp:nvSpPr>
      <dsp:spPr>
        <a:xfrm>
          <a:off x="4375200" y="2130460"/>
          <a:ext cx="1561296" cy="1156335"/>
        </a:xfrm>
        <a:prstGeom prst="roundRect">
          <a:avLst>
            <a:gd name="adj" fmla="val 10000"/>
          </a:avLst>
        </a:prstGeom>
        <a:solidFill>
          <a:srgbClr val="D4EFFC"/>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bg1"/>
              </a:solidFill>
            </a:rPr>
            <a:t>FRA </a:t>
          </a:r>
          <a:br>
            <a:rPr lang="en-US" sz="2500" kern="1200" dirty="0">
              <a:solidFill>
                <a:schemeClr val="bg1"/>
              </a:solidFill>
            </a:rPr>
          </a:br>
          <a:r>
            <a:rPr lang="en-US" sz="1600" kern="1200" dirty="0">
              <a:solidFill>
                <a:schemeClr val="bg1"/>
              </a:solidFill>
            </a:rPr>
            <a:t>(up to birthday month)</a:t>
          </a:r>
        </a:p>
      </dsp:txBody>
      <dsp:txXfrm>
        <a:off x="4409068" y="2164328"/>
        <a:ext cx="1493560" cy="1088599"/>
      </dsp:txXfrm>
    </dsp:sp>
    <dsp:sp modelId="{E215EA02-0655-4852-89A7-56D970B093BE}">
      <dsp:nvSpPr>
        <dsp:cNvPr id="0" name=""/>
        <dsp:cNvSpPr/>
      </dsp:nvSpPr>
      <dsp:spPr>
        <a:xfrm>
          <a:off x="6092626" y="2515027"/>
          <a:ext cx="330994" cy="387201"/>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bg1"/>
            </a:solidFill>
          </a:endParaRPr>
        </a:p>
      </dsp:txBody>
      <dsp:txXfrm>
        <a:off x="6092626" y="2592467"/>
        <a:ext cx="231696" cy="232321"/>
      </dsp:txXfrm>
    </dsp:sp>
    <dsp:sp modelId="{9EE1E0BB-71FF-4B79-A64D-54EE201DBFBD}">
      <dsp:nvSpPr>
        <dsp:cNvPr id="0" name=""/>
        <dsp:cNvSpPr/>
      </dsp:nvSpPr>
      <dsp:spPr>
        <a:xfrm>
          <a:off x="6561015" y="2130460"/>
          <a:ext cx="1561296" cy="1156335"/>
        </a:xfrm>
        <a:prstGeom prst="roundRect">
          <a:avLst>
            <a:gd name="adj" fmla="val 10000"/>
          </a:avLst>
        </a:prstGeom>
        <a:solidFill>
          <a:srgbClr val="D4EFFC"/>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rPr>
            <a:t>FRA </a:t>
          </a:r>
          <a:br>
            <a:rPr lang="en-US" sz="2400" kern="1200" dirty="0">
              <a:solidFill>
                <a:schemeClr val="bg1"/>
              </a:solidFill>
            </a:rPr>
          </a:br>
          <a:r>
            <a:rPr lang="en-US" sz="1600" kern="1200" dirty="0">
              <a:solidFill>
                <a:schemeClr val="bg1"/>
              </a:solidFill>
            </a:rPr>
            <a:t>(and after)</a:t>
          </a:r>
        </a:p>
      </dsp:txBody>
      <dsp:txXfrm>
        <a:off x="6594883" y="2164328"/>
        <a:ext cx="1493560" cy="10885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4228" y="0"/>
            <a:ext cx="3169309" cy="480060"/>
          </a:xfrm>
          <a:prstGeom prst="rect">
            <a:avLst/>
          </a:prstGeom>
        </p:spPr>
        <p:txBody>
          <a:bodyPr vert="horz" lIns="96661" tIns="48331" rIns="96661" bIns="48331" rtlCol="0"/>
          <a:lstStyle>
            <a:lvl1pPr algn="r">
              <a:defRPr sz="1300"/>
            </a:lvl1pPr>
          </a:lstStyle>
          <a:p>
            <a:endParaRPr lang="en-US"/>
          </a:p>
        </p:txBody>
      </p:sp>
      <p:sp>
        <p:nvSpPr>
          <p:cNvPr id="4" name="Footer Placeholder 3"/>
          <p:cNvSpPr>
            <a:spLocks noGrp="1"/>
          </p:cNvSpPr>
          <p:nvPr>
            <p:ph type="ftr" sz="quarter" idx="2"/>
          </p:nvPr>
        </p:nvSpPr>
        <p:spPr>
          <a:xfrm>
            <a:off x="0" y="9119474"/>
            <a:ext cx="316931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4228" y="9119474"/>
            <a:ext cx="3169309" cy="480060"/>
          </a:xfrm>
          <a:prstGeom prst="rect">
            <a:avLst/>
          </a:prstGeom>
        </p:spPr>
        <p:txBody>
          <a:bodyPr vert="horz" lIns="96661" tIns="48331" rIns="96661" bIns="48331" rtlCol="0" anchor="b"/>
          <a:lstStyle>
            <a:lvl1pPr algn="r">
              <a:defRPr sz="1300"/>
            </a:lvl1pPr>
          </a:lstStyle>
          <a:p>
            <a:fld id="{48BA6964-3C1B-4554-8A9D-CB9C02F76146}" type="slidenum">
              <a:rPr lang="en-US" smtClean="0"/>
              <a:t>‹#›</a:t>
            </a:fld>
            <a:endParaRPr lang="en-US"/>
          </a:p>
        </p:txBody>
      </p:sp>
    </p:spTree>
    <p:extLst>
      <p:ext uri="{BB962C8B-B14F-4D97-AF65-F5344CB8AC3E}">
        <p14:creationId xmlns:p14="http://schemas.microsoft.com/office/powerpoint/2010/main" val="283634423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4228" y="0"/>
            <a:ext cx="3169309"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2019" y="4560570"/>
            <a:ext cx="5851162"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31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4228" y="9119474"/>
            <a:ext cx="3169309" cy="480060"/>
          </a:xfrm>
          <a:prstGeom prst="rect">
            <a:avLst/>
          </a:prstGeom>
        </p:spPr>
        <p:txBody>
          <a:bodyPr vert="horz" lIns="96661" tIns="48331" rIns="96661" bIns="48331" rtlCol="0" anchor="b"/>
          <a:lstStyle>
            <a:lvl1pPr algn="r">
              <a:defRPr sz="1300"/>
            </a:lvl1pPr>
          </a:lstStyle>
          <a:p>
            <a:fld id="{F74A096B-B1FC-440A-B778-B54F29681DF1}" type="slidenum">
              <a:rPr lang="en-US" smtClean="0"/>
              <a:t>‹#›</a:t>
            </a:fld>
            <a:endParaRPr lang="en-US"/>
          </a:p>
        </p:txBody>
      </p:sp>
    </p:spTree>
    <p:extLst>
      <p:ext uri="{BB962C8B-B14F-4D97-AF65-F5344CB8AC3E}">
        <p14:creationId xmlns:p14="http://schemas.microsoft.com/office/powerpoint/2010/main" val="46208557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100" dirty="0">
                <a:ea typeface="ＭＳ Ｐゴシック" pitchFamily="34" charset="-128"/>
              </a:rPr>
              <a:t>[Note to presenter: Populate your name and title in the customizable section if</a:t>
            </a:r>
            <a:r>
              <a:rPr lang="en-US" altLang="en-US" sz="1100" baseline="0" dirty="0">
                <a:ea typeface="ＭＳ Ｐゴシック" pitchFamily="34" charset="-128"/>
              </a:rPr>
              <a:t> you are an employee of Allianz</a:t>
            </a:r>
            <a:r>
              <a:rPr lang="en-US" altLang="en-US" sz="1100" dirty="0">
                <a:ea typeface="ＭＳ Ｐゴシック" pitchFamily="34" charset="-128"/>
              </a:rPr>
              <a:t>.]</a:t>
            </a:r>
          </a:p>
          <a:p>
            <a:pPr eaLnBrk="1" hangingPunct="1"/>
            <a:r>
              <a:rPr lang="en-US" altLang="en-US" sz="1100" dirty="0">
                <a:ea typeface="ＭＳ Ｐゴシック" pitchFamily="34" charset="-128"/>
              </a:rPr>
              <a:t>&lt;Welcome / Introductions / Announcements&gt;</a:t>
            </a:r>
          </a:p>
        </p:txBody>
      </p:sp>
    </p:spTree>
    <p:extLst>
      <p:ext uri="{BB962C8B-B14F-4D97-AF65-F5344CB8AC3E}">
        <p14:creationId xmlns:p14="http://schemas.microsoft.com/office/powerpoint/2010/main" val="26499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 how are your benefits calculated?</a:t>
            </a:r>
          </a:p>
          <a:p>
            <a:pPr>
              <a:defRPr/>
            </a:pPr>
            <a:r>
              <a:rPr lang="en-US" dirty="0"/>
              <a:t>Your retirement benefit is based on your primary insurance amount (PIA) </a:t>
            </a:r>
          </a:p>
          <a:p>
            <a:pPr>
              <a:defRPr/>
            </a:pPr>
            <a:r>
              <a:rPr lang="en-US" dirty="0"/>
              <a:t>[click] Your primary insurance amount (PIA) is the amount you receive at your full retirement age (FRA). Your FRA is based upon the date you were born. I will show you a date chart later in the presentation.</a:t>
            </a:r>
          </a:p>
          <a:p>
            <a:pPr>
              <a:defRPr/>
            </a:pPr>
            <a:r>
              <a:rPr lang="en-US" dirty="0"/>
              <a:t>Your average indexed monthly earnings (AIME) are used to calculate your PIA.</a:t>
            </a:r>
          </a:p>
          <a:p>
            <a:pPr marL="171395" indent="-171395">
              <a:buFont typeface="Arial" pitchFamily="34" charset="0"/>
              <a:buChar char="•"/>
              <a:defRPr/>
            </a:pPr>
            <a:r>
              <a:rPr lang="en-US" dirty="0"/>
              <a:t>If you were born after 1929, you use your highest 35 years to calculate your benefits (Social Security Administration, Benefit Amounts)</a:t>
            </a:r>
          </a:p>
          <a:p>
            <a:pPr marL="171395" indent="-171395">
              <a:buFont typeface="Arial" pitchFamily="34" charset="0"/>
              <a:buChar char="•"/>
              <a:defRPr/>
            </a:pPr>
            <a:r>
              <a:rPr lang="en-US" dirty="0"/>
              <a:t>Your actual earnings are “indexed” to account for average wage changes since the year your earnings were received.</a:t>
            </a:r>
          </a:p>
          <a:p>
            <a:pPr>
              <a:defRPr/>
            </a:pPr>
            <a:r>
              <a:rPr lang="en-US" dirty="0"/>
              <a:t>We will discuss later how your benefits are reduced if taken prior to your full retirement age.</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95824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to Key 3: When</a:t>
            </a:r>
            <a:r>
              <a:rPr lang="en-US" baseline="0" dirty="0"/>
              <a:t> to start benefits</a:t>
            </a:r>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28294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You can start benefits as early as age 62. But, depending on your full retirement age, as shown in the chart, you will receive 25-30% less in benefits.</a:t>
            </a:r>
          </a:p>
          <a:p>
            <a:r>
              <a:rPr lang="en-US" altLang="en-US" dirty="0">
                <a:ea typeface="ＭＳ Ｐゴシック" pitchFamily="34" charset="-128"/>
              </a:rPr>
              <a:t>Delaying start date after FRA results in delayed retirement credits (DRCs).</a:t>
            </a:r>
          </a:p>
          <a:p>
            <a:r>
              <a:rPr lang="en-US" altLang="en-US" dirty="0">
                <a:ea typeface="ＭＳ Ｐゴシック" pitchFamily="34" charset="-128"/>
              </a:rPr>
              <a:t>Selecting the time for you to retire should be based on your health, life expectancy, how much you have in other retirement plans, etc.</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660539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Arial" panose="020B0604020202020204" pitchFamily="34" charset="0"/>
                <a:ea typeface="ＭＳ Ｐゴシック" pitchFamily="34" charset="-128"/>
                <a:cs typeface="Arial" panose="020B0604020202020204" pitchFamily="34" charset="0"/>
              </a:rPr>
              <a:t>Let’s examine briefly how you can enhance your benefits by delaying your start date. The following is for an individual born in 1960 or later:</a:t>
            </a:r>
          </a:p>
          <a:p>
            <a:r>
              <a:rPr lang="en-US" altLang="en-US" sz="1000" dirty="0">
                <a:latin typeface="Arial" panose="020B0604020202020204" pitchFamily="34" charset="0"/>
                <a:ea typeface="ＭＳ Ｐゴシック" pitchFamily="34" charset="-128"/>
                <a:cs typeface="Arial" panose="020B0604020202020204" pitchFamily="34" charset="0"/>
              </a:rPr>
              <a:t>[Note, these calculations are based on a FRA of 67 and a benefit of $2,000/month @ 8% per each year delayed retirement benefits, no COLA, no discounting]</a:t>
            </a:r>
          </a:p>
          <a:p>
            <a:r>
              <a:rPr lang="en-US" altLang="en-US" sz="1000" dirty="0">
                <a:latin typeface="Arial" panose="020B0604020202020204" pitchFamily="34" charset="0"/>
                <a:ea typeface="ＭＳ Ｐゴシック" pitchFamily="34" charset="-128"/>
                <a:cs typeface="Arial" panose="020B0604020202020204" pitchFamily="34" charset="0"/>
              </a:rPr>
              <a:t>In the accumulated benefits age 70 column, the chart shows the total that you would receive in benefits starting at different ages. So, if you start benefits at age 62 and live to age 70, you will have received $134,400. If you delayed your benefits until age 68 and only lived to age 70, you can see how the amount you would have received decreases. </a:t>
            </a:r>
          </a:p>
          <a:p>
            <a:r>
              <a:rPr lang="en-US" altLang="en-US" sz="1000" dirty="0">
                <a:latin typeface="Arial" panose="020B0604020202020204" pitchFamily="34" charset="0"/>
                <a:ea typeface="ＭＳ Ｐゴシック" pitchFamily="34" charset="-128"/>
                <a:cs typeface="Arial" panose="020B0604020202020204" pitchFamily="34" charset="0"/>
              </a:rPr>
              <a:t>This is why it is important to consider when you want to start benefits, as well as consider your projected longevity. Depending on your health and life expectancy (which is often in your family genes) you might opt to delay benefits. Obviously, if you are in ill health, starting at age 62 makes sense. But you must also look at life expectancy. If you start at age 62 and are expected to live to only age 70, that maximizes your Social Security benefit. However, if you are in good health, choose to work to age 68 before beginning Social Security, and are expected to live to 80 or 85 years of age, your benefits are significantly better. This is why life expectancy is important to consider when deciding to start your benefits. </a:t>
            </a:r>
          </a:p>
          <a:p>
            <a:r>
              <a:rPr lang="en-US" altLang="en-US" sz="1000" dirty="0">
                <a:latin typeface="Arial" panose="020B0604020202020204" pitchFamily="34" charset="0"/>
                <a:ea typeface="ＭＳ Ｐゴシック" pitchFamily="34" charset="-128"/>
                <a:cs typeface="Arial" panose="020B0604020202020204" pitchFamily="34" charset="0"/>
              </a:rPr>
              <a:t>As noted, this chart is simplified for illustrative purposes only and does not take into account projected cost of living adjustments (COLAs) or adjust for expected interest rates.</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93341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review working in retirement,</a:t>
            </a:r>
            <a:r>
              <a:rPr lang="en-US" baseline="0" dirty="0"/>
              <a:t> </a:t>
            </a:r>
            <a:r>
              <a:rPr lang="en-US" dirty="0"/>
              <a:t>our</a:t>
            </a:r>
            <a:r>
              <a:rPr lang="en-US" baseline="0" dirty="0"/>
              <a:t> fourth key to Social Security.</a:t>
            </a:r>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15019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ea typeface="ＭＳ Ｐゴシック" pitchFamily="34" charset="-128"/>
              </a:rPr>
              <a:t>Because of a number of reasons - market down turns, loss of job earlier in career than expected, not saving enough, etc. - many people are now “phasing” into retirement and choose to take Social Security benefits at the same time.</a:t>
            </a:r>
          </a:p>
          <a:p>
            <a:r>
              <a:rPr lang="en-US" altLang="en-US" sz="1000" dirty="0">
                <a:ea typeface="ＭＳ Ｐゴシック" pitchFamily="34" charset="-128"/>
              </a:rPr>
              <a:t>In 2024, if you work into your retirement and are between age 62 (age</a:t>
            </a:r>
            <a:r>
              <a:rPr lang="en-US" altLang="en-US" sz="1000" baseline="0" dirty="0">
                <a:ea typeface="ＭＳ Ｐゴシック" pitchFamily="34" charset="-128"/>
              </a:rPr>
              <a:t> 60 if widow(er)) </a:t>
            </a:r>
            <a:r>
              <a:rPr lang="en-US" altLang="en-US" sz="1000" dirty="0">
                <a:ea typeface="ＭＳ Ｐゴシック" pitchFamily="34" charset="-128"/>
              </a:rPr>
              <a:t>and your full retirement age, there is a reduction of $1 in benefits for every $2 you earn above $22,320.</a:t>
            </a:r>
          </a:p>
          <a:p>
            <a:r>
              <a:rPr lang="en-US" altLang="en-US" sz="1000" dirty="0">
                <a:ea typeface="ＭＳ Ｐゴシック" pitchFamily="34" charset="-128"/>
              </a:rPr>
              <a:t>If you work into retirement in the year of your full retirement age up to your birthday, there is a reduction of $1 in benefits for every $3 you earn above $59,520 in 2024.</a:t>
            </a:r>
          </a:p>
          <a:p>
            <a:r>
              <a:rPr lang="en-US" altLang="en-US" sz="1000" dirty="0">
                <a:ea typeface="ＭＳ Ｐゴシック" pitchFamily="34" charset="-128"/>
              </a:rPr>
              <a:t>And finally, if you work after your full retirement age there is no reduction.</a:t>
            </a:r>
          </a:p>
          <a:p>
            <a:pPr defTabSz="457119">
              <a:defRPr/>
            </a:pPr>
            <a:r>
              <a:rPr lang="en-US" altLang="en-US" sz="1000" dirty="0">
                <a:ea typeface="ＭＳ Ｐゴシック" pitchFamily="34" charset="-128"/>
              </a:rPr>
              <a:t>Any Social Security income reduced in early retirement (due to working) will result in a positive adjustment to your monthly benefit when you reach your full retirement age.</a:t>
            </a:r>
          </a:p>
        </p:txBody>
      </p:sp>
      <p:sp>
        <p:nvSpPr>
          <p:cNvPr id="4" name="Slide Number Placeholder 3"/>
          <p:cNvSpPr>
            <a:spLocks noGrp="1"/>
          </p:cNvSpPr>
          <p:nvPr>
            <p:ph type="sldNum" sz="quarter" idx="10"/>
          </p:nvPr>
        </p:nvSpPr>
        <p:spPr/>
        <p:txBody>
          <a:bodyPr/>
          <a:lstStyle/>
          <a:p>
            <a:fld id="{61CDFA1C-EC1C-431D-8385-13D77AC2203F}" type="slidenum">
              <a:rPr lang="en-US" smtClean="0"/>
              <a:pPr/>
              <a:t>15</a:t>
            </a:fld>
            <a:endParaRPr lang="en-US" dirty="0"/>
          </a:p>
        </p:txBody>
      </p:sp>
    </p:spTree>
    <p:extLst>
      <p:ext uri="{BB962C8B-B14F-4D97-AF65-F5344CB8AC3E}">
        <p14:creationId xmlns:p14="http://schemas.microsoft.com/office/powerpoint/2010/main" val="3639886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this might work for a hypothetical example of Tamera. Assuming she was born in 1960</a:t>
            </a:r>
            <a:r>
              <a:rPr lang="en-US" baseline="0" dirty="0"/>
              <a:t> and that she is eligible for the maximum amount of Social Security benefit. Lets also assume she wants to retire early at age 62. But, she realized after a while that she enjoyed working and returned to work less than one year later.</a:t>
            </a:r>
          </a:p>
          <a:p>
            <a:r>
              <a:rPr lang="en-US" baseline="0" dirty="0"/>
              <a:t>[click] So, what would that look like? Remember earlier when we said that according to the Social Security Administration, the average retired worker benefit in June of 2023 was $1,837? Let’s use that number for our example and multiply that times 12 months to get $22,044 for her hypothetical annual benefit. But, Tamera wants to retire early at age 62 so she will receive a reduced benefit or $15,430. [22,044</a:t>
            </a:r>
            <a:r>
              <a:rPr lang="en-US" dirty="0"/>
              <a:t> ($1,837</a:t>
            </a:r>
            <a:r>
              <a:rPr lang="en-US" baseline="0" dirty="0"/>
              <a:t> x 12 </a:t>
            </a:r>
            <a:r>
              <a:rPr lang="en-US" baseline="0" dirty="0" err="1"/>
              <a:t>mo</a:t>
            </a:r>
            <a:r>
              <a:rPr lang="en-US" baseline="0" dirty="0"/>
              <a:t>) x 70% = (15,430)]</a:t>
            </a:r>
          </a:p>
          <a:p>
            <a:r>
              <a:rPr lang="en-US" baseline="0" dirty="0"/>
              <a:t>Let’s also assume that her current earnings are $40,000. Recall that the Social Security earnings limit for 2023 is $22,320. So we subtract the limit from the earnings to find her excess earnings. [$40,000 - $22,320 = $17,680]. That means we have to reduce $2 for every $1 over $22,320 for working from her excess earnings. This leaves her benefit working reduction to be about half of her excess earnings. Tamera’s net Social Security benefit is $6,591. </a:t>
            </a:r>
          </a:p>
          <a:p>
            <a:r>
              <a:rPr lang="en-US" baseline="0" dirty="0"/>
              <a:t>This can get a little complicated so make sure your strategies take into account all these various factors.</a:t>
            </a:r>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887671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5:</a:t>
            </a:r>
            <a:r>
              <a:rPr lang="en-US" baseline="0" dirty="0"/>
              <a:t> Tax implications.</a:t>
            </a:r>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968485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Social Security benefits are income-tax-free for the majority of beneficiaries; however, many people with higher total incomes are surprised that their Social Security benefits may be subject to federal income tax. </a:t>
            </a:r>
          </a:p>
          <a:p>
            <a:r>
              <a:rPr lang="en-US" altLang="en-US" dirty="0">
                <a:ea typeface="ＭＳ Ｐゴシック" pitchFamily="34" charset="-128"/>
              </a:rPr>
              <a:t>Whether and how your Social Security retirement benefits are taxed is based on your combined income. That is defined as the sum of the adjusted gross income plus nontaxable interest plus one-half of Social Security benefits.</a:t>
            </a:r>
          </a:p>
          <a:p>
            <a:r>
              <a:rPr lang="en-US" altLang="en-US" dirty="0">
                <a:ea typeface="ＭＳ Ｐゴシック" pitchFamily="34" charset="-128"/>
              </a:rPr>
              <a:t>The percentages are the amount of Social Security benefit included in income, not the tax rate on the Social Security benefit.</a:t>
            </a:r>
          </a:p>
          <a:p>
            <a:r>
              <a:rPr lang="en-US" altLang="en-US" dirty="0">
                <a:ea typeface="ＭＳ Ｐゴシック" pitchFamily="34" charset="-128"/>
              </a:rPr>
              <a:t>If you are single or Head of Household (HOH) with a combined income less than $25,000 you may not have to include any of your Social Security benefits received as part of your taxable income for the year (under $32,000 for Married, filing jointly (MFJ).</a:t>
            </a:r>
          </a:p>
          <a:p>
            <a:r>
              <a:rPr lang="en-US" altLang="en-US" dirty="0">
                <a:ea typeface="ＭＳ Ｐゴシック" pitchFamily="34" charset="-128"/>
              </a:rPr>
              <a:t>If you are Single or HOH with a combined income between $25,000 and $34,000 you may have to include up to 50% of your Social Security benefits received as part of your taxable income for the year (between $32,000 and $44,000 for MFJ).</a:t>
            </a:r>
          </a:p>
          <a:p>
            <a:r>
              <a:rPr lang="en-US" altLang="en-US" dirty="0">
                <a:ea typeface="ＭＳ Ｐゴシック" pitchFamily="34" charset="-128"/>
              </a:rPr>
              <a:t>If you are single or HOH with a combined income over $34,000 you may have to include up to 85% of your Social Security benefits received as part of your taxable income for the year (over $44,000 for MFJ).</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72247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6 is spousal and survivor benefits.</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97707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One of the most confusing but most important steps in your retirement strategies is understanding Social Security retirement benefits.</a:t>
            </a:r>
          </a:p>
          <a:p>
            <a:r>
              <a:rPr lang="en-US" altLang="en-US" dirty="0">
                <a:ea typeface="ＭＳ Ｐゴシック" pitchFamily="34" charset="-128"/>
              </a:rPr>
              <a:t>Many believe it is cut and dried and do not realize there are options.</a:t>
            </a:r>
          </a:p>
          <a:p>
            <a:r>
              <a:rPr lang="en-US" altLang="en-US" dirty="0">
                <a:ea typeface="ＭＳ Ｐゴシック" pitchFamily="34" charset="-128"/>
              </a:rPr>
              <a:t>However, it is a retirement income source with some control and a variety of elections you will need to make.</a:t>
            </a:r>
          </a:p>
          <a:p>
            <a:r>
              <a:rPr lang="en-US" altLang="en-US" dirty="0">
                <a:ea typeface="ＭＳ Ｐゴシック" pitchFamily="34" charset="-128"/>
              </a:rPr>
              <a:t>In addition, since Social Security may be the basis of all your retirement income decisions, it is important to fully understand the implications of the decisions you make.</a:t>
            </a:r>
          </a:p>
          <a:p>
            <a:r>
              <a:rPr lang="en-US" altLang="en-US" dirty="0">
                <a:ea typeface="ＭＳ Ｐゴシック" pitchFamily="34" charset="-128"/>
              </a:rPr>
              <a:t>Managing your Social Security income benefit is an important part of your retirement income process.</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71821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If a retiree is married, there is another set of considerations you need to understand. This brings us to the final key number 7 or spousal benefits.</a:t>
            </a:r>
          </a:p>
          <a:p>
            <a:r>
              <a:rPr lang="en-US" altLang="en-US" dirty="0">
                <a:ea typeface="ＭＳ Ｐゴシック" pitchFamily="34" charset="-128"/>
              </a:rPr>
              <a:t>There are calculations and considerations for enhancing benefits for your spouse as well as yourself.</a:t>
            </a:r>
          </a:p>
          <a:p>
            <a:r>
              <a:rPr lang="en-US" altLang="en-US" dirty="0">
                <a:ea typeface="ＭＳ Ｐゴシック" pitchFamily="34" charset="-128"/>
              </a:rPr>
              <a:t>The </a:t>
            </a:r>
            <a:r>
              <a:rPr lang="en-US" altLang="en-US" dirty="0" err="1">
                <a:ea typeface="ＭＳ Ｐゴシック" pitchFamily="34" charset="-128"/>
              </a:rPr>
              <a:t>nonqualifying</a:t>
            </a:r>
            <a:r>
              <a:rPr lang="en-US" altLang="en-US" dirty="0">
                <a:ea typeface="ＭＳ Ｐゴシック" pitchFamily="34" charset="-128"/>
              </a:rPr>
              <a:t> spouse can collect on the record of the spouse who is qualified to receive benefits. If the </a:t>
            </a:r>
            <a:r>
              <a:rPr lang="en-US" altLang="en-US" dirty="0" err="1">
                <a:ea typeface="ＭＳ Ｐゴシック" pitchFamily="34" charset="-128"/>
              </a:rPr>
              <a:t>nonqualifying</a:t>
            </a:r>
            <a:r>
              <a:rPr lang="en-US" altLang="en-US" dirty="0">
                <a:ea typeface="ＭＳ Ｐゴシック" pitchFamily="34" charset="-128"/>
              </a:rPr>
              <a:t> spouse is at FRA, he or she will receive 50% of the PIA of the qualifying spouse (not necessarily their benefit amount). If the </a:t>
            </a:r>
            <a:r>
              <a:rPr lang="en-US" altLang="en-US" dirty="0" err="1">
                <a:ea typeface="ＭＳ Ｐゴシック" pitchFamily="34" charset="-128"/>
              </a:rPr>
              <a:t>nonqualifying</a:t>
            </a:r>
            <a:r>
              <a:rPr lang="en-US" altLang="en-US" dirty="0">
                <a:ea typeface="ＭＳ Ｐゴシック" pitchFamily="34" charset="-128"/>
              </a:rPr>
              <a:t> spouse is age 62, he or she may receive permanently reduced benefits.</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896809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When both spouses qualify, generally the spouse with the lower benefit would receive the benefit based on their own earnings history, or 50% of their spouse’s retirement benefit, if greater.</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896809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Let’s review the advanced option of delaying one’s own benefit and starting a spousal benefit when both spouses qualify for their own retirement benefits. This possibility is only available to </a:t>
            </a:r>
            <a:r>
              <a:rPr lang="en-US" altLang="en-US" b="1" dirty="0">
                <a:ea typeface="ＭＳ Ｐゴシック" pitchFamily="34" charset="-128"/>
              </a:rPr>
              <a:t>someone who was at least age 62 or older in 2015.</a:t>
            </a:r>
          </a:p>
          <a:p>
            <a:r>
              <a:rPr lang="en-US" altLang="en-US" dirty="0">
                <a:ea typeface="ＭＳ Ｐゴシック" pitchFamily="34" charset="-128"/>
              </a:rPr>
              <a:t>With this option, spouse A would receive half of spouse B’s benefit starting at their full retirement age and delay receiving their own retirement benefits until a later date.</a:t>
            </a:r>
          </a:p>
          <a:p>
            <a:r>
              <a:rPr lang="en-US" altLang="en-US" dirty="0">
                <a:ea typeface="ＭＳ Ｐゴシック" pitchFamily="34" charset="-128"/>
              </a:rPr>
              <a:t>To use this strategy either spouse B is already receiving own benefit; OR spouse B filed and suspended benefits prior to April 30, 2016.</a:t>
            </a:r>
          </a:p>
          <a:p>
            <a:r>
              <a:rPr lang="en-US" altLang="en-US" dirty="0">
                <a:ea typeface="ＭＳ Ｐゴシック" pitchFamily="34" charset="-128"/>
              </a:rPr>
              <a:t>If spouse A chooses to delay own benefit, a higher benefit may be received at a later date based on the effect of delayed retirement credits.</a:t>
            </a:r>
          </a:p>
          <a:p>
            <a:r>
              <a:rPr lang="en-US" altLang="en-US" dirty="0">
                <a:ea typeface="ＭＳ Ｐゴシック" pitchFamily="34" charset="-128"/>
              </a:rPr>
              <a:t>This strategy could potentially</a:t>
            </a:r>
            <a:r>
              <a:rPr lang="en-US" altLang="en-US" baseline="0" dirty="0">
                <a:ea typeface="ＭＳ Ｐゴシック" pitchFamily="34" charset="-128"/>
              </a:rPr>
              <a:t> be used with divorced spouses if certain requirements are met.</a:t>
            </a:r>
            <a:endParaRPr lang="en-US" altLang="en-US" dirty="0">
              <a:ea typeface="ＭＳ Ｐゴシック" pitchFamily="34" charset="-128"/>
            </a:endParaRPr>
          </a:p>
          <a:p>
            <a:r>
              <a:rPr lang="en-US" altLang="en-US" dirty="0">
                <a:ea typeface="ＭＳ Ｐゴシック" pitchFamily="34" charset="-128"/>
              </a:rPr>
              <a:t>The rules are complicated and vary depending on your situation, so talk to a Social Security representative about the options available to you.</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89680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And, what about survivor benefits?</a:t>
            </a:r>
          </a:p>
          <a:p>
            <a:r>
              <a:rPr lang="en-US" altLang="en-US" dirty="0">
                <a:ea typeface="ＭＳ Ｐゴシック" pitchFamily="34" charset="-128"/>
              </a:rPr>
              <a:t>A surviving spouse is eligible to receive survivor benefits as early as age 60 (age 50 if disabled).</a:t>
            </a:r>
          </a:p>
          <a:p>
            <a:r>
              <a:rPr lang="en-US" altLang="en-US" dirty="0">
                <a:ea typeface="ＭＳ Ｐゴシック" pitchFamily="34" charset="-128"/>
              </a:rPr>
              <a:t>If you receive benefits early:</a:t>
            </a:r>
          </a:p>
          <a:p>
            <a:pPr>
              <a:buFontTx/>
              <a:buChar char="•"/>
            </a:pPr>
            <a:r>
              <a:rPr lang="en-US" altLang="en-US" dirty="0">
                <a:ea typeface="ＭＳ Ｐゴシック" pitchFamily="34" charset="-128"/>
              </a:rPr>
              <a:t>You can receive widow’s or widower’s benefits based on your age at any time between age 60 and your full retirement age (FRA) as a survivor. However, if you start at an earlier age, your survivor’s benefits are reduced a fraction of a percentage for each month before your full retirement age.</a:t>
            </a:r>
          </a:p>
          <a:p>
            <a:pPr>
              <a:buFontTx/>
              <a:buChar char="•"/>
            </a:pPr>
            <a:r>
              <a:rPr lang="en-US" altLang="en-US" dirty="0">
                <a:ea typeface="ＭＳ Ｐゴシック" pitchFamily="34" charset="-128"/>
              </a:rPr>
              <a:t>If you receive widow’s or widower’s benefits, AND you will qualify for a retirement benefit that’s more than your survivor’s benefit, you can switch to your own retirement benefit as early as age 62.</a:t>
            </a:r>
          </a:p>
          <a:p>
            <a:pPr defTabSz="966612">
              <a:defRPr/>
            </a:pPr>
            <a:r>
              <a:rPr lang="en-US" altLang="en-US" dirty="0">
                <a:ea typeface="ＭＳ Ｐゴシック" pitchFamily="34" charset="-128"/>
              </a:rPr>
              <a:t>The rules are complicated and vary depending on your situation, so talk to a Social Security representative about the options available to you.</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896809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Ex-spouse can get Social Security benefits based on other ex-spouse’s record if the marriage lasted at least 10 years.</a:t>
            </a:r>
          </a:p>
          <a:p>
            <a:r>
              <a:rPr lang="en-US" altLang="en-US" dirty="0">
                <a:ea typeface="ＭＳ Ｐゴシック" pitchFamily="34" charset="-128"/>
              </a:rPr>
              <a:t>The ex-spouse (the person receiving benefits) must be 62 years of age or older and unmarried.</a:t>
            </a:r>
          </a:p>
          <a:p>
            <a:r>
              <a:rPr lang="en-US" altLang="en-US" dirty="0">
                <a:ea typeface="ＭＳ Ｐゴシック" pitchFamily="34" charset="-128"/>
              </a:rPr>
              <a:t>The benefit that the receiving person is entitled to receive based on his or her own work is less than the benefit based on the divorce.</a:t>
            </a:r>
          </a:p>
          <a:p>
            <a:r>
              <a:rPr lang="en-US" altLang="en-US" dirty="0">
                <a:ea typeface="ＭＳ Ｐゴシック" pitchFamily="34" charset="-128"/>
              </a:rPr>
              <a:t>The amount of benefit has no effect on other ex-spouse or their current spouse.</a:t>
            </a:r>
          </a:p>
          <a:p>
            <a:r>
              <a:rPr lang="en-US" altLang="en-US" dirty="0">
                <a:ea typeface="ＭＳ Ｐゴシック" pitchFamily="34" charset="-128"/>
              </a:rPr>
              <a:t>Also, if divorced for at least 2 years and both ex-spouses are at least age 62, divorced spouse can get benefits even if other ex-spouse has not started Social Security benefits.</a:t>
            </a:r>
          </a:p>
          <a:p>
            <a:r>
              <a:rPr lang="en-US" altLang="en-US" dirty="0">
                <a:ea typeface="ＭＳ Ｐゴシック" pitchFamily="34" charset="-128"/>
              </a:rPr>
              <a:t>The rules are complicated and vary depending on your situation, so talk to a Social Security representative about the options available to you.</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896809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Finishing up with Medicare; Key 7.</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791925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You become eligible for Medicare on the first day of the month you turn 65. </a:t>
            </a:r>
          </a:p>
          <a:p>
            <a:r>
              <a:rPr lang="en-US" altLang="en-US" dirty="0">
                <a:ea typeface="ＭＳ Ｐゴシック" pitchFamily="34" charset="-128"/>
              </a:rPr>
              <a:t>If you are already receiving Social Security benefits, you are automatically enrolled. </a:t>
            </a:r>
          </a:p>
          <a:p>
            <a:r>
              <a:rPr lang="en-US" altLang="en-US" dirty="0">
                <a:ea typeface="ＭＳ Ｐゴシック" pitchFamily="34" charset="-128"/>
              </a:rPr>
              <a:t>If you are not receiving Social Security benefits, you must enroll to receive benefits. When you enroll can affect your premiums so it’s important to enroll when you turn age 65, because if you delay, you may pay higher premiums. It is recommended you apply</a:t>
            </a:r>
            <a:r>
              <a:rPr lang="en-US" altLang="en-US" baseline="0" dirty="0">
                <a:ea typeface="ＭＳ Ｐゴシック" pitchFamily="34" charset="-128"/>
              </a:rPr>
              <a:t> three months before reaching age 65.</a:t>
            </a:r>
            <a:endParaRPr lang="en-US" altLang="en-US" dirty="0">
              <a:ea typeface="ＭＳ Ｐゴシック" pitchFamily="34" charset="-128"/>
            </a:endParaRP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444198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There are four parts to Medicare: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Part A is free but there are deductibles and co-pays. It pays for some of the cost of hospitalization, limited skilled nursing home care, hospice care, and home health services.</a:t>
            </a:r>
          </a:p>
          <a:p>
            <a:r>
              <a:rPr lang="en-US" altLang="en-US" dirty="0">
                <a:ea typeface="ＭＳ Ｐゴシック" pitchFamily="34" charset="-128"/>
              </a:rPr>
              <a:t>Part B primarily covers physicians’ services, most outpatient hospital services, and certain related services. Long-term nursing home care is currently not covered. There is a premium for Part B coverage.</a:t>
            </a:r>
          </a:p>
          <a:p>
            <a:r>
              <a:rPr lang="en-US" altLang="en-US" dirty="0">
                <a:ea typeface="ＭＳ Ｐゴシック" pitchFamily="34" charset="-128"/>
              </a:rPr>
              <a:t>Part C includes managed care plans, Private Fee-for-Service plans, and Medical Savings Accounts. It may offer extra coverage such as vision, dental, and/or health and wellness programs.</a:t>
            </a:r>
          </a:p>
          <a:p>
            <a:r>
              <a:rPr lang="en-US" altLang="en-US" dirty="0">
                <a:ea typeface="ＭＳ Ｐゴシック" pitchFamily="34" charset="-128"/>
              </a:rPr>
              <a:t>Part D is a voluntary prescription drug coverage.</a:t>
            </a:r>
          </a:p>
          <a:p>
            <a:r>
              <a:rPr lang="en-US" altLang="en-US" dirty="0">
                <a:ea typeface="ＭＳ Ｐゴシック" pitchFamily="34" charset="-128"/>
              </a:rPr>
              <a:t>Note that Medicare does not cover everything. </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607777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There are a few decisions to make.</a:t>
            </a:r>
          </a:p>
          <a:p>
            <a:r>
              <a:rPr lang="en-US" altLang="en-US" dirty="0">
                <a:ea typeface="ＭＳ Ｐゴシック" pitchFamily="34" charset="-128"/>
              </a:rPr>
              <a:t>First decision is, how you want to get coverage.</a:t>
            </a:r>
          </a:p>
          <a:p>
            <a:r>
              <a:rPr lang="en-US" altLang="en-US" dirty="0">
                <a:ea typeface="ＭＳ Ｐゴシック" pitchFamily="34" charset="-128"/>
              </a:rPr>
              <a:t>There are two main ways to get your Medicare coverage: Original Medicare and Medicare Advantage Plan, which is like an HMO or PPO.</a:t>
            </a:r>
          </a:p>
          <a:p>
            <a:r>
              <a:rPr lang="en-US" altLang="en-US" dirty="0">
                <a:ea typeface="ＭＳ Ｐゴシック" pitchFamily="34" charset="-128"/>
              </a:rPr>
              <a:t>Second decision is, do you need to add prescription drug coverage? Most Medicare Advantage Plans cover prescription drugs but it can be added to some plans if not already included.</a:t>
            </a:r>
          </a:p>
          <a:p>
            <a:r>
              <a:rPr lang="en-US" altLang="en-US" dirty="0">
                <a:ea typeface="ＭＳ Ｐゴシック" pitchFamily="34" charset="-128"/>
              </a:rPr>
              <a:t>A third decision is, do you need to add supplemental coverage like </a:t>
            </a:r>
            <a:r>
              <a:rPr lang="en-US" altLang="en-US" dirty="0" err="1">
                <a:ea typeface="ＭＳ Ｐゴシック" pitchFamily="34" charset="-128"/>
              </a:rPr>
              <a:t>Medigap</a:t>
            </a:r>
            <a:r>
              <a:rPr lang="en-US" altLang="en-US" dirty="0">
                <a:ea typeface="ＭＳ Ｐゴシック" pitchFamily="34" charset="-128"/>
              </a:rPr>
              <a:t> under original</a:t>
            </a:r>
            <a:r>
              <a:rPr lang="en-US" altLang="en-US" baseline="0" dirty="0">
                <a:ea typeface="ＭＳ Ｐゴシック" pitchFamily="34" charset="-128"/>
              </a:rPr>
              <a:t> Medicare plans</a:t>
            </a:r>
            <a:r>
              <a:rPr lang="en-US" altLang="en-US" dirty="0">
                <a:ea typeface="ＭＳ Ｐゴシック" pitchFamily="34" charset="-128"/>
              </a:rPr>
              <a:t>? If you join a Medicare Advantage Plan, you don’t need (and therefore can’t buy) a </a:t>
            </a:r>
            <a:r>
              <a:rPr lang="en-US" altLang="en-US" dirty="0" err="1">
                <a:ea typeface="ＭＳ Ｐゴシック" pitchFamily="34" charset="-128"/>
              </a:rPr>
              <a:t>Medigap</a:t>
            </a:r>
            <a:r>
              <a:rPr lang="en-US" altLang="en-US" dirty="0">
                <a:ea typeface="ＭＳ Ｐゴシック" pitchFamily="34" charset="-128"/>
              </a:rPr>
              <a:t> (Medicare Supplement Insurance) policy.</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371641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27" indent="-228527">
              <a:defRPr/>
            </a:pPr>
            <a:r>
              <a:rPr lang="en-US" dirty="0"/>
              <a:t>So, Social Security is just one extremely important part of your retirement sources of income. It is the base on which you and your financial professional will make other decisions. </a:t>
            </a:r>
          </a:p>
          <a:p>
            <a:pPr marL="228527" indent="-228527">
              <a:defRPr/>
            </a:pPr>
            <a:r>
              <a:rPr lang="en-US" dirty="0"/>
              <a:t>Today we covered 7 keys to enhancing your Social Security benefits.</a:t>
            </a:r>
          </a:p>
          <a:p>
            <a:pPr marL="228527" indent="-228527">
              <a:defRPr/>
            </a:pPr>
            <a:r>
              <a:rPr lang="en-US" dirty="0"/>
              <a:t>We started with seven of the basics for knowing the numbers behind the benefits.</a:t>
            </a:r>
          </a:p>
          <a:p>
            <a:pPr marL="228527" indent="-228527">
              <a:buFontTx/>
              <a:buAutoNum type="arabicPeriod"/>
              <a:defRPr/>
            </a:pPr>
            <a:r>
              <a:rPr lang="en-US" dirty="0"/>
              <a:t>Basic facts to know</a:t>
            </a:r>
          </a:p>
          <a:p>
            <a:pPr marL="228527" indent="-228527">
              <a:buFontTx/>
              <a:buAutoNum type="arabicPeriod"/>
              <a:defRPr/>
            </a:pPr>
            <a:r>
              <a:rPr lang="en-US" dirty="0"/>
              <a:t>Benefit basics</a:t>
            </a:r>
          </a:p>
          <a:p>
            <a:pPr marL="228527" indent="-228527">
              <a:buFontTx/>
              <a:buAutoNum type="arabicPeriod"/>
              <a:defRPr/>
            </a:pPr>
            <a:r>
              <a:rPr lang="en-US" dirty="0"/>
              <a:t>When to start benefits</a:t>
            </a:r>
          </a:p>
          <a:p>
            <a:pPr marL="228527" indent="-228527">
              <a:buFontTx/>
              <a:buAutoNum type="arabicPeriod"/>
              <a:defRPr/>
            </a:pPr>
            <a:r>
              <a:rPr lang="en-US" dirty="0"/>
              <a:t>Working in retirement</a:t>
            </a:r>
          </a:p>
          <a:p>
            <a:pPr marL="228527" indent="-228527">
              <a:buFontTx/>
              <a:buAutoNum type="arabicPeriod"/>
              <a:defRPr/>
            </a:pPr>
            <a:r>
              <a:rPr lang="en-US" dirty="0"/>
              <a:t>Tax</a:t>
            </a:r>
            <a:r>
              <a:rPr lang="en-US" baseline="0" dirty="0"/>
              <a:t> implications</a:t>
            </a:r>
            <a:endParaRPr lang="en-US" dirty="0"/>
          </a:p>
          <a:p>
            <a:pPr marL="228527" indent="-228527">
              <a:buFontTx/>
              <a:buAutoNum type="arabicPeriod"/>
              <a:defRPr/>
            </a:pPr>
            <a:r>
              <a:rPr lang="en-US" dirty="0"/>
              <a:t>Spousal</a:t>
            </a:r>
            <a:r>
              <a:rPr lang="en-US" baseline="0" dirty="0"/>
              <a:t> and survivor benefits</a:t>
            </a:r>
            <a:endParaRPr lang="en-US" dirty="0"/>
          </a:p>
          <a:p>
            <a:pPr marL="228527" indent="-228527">
              <a:buFontTx/>
              <a:buAutoNum type="arabicPeriod"/>
              <a:defRPr/>
            </a:pPr>
            <a:r>
              <a:rPr lang="en-US" dirty="0"/>
              <a:t>And finally, we wrapped it up with Medicare, for 7 keys.</a:t>
            </a:r>
          </a:p>
          <a:p>
            <a:pPr marL="228527" indent="-228527">
              <a:defRPr/>
            </a:pPr>
            <a:r>
              <a:rPr lang="en-US" dirty="0"/>
              <a:t>Please remember to seek guidance from the Social Security Administration regarding your particular situation.</a:t>
            </a:r>
          </a:p>
          <a:p>
            <a:pPr marL="228527" indent="-228527">
              <a:defRPr/>
            </a:pPr>
            <a:r>
              <a:rPr lang="en-US" dirty="0"/>
              <a:t>Hopefully, you can now feel more comfortable in looking at your retirement strategies with help from your financial professional, attorney and tax professional.</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73414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defRPr/>
            </a:pPr>
            <a:r>
              <a:rPr lang="en-US" sz="1000" dirty="0">
                <a:latin typeface="Arial" panose="020B0604020202020204" pitchFamily="34" charset="0"/>
                <a:cs typeface="Arial" panose="020B0604020202020204" pitchFamily="34" charset="0"/>
              </a:rPr>
              <a:t>While many of you know the basics of Social Security, we are going to structure our session so that as you work with your financial professional, you will feel more comfortable in making decisions affecting your 401(k), IRAs, etc.</a:t>
            </a:r>
            <a:r>
              <a:rPr lang="en-US" sz="1000" baseline="0" dirty="0">
                <a:latin typeface="Arial" panose="020B0604020202020204" pitchFamily="34" charset="0"/>
                <a:cs typeface="Arial" panose="020B0604020202020204" pitchFamily="34" charset="0"/>
              </a:rPr>
              <a:t> </a:t>
            </a:r>
          </a:p>
          <a:p>
            <a:pPr marL="0" indent="0">
              <a:defRPr/>
            </a:pPr>
            <a:r>
              <a:rPr lang="en-US" sz="1000" dirty="0">
                <a:latin typeface="Arial" panose="020B0604020202020204" pitchFamily="34" charset="0"/>
                <a:cs typeface="Arial" panose="020B0604020202020204" pitchFamily="34" charset="0"/>
              </a:rPr>
              <a:t>As we discuss this material, please be aware that you should seek guidance from the Social Security Administration regarding your particular situation.</a:t>
            </a:r>
          </a:p>
          <a:p>
            <a:pPr marL="0" indent="0">
              <a:defRPr/>
            </a:pPr>
            <a:r>
              <a:rPr lang="en-US" sz="1000" dirty="0">
                <a:latin typeface="Arial" panose="020B0604020202020204" pitchFamily="34" charset="0"/>
                <a:cs typeface="Arial" panose="020B0604020202020204" pitchFamily="34" charset="0"/>
              </a:rPr>
              <a:t>Today, we will cover 7 keys to enhancing your Social Security benefits.</a:t>
            </a:r>
          </a:p>
          <a:p>
            <a:pPr marL="228527" indent="-228527">
              <a:defRPr/>
            </a:pPr>
            <a:r>
              <a:rPr lang="en-US" sz="1000" dirty="0">
                <a:latin typeface="Arial" panose="020B0604020202020204" pitchFamily="34" charset="0"/>
                <a:cs typeface="Arial" panose="020B0604020202020204" pitchFamily="34" charset="0"/>
              </a:rPr>
              <a:t>Let’s start with the basics. </a:t>
            </a:r>
          </a:p>
          <a:p>
            <a:pPr marL="228527" indent="-228527">
              <a:buFontTx/>
              <a:buAutoNum type="arabicPeriod"/>
              <a:defRPr/>
            </a:pPr>
            <a:r>
              <a:rPr lang="en-US" sz="1000" dirty="0">
                <a:latin typeface="Arial" panose="020B0604020202020204" pitchFamily="34" charset="0"/>
                <a:cs typeface="Arial" panose="020B0604020202020204" pitchFamily="34" charset="0"/>
              </a:rPr>
              <a:t>General Social Security benefit basics</a:t>
            </a:r>
          </a:p>
          <a:p>
            <a:pPr marL="228527" indent="-228527">
              <a:buFontTx/>
              <a:buAutoNum type="arabicPeriod"/>
              <a:defRPr/>
            </a:pPr>
            <a:r>
              <a:rPr lang="en-US" sz="1000" dirty="0">
                <a:latin typeface="Arial" panose="020B0604020202020204" pitchFamily="34" charset="0"/>
                <a:cs typeface="Arial" panose="020B0604020202020204" pitchFamily="34" charset="0"/>
              </a:rPr>
              <a:t>We’ll cover income benefits</a:t>
            </a:r>
          </a:p>
          <a:p>
            <a:pPr marL="228527" indent="-228527">
              <a:buFontTx/>
              <a:buAutoNum type="arabicPeriod"/>
              <a:defRPr/>
            </a:pPr>
            <a:r>
              <a:rPr lang="en-US" sz="1000" dirty="0">
                <a:latin typeface="Arial" panose="020B0604020202020204" pitchFamily="34" charset="0"/>
                <a:cs typeface="Arial" panose="020B0604020202020204" pitchFamily="34" charset="0"/>
              </a:rPr>
              <a:t>When to start benefits</a:t>
            </a:r>
          </a:p>
          <a:p>
            <a:pPr marL="228527" indent="-228527">
              <a:buFontTx/>
              <a:buAutoNum type="arabicPeriod"/>
              <a:defRPr/>
            </a:pPr>
            <a:r>
              <a:rPr lang="en-US" sz="1000" dirty="0">
                <a:latin typeface="Arial" panose="020B0604020202020204" pitchFamily="34" charset="0"/>
                <a:cs typeface="Arial" panose="020B0604020202020204" pitchFamily="34" charset="0"/>
              </a:rPr>
              <a:t>Working in retirement</a:t>
            </a:r>
          </a:p>
          <a:p>
            <a:pPr marL="228527" indent="-228527">
              <a:buFontTx/>
              <a:buAutoNum type="arabicPeriod"/>
              <a:defRPr/>
            </a:pPr>
            <a:r>
              <a:rPr lang="en-US" sz="1000" dirty="0">
                <a:latin typeface="Arial" panose="020B0604020202020204" pitchFamily="34" charset="0"/>
                <a:cs typeface="Arial" panose="020B0604020202020204" pitchFamily="34" charset="0"/>
              </a:rPr>
              <a:t>Tax implications</a:t>
            </a:r>
          </a:p>
          <a:p>
            <a:pPr marL="228527" indent="-228527">
              <a:buFontTx/>
              <a:buAutoNum type="arabicPeriod"/>
              <a:defRPr/>
            </a:pPr>
            <a:r>
              <a:rPr lang="en-US" sz="1000" dirty="0">
                <a:latin typeface="Arial" panose="020B0604020202020204" pitchFamily="34" charset="0"/>
                <a:cs typeface="Arial" panose="020B0604020202020204" pitchFamily="34" charset="0"/>
              </a:rPr>
              <a:t>Spousal</a:t>
            </a:r>
            <a:r>
              <a:rPr lang="en-US" sz="1000" baseline="0" dirty="0">
                <a:latin typeface="Arial" panose="020B0604020202020204" pitchFamily="34" charset="0"/>
                <a:cs typeface="Arial" panose="020B0604020202020204" pitchFamily="34" charset="0"/>
              </a:rPr>
              <a:t> and survivor benefits</a:t>
            </a:r>
            <a:endParaRPr lang="en-US" sz="1000" dirty="0">
              <a:latin typeface="Arial" panose="020B0604020202020204" pitchFamily="34" charset="0"/>
              <a:cs typeface="Arial" panose="020B0604020202020204" pitchFamily="34" charset="0"/>
            </a:endParaRPr>
          </a:p>
          <a:p>
            <a:pPr marL="228527" indent="-228527">
              <a:buFontTx/>
              <a:buAutoNum type="arabicPeriod"/>
              <a:defRPr/>
            </a:pPr>
            <a:r>
              <a:rPr lang="en-US" sz="1000" dirty="0">
                <a:latin typeface="Arial" panose="020B0604020202020204" pitchFamily="34" charset="0"/>
                <a:cs typeface="Arial" panose="020B0604020202020204" pitchFamily="34" charset="0"/>
              </a:rPr>
              <a:t>And finally, we will wrap it up with</a:t>
            </a:r>
            <a:r>
              <a:rPr lang="en-US" sz="1000" baseline="0" dirty="0">
                <a:latin typeface="Arial" panose="020B0604020202020204" pitchFamily="34" charset="0"/>
                <a:cs typeface="Arial" panose="020B0604020202020204" pitchFamily="34" charset="0"/>
              </a:rPr>
              <a:t> Medicare basics.</a:t>
            </a:r>
            <a:endParaRPr lang="en-US" sz="1000"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734145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So, we covered a lot of things to think about. Social Security is the foundation</a:t>
            </a:r>
            <a:r>
              <a:rPr lang="en-US" altLang="en-US" baseline="0" dirty="0">
                <a:ea typeface="ＭＳ Ｐゴシック" pitchFamily="34" charset="-128"/>
              </a:rPr>
              <a:t> to your retirement income sources. </a:t>
            </a:r>
            <a:r>
              <a:rPr lang="en-US" altLang="en-US" dirty="0">
                <a:ea typeface="ＭＳ Ｐゴシック" pitchFamily="34" charset="-128"/>
              </a:rPr>
              <a:t>What should you do next?</a:t>
            </a:r>
          </a:p>
          <a:p>
            <a:r>
              <a:rPr lang="en-US" altLang="en-US" dirty="0">
                <a:ea typeface="ＭＳ Ｐゴシック" pitchFamily="34" charset="-128"/>
              </a:rPr>
              <a:t>Make sure you understand all filing options available</a:t>
            </a:r>
            <a:r>
              <a:rPr lang="en-US" altLang="en-US" baseline="0" dirty="0">
                <a:ea typeface="ＭＳ Ｐゴシック" pitchFamily="34" charset="-128"/>
              </a:rPr>
              <a:t> to you to help enhance your Social Security benefits.</a:t>
            </a:r>
            <a:endParaRPr lang="en-US" altLang="en-US" dirty="0">
              <a:ea typeface="ＭＳ Ｐゴシック" pitchFamily="34" charset="-128"/>
            </a:endParaRPr>
          </a:p>
          <a:p>
            <a:r>
              <a:rPr lang="en-US" altLang="en-US" dirty="0">
                <a:ea typeface="ＭＳ Ｐゴシック" pitchFamily="34" charset="-128"/>
              </a:rPr>
              <a:t>Evaluate if your basic retirement income needs are likely to be covered by your retirement income sources.</a:t>
            </a:r>
          </a:p>
          <a:p>
            <a:pPr defTabSz="966612">
              <a:defRPr/>
            </a:pPr>
            <a:r>
              <a:rPr lang="en-US" altLang="en-US" dirty="0">
                <a:ea typeface="ＭＳ Ｐゴシック" pitchFamily="34" charset="-128"/>
              </a:rPr>
              <a:t>Consider annuities to help fund any potential retirement income gaps. </a:t>
            </a:r>
            <a:r>
              <a:rPr lang="en-US" sz="1300" dirty="0"/>
              <a:t>Annuities can help you meet your long-term retirement goals by offering tax-deferred growth potential, a death benefit during the accumulation phase, and a guaranteed stream of income at retirement.</a:t>
            </a:r>
            <a:endParaRPr lang="en-US" altLang="en-US" dirty="0">
              <a:ea typeface="ＭＳ Ｐゴシック" pitchFamily="34" charset="-128"/>
            </a:endParaRPr>
          </a:p>
          <a:p>
            <a:r>
              <a:rPr lang="en-US" altLang="en-US" dirty="0">
                <a:ea typeface="ＭＳ Ｐゴシック" pitchFamily="34" charset="-128"/>
              </a:rPr>
              <a:t>Then, let’s meet to review your specific situation.</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907083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59373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Key 1: Benefit basics</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62624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000" dirty="0">
                <a:latin typeface="Arial" panose="020B0604020202020204" pitchFamily="34" charset="0"/>
                <a:cs typeface="Arial" panose="020B0604020202020204" pitchFamily="34" charset="0"/>
              </a:rPr>
              <a:t>A snapshot of month</a:t>
            </a:r>
            <a:r>
              <a:rPr lang="en-US" sz="1000" baseline="0" dirty="0">
                <a:latin typeface="Arial" panose="020B0604020202020204" pitchFamily="34" charset="0"/>
                <a:cs typeface="Arial" panose="020B0604020202020204" pitchFamily="34" charset="0"/>
              </a:rPr>
              <a:t> for </a:t>
            </a:r>
            <a:r>
              <a:rPr lang="en-US" sz="1000" dirty="0">
                <a:latin typeface="Arial" panose="020B0604020202020204" pitchFamily="34" charset="0"/>
                <a:cs typeface="Arial" panose="020B0604020202020204" pitchFamily="34" charset="0"/>
              </a:rPr>
              <a:t>Social Security. Using June</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2023 beneficiary data from Social Security fact</a:t>
            </a:r>
            <a:r>
              <a:rPr lang="en-US" sz="1000" baseline="0" dirty="0">
                <a:latin typeface="Arial" panose="020B0604020202020204" pitchFamily="34" charset="0"/>
                <a:cs typeface="Arial" panose="020B0604020202020204" pitchFamily="34" charset="0"/>
              </a:rPr>
              <a:t> sheet</a:t>
            </a:r>
            <a:r>
              <a:rPr lang="en-US" sz="1000" dirty="0">
                <a:latin typeface="Arial" panose="020B0604020202020204" pitchFamily="34" charset="0"/>
                <a:cs typeface="Arial" panose="020B0604020202020204" pitchFamily="34" charset="0"/>
              </a:rPr>
              <a:t>, about 66.6 million beneficiaries (66,633) were estimated to receive over $1 trillion ($1.2) in Social Security benefits.</a:t>
            </a:r>
            <a:r>
              <a:rPr lang="en-US" sz="1000" baseline="0" dirty="0">
                <a:latin typeface="Arial" panose="020B0604020202020204" pitchFamily="34" charset="0"/>
                <a:cs typeface="Arial" panose="020B0604020202020204" pitchFamily="34" charset="0"/>
              </a:rPr>
              <a:t> 78% of the benefits are paid to retired workers and their dependents.</a:t>
            </a:r>
          </a:p>
          <a:p>
            <a:pPr defTabSz="966612">
              <a:defRPr/>
            </a:pPr>
            <a:r>
              <a:rPr lang="en-US" sz="1000" dirty="0">
                <a:latin typeface="Arial" panose="020B0604020202020204" pitchFamily="34" charset="0"/>
                <a:cs typeface="Arial" panose="020B0604020202020204" pitchFamily="34" charset="0"/>
              </a:rPr>
              <a:t>But</a:t>
            </a:r>
            <a:r>
              <a:rPr lang="en-US" sz="1000" baseline="0" dirty="0">
                <a:latin typeface="Arial" panose="020B0604020202020204" pitchFamily="34" charset="0"/>
                <a:cs typeface="Arial" panose="020B0604020202020204" pitchFamily="34" charset="0"/>
              </a:rPr>
              <a:t> Social Security is more than just retirement. Almost 9% (8.8%) paid to survivors of deceased workers. And 13% paid to disabled workers and their dependents.</a:t>
            </a:r>
          </a:p>
          <a:p>
            <a:pPr defTabSz="966612">
              <a:defRPr/>
            </a:pPr>
            <a:r>
              <a:rPr lang="en-US" sz="1000" baseline="0" dirty="0">
                <a:latin typeface="Arial" panose="020B0604020202020204" pitchFamily="34" charset="0"/>
                <a:cs typeface="Arial" panose="020B0604020202020204" pitchFamily="34" charset="0"/>
              </a:rPr>
              <a:t>The average monthly amount a retired worker receives is $1,837, aged widow(</a:t>
            </a:r>
            <a:r>
              <a:rPr lang="en-US" sz="1000" baseline="0" dirty="0" err="1">
                <a:latin typeface="Arial" panose="020B0604020202020204" pitchFamily="34" charset="0"/>
                <a:cs typeface="Arial" panose="020B0604020202020204" pitchFamily="34" charset="0"/>
              </a:rPr>
              <a:t>er</a:t>
            </a:r>
            <a:r>
              <a:rPr lang="en-US" sz="1000" baseline="0" dirty="0">
                <a:latin typeface="Arial" panose="020B0604020202020204" pitchFamily="34" charset="0"/>
                <a:cs typeface="Arial" panose="020B0604020202020204" pitchFamily="34" charset="0"/>
              </a:rPr>
              <a:t>) and aged parents $1,713, and $1,486 for a disabled worker. </a:t>
            </a:r>
            <a:endParaRPr lang="en-US" sz="1000"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44708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Arial" panose="020B0604020202020204" pitchFamily="34" charset="0"/>
                <a:ea typeface="ＭＳ Ｐゴシック" pitchFamily="34" charset="-128"/>
                <a:cs typeface="Arial" panose="020B0604020202020204" pitchFamily="34" charset="0"/>
              </a:rPr>
              <a:t>Many are concerned about the future of Social Security. </a:t>
            </a:r>
          </a:p>
          <a:p>
            <a:r>
              <a:rPr lang="en-US" altLang="en-US" sz="1000" dirty="0">
                <a:latin typeface="Arial" panose="020B0604020202020204" pitchFamily="34" charset="0"/>
                <a:ea typeface="ＭＳ Ｐゴシック" pitchFamily="34" charset="-128"/>
                <a:cs typeface="Arial" panose="020B0604020202020204" pitchFamily="34" charset="0"/>
              </a:rPr>
              <a:t>The gap between benefits and promised payment continues to grow.</a:t>
            </a:r>
          </a:p>
          <a:p>
            <a:r>
              <a:rPr lang="en-US" altLang="en-US" sz="1000" dirty="0">
                <a:latin typeface="Arial" panose="020B0604020202020204" pitchFamily="34" charset="0"/>
                <a:ea typeface="ＭＳ Ｐゴシック" pitchFamily="34" charset="-128"/>
                <a:cs typeface="Arial" panose="020B0604020202020204" pitchFamily="34" charset="0"/>
              </a:rPr>
              <a:t>Will it be there when I retire? This is a common question for many people.</a:t>
            </a:r>
          </a:p>
          <a:p>
            <a:r>
              <a:rPr lang="en-US" altLang="en-US" sz="1000" dirty="0">
                <a:latin typeface="Arial" panose="020B0604020202020204" pitchFamily="34" charset="0"/>
                <a:ea typeface="ＭＳ Ｐゴシック" pitchFamily="34" charset="-128"/>
                <a:cs typeface="Arial" panose="020B0604020202020204" pitchFamily="34" charset="0"/>
              </a:rPr>
              <a:t>By 2034, the Social Security Administration says the OASI and DI trust funds are expected to be depleted.</a:t>
            </a:r>
            <a:r>
              <a:rPr lang="en-US" altLang="en-US" sz="1000" baseline="0" dirty="0">
                <a:latin typeface="Arial" panose="020B0604020202020204" pitchFamily="34" charset="0"/>
                <a:ea typeface="ＭＳ Ｐゴシック" pitchFamily="34" charset="-128"/>
                <a:cs typeface="Arial" panose="020B0604020202020204" pitchFamily="34" charset="0"/>
              </a:rPr>
              <a:t> </a:t>
            </a:r>
            <a:r>
              <a:rPr lang="en-US" altLang="en-US" sz="1000" dirty="0">
                <a:latin typeface="Arial" panose="020B0604020202020204" pitchFamily="34" charset="0"/>
                <a:ea typeface="ＭＳ Ｐゴシック" pitchFamily="34" charset="-128"/>
                <a:cs typeface="Arial" panose="020B0604020202020204" pitchFamily="34" charset="0"/>
              </a:rPr>
              <a:t>However, it appears today that projected tax revenues will be adequate to pay about 80% of scheduled benefits in the depletion year of 2034.</a:t>
            </a:r>
          </a:p>
          <a:p>
            <a:r>
              <a:rPr lang="en-US" altLang="en-US" sz="1000" dirty="0">
                <a:latin typeface="Arial" panose="020B0604020202020204" pitchFamily="34" charset="0"/>
                <a:ea typeface="ＭＳ Ｐゴシック" pitchFamily="34" charset="-128"/>
                <a:cs typeface="Arial" panose="020B0604020202020204" pitchFamily="34" charset="0"/>
              </a:rPr>
              <a:t>Congress will have to make further changes to either reduce future benefits or increase taxes, as a couple of examples of options.</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7872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Arial" panose="020B0604020202020204" pitchFamily="34" charset="0"/>
                <a:ea typeface="ＭＳ Ｐゴシック" pitchFamily="34" charset="-128"/>
                <a:cs typeface="Arial" panose="020B0604020202020204" pitchFamily="34" charset="0"/>
              </a:rPr>
              <a:t>Social Security statements are now automatically mailed to you</a:t>
            </a:r>
            <a:r>
              <a:rPr lang="en-US" altLang="en-US" sz="1000" baseline="0" dirty="0">
                <a:latin typeface="Arial" panose="020B0604020202020204" pitchFamily="34" charset="0"/>
                <a:ea typeface="ＭＳ Ｐゴシック" pitchFamily="34" charset="-128"/>
                <a:cs typeface="Arial" panose="020B0604020202020204" pitchFamily="34" charset="0"/>
              </a:rPr>
              <a:t> </a:t>
            </a:r>
            <a:r>
              <a:rPr lang="en-US" altLang="en-US" sz="1000" dirty="0">
                <a:latin typeface="Arial" panose="020B0604020202020204" pitchFamily="34" charset="0"/>
                <a:ea typeface="ＭＳ Ｐゴシック" pitchFamily="34" charset="-128"/>
                <a:cs typeface="Arial" panose="020B0604020202020204" pitchFamily="34" charset="0"/>
              </a:rPr>
              <a:t>based on your age. But you can go online and create an account.</a:t>
            </a:r>
          </a:p>
          <a:p>
            <a:r>
              <a:rPr lang="en-US" altLang="en-US" sz="1000" dirty="0">
                <a:latin typeface="Arial" panose="020B0604020202020204" pitchFamily="34" charset="0"/>
                <a:ea typeface="ＭＳ Ｐゴシック" pitchFamily="34" charset="-128"/>
                <a:cs typeface="Arial" panose="020B0604020202020204" pitchFamily="34" charset="0"/>
              </a:rPr>
              <a:t>Once you set up an account, [click] you have several options including getting your Social Security statement. However, statements are not automatically mailed if you have an online account.</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296005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Moving</a:t>
            </a:r>
            <a:r>
              <a:rPr lang="en-US" sz="1000" baseline="0" dirty="0">
                <a:latin typeface="Arial" panose="020B0604020202020204" pitchFamily="34" charset="0"/>
                <a:cs typeface="Arial" panose="020B0604020202020204" pitchFamily="34" charset="0"/>
              </a:rPr>
              <a:t> now to key #2: Income benefits.</a:t>
            </a:r>
            <a:endParaRPr lang="en-US" sz="1000" dirty="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8223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Arial" panose="020B0604020202020204" pitchFamily="34" charset="0"/>
                <a:ea typeface="ＭＳ Ｐゴシック" pitchFamily="34" charset="-128"/>
                <a:cs typeface="Arial" panose="020B0604020202020204" pitchFamily="34" charset="0"/>
              </a:rPr>
              <a:t>How do you qualify for benefits?</a:t>
            </a:r>
          </a:p>
          <a:p>
            <a:r>
              <a:rPr lang="en-US" altLang="en-US" sz="1000" dirty="0">
                <a:latin typeface="Arial" panose="020B0604020202020204" pitchFamily="34" charset="0"/>
                <a:ea typeface="ＭＳ Ｐゴシック" pitchFamily="34" charset="-128"/>
                <a:cs typeface="Arial" panose="020B0604020202020204" pitchFamily="34" charset="0"/>
              </a:rPr>
              <a:t>You must be fully insured, which means you earned the required number of Social Security credits.</a:t>
            </a:r>
          </a:p>
          <a:p>
            <a:r>
              <a:rPr lang="en-US" altLang="en-US" sz="1000" dirty="0">
                <a:latin typeface="Arial" panose="020B0604020202020204" pitchFamily="34" charset="0"/>
                <a:ea typeface="ＭＳ Ｐゴシック" pitchFamily="34" charset="-128"/>
                <a:cs typeface="Arial" panose="020B0604020202020204" pitchFamily="34" charset="0"/>
              </a:rPr>
              <a:t>Most workers need 40 credits. That is about 10 years of work (at four quarters each year).</a:t>
            </a:r>
          </a:p>
          <a:p>
            <a:r>
              <a:rPr lang="en-US" altLang="en-US" sz="1000" dirty="0">
                <a:latin typeface="Arial" panose="020B0604020202020204" pitchFamily="34" charset="0"/>
                <a:ea typeface="ＭＳ Ｐゴシック" pitchFamily="34" charset="-128"/>
                <a:cs typeface="Arial" panose="020B0604020202020204" pitchFamily="34" charset="0"/>
              </a:rPr>
              <a:t>Through the years the way you earn credits has changed. In 2024, one credit is recorded for every $1,730 you earn in a year, with four credits if you earn </a:t>
            </a:r>
            <a:r>
              <a:rPr lang="en-US" altLang="en-US" sz="1000">
                <a:latin typeface="Arial" panose="020B0604020202020204" pitchFamily="34" charset="0"/>
                <a:ea typeface="ＭＳ Ｐゴシック" pitchFamily="34" charset="-128"/>
                <a:cs typeface="Arial" panose="020B0604020202020204" pitchFamily="34" charset="0"/>
              </a:rPr>
              <a:t>$6,920 </a:t>
            </a:r>
            <a:r>
              <a:rPr lang="en-US" altLang="en-US" sz="1000" dirty="0">
                <a:latin typeface="Arial" panose="020B0604020202020204" pitchFamily="34" charset="0"/>
                <a:ea typeface="ＭＳ Ｐゴシック" pitchFamily="34" charset="-128"/>
                <a:cs typeface="Arial" panose="020B0604020202020204" pitchFamily="34" charset="0"/>
              </a:rPr>
              <a:t>or more.</a:t>
            </a:r>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774179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spTree>
      <p:nvGrpSpPr>
        <p:cNvPr id="1" name=""/>
        <p:cNvGrpSpPr/>
        <p:nvPr/>
      </p:nvGrpSpPr>
      <p:grpSpPr>
        <a:xfrm>
          <a:off x="0" y="0"/>
          <a:ext cx="0" cy="0"/>
          <a:chOff x="0" y="0"/>
          <a:chExt cx="0" cy="0"/>
        </a:xfrm>
      </p:grpSpPr>
      <p:sp>
        <p:nvSpPr>
          <p:cNvPr id="6" name="Picture Placeholder 12"/>
          <p:cNvSpPr>
            <a:spLocks noGrp="1"/>
          </p:cNvSpPr>
          <p:nvPr>
            <p:ph type="pic" sz="quarter" idx="21"/>
          </p:nvPr>
        </p:nvSpPr>
        <p:spPr>
          <a:xfrm>
            <a:off x="5788025" y="836684"/>
            <a:ext cx="6400800" cy="5212080"/>
          </a:xfrm>
          <a:prstGeom prst="rect">
            <a:avLst/>
          </a:prstGeom>
        </p:spPr>
        <p:txBody>
          <a:bodyPr/>
          <a:lstStyle>
            <a:lvl1pPr>
              <a:defRPr>
                <a:solidFill>
                  <a:schemeClr val="tx1"/>
                </a:solidFill>
              </a:defRPr>
            </a:lvl1pPr>
          </a:lstStyle>
          <a:p>
            <a:r>
              <a:rPr lang="en-US"/>
              <a:t>Click icon to add picture</a:t>
            </a:r>
            <a:endParaRPr lang="en-US" dirty="0"/>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3" name="TextBox 1">
            <a:extLst>
              <a:ext uri="{FF2B5EF4-FFF2-40B4-BE49-F238E27FC236}">
                <a16:creationId xmlns:a16="http://schemas.microsoft.com/office/drawing/2014/main" id="{9D3F87FE-B6E8-5773-9695-0525EE37896A}"/>
              </a:ext>
            </a:extLst>
          </p:cNvPr>
          <p:cNvSpPr txBox="1">
            <a:spLocks noChangeArrowheads="1"/>
          </p:cNvSpPr>
          <p:nvPr userDrawn="1"/>
        </p:nvSpPr>
        <p:spPr bwMode="auto">
          <a:xfrm>
            <a:off x="354763" y="5386020"/>
            <a:ext cx="4160656" cy="923330"/>
          </a:xfrm>
          <a:prstGeom prst="rect">
            <a:avLst/>
          </a:prstGeom>
          <a:noFill/>
          <a:ln w="9525">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defPPr>
              <a:defRPr lang="en-US"/>
            </a:defPPr>
            <a:lvl1pPr marL="0" algn="l" defTabSz="1088167" rtl="0" eaLnBrk="1" latinLnBrk="0" hangingPunct="1">
              <a:defRPr sz="2300" kern="1200">
                <a:solidFill>
                  <a:schemeClr val="tx1"/>
                </a:solidFill>
                <a:latin typeface="+mn-lt"/>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a:lstStyle>
          <a:p>
            <a:pPr algn="ctr"/>
            <a:r>
              <a:rPr lang="en-US" sz="1000" dirty="0">
                <a:solidFill>
                  <a:schemeClr val="bg2">
                    <a:lumMod val="50000"/>
                  </a:schemeClr>
                </a:solidFill>
                <a:latin typeface="+mn-lt"/>
              </a:rPr>
              <a:t>INVESTMENT AND INSURANCE PRODUCTS ARE: </a:t>
            </a:r>
            <a:br>
              <a:rPr lang="en-US" sz="1000" dirty="0">
                <a:solidFill>
                  <a:schemeClr val="bg2">
                    <a:lumMod val="50000"/>
                  </a:schemeClr>
                </a:solidFill>
                <a:latin typeface="+mn-lt"/>
              </a:rPr>
            </a:br>
            <a:r>
              <a:rPr lang="en-US" altLang="en-US" sz="1000" b="0" dirty="0">
                <a:solidFill>
                  <a:schemeClr val="bg2">
                    <a:lumMod val="50000"/>
                  </a:schemeClr>
                </a:solidFill>
                <a:latin typeface="+mn-lt"/>
              </a:rPr>
              <a:t>•</a:t>
            </a:r>
            <a:r>
              <a:rPr lang="en-US" sz="1000" b="0" dirty="0">
                <a:solidFill>
                  <a:schemeClr val="bg2">
                    <a:lumMod val="50000"/>
                  </a:schemeClr>
                </a:solidFill>
                <a:latin typeface="+mn-lt"/>
              </a:rPr>
              <a:t> NOT FDIC INSURED </a:t>
            </a:r>
            <a:r>
              <a:rPr lang="en-US" altLang="en-US" sz="1000" b="0" dirty="0">
                <a:solidFill>
                  <a:schemeClr val="bg2">
                    <a:lumMod val="50000"/>
                  </a:schemeClr>
                </a:solidFill>
                <a:latin typeface="+mn-lt"/>
              </a:rPr>
              <a:t>•</a:t>
            </a:r>
            <a:r>
              <a:rPr lang="en-US" sz="1000" b="0" dirty="0">
                <a:solidFill>
                  <a:schemeClr val="bg2">
                    <a:lumMod val="50000"/>
                  </a:schemeClr>
                </a:solidFill>
                <a:latin typeface="+mn-lt"/>
              </a:rPr>
              <a:t> NOT INSURED BY ANY FEDERAL GOVERNMENT AGENCY  </a:t>
            </a:r>
            <a:r>
              <a:rPr lang="en-US" altLang="en-US" sz="1000" b="0" dirty="0">
                <a:solidFill>
                  <a:schemeClr val="bg2">
                    <a:lumMod val="50000"/>
                  </a:schemeClr>
                </a:solidFill>
                <a:latin typeface="+mn-lt"/>
              </a:rPr>
              <a:t>•</a:t>
            </a:r>
            <a:r>
              <a:rPr lang="en-US" sz="1000" b="0" dirty="0">
                <a:solidFill>
                  <a:schemeClr val="bg2">
                    <a:lumMod val="50000"/>
                  </a:schemeClr>
                </a:solidFill>
                <a:latin typeface="+mn-lt"/>
              </a:rPr>
              <a:t> NOT A DEPOSIT OR OTHER OBLIGATION OF, OR GUARANTEED BY THE BANK OR ANY OF ITS AFFILIATES</a:t>
            </a:r>
            <a:r>
              <a:rPr lang="en-US" altLang="en-US" sz="1000" b="0" dirty="0">
                <a:solidFill>
                  <a:schemeClr val="bg2">
                    <a:lumMod val="50000"/>
                  </a:schemeClr>
                </a:solidFill>
                <a:latin typeface="+mn-lt"/>
              </a:rPr>
              <a:t>  • </a:t>
            </a:r>
            <a:r>
              <a:rPr lang="en-US" sz="1000" b="0" dirty="0">
                <a:solidFill>
                  <a:schemeClr val="bg2">
                    <a:lumMod val="50000"/>
                  </a:schemeClr>
                </a:solidFill>
                <a:latin typeface="+mn-lt"/>
              </a:rPr>
              <a:t>SUBJECT TO INVESTMENT RISKS, INCLUDING POSSIBLE LOSS OF THE PRINCIPAL AMOUNT INVESTED</a:t>
            </a:r>
          </a:p>
        </p:txBody>
      </p:sp>
      <p:pic>
        <p:nvPicPr>
          <p:cNvPr id="4" name="Grafik 10">
            <a:extLst>
              <a:ext uri="{FF2B5EF4-FFF2-40B4-BE49-F238E27FC236}">
                <a16:creationId xmlns:a16="http://schemas.microsoft.com/office/drawing/2014/main" id="{9DB0C78F-5BF6-4741-8EF4-0317AF8FB6BD}"/>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62170" y="287930"/>
            <a:ext cx="926205" cy="229277"/>
          </a:xfrm>
          <a:prstGeom prst="rect">
            <a:avLst/>
          </a:prstGeom>
        </p:spPr>
      </p:pic>
      <p:sp>
        <p:nvSpPr>
          <p:cNvPr id="5" name="TextBox 8">
            <a:extLst>
              <a:ext uri="{FF2B5EF4-FFF2-40B4-BE49-F238E27FC236}">
                <a16:creationId xmlns:a16="http://schemas.microsoft.com/office/drawing/2014/main" id="{E0DEF542-F482-40BA-E22E-93857C8F8C70}"/>
              </a:ext>
            </a:extLst>
          </p:cNvPr>
          <p:cNvSpPr txBox="1"/>
          <p:nvPr userDrawn="1"/>
        </p:nvSpPr>
        <p:spPr>
          <a:xfrm>
            <a:off x="276105" y="4761264"/>
            <a:ext cx="4512169" cy="586777"/>
          </a:xfrm>
          <a:prstGeom prst="rect">
            <a:avLst/>
          </a:prstGeom>
          <a:noFill/>
        </p:spPr>
        <p:txBody>
          <a:bodyPr wrap="square" rtlCol="0" anchor="b">
            <a:noAutofit/>
          </a:bodyPr>
          <a:lstStyle>
            <a:defPPr>
              <a:defRPr lang="en-US"/>
            </a:defPPr>
            <a:lvl1pPr marL="0" algn="l" defTabSz="1088167" rtl="0" eaLnBrk="1" latinLnBrk="0" hangingPunct="1">
              <a:defRPr sz="2300" kern="1200">
                <a:solidFill>
                  <a:schemeClr val="tx1"/>
                </a:solidFill>
                <a:latin typeface="+mn-lt"/>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a:lstStyle>
          <a:p>
            <a:pPr lvl="0" algn="l"/>
            <a:r>
              <a:rPr lang="en-US" sz="1400" dirty="0">
                <a:solidFill>
                  <a:schemeClr val="bg1"/>
                </a:solidFill>
                <a:latin typeface="Calibri" panose="020F0502020204030204" pitchFamily="34" charset="0"/>
              </a:rPr>
              <a:t>Allianz Life Insurance Company of North America</a:t>
            </a:r>
          </a:p>
          <a:p>
            <a:pPr lvl="0" algn="l"/>
            <a:r>
              <a:rPr lang="en-US" sz="1400" dirty="0">
                <a:solidFill>
                  <a:schemeClr val="bg1"/>
                </a:solidFill>
                <a:latin typeface="Calibri" panose="020F0502020204030204" pitchFamily="34" charset="0"/>
              </a:rPr>
              <a:t>Allianz Life Insurance</a:t>
            </a:r>
            <a:r>
              <a:rPr lang="en-US" sz="1400" baseline="0" dirty="0">
                <a:solidFill>
                  <a:schemeClr val="bg1"/>
                </a:solidFill>
                <a:latin typeface="Calibri" panose="020F0502020204030204" pitchFamily="34" charset="0"/>
              </a:rPr>
              <a:t> Company of New York</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54448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number and im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1" y="1931218"/>
            <a:ext cx="4884666" cy="2937645"/>
          </a:xfrm>
          <a:prstGeom prst="rect">
            <a:avLst/>
          </a:prstGeom>
          <a:solidFill>
            <a:srgbClr val="0F898F"/>
          </a:solidFill>
        </p:spPr>
        <p:txBody>
          <a:bodyPr lIns="365760" tIns="274320" rIns="365760" bIns="274320" anchor="b" anchorCtr="0">
            <a:normAutofit/>
          </a:bodyPr>
          <a:lstStyle>
            <a:lvl1pPr>
              <a:defRPr sz="4400" cap="none" baseline="0">
                <a:solidFill>
                  <a:schemeClr val="bg2"/>
                </a:solidFill>
                <a:latin typeface="Calibri" panose="020F0502020204030204" pitchFamily="34" charset="0"/>
              </a:defRPr>
            </a:lvl1pPr>
          </a:lstStyle>
          <a:p>
            <a:pPr lvl="0"/>
            <a:r>
              <a:rPr lang="en-US" dirty="0"/>
              <a:t>Section divider with big number</a:t>
            </a:r>
          </a:p>
        </p:txBody>
      </p:sp>
      <p:sp>
        <p:nvSpPr>
          <p:cNvPr id="6" name="Text Placeholder 4"/>
          <p:cNvSpPr>
            <a:spLocks noGrp="1"/>
          </p:cNvSpPr>
          <p:nvPr>
            <p:ph type="body" sz="quarter" idx="22" hasCustomPrompt="1"/>
          </p:nvPr>
        </p:nvSpPr>
        <p:spPr>
          <a:xfrm>
            <a:off x="2465170" y="563274"/>
            <a:ext cx="2246673" cy="1828800"/>
          </a:xfrm>
          <a:prstGeom prst="rect">
            <a:avLst/>
          </a:prstGeom>
        </p:spPr>
        <p:txBody>
          <a:bodyPr tIns="0" bIns="0" anchor="b"/>
          <a:lstStyle>
            <a:lvl1pPr algn="ctr">
              <a:defRPr sz="13800"/>
            </a:lvl1pPr>
          </a:lstStyle>
          <a:p>
            <a:pPr lvl="0"/>
            <a:r>
              <a:rPr lang="en-US" dirty="0"/>
              <a:t>01</a:t>
            </a:r>
          </a:p>
        </p:txBody>
      </p:sp>
      <p:sp>
        <p:nvSpPr>
          <p:cNvPr id="7" name="Picture Placeholder 6"/>
          <p:cNvSpPr>
            <a:spLocks noGrp="1"/>
          </p:cNvSpPr>
          <p:nvPr>
            <p:ph type="pic" sz="quarter" idx="23"/>
          </p:nvPr>
        </p:nvSpPr>
        <p:spPr>
          <a:xfrm>
            <a:off x="4873625" y="663864"/>
            <a:ext cx="7315200" cy="5943600"/>
          </a:xfrm>
          <a:prstGeom prst="rect">
            <a:avLst/>
          </a:prstGeom>
        </p:spPr>
        <p:txBody>
          <a:bodyPr/>
          <a:lstStyle/>
          <a:p>
            <a:r>
              <a:rPr lang="en-US"/>
              <a:t>Click icon to add picture</a:t>
            </a:r>
          </a:p>
        </p:txBody>
      </p:sp>
      <p:sp>
        <p:nvSpPr>
          <p:cNvPr id="8" name="Footer Placeholder 2"/>
          <p:cNvSpPr>
            <a:spLocks noGrp="1"/>
          </p:cNvSpPr>
          <p:nvPr>
            <p:ph type="ftr" sz="quarter" idx="10"/>
          </p:nvPr>
        </p:nvSpPr>
        <p:spPr>
          <a:xfrm>
            <a:off x="380042" y="6019800"/>
            <a:ext cx="4274195" cy="304800"/>
          </a:xfrm>
        </p:spPr>
        <p:txBody>
          <a:bodyPr/>
          <a:lstStyle/>
          <a:p>
            <a:endParaRPr lang="en-US" dirty="0"/>
          </a:p>
        </p:txBody>
      </p:sp>
    </p:spTree>
    <p:extLst>
      <p:ext uri="{BB962C8B-B14F-4D97-AF65-F5344CB8AC3E}">
        <p14:creationId xmlns:p14="http://schemas.microsoft.com/office/powerpoint/2010/main" val="344473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and  im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1" y="1931218"/>
            <a:ext cx="4884666" cy="2937645"/>
          </a:xfrm>
          <a:prstGeom prst="rect">
            <a:avLst/>
          </a:prstGeom>
          <a:solidFill>
            <a:srgbClr val="0F898F"/>
          </a:solidFill>
        </p:spPr>
        <p:txBody>
          <a:bodyPr lIns="365760" tIns="274320" rIns="365760" bIns="274320" anchor="b" anchorCtr="0">
            <a:normAutofit/>
          </a:bodyPr>
          <a:lstStyle>
            <a:lvl1pPr>
              <a:defRPr sz="4400" cap="none" baseline="0">
                <a:solidFill>
                  <a:schemeClr val="bg2"/>
                </a:solidFill>
                <a:latin typeface="Calibri" panose="020F0502020204030204" pitchFamily="34" charset="0"/>
              </a:defRPr>
            </a:lvl1pPr>
          </a:lstStyle>
          <a:p>
            <a:pPr lvl="0"/>
            <a:r>
              <a:rPr lang="en-US" dirty="0"/>
              <a:t>Section divider with big number</a:t>
            </a:r>
          </a:p>
        </p:txBody>
      </p:sp>
      <p:sp>
        <p:nvSpPr>
          <p:cNvPr id="7" name="Picture Placeholder 6"/>
          <p:cNvSpPr>
            <a:spLocks noGrp="1"/>
          </p:cNvSpPr>
          <p:nvPr>
            <p:ph type="pic" sz="quarter" idx="23"/>
          </p:nvPr>
        </p:nvSpPr>
        <p:spPr>
          <a:xfrm>
            <a:off x="4873625" y="663864"/>
            <a:ext cx="7315200" cy="5943600"/>
          </a:xfrm>
          <a:prstGeom prst="rect">
            <a:avLst/>
          </a:prstGeom>
        </p:spPr>
        <p:txBody>
          <a:bodyPr/>
          <a:lstStyle/>
          <a:p>
            <a:r>
              <a:rPr lang="en-US"/>
              <a:t>Click icon to add picture</a:t>
            </a:r>
          </a:p>
        </p:txBody>
      </p:sp>
      <p:sp>
        <p:nvSpPr>
          <p:cNvPr id="8" name="Footer Placeholder 2"/>
          <p:cNvSpPr>
            <a:spLocks noGrp="1"/>
          </p:cNvSpPr>
          <p:nvPr>
            <p:ph type="ftr" sz="quarter" idx="10"/>
          </p:nvPr>
        </p:nvSpPr>
        <p:spPr>
          <a:xfrm>
            <a:off x="380042" y="6019800"/>
            <a:ext cx="4274195" cy="304800"/>
          </a:xfrm>
        </p:spPr>
        <p:txBody>
          <a:bodyPr/>
          <a:lstStyle/>
          <a:p>
            <a:endParaRPr lang="en-US" dirty="0"/>
          </a:p>
        </p:txBody>
      </p:sp>
    </p:spTree>
    <p:extLst>
      <p:ext uri="{BB962C8B-B14F-4D97-AF65-F5344CB8AC3E}">
        <p14:creationId xmlns:p14="http://schemas.microsoft.com/office/powerpoint/2010/main" val="1752279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124877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13"/>
          </p:nvPr>
        </p:nvSpPr>
        <p:spPr>
          <a:xfrm>
            <a:off x="392113" y="1585576"/>
            <a:ext cx="11430000" cy="4262774"/>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2363181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itle only blue">
    <p:spTree>
      <p:nvGrpSpPr>
        <p:cNvPr id="1" name=""/>
        <p:cNvGrpSpPr/>
        <p:nvPr/>
      </p:nvGrpSpPr>
      <p:grpSpPr>
        <a:xfrm>
          <a:off x="0" y="0"/>
          <a:ext cx="0" cy="0"/>
          <a:chOff x="0" y="0"/>
          <a:chExt cx="0" cy="0"/>
        </a:xfrm>
      </p:grpSpPr>
      <p:sp>
        <p:nvSpPr>
          <p:cNvPr id="2" name="Rectangle 1"/>
          <p:cNvSpPr/>
          <p:nvPr userDrawn="1"/>
        </p:nvSpPr>
        <p:spPr>
          <a:xfrm>
            <a:off x="0" y="0"/>
            <a:ext cx="1042416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9" name="Text Placeholder 4"/>
          <p:cNvSpPr>
            <a:spLocks noGrp="1"/>
          </p:cNvSpPr>
          <p:nvPr>
            <p:ph type="body" sz="quarter" idx="14"/>
          </p:nvPr>
        </p:nvSpPr>
        <p:spPr>
          <a:xfrm>
            <a:off x="367505" y="224631"/>
            <a:ext cx="9793288" cy="922338"/>
          </a:xfrm>
        </p:spPr>
        <p:txBody>
          <a:bodyPr anchor="b">
            <a:normAutofit/>
          </a:bodyPr>
          <a:lstStyle>
            <a:lvl1pPr>
              <a:defRPr sz="32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2723761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itle &amp; content blue">
    <p:spTree>
      <p:nvGrpSpPr>
        <p:cNvPr id="1" name=""/>
        <p:cNvGrpSpPr/>
        <p:nvPr/>
      </p:nvGrpSpPr>
      <p:grpSpPr>
        <a:xfrm>
          <a:off x="0" y="0"/>
          <a:ext cx="0" cy="0"/>
          <a:chOff x="0" y="0"/>
          <a:chExt cx="0" cy="0"/>
        </a:xfrm>
      </p:grpSpPr>
      <p:sp>
        <p:nvSpPr>
          <p:cNvPr id="9" name="Rectangle 8"/>
          <p:cNvSpPr/>
          <p:nvPr userDrawn="1"/>
        </p:nvSpPr>
        <p:spPr>
          <a:xfrm>
            <a:off x="0" y="0"/>
            <a:ext cx="1042416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8" name="Text Placeholder 7"/>
          <p:cNvSpPr>
            <a:spLocks noGrp="1"/>
          </p:cNvSpPr>
          <p:nvPr>
            <p:ph type="body" sz="quarter" idx="13"/>
          </p:nvPr>
        </p:nvSpPr>
        <p:spPr>
          <a:xfrm>
            <a:off x="367505" y="1585576"/>
            <a:ext cx="11430000" cy="4262774"/>
          </a:xfrm>
          <a:prstGeom prst="rect">
            <a:avLst/>
          </a:prstGeom>
        </p:spPr>
        <p:txBody>
          <a:bodyPr/>
          <a:lstStyle>
            <a:lvl1pPr>
              <a:defRPr sz="2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p:nvPr>
        </p:nvSpPr>
        <p:spPr>
          <a:xfrm>
            <a:off x="367505" y="224631"/>
            <a:ext cx="9793288" cy="922338"/>
          </a:xfrm>
        </p:spPr>
        <p:txBody>
          <a:bodyPr anchor="b">
            <a:normAutofit/>
          </a:bodyPr>
          <a:lstStyle>
            <a:lvl1pPr>
              <a:defRPr sz="32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3567257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itle only blue full box">
    <p:spTree>
      <p:nvGrpSpPr>
        <p:cNvPr id="1" name=""/>
        <p:cNvGrpSpPr/>
        <p:nvPr/>
      </p:nvGrpSpPr>
      <p:grpSpPr>
        <a:xfrm>
          <a:off x="0" y="0"/>
          <a:ext cx="0" cy="0"/>
          <a:chOff x="0" y="0"/>
          <a:chExt cx="0" cy="0"/>
        </a:xfrm>
      </p:grpSpPr>
      <p:sp>
        <p:nvSpPr>
          <p:cNvPr id="2" name="Rectangle 1"/>
          <p:cNvSpPr/>
          <p:nvPr userDrawn="1"/>
        </p:nvSpPr>
        <p:spPr>
          <a:xfrm>
            <a:off x="-1" y="0"/>
            <a:ext cx="12188826"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9" name="Text Placeholder 4"/>
          <p:cNvSpPr>
            <a:spLocks noGrp="1"/>
          </p:cNvSpPr>
          <p:nvPr>
            <p:ph type="body" sz="quarter" idx="14"/>
          </p:nvPr>
        </p:nvSpPr>
        <p:spPr>
          <a:xfrm>
            <a:off x="367504" y="224631"/>
            <a:ext cx="10969145" cy="922338"/>
          </a:xfrm>
        </p:spPr>
        <p:txBody>
          <a:bodyPr anchor="b">
            <a:normAutofit/>
          </a:bodyPr>
          <a:lstStyle>
            <a:lvl1pPr>
              <a:defRPr sz="32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4" name="Freeform 7"/>
          <p:cNvSpPr>
            <a:spLocks noChangeAspect="1" noEditPoints="1"/>
          </p:cNvSpPr>
          <p:nvPr userDrawn="1"/>
        </p:nvSpPr>
        <p:spPr bwMode="auto">
          <a:xfrm>
            <a:off x="11486609" y="260615"/>
            <a:ext cx="310896" cy="310896"/>
          </a:xfrm>
          <a:custGeom>
            <a:avLst/>
            <a:gdLst>
              <a:gd name="T0" fmla="*/ 1154 w 2014"/>
              <a:gd name="T1" fmla="*/ 1576 h 2019"/>
              <a:gd name="T2" fmla="*/ 1154 w 2014"/>
              <a:gd name="T3" fmla="*/ 462 h 2019"/>
              <a:gd name="T4" fmla="*/ 1037 w 2014"/>
              <a:gd name="T5" fmla="*/ 345 h 2019"/>
              <a:gd name="T6" fmla="*/ 773 w 2014"/>
              <a:gd name="T7" fmla="*/ 345 h 2019"/>
              <a:gd name="T8" fmla="*/ 773 w 2014"/>
              <a:gd name="T9" fmla="*/ 468 h 2019"/>
              <a:gd name="T10" fmla="*/ 788 w 2014"/>
              <a:gd name="T11" fmla="*/ 468 h 2019"/>
              <a:gd name="T12" fmla="*/ 860 w 2014"/>
              <a:gd name="T13" fmla="*/ 554 h 2019"/>
              <a:gd name="T14" fmla="*/ 860 w 2014"/>
              <a:gd name="T15" fmla="*/ 1576 h 2019"/>
              <a:gd name="T16" fmla="*/ 1154 w 2014"/>
              <a:gd name="T17" fmla="*/ 1576 h 2019"/>
              <a:gd name="T18" fmla="*/ 1154 w 2014"/>
              <a:gd name="T19" fmla="*/ 1576 h 2019"/>
              <a:gd name="T20" fmla="*/ 1282 w 2014"/>
              <a:gd name="T21" fmla="*/ 1576 h 2019"/>
              <a:gd name="T22" fmla="*/ 1571 w 2014"/>
              <a:gd name="T23" fmla="*/ 1576 h 2019"/>
              <a:gd name="T24" fmla="*/ 1571 w 2014"/>
              <a:gd name="T25" fmla="*/ 707 h 2019"/>
              <a:gd name="T26" fmla="*/ 1454 w 2014"/>
              <a:gd name="T27" fmla="*/ 590 h 2019"/>
              <a:gd name="T28" fmla="*/ 1282 w 2014"/>
              <a:gd name="T29" fmla="*/ 590 h 2019"/>
              <a:gd name="T30" fmla="*/ 1282 w 2014"/>
              <a:gd name="T31" fmla="*/ 1576 h 2019"/>
              <a:gd name="T32" fmla="*/ 1282 w 2014"/>
              <a:gd name="T33" fmla="*/ 1576 h 2019"/>
              <a:gd name="T34" fmla="*/ 732 w 2014"/>
              <a:gd name="T35" fmla="*/ 1576 h 2019"/>
              <a:gd name="T36" fmla="*/ 732 w 2014"/>
              <a:gd name="T37" fmla="*/ 590 h 2019"/>
              <a:gd name="T38" fmla="*/ 564 w 2014"/>
              <a:gd name="T39" fmla="*/ 590 h 2019"/>
              <a:gd name="T40" fmla="*/ 443 w 2014"/>
              <a:gd name="T41" fmla="*/ 707 h 2019"/>
              <a:gd name="T42" fmla="*/ 443 w 2014"/>
              <a:gd name="T43" fmla="*/ 1576 h 2019"/>
              <a:gd name="T44" fmla="*/ 732 w 2014"/>
              <a:gd name="T45" fmla="*/ 1576 h 2019"/>
              <a:gd name="T46" fmla="*/ 732 w 2014"/>
              <a:gd name="T47" fmla="*/ 1576 h 2019"/>
              <a:gd name="T48" fmla="*/ 1846 w 2014"/>
              <a:gd name="T49" fmla="*/ 1012 h 2019"/>
              <a:gd name="T50" fmla="*/ 1007 w 2014"/>
              <a:gd name="T51" fmla="*/ 1856 h 2019"/>
              <a:gd name="T52" fmla="*/ 168 w 2014"/>
              <a:gd name="T53" fmla="*/ 1012 h 2019"/>
              <a:gd name="T54" fmla="*/ 1007 w 2014"/>
              <a:gd name="T55" fmla="*/ 162 h 2019"/>
              <a:gd name="T56" fmla="*/ 1846 w 2014"/>
              <a:gd name="T57" fmla="*/ 1012 h 2019"/>
              <a:gd name="T58" fmla="*/ 2014 w 2014"/>
              <a:gd name="T59" fmla="*/ 1012 h 2019"/>
              <a:gd name="T60" fmla="*/ 1007 w 2014"/>
              <a:gd name="T61" fmla="*/ 0 h 2019"/>
              <a:gd name="T62" fmla="*/ 0 w 2014"/>
              <a:gd name="T63" fmla="*/ 1012 h 2019"/>
              <a:gd name="T64" fmla="*/ 1007 w 2014"/>
              <a:gd name="T65" fmla="*/ 2019 h 2019"/>
              <a:gd name="T66" fmla="*/ 2014 w 2014"/>
              <a:gd name="T67" fmla="*/ 1012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4" h="2019">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113388"/>
              </a:buClr>
              <a:buSzTx/>
              <a:buFont typeface="Wingdings" pitchFamily="2" charset="2"/>
              <a:buNone/>
              <a:tabLst/>
              <a:defRPr/>
            </a:pPr>
            <a:endParaRPr kumimoji="0" lang="de-DE" sz="1900" b="0" i="0" u="none" strike="noStrike" kern="0" cap="none" spc="0" normalizeH="0" baseline="0" noProof="0" dirty="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3338430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Vert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5"/>
          <p:cNvSpPr>
            <a:spLocks noGrp="1"/>
          </p:cNvSpPr>
          <p:nvPr>
            <p:ph type="body" sz="quarter" idx="20"/>
          </p:nvPr>
        </p:nvSpPr>
        <p:spPr>
          <a:xfrm>
            <a:off x="1716278" y="264729"/>
            <a:ext cx="9601200" cy="1090996"/>
          </a:xfrm>
          <a:prstGeom prst="rect">
            <a:avLst/>
          </a:prstGeom>
        </p:spPr>
        <p:txBody>
          <a:bodyPr anchor="b"/>
          <a:lstStyle>
            <a:lvl1pPr>
              <a:spcBef>
                <a:spcPts val="0"/>
              </a:spcBef>
              <a:spcAft>
                <a:spcPts val="0"/>
              </a:spcAft>
              <a:defRPr sz="2800">
                <a:solidFill>
                  <a:srgbClr val="5F5F5F"/>
                </a:solidFill>
                <a:latin typeface="Calibri" panose="020F0502020204030204" pitchFamily="34" charset="0"/>
              </a:defRPr>
            </a:lvl1pPr>
          </a:lstStyle>
          <a:p>
            <a:pPr lvl="0"/>
            <a:r>
              <a:rPr lang="en-US"/>
              <a:t>Click to edit Master text styles</a:t>
            </a:r>
          </a:p>
          <a:p>
            <a:pPr lvl="1"/>
            <a:r>
              <a:rPr lang="en-US"/>
              <a:t>Second level</a:t>
            </a:r>
          </a:p>
        </p:txBody>
      </p:sp>
      <p:sp>
        <p:nvSpPr>
          <p:cNvPr id="6" name="Text Placeholder 3"/>
          <p:cNvSpPr>
            <a:spLocks noGrp="1"/>
          </p:cNvSpPr>
          <p:nvPr>
            <p:ph type="body" sz="quarter" idx="22" hasCustomPrompt="1"/>
          </p:nvPr>
        </p:nvSpPr>
        <p:spPr>
          <a:xfrm>
            <a:off x="1" y="0"/>
            <a:ext cx="1543050" cy="5852160"/>
          </a:xfrm>
          <a:prstGeom prst="rect">
            <a:avLst/>
          </a:prstGeom>
          <a:solidFill>
            <a:srgbClr val="0F898F"/>
          </a:solidFill>
        </p:spPr>
        <p:txBody>
          <a:bodyPr lIns="274320" tIns="274320" rIns="274320">
            <a:normAutofit/>
          </a:bodyPr>
          <a:lstStyle>
            <a:lvl1pPr>
              <a:defRPr sz="2000">
                <a:solidFill>
                  <a:schemeClr val="bg2"/>
                </a:solidFill>
              </a:defRPr>
            </a:lvl1pPr>
          </a:lstStyle>
          <a:p>
            <a:pPr lvl="0"/>
            <a:r>
              <a:rPr lang="en-US" dirty="0"/>
              <a:t> </a:t>
            </a:r>
          </a:p>
        </p:txBody>
      </p:sp>
    </p:spTree>
    <p:extLst>
      <p:ext uri="{BB962C8B-B14F-4D97-AF65-F5344CB8AC3E}">
        <p14:creationId xmlns:p14="http://schemas.microsoft.com/office/powerpoint/2010/main" val="3360000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Vert 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5"/>
          <p:cNvSpPr>
            <a:spLocks noGrp="1"/>
          </p:cNvSpPr>
          <p:nvPr>
            <p:ph type="body" sz="quarter" idx="20" hasCustomPrompt="1"/>
          </p:nvPr>
        </p:nvSpPr>
        <p:spPr>
          <a:xfrm>
            <a:off x="1716278" y="264729"/>
            <a:ext cx="9601200" cy="1090996"/>
          </a:xfrm>
          <a:prstGeom prst="rect">
            <a:avLst/>
          </a:prstGeom>
        </p:spPr>
        <p:txBody>
          <a:bodyPr anchor="b"/>
          <a:lstStyle>
            <a:lvl1pPr>
              <a:defRPr sz="2800">
                <a:solidFill>
                  <a:schemeClr val="tx1"/>
                </a:solidFill>
                <a:latin typeface="Calibri" panose="020F0502020204030204" pitchFamily="34" charset="0"/>
              </a:defRPr>
            </a:lvl1pPr>
          </a:lstStyle>
          <a:p>
            <a:pPr lvl="0"/>
            <a:r>
              <a:rPr lang="en-US" dirty="0"/>
              <a:t>Click to edit</a:t>
            </a:r>
            <a:br>
              <a:rPr lang="en-US" dirty="0"/>
            </a:br>
            <a:r>
              <a:rPr lang="en-US" dirty="0"/>
              <a:t>Can be 2 lines</a:t>
            </a:r>
          </a:p>
        </p:txBody>
      </p:sp>
      <p:sp>
        <p:nvSpPr>
          <p:cNvPr id="6" name="Text Placeholder 4"/>
          <p:cNvSpPr>
            <a:spLocks noGrp="1"/>
          </p:cNvSpPr>
          <p:nvPr>
            <p:ph type="body" sz="quarter" idx="23"/>
          </p:nvPr>
        </p:nvSpPr>
        <p:spPr>
          <a:xfrm>
            <a:off x="1716088" y="1528763"/>
            <a:ext cx="9620250" cy="4319587"/>
          </a:xfrm>
          <a:prstGeom prst="rect">
            <a:avLst/>
          </a:prstGeom>
        </p:spPr>
        <p:txBody>
          <a:bodyPr/>
          <a:lstStyle>
            <a:lvl1pPr marL="0" indent="0">
              <a:buFont typeface="Calibri" panose="020F0502020204030204" pitchFamily="34" charset="0"/>
              <a:buNone/>
              <a:defRPr/>
            </a:lvl1pPr>
            <a:lvl2pPr marL="344488" indent="-344488">
              <a:buFont typeface="Calibri"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22" hasCustomPrompt="1"/>
          </p:nvPr>
        </p:nvSpPr>
        <p:spPr>
          <a:xfrm>
            <a:off x="1" y="0"/>
            <a:ext cx="1543050" cy="5852160"/>
          </a:xfrm>
          <a:prstGeom prst="rect">
            <a:avLst/>
          </a:prstGeom>
          <a:solidFill>
            <a:srgbClr val="0F898F"/>
          </a:solidFill>
        </p:spPr>
        <p:txBody>
          <a:bodyPr lIns="274320" tIns="274320" rIns="274320">
            <a:normAutofit/>
          </a:bodyPr>
          <a:lstStyle>
            <a:lvl1pPr>
              <a:defRPr sz="2000">
                <a:solidFill>
                  <a:schemeClr val="bg2"/>
                </a:solidFill>
              </a:defRPr>
            </a:lvl1pPr>
          </a:lstStyle>
          <a:p>
            <a:pPr lvl="0"/>
            <a:r>
              <a:rPr lang="en-US" dirty="0"/>
              <a:t> </a:t>
            </a:r>
          </a:p>
        </p:txBody>
      </p:sp>
    </p:spTree>
    <p:extLst>
      <p:ext uri="{BB962C8B-B14F-4D97-AF65-F5344CB8AC3E}">
        <p14:creationId xmlns:p14="http://schemas.microsoft.com/office/powerpoint/2010/main" val="131184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Vert 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5"/>
          <p:cNvSpPr>
            <a:spLocks noGrp="1"/>
          </p:cNvSpPr>
          <p:nvPr>
            <p:ph type="body" sz="quarter" idx="20" hasCustomPrompt="1"/>
          </p:nvPr>
        </p:nvSpPr>
        <p:spPr>
          <a:xfrm>
            <a:off x="1716278" y="264729"/>
            <a:ext cx="9601200" cy="1090996"/>
          </a:xfrm>
          <a:prstGeom prst="rect">
            <a:avLst/>
          </a:prstGeom>
        </p:spPr>
        <p:txBody>
          <a:bodyPr anchor="b"/>
          <a:lstStyle>
            <a:lvl1pPr>
              <a:defRPr sz="2800">
                <a:solidFill>
                  <a:schemeClr val="tx1"/>
                </a:solidFill>
                <a:latin typeface="Calibri" panose="020F0502020204030204" pitchFamily="34" charset="0"/>
              </a:defRPr>
            </a:lvl1pPr>
          </a:lstStyle>
          <a:p>
            <a:pPr lvl="0"/>
            <a:r>
              <a:rPr lang="en-US" dirty="0"/>
              <a:t>Click to edit</a:t>
            </a:r>
            <a:br>
              <a:rPr lang="en-US" dirty="0"/>
            </a:br>
            <a:r>
              <a:rPr lang="en-US" dirty="0"/>
              <a:t>Can be 2 lines</a:t>
            </a:r>
          </a:p>
        </p:txBody>
      </p:sp>
      <p:sp>
        <p:nvSpPr>
          <p:cNvPr id="6" name="Text Placeholder 4"/>
          <p:cNvSpPr>
            <a:spLocks noGrp="1"/>
          </p:cNvSpPr>
          <p:nvPr>
            <p:ph type="body" sz="quarter" idx="23"/>
          </p:nvPr>
        </p:nvSpPr>
        <p:spPr>
          <a:xfrm>
            <a:off x="1716088" y="1528763"/>
            <a:ext cx="9620250" cy="4319587"/>
          </a:xfrm>
          <a:prstGeom prst="rect">
            <a:avLst/>
          </a:prstGeom>
        </p:spPr>
        <p:txBody>
          <a:bodyPr/>
          <a:lstStyle>
            <a:lvl1pPr marL="0" indent="0">
              <a:buFont typeface="Calibri" panose="020F0502020204030204" pitchFamily="34" charset="0"/>
              <a:buNone/>
              <a:defRPr/>
            </a:lvl1pPr>
            <a:lvl2pPr marL="344488" indent="-344488">
              <a:buFont typeface="Calibri"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22" hasCustomPrompt="1"/>
          </p:nvPr>
        </p:nvSpPr>
        <p:spPr>
          <a:xfrm>
            <a:off x="1" y="0"/>
            <a:ext cx="1543050" cy="5852160"/>
          </a:xfrm>
          <a:prstGeom prst="rect">
            <a:avLst/>
          </a:prstGeom>
          <a:solidFill>
            <a:srgbClr val="0F898F"/>
          </a:solidFill>
        </p:spPr>
        <p:txBody>
          <a:bodyPr lIns="274320" tIns="274320" rIns="274320">
            <a:normAutofit/>
          </a:bodyPr>
          <a:lstStyle>
            <a:lvl1pPr>
              <a:defRPr sz="2000">
                <a:solidFill>
                  <a:schemeClr val="bg2"/>
                </a:solidFill>
              </a:defRPr>
            </a:lvl1pPr>
          </a:lstStyle>
          <a:p>
            <a:pPr lvl="0"/>
            <a:r>
              <a:rPr lang="en-US" dirty="0"/>
              <a:t> </a:t>
            </a:r>
          </a:p>
        </p:txBody>
      </p:sp>
    </p:spTree>
    <p:extLst>
      <p:ext uri="{BB962C8B-B14F-4D97-AF65-F5344CB8AC3E}">
        <p14:creationId xmlns:p14="http://schemas.microsoft.com/office/powerpoint/2010/main" val="251251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block">
    <p:spTree>
      <p:nvGrpSpPr>
        <p:cNvPr id="1" name=""/>
        <p:cNvGrpSpPr/>
        <p:nvPr/>
      </p:nvGrpSpPr>
      <p:grpSpPr>
        <a:xfrm>
          <a:off x="0" y="0"/>
          <a:ext cx="0" cy="0"/>
          <a:chOff x="0" y="0"/>
          <a:chExt cx="0" cy="0"/>
        </a:xfrm>
      </p:grpSpPr>
      <p:sp>
        <p:nvSpPr>
          <p:cNvPr id="5" name="Textplatzhalter 23"/>
          <p:cNvSpPr>
            <a:spLocks noGrp="1"/>
          </p:cNvSpPr>
          <p:nvPr>
            <p:ph type="body" sz="quarter" idx="18" hasCustomPrompt="1"/>
          </p:nvPr>
        </p:nvSpPr>
        <p:spPr>
          <a:xfrm>
            <a:off x="0" y="0"/>
            <a:ext cx="57881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rmAutofit/>
          </a:bodyPr>
          <a:lstStyle>
            <a:lvl1pPr algn="l">
              <a:defRPr lang="de-DE" sz="900" dirty="0" smtClean="0">
                <a:solidFill>
                  <a:schemeClr val="bg2"/>
                </a:solidFill>
                <a:latin typeface="Calibri" panose="020F0502020204030204" pitchFamily="34" charset="0"/>
              </a:defRPr>
            </a:lvl1pPr>
          </a:lstStyle>
          <a:p>
            <a:pPr lvl="0" algn="ctr"/>
            <a:r>
              <a:rPr lang="de-DE" dirty="0"/>
              <a:t> </a:t>
            </a:r>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0" name="TextBox 9"/>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
        <p:nvSpPr>
          <p:cNvPr id="11"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4" name="Rectangle 13"/>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48614" y="6499108"/>
            <a:ext cx="822960" cy="234787"/>
          </a:xfrm>
          <a:prstGeom prst="rect">
            <a:avLst/>
          </a:prstGeom>
        </p:spPr>
      </p:pic>
    </p:spTree>
    <p:extLst>
      <p:ext uri="{BB962C8B-B14F-4D97-AF65-F5344CB8AC3E}">
        <p14:creationId xmlns:p14="http://schemas.microsoft.com/office/powerpoint/2010/main" val="633234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_righ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20" hasCustomPrompt="1"/>
          </p:nvPr>
        </p:nvSpPr>
        <p:spPr>
          <a:xfrm>
            <a:off x="5633556" y="1573117"/>
            <a:ext cx="6574312" cy="3801583"/>
          </a:xfrm>
          <a:prstGeom prst="rect">
            <a:avLst/>
          </a:prstGeom>
          <a:solidFill>
            <a:srgbClr val="0F898F"/>
          </a:solidFill>
        </p:spPr>
        <p:txBody>
          <a:bodyPr lIns="274320" tIns="182880" rIns="274320" bIns="182880" anchor="ctr"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Tree>
    <p:extLst>
      <p:ext uri="{BB962C8B-B14F-4D97-AF65-F5344CB8AC3E}">
        <p14:creationId xmlns:p14="http://schemas.microsoft.com/office/powerpoint/2010/main" val="3579026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ox_right with text lef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20" hasCustomPrompt="1"/>
          </p:nvPr>
        </p:nvSpPr>
        <p:spPr>
          <a:xfrm>
            <a:off x="5633556" y="1573117"/>
            <a:ext cx="6574312" cy="3801583"/>
          </a:xfrm>
          <a:prstGeom prst="rect">
            <a:avLst/>
          </a:prstGeom>
          <a:solidFill>
            <a:srgbClr val="0F898F"/>
          </a:solidFill>
        </p:spPr>
        <p:txBody>
          <a:bodyPr lIns="274320" tIns="182880" rIns="274320" bIns="182880" anchor="ctr"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
        <p:nvSpPr>
          <p:cNvPr id="6" name="Title 1"/>
          <p:cNvSpPr>
            <a:spLocks noGrp="1"/>
          </p:cNvSpPr>
          <p:nvPr>
            <p:ph type="title"/>
          </p:nvPr>
        </p:nvSpPr>
        <p:spPr>
          <a:xfrm>
            <a:off x="380042" y="260615"/>
            <a:ext cx="10956607" cy="812800"/>
          </a:xfrm>
        </p:spPr>
        <p:txBody>
          <a:bodyPr/>
          <a:lstStyle>
            <a:lvl1pPr>
              <a:defRPr sz="3200"/>
            </a:lvl1pPr>
          </a:lstStyle>
          <a:p>
            <a:r>
              <a:rPr lang="en-US" dirty="0"/>
              <a:t>Click to edit Master title style</a:t>
            </a:r>
          </a:p>
        </p:txBody>
      </p:sp>
      <p:sp>
        <p:nvSpPr>
          <p:cNvPr id="7" name="Content Placeholder 4"/>
          <p:cNvSpPr>
            <a:spLocks noGrp="1"/>
          </p:cNvSpPr>
          <p:nvPr>
            <p:ph sz="quarter" idx="15" hasCustomPrompt="1"/>
          </p:nvPr>
        </p:nvSpPr>
        <p:spPr>
          <a:xfrm>
            <a:off x="333712" y="1574588"/>
            <a:ext cx="4572000" cy="4114800"/>
          </a:xfrm>
          <a:prstGeom prst="rect">
            <a:avLst/>
          </a:prstGeom>
        </p:spPr>
        <p:txBody>
          <a:bodyPr/>
          <a:lstStyle>
            <a:lvl1pPr algn="l" defTabSz="1088167" rtl="0" eaLnBrk="1" latinLnBrk="0" hangingPunct="1">
              <a:lnSpc>
                <a:spcPct val="100000"/>
              </a:lnSpc>
              <a:spcBef>
                <a:spcPts val="200"/>
              </a:spcBef>
              <a:spcAft>
                <a:spcPts val="200"/>
              </a:spcAft>
              <a:defRPr lang="en-US" sz="24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4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20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800" b="0" kern="1200" dirty="0">
                <a:solidFill>
                  <a:schemeClr val="tx1"/>
                </a:solidFill>
                <a:latin typeface="+mn-lt"/>
                <a:ea typeface="+mn-ea"/>
                <a:cs typeface="+mn-cs"/>
              </a:defRPr>
            </a:lvl5pPr>
            <a:lvl6pPr>
              <a:lnSpc>
                <a:spcPct val="100000"/>
              </a:lnSpc>
              <a:spcBef>
                <a:spcPts val="200"/>
              </a:spcBef>
              <a:spcAft>
                <a:spcPts val="200"/>
              </a:spcAft>
              <a:defRPr/>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a:p>
            <a:pPr marL="1033463" lvl="0" indent="-344488">
              <a:buFont typeface="Calibri" panose="020B0604020202020204" pitchFamily="34" charset="0"/>
              <a:buChar char="•"/>
            </a:pPr>
            <a:r>
              <a:rPr lang="en-US" sz="1800" baseline="0" dirty="0">
                <a:solidFill>
                  <a:schemeClr val="tx1"/>
                </a:solidFill>
              </a:rPr>
              <a:t>Fourth level of text</a:t>
            </a:r>
          </a:p>
          <a:p>
            <a:pPr marL="1377950" lvl="0" indent="-344488">
              <a:buFont typeface="Calibri" panose="020F0502020204030204" pitchFamily="34" charset="0"/>
              <a:buChar char="‐"/>
            </a:pPr>
            <a:r>
              <a:rPr lang="en-US" sz="1600" baseline="0" dirty="0">
                <a:solidFill>
                  <a:schemeClr val="tx1"/>
                </a:solidFill>
              </a:rPr>
              <a:t>Fifth level of text</a:t>
            </a:r>
            <a:endParaRPr lang="en-US" sz="1600" dirty="0">
              <a:solidFill>
                <a:schemeClr val="tx1"/>
              </a:solidFill>
            </a:endParaRPr>
          </a:p>
        </p:txBody>
      </p:sp>
    </p:spTree>
    <p:extLst>
      <p:ext uri="{BB962C8B-B14F-4D97-AF65-F5344CB8AC3E}">
        <p14:creationId xmlns:p14="http://schemas.microsoft.com/office/powerpoint/2010/main" val="3668486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_lef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20" hasCustomPrompt="1"/>
          </p:nvPr>
        </p:nvSpPr>
        <p:spPr>
          <a:xfrm>
            <a:off x="0" y="1573117"/>
            <a:ext cx="6574312" cy="3801583"/>
          </a:xfrm>
          <a:prstGeom prst="rect">
            <a:avLst/>
          </a:prstGeom>
          <a:solidFill>
            <a:srgbClr val="0F898F"/>
          </a:solidFill>
        </p:spPr>
        <p:txBody>
          <a:bodyPr lIns="274320" tIns="182880" rIns="274320" bIns="182880" anchor="ctr"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Tree>
    <p:extLst>
      <p:ext uri="{BB962C8B-B14F-4D97-AF65-F5344CB8AC3E}">
        <p14:creationId xmlns:p14="http://schemas.microsoft.com/office/powerpoint/2010/main" val="3288204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_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80042" y="6019800"/>
            <a:ext cx="11430000" cy="304800"/>
          </a:xfrm>
        </p:spPr>
        <p:txBody>
          <a:bodyPr/>
          <a:lstStyle/>
          <a:p>
            <a:endParaRPr lang="en-US" dirty="0"/>
          </a:p>
        </p:txBody>
      </p:sp>
      <p:sp>
        <p:nvSpPr>
          <p:cNvPr id="4" name="Text Placeholder 7"/>
          <p:cNvSpPr>
            <a:spLocks noGrp="1"/>
          </p:cNvSpPr>
          <p:nvPr>
            <p:ph type="body" sz="quarter" idx="20" hasCustomPrompt="1"/>
          </p:nvPr>
        </p:nvSpPr>
        <p:spPr>
          <a:xfrm>
            <a:off x="0" y="1239934"/>
            <a:ext cx="12207868" cy="4320525"/>
          </a:xfrm>
          <a:prstGeom prst="rect">
            <a:avLst/>
          </a:prstGeom>
          <a:solidFill>
            <a:srgbClr val="0F898F"/>
          </a:solidFill>
        </p:spPr>
        <p:txBody>
          <a:bodyPr lIns="274320" tIns="182880" rIns="274320" bIns="182880" anchor="t"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
        <p:nvSpPr>
          <p:cNvPr id="5" name="Slide Number Placeholder 3"/>
          <p:cNvSpPr>
            <a:spLocks noGrp="1"/>
          </p:cNvSpPr>
          <p:nvPr>
            <p:ph type="sldNum" sz="quarter" idx="11"/>
          </p:nvPr>
        </p:nvSpPr>
        <p:spPr>
          <a:xfrm>
            <a:off x="380042" y="6325270"/>
            <a:ext cx="365760" cy="365125"/>
          </a:xfrm>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1183465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one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4"/>
          <p:cNvSpPr>
            <a:spLocks noGrp="1"/>
          </p:cNvSpPr>
          <p:nvPr>
            <p:ph sz="quarter" idx="15" hasCustomPrompt="1"/>
          </p:nvPr>
        </p:nvSpPr>
        <p:spPr>
          <a:xfrm>
            <a:off x="333712" y="1574588"/>
            <a:ext cx="4572000" cy="4114800"/>
          </a:xfrm>
          <a:prstGeom prst="rect">
            <a:avLst/>
          </a:prstGeom>
        </p:spPr>
        <p:txBody>
          <a:bodyPr/>
          <a:lstStyle>
            <a:lvl1pPr algn="l" defTabSz="1088167" rtl="0" eaLnBrk="1" latinLnBrk="0" hangingPunct="1">
              <a:lnSpc>
                <a:spcPct val="100000"/>
              </a:lnSpc>
              <a:spcBef>
                <a:spcPts val="200"/>
              </a:spcBef>
              <a:spcAft>
                <a:spcPts val="200"/>
              </a:spcAft>
              <a:defRPr lang="en-US" sz="24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4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20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800" b="0" kern="1200" dirty="0">
                <a:solidFill>
                  <a:schemeClr val="tx1"/>
                </a:solidFill>
                <a:latin typeface="+mn-lt"/>
                <a:ea typeface="+mn-ea"/>
                <a:cs typeface="+mn-cs"/>
              </a:defRPr>
            </a:lvl5pPr>
            <a:lvl6pPr>
              <a:lnSpc>
                <a:spcPct val="100000"/>
              </a:lnSpc>
              <a:spcBef>
                <a:spcPts val="200"/>
              </a:spcBef>
              <a:spcAft>
                <a:spcPts val="200"/>
              </a:spcAft>
              <a:defRPr/>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a:p>
            <a:pPr marL="1033463" lvl="0" indent="-344488">
              <a:buFont typeface="Calibri" panose="020B0604020202020204" pitchFamily="34" charset="0"/>
              <a:buChar char="•"/>
            </a:pPr>
            <a:r>
              <a:rPr lang="en-US" sz="1800" baseline="0" dirty="0">
                <a:solidFill>
                  <a:schemeClr val="tx1"/>
                </a:solidFill>
              </a:rPr>
              <a:t>Fourth level of text</a:t>
            </a:r>
          </a:p>
          <a:p>
            <a:pPr marL="1377950" lvl="0" indent="-344488">
              <a:buFont typeface="Calibri" panose="020F0502020204030204" pitchFamily="34" charset="0"/>
              <a:buChar char="‐"/>
            </a:pPr>
            <a:r>
              <a:rPr lang="en-US" sz="1600" baseline="0" dirty="0">
                <a:solidFill>
                  <a:schemeClr val="tx1"/>
                </a:solidFill>
              </a:rPr>
              <a:t>Fifth level of text</a:t>
            </a:r>
            <a:endParaRPr lang="en-US" sz="1600" dirty="0">
              <a:solidFill>
                <a:schemeClr val="tx1"/>
              </a:solidFill>
            </a:endParaRPr>
          </a:p>
        </p:txBody>
      </p:sp>
      <p:sp>
        <p:nvSpPr>
          <p:cNvPr id="6"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2902563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two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5"/>
          <p:cNvSpPr>
            <a:spLocks noGrp="1"/>
          </p:cNvSpPr>
          <p:nvPr>
            <p:ph sz="quarter" idx="23"/>
          </p:nvPr>
        </p:nvSpPr>
        <p:spPr>
          <a:xfrm>
            <a:off x="391319" y="1585913"/>
            <a:ext cx="484632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7" hasCustomPrompt="1"/>
          </p:nvPr>
        </p:nvSpPr>
        <p:spPr>
          <a:xfrm>
            <a:off x="391319" y="4523532"/>
            <a:ext cx="484632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7" name="Content Placeholder 4"/>
          <p:cNvSpPr>
            <a:spLocks noGrp="1"/>
          </p:cNvSpPr>
          <p:nvPr>
            <p:ph sz="quarter" idx="18" hasCustomPrompt="1"/>
          </p:nvPr>
        </p:nvSpPr>
        <p:spPr>
          <a:xfrm>
            <a:off x="5604523" y="4523532"/>
            <a:ext cx="484632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9" name="Content Placeholder 5"/>
          <p:cNvSpPr>
            <a:spLocks noGrp="1"/>
          </p:cNvSpPr>
          <p:nvPr>
            <p:ph sz="quarter" idx="24"/>
          </p:nvPr>
        </p:nvSpPr>
        <p:spPr>
          <a:xfrm>
            <a:off x="5575949" y="1585913"/>
            <a:ext cx="484632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3904874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three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5"/>
          <p:cNvSpPr>
            <a:spLocks noGrp="1"/>
          </p:cNvSpPr>
          <p:nvPr>
            <p:ph sz="quarter" idx="23"/>
          </p:nvPr>
        </p:nvSpPr>
        <p:spPr>
          <a:xfrm>
            <a:off x="391319" y="1585913"/>
            <a:ext cx="3657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7" hasCustomPrompt="1"/>
          </p:nvPr>
        </p:nvSpPr>
        <p:spPr>
          <a:xfrm>
            <a:off x="391319" y="4523532"/>
            <a:ext cx="365760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7" name="Content Placeholder 4"/>
          <p:cNvSpPr>
            <a:spLocks noGrp="1"/>
          </p:cNvSpPr>
          <p:nvPr>
            <p:ph sz="quarter" idx="18" hasCustomPrompt="1"/>
          </p:nvPr>
        </p:nvSpPr>
        <p:spPr>
          <a:xfrm>
            <a:off x="4337843" y="4523532"/>
            <a:ext cx="365760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8" name="Content Placeholder 4"/>
          <p:cNvSpPr>
            <a:spLocks noGrp="1"/>
          </p:cNvSpPr>
          <p:nvPr>
            <p:ph sz="quarter" idx="19" hasCustomPrompt="1"/>
          </p:nvPr>
        </p:nvSpPr>
        <p:spPr>
          <a:xfrm>
            <a:off x="8227218" y="4523532"/>
            <a:ext cx="365760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9" name="Content Placeholder 5"/>
          <p:cNvSpPr>
            <a:spLocks noGrp="1"/>
          </p:cNvSpPr>
          <p:nvPr>
            <p:ph sz="quarter" idx="24"/>
          </p:nvPr>
        </p:nvSpPr>
        <p:spPr>
          <a:xfrm>
            <a:off x="4309269" y="1585913"/>
            <a:ext cx="3657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25"/>
          </p:nvPr>
        </p:nvSpPr>
        <p:spPr>
          <a:xfrm>
            <a:off x="8227218" y="1585913"/>
            <a:ext cx="3657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115119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four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4"/>
          <p:cNvSpPr>
            <a:spLocks noGrp="1"/>
          </p:cNvSpPr>
          <p:nvPr>
            <p:ph sz="quarter" idx="17" hasCustomPrompt="1"/>
          </p:nvPr>
        </p:nvSpPr>
        <p:spPr>
          <a:xfrm>
            <a:off x="380738" y="4005407"/>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6" name="Content Placeholder 4"/>
          <p:cNvSpPr>
            <a:spLocks noGrp="1"/>
          </p:cNvSpPr>
          <p:nvPr>
            <p:ph sz="quarter" idx="18" hasCustomPrompt="1"/>
          </p:nvPr>
        </p:nvSpPr>
        <p:spPr>
          <a:xfrm>
            <a:off x="3303020" y="4005407"/>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7" name="Content Placeholder 4"/>
          <p:cNvSpPr>
            <a:spLocks noGrp="1"/>
          </p:cNvSpPr>
          <p:nvPr>
            <p:ph sz="quarter" idx="19" hasCustomPrompt="1"/>
          </p:nvPr>
        </p:nvSpPr>
        <p:spPr>
          <a:xfrm>
            <a:off x="6225302" y="4005407"/>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8" name="Picture Placeholder 4"/>
          <p:cNvSpPr>
            <a:spLocks noGrp="1"/>
          </p:cNvSpPr>
          <p:nvPr>
            <p:ph type="pic" sz="quarter" idx="20"/>
          </p:nvPr>
        </p:nvSpPr>
        <p:spPr>
          <a:xfrm>
            <a:off x="380738" y="1585576"/>
            <a:ext cx="2697480" cy="2194560"/>
          </a:xfrm>
          <a:prstGeom prst="rect">
            <a:avLst/>
          </a:prstGeom>
        </p:spPr>
        <p:txBody>
          <a:bodyPr/>
          <a:lstStyle/>
          <a:p>
            <a:r>
              <a:rPr lang="en-US"/>
              <a:t>Click icon to add picture</a:t>
            </a:r>
            <a:endParaRPr lang="en-US" dirty="0"/>
          </a:p>
        </p:txBody>
      </p:sp>
      <p:sp>
        <p:nvSpPr>
          <p:cNvPr id="9" name="Picture Placeholder 4"/>
          <p:cNvSpPr>
            <a:spLocks noGrp="1"/>
          </p:cNvSpPr>
          <p:nvPr>
            <p:ph type="pic" sz="quarter" idx="21"/>
          </p:nvPr>
        </p:nvSpPr>
        <p:spPr>
          <a:xfrm>
            <a:off x="3303020" y="1585576"/>
            <a:ext cx="2697480" cy="2194560"/>
          </a:xfrm>
          <a:prstGeom prst="rect">
            <a:avLst/>
          </a:prstGeom>
        </p:spPr>
        <p:txBody>
          <a:bodyPr/>
          <a:lstStyle/>
          <a:p>
            <a:r>
              <a:rPr lang="en-US"/>
              <a:t>Click icon to add picture</a:t>
            </a:r>
          </a:p>
        </p:txBody>
      </p:sp>
      <p:sp>
        <p:nvSpPr>
          <p:cNvPr id="10" name="Picture Placeholder 4"/>
          <p:cNvSpPr>
            <a:spLocks noGrp="1"/>
          </p:cNvSpPr>
          <p:nvPr>
            <p:ph type="pic" sz="quarter" idx="22"/>
          </p:nvPr>
        </p:nvSpPr>
        <p:spPr>
          <a:xfrm>
            <a:off x="6225302" y="1585576"/>
            <a:ext cx="2697480" cy="2194560"/>
          </a:xfrm>
          <a:prstGeom prst="rect">
            <a:avLst/>
          </a:prstGeom>
        </p:spPr>
        <p:txBody>
          <a:bodyPr/>
          <a:lstStyle/>
          <a:p>
            <a:r>
              <a:rPr lang="en-US"/>
              <a:t>Click icon to add picture</a:t>
            </a:r>
          </a:p>
        </p:txBody>
      </p:sp>
      <p:sp>
        <p:nvSpPr>
          <p:cNvPr id="11" name="Content Placeholder 4"/>
          <p:cNvSpPr>
            <a:spLocks noGrp="1"/>
          </p:cNvSpPr>
          <p:nvPr>
            <p:ph sz="quarter" idx="23" hasCustomPrompt="1"/>
          </p:nvPr>
        </p:nvSpPr>
        <p:spPr>
          <a:xfrm>
            <a:off x="9147583" y="4005070"/>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12" name="Picture Placeholder 4"/>
          <p:cNvSpPr>
            <a:spLocks noGrp="1"/>
          </p:cNvSpPr>
          <p:nvPr>
            <p:ph type="pic" sz="quarter" idx="24"/>
          </p:nvPr>
        </p:nvSpPr>
        <p:spPr>
          <a:xfrm>
            <a:off x="9147583" y="1585576"/>
            <a:ext cx="2697480" cy="2194560"/>
          </a:xfrm>
          <a:prstGeom prst="rect">
            <a:avLst/>
          </a:prstGeom>
        </p:spPr>
        <p:txBody>
          <a:bodyPr/>
          <a:lstStyle/>
          <a:p>
            <a:r>
              <a:rPr lang="en-US"/>
              <a:t>Click icon to add picture</a:t>
            </a:r>
          </a:p>
        </p:txBody>
      </p:sp>
      <p:sp>
        <p:nvSpPr>
          <p:cNvPr id="14"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324616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3846020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_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6" name="Text Placeholder 7"/>
          <p:cNvSpPr>
            <a:spLocks noGrp="1"/>
          </p:cNvSpPr>
          <p:nvPr>
            <p:ph type="body" sz="quarter" idx="13" hasCustomPrompt="1"/>
          </p:nvPr>
        </p:nvSpPr>
        <p:spPr>
          <a:xfrm>
            <a:off x="392113" y="1182327"/>
            <a:ext cx="11430000" cy="483898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a:p>
            <a:pPr marL="1033463" lvl="0" indent="-344488">
              <a:buFont typeface="Calibri" panose="020B0604020202020204" pitchFamily="34" charset="0"/>
              <a:buChar char="•"/>
            </a:pPr>
            <a:r>
              <a:rPr lang="en-US" sz="1800" baseline="0" dirty="0">
                <a:solidFill>
                  <a:schemeClr val="tx1"/>
                </a:solidFill>
              </a:rPr>
              <a:t>Fourth level of text</a:t>
            </a:r>
          </a:p>
          <a:p>
            <a:pPr marL="1377950" lvl="0" indent="-344488">
              <a:buFont typeface="Calibri" panose="020F0502020204030204" pitchFamily="34" charset="0"/>
              <a:buChar char="‐"/>
            </a:pPr>
            <a:r>
              <a:rPr lang="en-US" sz="1600" baseline="0" dirty="0">
                <a:solidFill>
                  <a:schemeClr val="tx1"/>
                </a:solidFill>
              </a:rPr>
              <a:t>Fifth level of text</a:t>
            </a:r>
            <a:endParaRPr lang="en-US" sz="1600" dirty="0">
              <a:solidFill>
                <a:schemeClr val="tx1"/>
              </a:solidFill>
            </a:endParaRPr>
          </a:p>
        </p:txBody>
      </p:sp>
    </p:spTree>
    <p:extLst>
      <p:ext uri="{BB962C8B-B14F-4D97-AF65-F5344CB8AC3E}">
        <p14:creationId xmlns:p14="http://schemas.microsoft.com/office/powerpoint/2010/main" val="297822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olid logo">
    <p:spTree>
      <p:nvGrpSpPr>
        <p:cNvPr id="1" name=""/>
        <p:cNvGrpSpPr/>
        <p:nvPr/>
      </p:nvGrpSpPr>
      <p:grpSpPr>
        <a:xfrm>
          <a:off x="0" y="0"/>
          <a:ext cx="0" cy="0"/>
          <a:chOff x="0" y="0"/>
          <a:chExt cx="0" cy="0"/>
        </a:xfrm>
      </p:grpSpPr>
      <p:sp>
        <p:nvSpPr>
          <p:cNvPr id="14" name="Rectangle 13"/>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pic>
        <p:nvPicPr>
          <p:cNvPr id="15" name="Grafik 8"/>
          <p:cNvPicPr>
            <a:picLocks noChangeAspect="1"/>
          </p:cNvPicPr>
          <p:nvPr userDrawn="1"/>
        </p:nvPicPr>
        <p:blipFill>
          <a:blip r:embed="rId2">
            <a:alphaModFix amt="45000"/>
            <a:duotone>
              <a:prstClr val="black"/>
              <a:schemeClr val="tx2">
                <a:tint val="45000"/>
                <a:satMod val="400000"/>
              </a:schemeClr>
            </a:duotone>
          </a:blip>
          <a:stretch>
            <a:fillRect/>
          </a:stretch>
        </p:blipFill>
        <p:spPr>
          <a:xfrm>
            <a:off x="6095207" y="550109"/>
            <a:ext cx="6095206" cy="6309480"/>
          </a:xfrm>
          <a:prstGeom prst="rect">
            <a:avLst/>
          </a:prstGeom>
        </p:spPr>
      </p:pic>
      <p:sp>
        <p:nvSpPr>
          <p:cNvPr id="10" name="TextBox 9"/>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633234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3769242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0042" y="260615"/>
            <a:ext cx="11430000" cy="812800"/>
          </a:xfrm>
        </p:spPr>
        <p:txBody>
          <a:bodyPr/>
          <a:lstStyle>
            <a:lvl1pPr>
              <a:defRPr sz="2800"/>
            </a:lvl1pPr>
          </a:lstStyle>
          <a:p>
            <a:r>
              <a:rPr lang="en-US" dirty="0"/>
              <a:t>Disclosure</a:t>
            </a:r>
          </a:p>
        </p:txBody>
      </p:sp>
      <p:sp>
        <p:nvSpPr>
          <p:cNvPr id="3" name="Footer Placeholder 2"/>
          <p:cNvSpPr>
            <a:spLocks noGrp="1"/>
          </p:cNvSpPr>
          <p:nvPr>
            <p:ph type="ftr" sz="quarter" idx="10"/>
          </p:nvPr>
        </p:nvSpPr>
        <p:spPr/>
        <p:txBody>
          <a:bodyPr/>
          <a:lstStyle/>
          <a:p>
            <a:endParaRPr lang="en-US" dirty="0"/>
          </a:p>
        </p:txBody>
      </p:sp>
      <p:sp>
        <p:nvSpPr>
          <p:cNvPr id="7" name="Text Placeholder 6"/>
          <p:cNvSpPr>
            <a:spLocks noGrp="1"/>
          </p:cNvSpPr>
          <p:nvPr>
            <p:ph type="body" sz="quarter" idx="12"/>
          </p:nvPr>
        </p:nvSpPr>
        <p:spPr>
          <a:xfrm>
            <a:off x="380042" y="1123950"/>
            <a:ext cx="11430000" cy="4897438"/>
          </a:xfrm>
        </p:spPr>
        <p:txBody>
          <a:bodyPr>
            <a:normAutofit/>
          </a:bodyPr>
          <a:lstStyle>
            <a:lvl1pPr>
              <a:defRPr sz="900"/>
            </a:lvl1pPr>
            <a:lvl2pPr>
              <a:defRPr sz="900"/>
            </a:lvl2pPr>
            <a:lvl3pPr>
              <a:defRPr sz="8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6232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6858000" cy="5212080"/>
          </a:xfrm>
        </p:spPr>
        <p:txBody>
          <a:bodyPr/>
          <a:lstStyle/>
          <a:p>
            <a:r>
              <a:rPr lang="en-US"/>
              <a:t>Click icon to add picture</a:t>
            </a:r>
          </a:p>
        </p:txBody>
      </p:sp>
      <p:sp>
        <p:nvSpPr>
          <p:cNvPr id="6" name="Text Placeholder 5"/>
          <p:cNvSpPr>
            <a:spLocks noGrp="1"/>
          </p:cNvSpPr>
          <p:nvPr>
            <p:ph type="body" sz="quarter" idx="11" hasCustomPrompt="1"/>
          </p:nvPr>
        </p:nvSpPr>
        <p:spPr>
          <a:xfrm>
            <a:off x="6793865" y="2340"/>
            <a:ext cx="5394960" cy="6855660"/>
          </a:xfrm>
          <a:solidFill>
            <a:schemeClr val="accent1"/>
          </a:solidFill>
        </p:spPr>
        <p:txBody>
          <a:bodyPr lIns="731520" tIns="1188720" rIns="457200">
            <a:normAutofit/>
          </a:bodyPr>
          <a:lstStyle>
            <a:lvl1pPr>
              <a:defRPr sz="4000" b="0" cap="all" baseline="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THANK YOU.</a:t>
            </a:r>
          </a:p>
        </p:txBody>
      </p:sp>
      <p:sp>
        <p:nvSpPr>
          <p:cNvPr id="2" name="TextBox 1"/>
          <p:cNvSpPr txBox="1"/>
          <p:nvPr userDrawn="1"/>
        </p:nvSpPr>
        <p:spPr>
          <a:xfrm>
            <a:off x="7476980" y="1700790"/>
            <a:ext cx="2477101" cy="914400"/>
          </a:xfrm>
          <a:prstGeom prst="rect">
            <a:avLst/>
          </a:prstGeom>
          <a:noFill/>
        </p:spPr>
        <p:txBody>
          <a:bodyPr wrap="none" rtlCol="0">
            <a:noAutofit/>
          </a:bodyPr>
          <a:lstStyle/>
          <a:p>
            <a:pPr lvl="0"/>
            <a:r>
              <a:rPr lang="en-US" sz="3200" dirty="0">
                <a:solidFill>
                  <a:schemeClr val="bg2"/>
                </a:solidFill>
              </a:rPr>
              <a:t>QUESTIONS?</a:t>
            </a:r>
          </a:p>
        </p:txBody>
      </p:sp>
    </p:spTree>
    <p:extLst>
      <p:ext uri="{BB962C8B-B14F-4D97-AF65-F5344CB8AC3E}">
        <p14:creationId xmlns:p14="http://schemas.microsoft.com/office/powerpoint/2010/main" val="15697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amp; Call to a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6793865" y="2340"/>
            <a:ext cx="5394960" cy="6855660"/>
          </a:xfrm>
          <a:solidFill>
            <a:schemeClr val="accent1"/>
          </a:solidFill>
        </p:spPr>
        <p:txBody>
          <a:bodyPr lIns="731520" tIns="1188720" rIns="457200">
            <a:normAutofit/>
          </a:bodyPr>
          <a:lstStyle>
            <a:lvl1pPr>
              <a:defRPr sz="4800" b="0" cap="all" baseline="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THANK YOU.</a:t>
            </a:r>
          </a:p>
        </p:txBody>
      </p:sp>
    </p:spTree>
    <p:extLst>
      <p:ext uri="{BB962C8B-B14F-4D97-AF65-F5344CB8AC3E}">
        <p14:creationId xmlns:p14="http://schemas.microsoft.com/office/powerpoint/2010/main" val="147765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424961" y="6324600"/>
            <a:ext cx="365760" cy="365125"/>
          </a:xfrm>
          <a:prstGeom prst="rect">
            <a:avLst/>
          </a:prstGeom>
        </p:spPr>
        <p:txBody>
          <a:bodyPr vert="horz" lIns="0" tIns="54409" rIns="0" bIns="54409" rtlCol="0" anchor="ctr"/>
          <a:lstStyle>
            <a:lvl1pPr algn="l">
              <a:defRPr sz="800">
                <a:solidFill>
                  <a:schemeClr val="bg1"/>
                </a:solidFill>
                <a:latin typeface="+mn-lt"/>
              </a:defRPr>
            </a:lvl1pPr>
          </a:lstStyle>
          <a:p>
            <a:fld id="{67FC5CDF-15F9-4054-9F50-C9080AAD3281}" type="slidenum">
              <a:rPr lang="en-US" smtClean="0"/>
              <a:pPr/>
              <a:t>‹#›</a:t>
            </a:fld>
            <a:endParaRPr lang="en-US" dirty="0"/>
          </a:p>
        </p:txBody>
      </p:sp>
      <p:sp>
        <p:nvSpPr>
          <p:cNvPr id="4" name="Text Placeholder 3"/>
          <p:cNvSpPr>
            <a:spLocks noGrp="1"/>
          </p:cNvSpPr>
          <p:nvPr>
            <p:ph type="body" sz="quarter" idx="10" hasCustomPrompt="1"/>
          </p:nvPr>
        </p:nvSpPr>
        <p:spPr>
          <a:xfrm>
            <a:off x="363537" y="631825"/>
            <a:ext cx="11258159" cy="666750"/>
          </a:xfrm>
        </p:spPr>
        <p:txBody>
          <a:bodyPr anchor="b">
            <a:noAutofit/>
          </a:bodyPr>
          <a:lstStyle>
            <a:lvl1pPr algn="l" defTabSz="1088167" rtl="0" eaLnBrk="1" latinLnBrk="0" hangingPunct="1">
              <a:lnSpc>
                <a:spcPct val="90000"/>
              </a:lnSpc>
              <a:spcBef>
                <a:spcPct val="0"/>
              </a:spcBef>
              <a:buNone/>
              <a:defRPr kumimoji="0" lang="en-US" sz="3200" b="0" i="0" u="none" strike="noStrike" kern="0" cap="none" spc="0" normalizeH="0" baseline="0" noProof="0" dirty="0" smtClean="0">
                <a:ln>
                  <a:noFill/>
                </a:ln>
                <a:solidFill>
                  <a:schemeClr val="bg1"/>
                </a:solidFill>
                <a:effectLst/>
                <a:uLnTx/>
                <a:uFillTx/>
                <a:latin typeface="+mn-lt"/>
                <a:ea typeface="+mn-ea"/>
                <a:cs typeface="+mn-cs"/>
              </a:defRPr>
            </a:lvl1pPr>
          </a:lstStyle>
          <a:p>
            <a:pPr lvl="0"/>
            <a:r>
              <a:rPr lang="en-US" dirty="0"/>
              <a:t>Type here title (32 </a:t>
            </a:r>
            <a:r>
              <a:rPr lang="en-US" dirty="0" err="1"/>
              <a:t>pt</a:t>
            </a:r>
            <a:r>
              <a:rPr lang="en-US" dirty="0"/>
              <a:t> Arial)</a:t>
            </a:r>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2515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olid">
    <p:spTree>
      <p:nvGrpSpPr>
        <p:cNvPr id="1" name=""/>
        <p:cNvGrpSpPr/>
        <p:nvPr/>
      </p:nvGrpSpPr>
      <p:grpSpPr>
        <a:xfrm>
          <a:off x="0" y="0"/>
          <a:ext cx="0" cy="0"/>
          <a:chOff x="0" y="0"/>
          <a:chExt cx="0" cy="0"/>
        </a:xfrm>
      </p:grpSpPr>
      <p:sp>
        <p:nvSpPr>
          <p:cNvPr id="14" name="Rectangle 13"/>
          <p:cNvSpPr/>
          <p:nvPr userDrawn="1"/>
        </p:nvSpPr>
        <p:spPr>
          <a:xfrm>
            <a:off x="0" y="0"/>
            <a:ext cx="90323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Calibri" panose="020F0502020204030204" pitchFamily="34" charset="0"/>
            </a:endParaRPr>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Text Placeholder 2"/>
          <p:cNvSpPr>
            <a:spLocks noGrp="1"/>
          </p:cNvSpPr>
          <p:nvPr>
            <p:ph type="body" sz="quarter" idx="24" hasCustomPrompt="1"/>
          </p:nvPr>
        </p:nvSpPr>
        <p:spPr>
          <a:xfrm>
            <a:off x="407059" y="838200"/>
            <a:ext cx="8279670"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058" y="4177891"/>
            <a:ext cx="8279670" cy="1440175"/>
          </a:xfrm>
          <a:prstGeom prst="rect">
            <a:avLst/>
          </a:prstGeom>
        </p:spPr>
        <p:txBody>
          <a:bodyPr anchor="t">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89759" y="6499108"/>
            <a:ext cx="822960" cy="234787"/>
          </a:xfrm>
          <a:prstGeom prst="rect">
            <a:avLst/>
          </a:prstGeom>
        </p:spPr>
      </p:pic>
      <p:sp>
        <p:nvSpPr>
          <p:cNvPr id="19" name="TextBox 18"/>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63323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Block Blue">
    <p:spTree>
      <p:nvGrpSpPr>
        <p:cNvPr id="1" name=""/>
        <p:cNvGrpSpPr/>
        <p:nvPr/>
      </p:nvGrpSpPr>
      <p:grpSpPr>
        <a:xfrm>
          <a:off x="0" y="0"/>
          <a:ext cx="0" cy="0"/>
          <a:chOff x="0" y="0"/>
          <a:chExt cx="0" cy="0"/>
        </a:xfrm>
      </p:grpSpPr>
      <p:sp>
        <p:nvSpPr>
          <p:cNvPr id="9" name="Rectangle 8"/>
          <p:cNvSpPr/>
          <p:nvPr userDrawn="1"/>
        </p:nvSpPr>
        <p:spPr>
          <a:xfrm>
            <a:off x="0" y="0"/>
            <a:ext cx="57607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2" name="Rectangle 11"/>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20" name="Picture 1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147366" y="6499108"/>
            <a:ext cx="822960" cy="234787"/>
          </a:xfrm>
          <a:prstGeom prst="rect">
            <a:avLst/>
          </a:prstGeom>
        </p:spPr>
      </p:pic>
      <p:sp>
        <p:nvSpPr>
          <p:cNvPr id="21" name="TextBox 20"/>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a:p>
            <a:pPr lvl="0" algn="l"/>
            <a:r>
              <a:rPr lang="en-US" sz="1000" dirty="0">
                <a:solidFill>
                  <a:schemeClr val="bg2"/>
                </a:solidFill>
                <a:latin typeface="Calibri" panose="020F0502020204030204" pitchFamily="34" charset="0"/>
              </a:rPr>
              <a:t>Allianz Life Insurance</a:t>
            </a:r>
            <a:r>
              <a:rPr lang="en-US" sz="1000" baseline="0" dirty="0">
                <a:solidFill>
                  <a:schemeClr val="bg2"/>
                </a:solidFill>
                <a:latin typeface="Calibri" panose="020F0502020204030204" pitchFamily="34" charset="0"/>
              </a:rPr>
              <a:t> Company of New York</a:t>
            </a:r>
            <a:endParaRPr lang="en-US" sz="1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33719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ver image">
    <p:spTree>
      <p:nvGrpSpPr>
        <p:cNvPr id="1" name=""/>
        <p:cNvGrpSpPr/>
        <p:nvPr/>
      </p:nvGrpSpPr>
      <p:grpSpPr>
        <a:xfrm>
          <a:off x="0" y="0"/>
          <a:ext cx="0" cy="0"/>
          <a:chOff x="0" y="0"/>
          <a:chExt cx="0" cy="0"/>
        </a:xfrm>
      </p:grpSpPr>
      <p:sp>
        <p:nvSpPr>
          <p:cNvPr id="9" name="Text Placeholder 8"/>
          <p:cNvSpPr>
            <a:spLocks noGrp="1"/>
          </p:cNvSpPr>
          <p:nvPr>
            <p:ph type="body" sz="quarter" idx="20" hasCustomPrompt="1"/>
          </p:nvPr>
        </p:nvSpPr>
        <p:spPr>
          <a:xfrm>
            <a:off x="7313614" y="1"/>
            <a:ext cx="4541837" cy="4868863"/>
          </a:xfrm>
          <a:prstGeom prst="rect">
            <a:avLst/>
          </a:prstGeom>
          <a:solidFill>
            <a:schemeClr val="accent1"/>
          </a:solidFill>
        </p:spPr>
        <p:txBody>
          <a:bodyPr lIns="0" tIns="548640">
            <a:normAutofit/>
          </a:bodyPr>
          <a:lstStyle>
            <a:lvl1pPr marL="284163" indent="0">
              <a:defRPr sz="2400">
                <a:solidFill>
                  <a:schemeClr val="bg2"/>
                </a:solidFill>
              </a:defRPr>
            </a:lvl1pPr>
          </a:lstStyle>
          <a:p>
            <a:pPr lvl="0"/>
            <a:r>
              <a:rPr lang="en-US" dirty="0"/>
              <a:t>Presenter Name</a:t>
            </a:r>
          </a:p>
          <a:p>
            <a:pPr lvl="0"/>
            <a:r>
              <a:rPr lang="en-US" dirty="0"/>
              <a:t>Title, Company</a:t>
            </a:r>
          </a:p>
          <a:p>
            <a:pPr lvl="0"/>
            <a:r>
              <a:rPr lang="en-US" dirty="0"/>
              <a:t>Event</a:t>
            </a:r>
          </a:p>
        </p:txBody>
      </p:sp>
      <p:sp>
        <p:nvSpPr>
          <p:cNvPr id="6" name="Picture Placeholder 5"/>
          <p:cNvSpPr>
            <a:spLocks noGrp="1"/>
          </p:cNvSpPr>
          <p:nvPr>
            <p:ph type="pic" sz="quarter" idx="27"/>
          </p:nvPr>
        </p:nvSpPr>
        <p:spPr>
          <a:xfrm>
            <a:off x="-1" y="0"/>
            <a:ext cx="7315200" cy="5943600"/>
          </a:xfrm>
          <a:prstGeom prst="rect">
            <a:avLst/>
          </a:prstGeom>
        </p:spPr>
        <p:txBody>
          <a:bodyPr>
            <a:normAutofit/>
          </a:bodyPr>
          <a:lstStyle>
            <a:lvl1pPr>
              <a:defRPr sz="2000">
                <a:solidFill>
                  <a:schemeClr val="tx1"/>
                </a:solidFill>
              </a:defRPr>
            </a:lvl1pPr>
          </a:lstStyle>
          <a:p>
            <a:r>
              <a:rPr lang="en-US"/>
              <a:t>Click icon to add picture</a:t>
            </a:r>
            <a:endParaRPr lang="en-US" dirty="0"/>
          </a:p>
        </p:txBody>
      </p:sp>
      <p:sp>
        <p:nvSpPr>
          <p:cNvPr id="3" name="Text Placeholder 2"/>
          <p:cNvSpPr>
            <a:spLocks noGrp="1"/>
          </p:cNvSpPr>
          <p:nvPr>
            <p:ph type="body" sz="quarter" idx="28" hasCustomPrompt="1"/>
          </p:nvPr>
        </p:nvSpPr>
        <p:spPr>
          <a:xfrm>
            <a:off x="333712" y="610744"/>
            <a:ext cx="6400800" cy="1248440"/>
          </a:xfrm>
          <a:prstGeom prst="rect">
            <a:avLst/>
          </a:prstGeom>
        </p:spPr>
        <p:txBody>
          <a:bodyPr/>
          <a:lstStyle>
            <a:lvl1pPr>
              <a:defRPr sz="4400" b="1" baseline="0"/>
            </a:lvl1pPr>
          </a:lstStyle>
          <a:p>
            <a:pPr lvl="0"/>
            <a:r>
              <a:rPr lang="en-US" dirty="0"/>
              <a:t>TYPE TITLE HERE</a:t>
            </a:r>
            <a:br>
              <a:rPr lang="en-US" dirty="0"/>
            </a:br>
            <a:r>
              <a:rPr lang="en-US" dirty="0"/>
              <a:t>IN CAPS/BOLD</a:t>
            </a:r>
          </a:p>
        </p:txBody>
      </p:sp>
      <p:sp>
        <p:nvSpPr>
          <p:cNvPr id="5" name="Text Placeholder 4"/>
          <p:cNvSpPr>
            <a:spLocks noGrp="1"/>
          </p:cNvSpPr>
          <p:nvPr>
            <p:ph type="body" sz="quarter" idx="29" hasCustomPrompt="1"/>
          </p:nvPr>
        </p:nvSpPr>
        <p:spPr>
          <a:xfrm>
            <a:off x="333375" y="1858963"/>
            <a:ext cx="6400800" cy="1645920"/>
          </a:xfrm>
          <a:prstGeom prst="rect">
            <a:avLst/>
          </a:prstGeom>
        </p:spPr>
        <p:txBody>
          <a:bodyPr/>
          <a:lstStyle>
            <a:lvl1pPr>
              <a:defRPr sz="3200" baseline="0"/>
            </a:lvl1pPr>
          </a:lstStyle>
          <a:p>
            <a:pPr lvl="0"/>
            <a:r>
              <a:rPr lang="en-US" dirty="0"/>
              <a:t>Change color of box as needed</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rmAutofit/>
          </a:bodyPr>
          <a:lstStyle>
            <a:lvl1pPr>
              <a:defRPr sz="900" b="1">
                <a:solidFill>
                  <a:schemeClr val="tx1"/>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tx1"/>
                </a:solidFill>
              </a:defRPr>
            </a:lvl1pPr>
            <a:lvl2pPr>
              <a:defRPr sz="1100"/>
            </a:lvl2pPr>
            <a:lvl3pPr>
              <a:defRPr sz="1100"/>
            </a:lvl3pPr>
            <a:lvl4pPr>
              <a:defRPr sz="1100"/>
            </a:lvl4pPr>
            <a:lvl5pPr>
              <a:defRPr sz="1100"/>
            </a:lvl5pPr>
          </a:lstStyle>
          <a:p>
            <a:pPr lvl="0"/>
            <a:r>
              <a:rPr lang="en-US" dirty="0"/>
              <a:t>LIT/ASTRO CODE GOES HERE</a:t>
            </a: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74545" y="6499108"/>
            <a:ext cx="822960" cy="234787"/>
          </a:xfrm>
          <a:prstGeom prst="rect">
            <a:avLst/>
          </a:prstGeom>
        </p:spPr>
      </p:pic>
      <p:sp>
        <p:nvSpPr>
          <p:cNvPr id="18" name="TextBox 17"/>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tx1"/>
                </a:solidFill>
                <a:latin typeface="Calibri" panose="020F0502020204030204" pitchFamily="34" charset="0"/>
              </a:rPr>
              <a:t>Allianz Life Insurance Company of North America</a:t>
            </a:r>
          </a:p>
          <a:p>
            <a:pPr lvl="0" algn="l"/>
            <a:r>
              <a:rPr lang="en-US" sz="1000" dirty="0">
                <a:solidFill>
                  <a:schemeClr val="tx1"/>
                </a:solidFill>
                <a:latin typeface="Calibri" panose="020F0502020204030204" pitchFamily="34" charset="0"/>
              </a:rPr>
              <a:t>Allianz Life Insurance</a:t>
            </a:r>
            <a:r>
              <a:rPr lang="en-US" sz="1000" baseline="0" dirty="0">
                <a:solidFill>
                  <a:schemeClr val="tx1"/>
                </a:solidFill>
                <a:latin typeface="Calibri" panose="020F0502020204030204" pitchFamily="34" charset="0"/>
              </a:rPr>
              <a:t> Company of New York</a:t>
            </a:r>
            <a:endParaRPr lang="en-US" sz="1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416986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506533" y="0"/>
            <a:ext cx="2995564" cy="4868863"/>
          </a:xfrm>
          <a:prstGeom prst="rect">
            <a:avLst/>
          </a:prstGeom>
          <a:solidFill>
            <a:srgbClr val="0F898F"/>
          </a:solidFill>
        </p:spPr>
        <p:txBody>
          <a:bodyPr lIns="182880" tIns="1005840" rIns="274320">
            <a:normAutofit/>
          </a:bodyPr>
          <a:lstStyle>
            <a:lvl1pPr>
              <a:defRPr sz="4800" baseline="0">
                <a:solidFill>
                  <a:schemeClr val="bg2"/>
                </a:solidFill>
              </a:defRPr>
            </a:lvl1pPr>
          </a:lstStyle>
          <a:p>
            <a:pPr lvl="0"/>
            <a:r>
              <a:rPr lang="en-US" dirty="0"/>
              <a:t>Agenda</a:t>
            </a:r>
          </a:p>
        </p:txBody>
      </p:sp>
    </p:spTree>
    <p:extLst>
      <p:ext uri="{BB962C8B-B14F-4D97-AF65-F5344CB8AC3E}">
        <p14:creationId xmlns:p14="http://schemas.microsoft.com/office/powerpoint/2010/main" val="114818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number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4"/>
          <p:cNvSpPr>
            <a:spLocks noGrp="1"/>
          </p:cNvSpPr>
          <p:nvPr>
            <p:ph type="body" sz="quarter" idx="21"/>
          </p:nvPr>
        </p:nvSpPr>
        <p:spPr>
          <a:xfrm>
            <a:off x="3847739" y="1123950"/>
            <a:ext cx="7948974" cy="4610100"/>
          </a:xfrm>
          <a:prstGeom prst="rect">
            <a:avLst/>
          </a:prstGeom>
        </p:spPr>
        <p:txBody>
          <a:bodyPr/>
          <a:lstStyle>
            <a:lvl1pPr marL="457200" indent="-457200">
              <a:buClr>
                <a:schemeClr val="tx1"/>
              </a:buClr>
              <a:buSzPct val="100000"/>
              <a:buFont typeface="+mj-lt"/>
              <a:buAutoNum type="arabicPeriod"/>
              <a:defRPr baseline="0"/>
            </a:lvl1pPr>
            <a:lvl2pPr marL="457200" indent="-457200">
              <a:buFont typeface="+mj-lt"/>
              <a:buAutoNum type="arabicPeriod"/>
              <a:defRPr/>
            </a:lvl2pPr>
            <a:lvl3pPr marL="523796" indent="-514350">
              <a:buFont typeface="+mj-lt"/>
              <a:buAutoNum type="arabicPeriod"/>
              <a:defRPr/>
            </a:lvl3pPr>
            <a:lvl4pPr marL="463550" indent="0">
              <a:buFont typeface="+mj-lt"/>
              <a:buNone/>
              <a:defRPr/>
            </a:lvl4pPr>
            <a:lvl5pPr marL="1257300" indent="-342900">
              <a:buFont typeface="+mj-lt"/>
              <a:buAutoNum type="arabicPeriod"/>
              <a:defRPr/>
            </a:lvl5pPr>
          </a:lstStyle>
          <a:p>
            <a:pPr lvl="0"/>
            <a:r>
              <a:rPr lang="en-US"/>
              <a:t>Click to edit Master text styles</a:t>
            </a:r>
          </a:p>
          <a:p>
            <a:pPr lvl="1"/>
            <a:r>
              <a:rPr lang="en-US"/>
              <a:t>Second level</a:t>
            </a:r>
          </a:p>
        </p:txBody>
      </p:sp>
      <p:sp>
        <p:nvSpPr>
          <p:cNvPr id="6" name="Text Placeholder 8"/>
          <p:cNvSpPr>
            <a:spLocks noGrp="1"/>
          </p:cNvSpPr>
          <p:nvPr>
            <p:ph type="body" sz="quarter" idx="20" hasCustomPrompt="1"/>
          </p:nvPr>
        </p:nvSpPr>
        <p:spPr>
          <a:xfrm>
            <a:off x="506533" y="0"/>
            <a:ext cx="2995564" cy="4868863"/>
          </a:xfrm>
          <a:prstGeom prst="rect">
            <a:avLst/>
          </a:prstGeom>
          <a:solidFill>
            <a:srgbClr val="0F898F"/>
          </a:solidFill>
        </p:spPr>
        <p:txBody>
          <a:bodyPr lIns="182880" tIns="1005840" rIns="274320">
            <a:normAutofit/>
          </a:bodyPr>
          <a:lstStyle>
            <a:lvl1pPr>
              <a:defRPr sz="4800" baseline="0">
                <a:solidFill>
                  <a:schemeClr val="bg2"/>
                </a:solidFill>
              </a:defRPr>
            </a:lvl1pPr>
          </a:lstStyle>
          <a:p>
            <a:pPr lvl="0"/>
            <a:r>
              <a:rPr lang="en-US" dirty="0"/>
              <a:t>Agenda</a:t>
            </a:r>
          </a:p>
        </p:txBody>
      </p:sp>
    </p:spTree>
    <p:extLst>
      <p:ext uri="{BB962C8B-B14F-4D97-AF65-F5344CB8AC3E}">
        <p14:creationId xmlns:p14="http://schemas.microsoft.com/office/powerpoint/2010/main" val="238579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_numb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1" y="1931218"/>
            <a:ext cx="4884666" cy="2937645"/>
          </a:xfrm>
          <a:prstGeom prst="rect">
            <a:avLst/>
          </a:prstGeom>
          <a:solidFill>
            <a:schemeClr val="bg1"/>
          </a:solidFill>
        </p:spPr>
        <p:txBody>
          <a:bodyPr lIns="365760" tIns="274320" rIns="365760" bIns="274320" anchor="b" anchorCtr="0">
            <a:normAutofit/>
          </a:bodyPr>
          <a:lstStyle>
            <a:lvl1pPr>
              <a:defRPr sz="4400" cap="none" baseline="0">
                <a:solidFill>
                  <a:schemeClr val="bg2"/>
                </a:solidFill>
                <a:latin typeface="Calibri" panose="020F0502020204030204" pitchFamily="34" charset="0"/>
              </a:defRPr>
            </a:lvl1pPr>
          </a:lstStyle>
          <a:p>
            <a:pPr lvl="0"/>
            <a:r>
              <a:rPr lang="en-US" dirty="0"/>
              <a:t>Section divider with big number</a:t>
            </a:r>
          </a:p>
        </p:txBody>
      </p:sp>
      <p:sp>
        <p:nvSpPr>
          <p:cNvPr id="6" name="Text Placeholder 4"/>
          <p:cNvSpPr>
            <a:spLocks noGrp="1"/>
          </p:cNvSpPr>
          <p:nvPr>
            <p:ph type="body" sz="quarter" idx="22" hasCustomPrompt="1"/>
          </p:nvPr>
        </p:nvSpPr>
        <p:spPr>
          <a:xfrm>
            <a:off x="2465170" y="563274"/>
            <a:ext cx="2246673" cy="1828800"/>
          </a:xfrm>
          <a:prstGeom prst="rect">
            <a:avLst/>
          </a:prstGeom>
        </p:spPr>
        <p:txBody>
          <a:bodyPr tIns="0" bIns="0" anchor="b"/>
          <a:lstStyle>
            <a:lvl1pPr algn="ctr">
              <a:defRPr sz="13800">
                <a:solidFill>
                  <a:schemeClr val="bg1"/>
                </a:solidFill>
              </a:defRPr>
            </a:lvl1pPr>
          </a:lstStyle>
          <a:p>
            <a:pPr lvl="0"/>
            <a:r>
              <a:rPr lang="en-US" dirty="0"/>
              <a:t>01</a:t>
            </a:r>
          </a:p>
        </p:txBody>
      </p:sp>
      <p:sp>
        <p:nvSpPr>
          <p:cNvPr id="7" name="Footer Placeholder 2"/>
          <p:cNvSpPr>
            <a:spLocks noGrp="1"/>
          </p:cNvSpPr>
          <p:nvPr>
            <p:ph type="ftr" sz="quarter" idx="10"/>
          </p:nvPr>
        </p:nvSpPr>
        <p:spPr>
          <a:xfrm>
            <a:off x="380042" y="6019800"/>
            <a:ext cx="11430000" cy="304800"/>
          </a:xfrm>
        </p:spPr>
        <p:txBody>
          <a:bodyPr/>
          <a:lstStyle/>
          <a:p>
            <a:endParaRPr lang="en-US" dirty="0"/>
          </a:p>
        </p:txBody>
      </p:sp>
    </p:spTree>
    <p:extLst>
      <p:ext uri="{BB962C8B-B14F-4D97-AF65-F5344CB8AC3E}">
        <p14:creationId xmlns:p14="http://schemas.microsoft.com/office/powerpoint/2010/main" val="352914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cxnSp>
        <p:nvCxnSpPr>
          <p:cNvPr id="33" name="Straight Connector 32"/>
          <p:cNvCxnSpPr/>
          <p:nvPr/>
        </p:nvCxnSpPr>
        <p:spPr>
          <a:xfrm flipV="1">
            <a:off x="38004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5297" y="1073415"/>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80042" y="260615"/>
            <a:ext cx="10956607" cy="812800"/>
          </a:xfrm>
          <a:prstGeom prst="rect">
            <a:avLst/>
          </a:prstGeom>
        </p:spPr>
        <p:txBody>
          <a:bodyPr vert="horz" lIns="0" tIns="0" rIns="0" bIns="0" rtlCol="0" anchor="b">
            <a:noAutofit/>
          </a:bodyPr>
          <a:lstStyle/>
          <a:p>
            <a:r>
              <a:rPr kumimoji="0" lang="en-US" sz="3200" b="0" i="0" u="none" strike="noStrike" kern="0" cap="none" spc="0" normalizeH="0" baseline="0" noProof="0" dirty="0">
                <a:ln>
                  <a:noFill/>
                </a:ln>
                <a:solidFill>
                  <a:schemeClr val="tx1"/>
                </a:solidFill>
                <a:effectLst/>
                <a:uLnTx/>
                <a:uFillTx/>
                <a:latin typeface="+mn-lt"/>
                <a:ea typeface="+mn-ea"/>
                <a:cs typeface="+mn-cs"/>
              </a:rPr>
              <a:t>Standard text layout – heading (Calibri 32pt type)</a:t>
            </a:r>
            <a:endParaRPr lang="en-US" sz="3200" dirty="0"/>
          </a:p>
        </p:txBody>
      </p:sp>
      <p:sp>
        <p:nvSpPr>
          <p:cNvPr id="5" name="Footer Placeholder 4"/>
          <p:cNvSpPr>
            <a:spLocks noGrp="1"/>
          </p:cNvSpPr>
          <p:nvPr>
            <p:ph type="ftr" sz="quarter" idx="3"/>
          </p:nvPr>
        </p:nvSpPr>
        <p:spPr>
          <a:xfrm>
            <a:off x="380042" y="6019800"/>
            <a:ext cx="11014214" cy="304800"/>
          </a:xfrm>
          <a:prstGeom prst="rect">
            <a:avLst/>
          </a:prstGeom>
        </p:spPr>
        <p:txBody>
          <a:bodyPr vert="horz" lIns="0" tIns="0" rIns="0" bIns="0" rtlCol="0" anchor="b"/>
          <a:lstStyle>
            <a:lvl1pPr algn="l">
              <a:lnSpc>
                <a:spcPct val="90000"/>
              </a:lnSpc>
              <a:defRPr sz="800">
                <a:solidFill>
                  <a:srgbClr val="5F5F5F"/>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11431745" y="6325270"/>
            <a:ext cx="365760" cy="365125"/>
          </a:xfrm>
          <a:prstGeom prst="rect">
            <a:avLst/>
          </a:prstGeom>
        </p:spPr>
        <p:txBody>
          <a:bodyPr vert="horz" lIns="0" tIns="54409" rIns="0" bIns="54409" rtlCol="0" anchor="ctr"/>
          <a:lstStyle>
            <a:lvl1pPr algn="l">
              <a:defRPr sz="800">
                <a:solidFill>
                  <a:schemeClr val="bg1"/>
                </a:solidFill>
                <a:latin typeface="Calibri" panose="020F0502020204030204" pitchFamily="34" charset="0"/>
              </a:defRPr>
            </a:lvl1pPr>
          </a:lstStyle>
          <a:p>
            <a:fld id="{67FC5CDF-15F9-4054-9F50-C9080AAD3281}" type="slidenum">
              <a:rPr lang="en-US" smtClean="0"/>
              <a:pPr/>
              <a:t>‹#›</a:t>
            </a:fld>
            <a:endParaRPr lang="en-US" dirty="0"/>
          </a:p>
        </p:txBody>
      </p:sp>
      <p:sp>
        <p:nvSpPr>
          <p:cNvPr id="25" name="Freeform 54"/>
          <p:cNvSpPr>
            <a:spLocks noEditPoints="1"/>
          </p:cNvSpPr>
          <p:nvPr/>
        </p:nvSpPr>
        <p:spPr bwMode="auto">
          <a:xfrm>
            <a:off x="11488671" y="260648"/>
            <a:ext cx="308834" cy="309907"/>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21860" tIns="60929" rIns="121860" bIns="60929" numCol="1" anchor="t" anchorCtr="0" compatLnSpc="1">
            <a:prstTxWarp prst="textNoShape">
              <a:avLst/>
            </a:prstTxWarp>
          </a:bodyPr>
          <a:lstStyle/>
          <a:p>
            <a:pPr marL="0" marR="0" lvl="0" indent="0" defTabSz="1218927"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latin typeface="Calibri" panose="020F0502020204030204" pitchFamily="34" charset="0"/>
            </a:endParaRPr>
          </a:p>
        </p:txBody>
      </p:sp>
      <p:cxnSp>
        <p:nvCxnSpPr>
          <p:cNvPr id="30" name="Straight Connector 29"/>
          <p:cNvCxnSpPr/>
          <p:nvPr/>
        </p:nvCxnSpPr>
        <p:spPr>
          <a:xfrm>
            <a:off x="-435297" y="1185398"/>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5297" y="1295399"/>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185511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2188825"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859548" y="-3193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386883" y="-3051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095707" y="-319301"/>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8004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185511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859548"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386883"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095707"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004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5297" y="1073415"/>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7" name="Freeform 54"/>
          <p:cNvSpPr>
            <a:spLocks noEditPoints="1"/>
          </p:cNvSpPr>
          <p:nvPr/>
        </p:nvSpPr>
        <p:spPr bwMode="auto">
          <a:xfrm>
            <a:off x="11488671" y="260648"/>
            <a:ext cx="308834" cy="309907"/>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21860" tIns="60929" rIns="121860" bIns="60929" numCol="1" anchor="t" anchorCtr="0" compatLnSpc="1">
            <a:prstTxWarp prst="textNoShape">
              <a:avLst/>
            </a:prstTxWarp>
          </a:bodyPr>
          <a:lstStyle/>
          <a:p>
            <a:pPr marL="0" marR="0" lvl="0" indent="0" defTabSz="1218927"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latin typeface="Calibri" panose="020F0502020204030204" pitchFamily="34" charset="0"/>
            </a:endParaRPr>
          </a:p>
        </p:txBody>
      </p:sp>
      <p:cxnSp>
        <p:nvCxnSpPr>
          <p:cNvPr id="28" name="Straight Connector 27"/>
          <p:cNvCxnSpPr/>
          <p:nvPr/>
        </p:nvCxnSpPr>
        <p:spPr>
          <a:xfrm>
            <a:off x="-435297" y="1185398"/>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5297" y="1295399"/>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185511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2188825"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859548" y="-3193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386883" y="-3051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095707" y="-319301"/>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8004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185511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859548"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386883"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095707"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idx="1"/>
          </p:nvPr>
        </p:nvSpPr>
        <p:spPr>
          <a:xfrm>
            <a:off x="380042" y="1185398"/>
            <a:ext cx="1096962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3861134"/>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0" r:id="rId5"/>
    <p:sldLayoutId id="2147483731" r:id="rId6"/>
    <p:sldLayoutId id="2147483748" r:id="rId7"/>
    <p:sldLayoutId id="2147483749" r:id="rId8"/>
    <p:sldLayoutId id="2147483757" r:id="rId9"/>
    <p:sldLayoutId id="2147483758" r:id="rId10"/>
    <p:sldLayoutId id="2147483779" r:id="rId11"/>
    <p:sldLayoutId id="2147483759" r:id="rId12"/>
    <p:sldLayoutId id="2147483760" r:id="rId13"/>
    <p:sldLayoutId id="2147483751" r:id="rId14"/>
    <p:sldLayoutId id="2147483752" r:id="rId15"/>
    <p:sldLayoutId id="2147483774" r:id="rId16"/>
    <p:sldLayoutId id="2147483762" r:id="rId17"/>
    <p:sldLayoutId id="2147483763" r:id="rId18"/>
    <p:sldLayoutId id="2147483778" r:id="rId19"/>
    <p:sldLayoutId id="2147483764" r:id="rId20"/>
    <p:sldLayoutId id="2147483777" r:id="rId21"/>
    <p:sldLayoutId id="2147483765" r:id="rId22"/>
    <p:sldLayoutId id="2147483743" r:id="rId23"/>
    <p:sldLayoutId id="2147483766" r:id="rId24"/>
    <p:sldLayoutId id="2147483773" r:id="rId25"/>
    <p:sldLayoutId id="2147483767" r:id="rId26"/>
    <p:sldLayoutId id="2147483772" r:id="rId27"/>
    <p:sldLayoutId id="2147483768" r:id="rId28"/>
    <p:sldLayoutId id="2147483769" r:id="rId29"/>
    <p:sldLayoutId id="2147483770" r:id="rId30"/>
    <p:sldLayoutId id="2147483771" r:id="rId31"/>
    <p:sldLayoutId id="2147483711" r:id="rId32"/>
    <p:sldLayoutId id="2147483776" r:id="rId33"/>
    <p:sldLayoutId id="2147483780" r:id="rId34"/>
  </p:sldLayoutIdLst>
  <p:hf hdr="0" ftr="0" dt="0"/>
  <p:txStyles>
    <p:titleStyle>
      <a:lvl1pPr algn="l" defTabSz="1088167" rtl="0" eaLnBrk="1" latinLnBrk="0" hangingPunct="1">
        <a:lnSpc>
          <a:spcPct val="90000"/>
        </a:lnSpc>
        <a:spcBef>
          <a:spcPct val="0"/>
        </a:spcBef>
        <a:buNone/>
        <a:defRPr kumimoji="0" lang="en-US" sz="2400" b="0" i="0" u="none" strike="noStrike" kern="0" cap="none" spc="0" normalizeH="0" baseline="0" noProof="0" smtClean="0">
          <a:ln>
            <a:noFill/>
          </a:ln>
          <a:solidFill>
            <a:schemeClr val="tx1"/>
          </a:solidFill>
          <a:effectLst/>
          <a:uLnTx/>
          <a:uFillTx/>
          <a:latin typeface="Calibri" panose="020F0502020204030204" pitchFamily="34" charset="0"/>
          <a:ea typeface="+mj-ea"/>
          <a:cs typeface="Calibri" panose="020B0604020202020204" pitchFamily="34" charset="0"/>
        </a:defRPr>
      </a:lvl1pPr>
    </p:titleStyle>
    <p:body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p:bodyStyle>
    <p:otherStyle>
      <a:defPPr>
        <a:defRPr lang="en-US"/>
      </a:defPPr>
      <a:lvl1pPr marL="0" algn="l" defTabSz="1088167" rtl="0" eaLnBrk="1" latinLnBrk="0" hangingPunct="1">
        <a:defRPr sz="2300" kern="1200">
          <a:solidFill>
            <a:schemeClr val="tx1"/>
          </a:solidFill>
          <a:latin typeface="+mn-lt"/>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4294967295"/>
          </p:nvPr>
        </p:nvSpPr>
        <p:spPr>
          <a:xfrm>
            <a:off x="0" y="0"/>
            <a:ext cx="5788152" cy="6858000"/>
          </a:xfrm>
        </p:spPr>
        <p:txBody>
          <a:bodyPr/>
          <a:lstStyle/>
          <a:p>
            <a:r>
              <a:rPr lang="en-US" dirty="0"/>
              <a:t> </a:t>
            </a:r>
          </a:p>
        </p:txBody>
      </p:sp>
      <p:sp>
        <p:nvSpPr>
          <p:cNvPr id="15" name="Text Placeholder 14"/>
          <p:cNvSpPr>
            <a:spLocks noGrp="1"/>
          </p:cNvSpPr>
          <p:nvPr>
            <p:ph type="body" sz="quarter" idx="23"/>
          </p:nvPr>
        </p:nvSpPr>
        <p:spPr>
          <a:xfrm>
            <a:off x="391318" y="6414504"/>
            <a:ext cx="4090097" cy="355702"/>
          </a:xfrm>
        </p:spPr>
        <p:txBody>
          <a:bodyPr>
            <a:noAutofit/>
          </a:bodyPr>
          <a:lstStyle/>
          <a:p>
            <a:pPr>
              <a:spcBef>
                <a:spcPts val="0"/>
              </a:spcBef>
            </a:pPr>
            <a:r>
              <a:rPr lang="en-US" sz="900" dirty="0">
                <a:solidFill>
                  <a:schemeClr val="bg2">
                    <a:lumMod val="50000"/>
                  </a:schemeClr>
                </a:solidFill>
                <a:latin typeface="+mn-lt"/>
              </a:rPr>
              <a:t>ENT-843-N (R-11/2023)</a:t>
            </a:r>
          </a:p>
        </p:txBody>
      </p:sp>
      <p:sp>
        <p:nvSpPr>
          <p:cNvPr id="16" name="Text Placeholder 15"/>
          <p:cNvSpPr>
            <a:spLocks noGrp="1"/>
          </p:cNvSpPr>
          <p:nvPr>
            <p:ph type="body" sz="quarter" idx="24"/>
          </p:nvPr>
        </p:nvSpPr>
        <p:spPr/>
        <p:txBody>
          <a:bodyPr/>
          <a:lstStyle/>
          <a:p>
            <a:r>
              <a:rPr lang="en-US" sz="4400" b="1" dirty="0">
                <a:solidFill>
                  <a:schemeClr val="bg1"/>
                </a:solidFill>
                <a:latin typeface="+mj-lt"/>
              </a:rPr>
              <a:t>Social Security:</a:t>
            </a:r>
          </a:p>
          <a:p>
            <a:r>
              <a:rPr lang="en-US" dirty="0">
                <a:solidFill>
                  <a:schemeClr val="accent2"/>
                </a:solidFill>
                <a:latin typeface="+mj-lt"/>
              </a:rPr>
              <a:t>Seven keys to enhancing benefits</a:t>
            </a:r>
          </a:p>
          <a:p>
            <a:endParaRPr lang="en-US" dirty="0">
              <a:solidFill>
                <a:schemeClr val="bg1"/>
              </a:solidFill>
              <a:latin typeface="+mj-lt"/>
            </a:endParaRPr>
          </a:p>
        </p:txBody>
      </p:sp>
      <p:pic>
        <p:nvPicPr>
          <p:cNvPr id="4" name="Picture Placeholder 3"/>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a:stretch/>
        </p:blipFill>
        <p:spPr>
          <a:xfrm>
            <a:off x="5629980" y="-1516"/>
            <a:ext cx="6551459" cy="6859516"/>
          </a:xfrm>
        </p:spPr>
      </p:pic>
      <p:sp>
        <p:nvSpPr>
          <p:cNvPr id="3" name="TextBox 2"/>
          <p:cNvSpPr txBox="1"/>
          <p:nvPr/>
        </p:nvSpPr>
        <p:spPr>
          <a:xfrm>
            <a:off x="482452" y="3486607"/>
            <a:ext cx="3019645" cy="748891"/>
          </a:xfrm>
          <a:prstGeom prst="rect">
            <a:avLst/>
          </a:prstGeom>
          <a:noFill/>
        </p:spPr>
        <p:txBody>
          <a:bodyPr wrap="square" rtlCol="0">
            <a:noAutofit/>
          </a:bodyPr>
          <a:lstStyle/>
          <a:p>
            <a:pPr>
              <a:lnSpc>
                <a:spcPct val="90000"/>
              </a:lnSpc>
            </a:pPr>
            <a:r>
              <a:rPr lang="en-US" sz="1800" dirty="0">
                <a:solidFill>
                  <a:schemeClr val="bg1"/>
                </a:solidFill>
              </a:rPr>
              <a:t>[Name, title]</a:t>
            </a:r>
          </a:p>
        </p:txBody>
      </p:sp>
    </p:spTree>
    <p:extLst>
      <p:ext uri="{BB962C8B-B14F-4D97-AF65-F5344CB8AC3E}">
        <p14:creationId xmlns:p14="http://schemas.microsoft.com/office/powerpoint/2010/main" val="379909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How are benefits calculated?</a:t>
            </a:r>
          </a:p>
        </p:txBody>
      </p:sp>
      <p:sp>
        <p:nvSpPr>
          <p:cNvPr id="2" name="Slide Number Placeholder 1"/>
          <p:cNvSpPr>
            <a:spLocks noGrp="1"/>
          </p:cNvSpPr>
          <p:nvPr>
            <p:ph type="sldNum" sz="quarter" idx="11"/>
          </p:nvPr>
        </p:nvSpPr>
        <p:spPr/>
        <p:txBody>
          <a:bodyPr/>
          <a:lstStyle/>
          <a:p>
            <a:fld id="{67FC5CDF-15F9-4054-9F50-C9080AAD3281}" type="slidenum">
              <a:rPr lang="en-US" smtClean="0"/>
              <a:pPr/>
              <a:t>10</a:t>
            </a:fld>
            <a:endParaRPr lang="en-US" dirty="0"/>
          </a:p>
        </p:txBody>
      </p:sp>
      <p:sp>
        <p:nvSpPr>
          <p:cNvPr id="8" name="TextBox 2"/>
          <p:cNvSpPr txBox="1">
            <a:spLocks noChangeArrowheads="1"/>
          </p:cNvSpPr>
          <p:nvPr/>
        </p:nvSpPr>
        <p:spPr bwMode="auto">
          <a:xfrm>
            <a:off x="1727999" y="2734997"/>
            <a:ext cx="32282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ctr" eaLnBrk="1" hangingPunct="1">
              <a:lnSpc>
                <a:spcPct val="100000"/>
              </a:lnSpc>
              <a:spcAft>
                <a:spcPct val="0"/>
              </a:spcAft>
              <a:buClrTx/>
              <a:buFontTx/>
              <a:buNone/>
            </a:pPr>
            <a:r>
              <a:rPr lang="en-US" altLang="en-US" sz="1400" b="0" dirty="0">
                <a:solidFill>
                  <a:schemeClr val="bg1"/>
                </a:solidFill>
                <a:latin typeface="Arial" panose="020B0604020202020204" pitchFamily="34" charset="0"/>
                <a:cs typeface="Arial" panose="020B0604020202020204" pitchFamily="34" charset="0"/>
              </a:rPr>
              <a:t> primary insurance amount</a:t>
            </a:r>
          </a:p>
        </p:txBody>
      </p:sp>
      <p:sp>
        <p:nvSpPr>
          <p:cNvPr id="16" name="Text Box 7"/>
          <p:cNvSpPr txBox="1">
            <a:spLocks noChangeArrowheads="1"/>
          </p:cNvSpPr>
          <p:nvPr/>
        </p:nvSpPr>
        <p:spPr bwMode="gray">
          <a:xfrm>
            <a:off x="390525" y="5951538"/>
            <a:ext cx="8124825" cy="27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200" b="0">
                <a:solidFill>
                  <a:schemeClr val="bg2"/>
                </a:solidFill>
                <a:latin typeface="Arial" panose="020B0604020202020204" pitchFamily="34" charset="0"/>
                <a:cs typeface="Arial" panose="020B0604020202020204" pitchFamily="34" charset="0"/>
              </a:rPr>
              <a:t>Social Security Administration, Primary Insurance Amount. </a:t>
            </a:r>
          </a:p>
        </p:txBody>
      </p:sp>
      <p:grpSp>
        <p:nvGrpSpPr>
          <p:cNvPr id="26" name="Group 25"/>
          <p:cNvGrpSpPr/>
          <p:nvPr/>
        </p:nvGrpSpPr>
        <p:grpSpPr>
          <a:xfrm>
            <a:off x="5570499" y="3371393"/>
            <a:ext cx="3988664" cy="942975"/>
            <a:chOff x="7117557" y="3140965"/>
            <a:chExt cx="3988664" cy="942975"/>
          </a:xfrm>
        </p:grpSpPr>
        <p:sp>
          <p:nvSpPr>
            <p:cNvPr id="6" name="Rectangle 6"/>
            <p:cNvSpPr txBox="1">
              <a:spLocks/>
            </p:cNvSpPr>
            <p:nvPr/>
          </p:nvSpPr>
          <p:spPr>
            <a:xfrm>
              <a:off x="8110657" y="3140965"/>
              <a:ext cx="2995564" cy="942975"/>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marL="228600" lvl="2" indent="0">
                <a:buNone/>
              </a:pPr>
              <a:r>
                <a:rPr lang="en-US" altLang="en-US" dirty="0">
                  <a:solidFill>
                    <a:schemeClr val="bg1"/>
                  </a:solidFill>
                  <a:latin typeface="Arial" panose="020B0604020202020204" pitchFamily="34" charset="0"/>
                  <a:cs typeface="Arial" panose="020B0604020202020204" pitchFamily="34" charset="0"/>
                </a:rPr>
                <a:t>Benefit is </a:t>
              </a:r>
              <a:r>
                <a:rPr lang="en-US" altLang="en-US" b="1" dirty="0">
                  <a:solidFill>
                    <a:schemeClr val="bg1"/>
                  </a:solidFill>
                  <a:latin typeface="Arial" panose="020B0604020202020204" pitchFamily="34" charset="0"/>
                  <a:cs typeface="Arial" panose="020B0604020202020204" pitchFamily="34" charset="0"/>
                </a:rPr>
                <a:t>reduced</a:t>
              </a:r>
              <a:r>
                <a:rPr lang="en-US" altLang="en-US" dirty="0">
                  <a:solidFill>
                    <a:schemeClr val="bg1"/>
                  </a:solidFill>
                  <a:latin typeface="Arial" panose="020B0604020202020204" pitchFamily="34" charset="0"/>
                  <a:cs typeface="Arial" panose="020B0604020202020204" pitchFamily="34" charset="0"/>
                </a:rPr>
                <a:t> if taken prior to FRA </a:t>
              </a:r>
            </a:p>
          </p:txBody>
        </p:sp>
        <p:sp>
          <p:nvSpPr>
            <p:cNvPr id="17" name="Down Arrow 1"/>
            <p:cNvSpPr>
              <a:spLocks noChangeArrowheads="1"/>
            </p:cNvSpPr>
            <p:nvPr/>
          </p:nvSpPr>
          <p:spPr bwMode="auto">
            <a:xfrm>
              <a:off x="7117557" y="3140965"/>
              <a:ext cx="909638" cy="865188"/>
            </a:xfrm>
            <a:prstGeom prst="downArrow">
              <a:avLst>
                <a:gd name="adj1" fmla="val 50000"/>
                <a:gd name="adj2" fmla="val 50000"/>
              </a:avLst>
            </a:prstGeom>
            <a:solidFill>
              <a:srgbClr val="C8DEF0"/>
            </a:solidFill>
            <a:ln w="6350" algn="ctr">
              <a:no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solidFill>
                  <a:schemeClr val="bg1"/>
                </a:solidFill>
                <a:latin typeface="Arial" panose="020B0604020202020204" pitchFamily="34" charset="0"/>
                <a:cs typeface="Arial" panose="020B0604020202020204" pitchFamily="34" charset="0"/>
              </a:endParaRPr>
            </a:p>
          </p:txBody>
        </p:sp>
      </p:grpSp>
      <p:grpSp>
        <p:nvGrpSpPr>
          <p:cNvPr id="27" name="Group 26"/>
          <p:cNvGrpSpPr/>
          <p:nvPr/>
        </p:nvGrpSpPr>
        <p:grpSpPr>
          <a:xfrm>
            <a:off x="5575950" y="4581140"/>
            <a:ext cx="4184889" cy="942975"/>
            <a:chOff x="7073732" y="4413300"/>
            <a:chExt cx="4184889" cy="942975"/>
          </a:xfrm>
        </p:grpSpPr>
        <p:sp>
          <p:nvSpPr>
            <p:cNvPr id="20" name="Down Arrow 19"/>
            <p:cNvSpPr>
              <a:spLocks noChangeArrowheads="1"/>
            </p:cNvSpPr>
            <p:nvPr/>
          </p:nvSpPr>
          <p:spPr bwMode="auto">
            <a:xfrm rot="10800000">
              <a:off x="7073732" y="4436726"/>
              <a:ext cx="909637" cy="864515"/>
            </a:xfrm>
            <a:prstGeom prst="downArrow">
              <a:avLst>
                <a:gd name="adj1" fmla="val 50000"/>
                <a:gd name="adj2" fmla="val 50000"/>
              </a:avLst>
            </a:prstGeom>
            <a:solidFill>
              <a:srgbClr val="C8DEF0"/>
            </a:solidFill>
            <a:ln w="6350" algn="ctr">
              <a:no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solidFill>
                  <a:schemeClr val="bg1"/>
                </a:solidFill>
                <a:latin typeface="Arial" panose="020B0604020202020204" pitchFamily="34" charset="0"/>
                <a:cs typeface="Arial" panose="020B0604020202020204" pitchFamily="34" charset="0"/>
              </a:endParaRPr>
            </a:p>
          </p:txBody>
        </p:sp>
        <p:sp>
          <p:nvSpPr>
            <p:cNvPr id="23" name="Rectangle 6"/>
            <p:cNvSpPr txBox="1">
              <a:spLocks/>
            </p:cNvSpPr>
            <p:nvPr/>
          </p:nvSpPr>
          <p:spPr>
            <a:xfrm>
              <a:off x="8263057" y="4413300"/>
              <a:ext cx="2995564" cy="942975"/>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marL="228600" lvl="2" indent="0">
                <a:buNone/>
              </a:pPr>
              <a:r>
                <a:rPr lang="en-US" altLang="en-US" dirty="0">
                  <a:solidFill>
                    <a:schemeClr val="bg1"/>
                  </a:solidFill>
                  <a:latin typeface="Arial" panose="020B0604020202020204" pitchFamily="34" charset="0"/>
                  <a:cs typeface="Arial" panose="020B0604020202020204" pitchFamily="34" charset="0"/>
                </a:rPr>
                <a:t>Benefit is </a:t>
              </a:r>
              <a:r>
                <a:rPr lang="en-US" altLang="en-US" b="1" dirty="0">
                  <a:solidFill>
                    <a:schemeClr val="bg1"/>
                  </a:solidFill>
                  <a:latin typeface="Arial" panose="020B0604020202020204" pitchFamily="34" charset="0"/>
                  <a:cs typeface="Arial" panose="020B0604020202020204" pitchFamily="34" charset="0"/>
                </a:rPr>
                <a:t>adjusted up </a:t>
              </a:r>
              <a:r>
                <a:rPr lang="en-US" altLang="en-US" dirty="0">
                  <a:solidFill>
                    <a:schemeClr val="bg1"/>
                  </a:solidFill>
                  <a:latin typeface="Arial" panose="020B0604020202020204" pitchFamily="34" charset="0"/>
                  <a:cs typeface="Arial" panose="020B0604020202020204" pitchFamily="34" charset="0"/>
                </a:rPr>
                <a:t>if your start is delayed</a:t>
              </a:r>
            </a:p>
          </p:txBody>
        </p:sp>
      </p:grpSp>
      <p:grpSp>
        <p:nvGrpSpPr>
          <p:cNvPr id="33" name="Group 32"/>
          <p:cNvGrpSpPr/>
          <p:nvPr/>
        </p:nvGrpSpPr>
        <p:grpSpPr>
          <a:xfrm>
            <a:off x="1266818" y="3584533"/>
            <a:ext cx="3228204" cy="1519540"/>
            <a:chOff x="1240429" y="3853114"/>
            <a:chExt cx="3228204" cy="1519540"/>
          </a:xfrm>
        </p:grpSpPr>
        <p:sp>
          <p:nvSpPr>
            <p:cNvPr id="29" name="TextBox 2"/>
            <p:cNvSpPr txBox="1">
              <a:spLocks noChangeArrowheads="1"/>
            </p:cNvSpPr>
            <p:nvPr/>
          </p:nvSpPr>
          <p:spPr bwMode="auto">
            <a:xfrm>
              <a:off x="1240429" y="4203103"/>
              <a:ext cx="322820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ctr" eaLnBrk="1" hangingPunct="1">
                <a:lnSpc>
                  <a:spcPct val="100000"/>
                </a:lnSpc>
                <a:spcAft>
                  <a:spcPct val="0"/>
                </a:spcAft>
                <a:buClrTx/>
                <a:buFontTx/>
                <a:buNone/>
              </a:pPr>
              <a:r>
                <a:rPr lang="en-US" altLang="en-US" sz="1400" b="0" dirty="0">
                  <a:latin typeface="Arial" panose="020B0604020202020204" pitchFamily="34" charset="0"/>
                  <a:cs typeface="Arial" panose="020B0604020202020204" pitchFamily="34" charset="0"/>
                </a:rPr>
                <a:t>average indexed monthly earnings</a:t>
              </a:r>
            </a:p>
            <a:p>
              <a:pPr algn="ctr" eaLnBrk="1" hangingPunct="1">
                <a:lnSpc>
                  <a:spcPct val="100000"/>
                </a:lnSpc>
                <a:spcAft>
                  <a:spcPct val="0"/>
                </a:spcAft>
                <a:buClrTx/>
                <a:buFontTx/>
                <a:buNone/>
              </a:pPr>
              <a:endParaRPr lang="en-US" altLang="en-US" sz="1400" b="0" dirty="0">
                <a:latin typeface="Arial" panose="020B0604020202020204" pitchFamily="34" charset="0"/>
                <a:cs typeface="Arial" panose="020B0604020202020204" pitchFamily="34" charset="0"/>
              </a:endParaRPr>
            </a:p>
            <a:p>
              <a:pPr algn="ctr" eaLnBrk="1" hangingPunct="1">
                <a:lnSpc>
                  <a:spcPct val="100000"/>
                </a:lnSpc>
                <a:spcAft>
                  <a:spcPct val="0"/>
                </a:spcAft>
                <a:buClrTx/>
                <a:buFontTx/>
                <a:buNone/>
              </a:pPr>
              <a:endParaRPr lang="en-US" altLang="en-US" sz="1400" b="0" dirty="0">
                <a:latin typeface="Arial" panose="020B0604020202020204" pitchFamily="34" charset="0"/>
                <a:cs typeface="Arial" panose="020B0604020202020204" pitchFamily="34" charset="0"/>
              </a:endParaRPr>
            </a:p>
            <a:p>
              <a:pPr algn="ctr" eaLnBrk="1" hangingPunct="1">
                <a:lnSpc>
                  <a:spcPct val="100000"/>
                </a:lnSpc>
                <a:spcAft>
                  <a:spcPct val="0"/>
                </a:spcAft>
                <a:buClrTx/>
                <a:buFontTx/>
                <a:buNone/>
              </a:pPr>
              <a:r>
                <a:rPr lang="en-US" altLang="en-US" sz="1400" b="0" dirty="0">
                  <a:latin typeface="Arial" panose="020B0604020202020204" pitchFamily="34" charset="0"/>
                  <a:cs typeface="Arial" panose="020B0604020202020204" pitchFamily="34" charset="0"/>
                </a:rPr>
                <a:t>Born after 1929, uses highest </a:t>
              </a:r>
              <a:br>
                <a:rPr lang="en-US" altLang="en-US" sz="1400" b="0" dirty="0">
                  <a:latin typeface="Arial" panose="020B0604020202020204" pitchFamily="34" charset="0"/>
                  <a:cs typeface="Arial" panose="020B0604020202020204" pitchFamily="34" charset="0"/>
                </a:rPr>
              </a:br>
              <a:r>
                <a:rPr lang="en-US" altLang="en-US" sz="1400" dirty="0">
                  <a:latin typeface="Arial" panose="020B0604020202020204" pitchFamily="34" charset="0"/>
                  <a:cs typeface="Arial" panose="020B0604020202020204" pitchFamily="34" charset="0"/>
                </a:rPr>
                <a:t>35 years </a:t>
              </a:r>
              <a:r>
                <a:rPr lang="en-US" altLang="en-US" sz="1400" b="0" dirty="0">
                  <a:latin typeface="Arial" panose="020B0604020202020204" pitchFamily="34" charset="0"/>
                  <a:cs typeface="Arial" panose="020B0604020202020204" pitchFamily="34" charset="0"/>
                </a:rPr>
                <a:t>to calculate </a:t>
              </a:r>
              <a:r>
                <a:rPr lang="en-US" altLang="en-US" sz="1400" dirty="0">
                  <a:latin typeface="Arial" panose="020B0604020202020204" pitchFamily="34" charset="0"/>
                  <a:cs typeface="Arial" panose="020B0604020202020204" pitchFamily="34" charset="0"/>
                </a:rPr>
                <a:t>indexed</a:t>
              </a:r>
              <a:r>
                <a:rPr lang="en-US" altLang="en-US" sz="1400" b="0" dirty="0">
                  <a:latin typeface="Arial" panose="020B0604020202020204" pitchFamily="34" charset="0"/>
                  <a:cs typeface="Arial" panose="020B0604020202020204" pitchFamily="34" charset="0"/>
                </a:rPr>
                <a:t> benefits</a:t>
              </a:r>
            </a:p>
          </p:txBody>
        </p:sp>
        <p:sp>
          <p:nvSpPr>
            <p:cNvPr id="32" name="TextBox 31"/>
            <p:cNvSpPr txBox="1"/>
            <p:nvPr/>
          </p:nvSpPr>
          <p:spPr>
            <a:xfrm>
              <a:off x="2306867" y="3853114"/>
              <a:ext cx="1095327" cy="766933"/>
            </a:xfrm>
            <a:prstGeom prst="rect">
              <a:avLst/>
            </a:prstGeom>
            <a:noFill/>
          </p:spPr>
          <p:txBody>
            <a:bodyPr wrap="square" rtlCol="0">
              <a:noAutofit/>
            </a:bodyPr>
            <a:lstStyle/>
            <a:p>
              <a:pPr>
                <a:lnSpc>
                  <a:spcPct val="90000"/>
                </a:lnSpc>
              </a:pPr>
              <a:r>
                <a:rPr lang="en-US" dirty="0">
                  <a:solidFill>
                    <a:schemeClr val="bg1"/>
                  </a:solidFill>
                  <a:latin typeface="Arial" panose="020B0604020202020204" pitchFamily="34" charset="0"/>
                  <a:cs typeface="Arial" panose="020B0604020202020204" pitchFamily="34" charset="0"/>
                </a:rPr>
                <a:t>AIME</a:t>
              </a:r>
            </a:p>
          </p:txBody>
        </p:sp>
      </p:grpSp>
      <p:sp>
        <p:nvSpPr>
          <p:cNvPr id="34" name="TextBox 33"/>
          <p:cNvSpPr txBox="1"/>
          <p:nvPr/>
        </p:nvSpPr>
        <p:spPr>
          <a:xfrm>
            <a:off x="2333257" y="1935105"/>
            <a:ext cx="1567948" cy="816133"/>
          </a:xfrm>
          <a:prstGeom prst="rect">
            <a:avLst/>
          </a:prstGeom>
          <a:noFill/>
        </p:spPr>
        <p:txBody>
          <a:bodyPr wrap="square" rtlCol="0">
            <a:noAutofit/>
          </a:bodyPr>
          <a:lstStyle/>
          <a:p>
            <a:pPr>
              <a:lnSpc>
                <a:spcPct val="90000"/>
              </a:lnSpc>
            </a:pPr>
            <a:r>
              <a:rPr lang="en-US" sz="6000" dirty="0">
                <a:solidFill>
                  <a:schemeClr val="bg1"/>
                </a:solidFill>
                <a:latin typeface="Arial" panose="020B0604020202020204" pitchFamily="34" charset="0"/>
                <a:cs typeface="Arial" panose="020B0604020202020204" pitchFamily="34" charset="0"/>
              </a:rPr>
              <a:t>PIA</a:t>
            </a:r>
          </a:p>
        </p:txBody>
      </p:sp>
      <p:grpSp>
        <p:nvGrpSpPr>
          <p:cNvPr id="36" name="Group 35"/>
          <p:cNvGrpSpPr/>
          <p:nvPr/>
        </p:nvGrpSpPr>
        <p:grpSpPr>
          <a:xfrm>
            <a:off x="4590737" y="1921583"/>
            <a:ext cx="4001531" cy="1123910"/>
            <a:chOff x="4590737" y="1921583"/>
            <a:chExt cx="4001531" cy="1123910"/>
          </a:xfrm>
        </p:grpSpPr>
        <p:sp>
          <p:nvSpPr>
            <p:cNvPr id="9" name="Equal 8"/>
            <p:cNvSpPr/>
            <p:nvPr/>
          </p:nvSpPr>
          <p:spPr bwMode="auto">
            <a:xfrm>
              <a:off x="4590737" y="2203108"/>
              <a:ext cx="812391" cy="423863"/>
            </a:xfrm>
            <a:prstGeom prst="mathEqual">
              <a:avLst/>
            </a:prstGeom>
            <a:solidFill>
              <a:schemeClr val="bg2">
                <a:lumMod val="75000"/>
              </a:schemeClr>
            </a:solidFill>
            <a:ln w="6350" cap="flat" cmpd="sng" algn="ctr">
              <a:noFill/>
              <a:prstDash val="solid"/>
              <a:round/>
              <a:headEnd type="none" w="med" len="med"/>
              <a:tailEnd type="none" w="med" len="med"/>
            </a:ln>
            <a:effectLst/>
          </p:spPr>
          <p:txBody>
            <a:bodyPr wrap="none" anchor="ctr"/>
            <a:lstStyle/>
            <a:p>
              <a:pPr defTabSz="914400">
                <a:defRPr/>
              </a:pPr>
              <a:endParaRPr lang="en-US">
                <a:latin typeface="Arial" panose="020B0604020202020204" pitchFamily="34" charset="0"/>
                <a:ea typeface="ＭＳ Ｐゴシック" pitchFamily="-112" charset="-128"/>
                <a:cs typeface="Arial" panose="020B0604020202020204" pitchFamily="34" charset="0"/>
              </a:endParaRPr>
            </a:p>
          </p:txBody>
        </p:sp>
        <p:sp>
          <p:nvSpPr>
            <p:cNvPr id="14" name="TextBox 16"/>
            <p:cNvSpPr txBox="1">
              <a:spLocks noChangeArrowheads="1"/>
            </p:cNvSpPr>
            <p:nvPr/>
          </p:nvSpPr>
          <p:spPr bwMode="auto">
            <a:xfrm>
              <a:off x="5403128" y="2737716"/>
              <a:ext cx="31891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1400" b="0" dirty="0">
                  <a:solidFill>
                    <a:srgbClr val="008265"/>
                  </a:solidFill>
                  <a:latin typeface="Arial" panose="020B0604020202020204" pitchFamily="34" charset="0"/>
                  <a:cs typeface="Arial" panose="020B0604020202020204" pitchFamily="34" charset="0"/>
                </a:rPr>
                <a:t>full retirement age (FRA)</a:t>
              </a:r>
            </a:p>
          </p:txBody>
        </p:sp>
        <p:sp>
          <p:nvSpPr>
            <p:cNvPr id="35" name="TextBox 34"/>
            <p:cNvSpPr txBox="1"/>
            <p:nvPr/>
          </p:nvSpPr>
          <p:spPr>
            <a:xfrm>
              <a:off x="5863984" y="1921583"/>
              <a:ext cx="1324961" cy="816133"/>
            </a:xfrm>
            <a:prstGeom prst="rect">
              <a:avLst/>
            </a:prstGeom>
            <a:noFill/>
          </p:spPr>
          <p:txBody>
            <a:bodyPr wrap="square" rtlCol="0">
              <a:noAutofit/>
            </a:bodyPr>
            <a:lstStyle/>
            <a:p>
              <a:pPr algn="ctr">
                <a:lnSpc>
                  <a:spcPct val="90000"/>
                </a:lnSpc>
              </a:pPr>
              <a:r>
                <a:rPr lang="en-US" sz="6600" dirty="0">
                  <a:solidFill>
                    <a:schemeClr val="accent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8682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10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11</a:t>
            </a:fld>
            <a:endParaRPr lang="en-US" dirty="0"/>
          </a:p>
        </p:txBody>
      </p:sp>
      <p:sp>
        <p:nvSpPr>
          <p:cNvPr id="5" name="Text Placeholder 4"/>
          <p:cNvSpPr>
            <a:spLocks noGrp="1"/>
          </p:cNvSpPr>
          <p:nvPr>
            <p:ph type="body" sz="quarter" idx="20"/>
          </p:nvPr>
        </p:nvSpPr>
        <p:spPr/>
        <p:txBody>
          <a:bodyPr>
            <a:normAutofit/>
          </a:bodyPr>
          <a:lstStyle/>
          <a:p>
            <a:r>
              <a:rPr lang="en-US" dirty="0">
                <a:latin typeface="+mn-lt"/>
              </a:rPr>
              <a:t>Social Security</a:t>
            </a:r>
          </a:p>
          <a:p>
            <a:r>
              <a:rPr lang="en-US" sz="2400" dirty="0">
                <a:latin typeface="+mn-lt"/>
              </a:rPr>
              <a:t>When to start benefits</a:t>
            </a: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latin typeface="+mn-lt"/>
              </a:rPr>
              <a:t>03</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0847" y="1931218"/>
            <a:ext cx="7417978" cy="4389414"/>
          </a:xfrm>
          <a:prstGeom prst="rect">
            <a:avLst/>
          </a:prstGeom>
        </p:spPr>
      </p:pic>
      <p:sp>
        <p:nvSpPr>
          <p:cNvPr id="7" name="TextBox 6"/>
          <p:cNvSpPr txBox="1"/>
          <p:nvPr/>
        </p:nvSpPr>
        <p:spPr>
          <a:xfrm>
            <a:off x="909782" y="1297541"/>
            <a:ext cx="1719368" cy="633677"/>
          </a:xfrm>
          <a:prstGeom prst="rect">
            <a:avLst/>
          </a:prstGeom>
          <a:noFill/>
        </p:spPr>
        <p:txBody>
          <a:bodyPr wrap="square" rtlCol="0" anchor="ctr">
            <a:noAutofit/>
          </a:bodyPr>
          <a:lstStyle/>
          <a:p>
            <a:pPr algn="r">
              <a:lnSpc>
                <a:spcPct val="90000"/>
              </a:lnSpc>
            </a:pPr>
            <a:r>
              <a:rPr lang="en-US" dirty="0">
                <a:solidFill>
                  <a:schemeClr val="bg1"/>
                </a:solidFill>
              </a:rPr>
              <a:t>KEY</a:t>
            </a:r>
          </a:p>
        </p:txBody>
      </p:sp>
    </p:spTree>
    <p:extLst>
      <p:ext uri="{BB962C8B-B14F-4D97-AF65-F5344CB8AC3E}">
        <p14:creationId xmlns:p14="http://schemas.microsoft.com/office/powerpoint/2010/main" val="137220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Starting benefits</a:t>
            </a:r>
          </a:p>
        </p:txBody>
      </p:sp>
      <p:sp>
        <p:nvSpPr>
          <p:cNvPr id="2" name="Slide Number Placeholder 1"/>
          <p:cNvSpPr>
            <a:spLocks noGrp="1"/>
          </p:cNvSpPr>
          <p:nvPr>
            <p:ph type="sldNum" sz="quarter" idx="11"/>
          </p:nvPr>
        </p:nvSpPr>
        <p:spPr/>
        <p:txBody>
          <a:bodyPr/>
          <a:lstStyle/>
          <a:p>
            <a:fld id="{67FC5CDF-15F9-4054-9F50-C9080AAD3281}" type="slidenum">
              <a:rPr lang="en-US" smtClean="0"/>
              <a:pPr/>
              <a:t>12</a:t>
            </a:fld>
            <a:endParaRPr lang="en-US" dirty="0"/>
          </a:p>
        </p:txBody>
      </p:sp>
      <p:graphicFrame>
        <p:nvGraphicFramePr>
          <p:cNvPr id="5" name="Group 6"/>
          <p:cNvGraphicFramePr>
            <a:graphicFrameLocks noGrp="1"/>
          </p:cNvGraphicFramePr>
          <p:nvPr>
            <p:extLst>
              <p:ext uri="{D42A27DB-BD31-4B8C-83A1-F6EECF244321}">
                <p14:modId xmlns:p14="http://schemas.microsoft.com/office/powerpoint/2010/main" val="4171975079"/>
              </p:ext>
            </p:extLst>
          </p:nvPr>
        </p:nvGraphicFramePr>
        <p:xfrm>
          <a:off x="5921591" y="1643183"/>
          <a:ext cx="5472665" cy="3778491"/>
        </p:xfrm>
        <a:graphic>
          <a:graphicData uri="http://schemas.openxmlformats.org/drawingml/2006/table">
            <a:tbl>
              <a:tblPr>
                <a:tableStyleId>{9D7B26C5-4107-4FEC-AEDC-1716B250A1EF}</a:tableStyleId>
              </a:tblPr>
              <a:tblGrid>
                <a:gridCol w="1626061">
                  <a:extLst>
                    <a:ext uri="{9D8B030D-6E8A-4147-A177-3AD203B41FA5}">
                      <a16:colId xmlns:a16="http://schemas.microsoft.com/office/drawing/2014/main" val="20000"/>
                    </a:ext>
                  </a:extLst>
                </a:gridCol>
                <a:gridCol w="2036976">
                  <a:extLst>
                    <a:ext uri="{9D8B030D-6E8A-4147-A177-3AD203B41FA5}">
                      <a16:colId xmlns:a16="http://schemas.microsoft.com/office/drawing/2014/main" val="20001"/>
                    </a:ext>
                  </a:extLst>
                </a:gridCol>
                <a:gridCol w="1809628">
                  <a:extLst>
                    <a:ext uri="{9D8B030D-6E8A-4147-A177-3AD203B41FA5}">
                      <a16:colId xmlns:a16="http://schemas.microsoft.com/office/drawing/2014/main" val="20002"/>
                    </a:ext>
                  </a:extLst>
                </a:gridCol>
              </a:tblGrid>
              <a:tr h="752258">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600" b="0" u="none" strike="noStrike" cap="none" normalizeH="0" baseline="0" dirty="0">
                          <a:ln>
                            <a:noFill/>
                          </a:ln>
                          <a:solidFill>
                            <a:schemeClr val="bg1"/>
                          </a:solidFill>
                          <a:effectLst/>
                        </a:rPr>
                        <a:t>Year of birth</a:t>
                      </a:r>
                      <a:endParaRPr kumimoji="0" lang="en-US" sz="1600" b="0" i="0" u="none" strike="noStrike" cap="none" normalizeH="0" baseline="0" dirty="0">
                        <a:ln>
                          <a:noFill/>
                        </a:ln>
                        <a:solidFill>
                          <a:schemeClr val="bg1"/>
                        </a:solidFill>
                        <a:effectLst/>
                        <a:latin typeface="Calibri" pitchFamily="34" charset="0"/>
                        <a:ea typeface="ＭＳ Ｐゴシック" pitchFamily="-112" charset="-128"/>
                      </a:endParaRPr>
                    </a:p>
                  </a:txBody>
                  <a:tcPr marT="45719" marB="45719" anchor="ctr" horzOverflow="overflow">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600" b="0" u="none" strike="noStrike" cap="none" normalizeH="0" baseline="0" dirty="0">
                          <a:ln>
                            <a:noFill/>
                          </a:ln>
                          <a:solidFill>
                            <a:schemeClr val="bg1"/>
                          </a:solidFill>
                          <a:effectLst/>
                        </a:rPr>
                        <a:t>Full retirement age (FRA)</a:t>
                      </a:r>
                      <a:endParaRPr kumimoji="0" lang="en-US" sz="1600" b="0" i="0" u="none" strike="noStrike" cap="none" normalizeH="0" baseline="0" dirty="0">
                        <a:ln>
                          <a:noFill/>
                        </a:ln>
                        <a:solidFill>
                          <a:schemeClr val="bg1"/>
                        </a:solidFill>
                        <a:effectLst/>
                        <a:latin typeface="Calibri" pitchFamily="34" charset="0"/>
                        <a:ea typeface="ＭＳ Ｐゴシック" pitchFamily="-112" charset="-128"/>
                      </a:endParaRPr>
                    </a:p>
                  </a:txBody>
                  <a:tcPr marT="45719" marB="45719" anchor="ctr" horzOverflow="overflow">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600" b="1" u="none" strike="noStrike" cap="none" normalizeH="0" baseline="0" dirty="0">
                          <a:ln>
                            <a:noFill/>
                          </a:ln>
                          <a:solidFill>
                            <a:schemeClr val="bg1"/>
                          </a:solidFill>
                          <a:effectLst/>
                        </a:rPr>
                        <a:t>Age 62 benefit reduction</a:t>
                      </a:r>
                      <a:endParaRPr kumimoji="0" lang="en-US" sz="1600" b="1" i="0" u="none" strike="noStrike" cap="none" normalizeH="0" baseline="0" dirty="0">
                        <a:ln>
                          <a:noFill/>
                        </a:ln>
                        <a:solidFill>
                          <a:schemeClr val="bg1"/>
                        </a:solidFill>
                        <a:effectLst/>
                        <a:latin typeface="Calibri" pitchFamily="34" charset="0"/>
                        <a:ea typeface="ＭＳ Ｐゴシック" pitchFamily="-112" charset="-128"/>
                      </a:endParaRPr>
                    </a:p>
                  </a:txBody>
                  <a:tcPr marT="45719" marB="45719" anchor="ctr" horzOverflow="overflow">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432319">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1943 - 1954</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66</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1" u="none" strike="noStrike" cap="none" normalizeH="0" baseline="0" dirty="0">
                          <a:ln>
                            <a:noFill/>
                          </a:ln>
                          <a:solidFill>
                            <a:schemeClr val="bg1"/>
                          </a:solidFill>
                          <a:effectLst/>
                        </a:rPr>
                        <a:t>25.00%</a:t>
                      </a:r>
                      <a:endParaRPr kumimoji="0" lang="en-US" sz="20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extLst>
                  <a:ext uri="{0D108BD9-81ED-4DB2-BD59-A6C34878D82A}">
                    <a16:rowId xmlns:a16="http://schemas.microsoft.com/office/drawing/2014/main" val="10001"/>
                  </a:ext>
                </a:extLst>
              </a:tr>
              <a:tr h="432319">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1955</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66 and 2 months</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25.83%</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432319">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1956</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66 and 4 months</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26.67%</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432319">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1957</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66 and 6 months</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27.50%</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432319">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1958</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66 and 8 months</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28.33%</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432319">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1959</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66 and 10 months</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29.17%</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432319">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1960 and later</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noFill/>
                  </a:tcPr>
                </a:tc>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500" u="none" strike="noStrike" cap="none" normalizeH="0" baseline="0" dirty="0">
                          <a:ln>
                            <a:noFill/>
                          </a:ln>
                          <a:solidFill>
                            <a:schemeClr val="bg1"/>
                          </a:solidFill>
                          <a:effectLst/>
                        </a:rPr>
                        <a:t>67</a:t>
                      </a:r>
                      <a:endParaRPr kumimoji="0" lang="en-US" sz="15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noFill/>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1" u="none" strike="noStrike" cap="none" normalizeH="0" baseline="0" dirty="0">
                          <a:ln>
                            <a:noFill/>
                          </a:ln>
                          <a:solidFill>
                            <a:schemeClr val="bg1"/>
                          </a:solidFill>
                          <a:effectLst/>
                        </a:rPr>
                        <a:t>30.00%</a:t>
                      </a:r>
                      <a:endParaRPr kumimoji="0" lang="en-US" sz="2000" b="1" i="0" u="none" strike="noStrike" cap="none" normalizeH="0" baseline="0" dirty="0">
                        <a:ln>
                          <a:noFill/>
                        </a:ln>
                        <a:solidFill>
                          <a:schemeClr val="bg1"/>
                        </a:solidFill>
                        <a:effectLst/>
                        <a:latin typeface="Calibri" pitchFamily="34" charset="0"/>
                        <a:ea typeface="ＭＳ Ｐゴシック" pitchFamily="-112" charset="-128"/>
                      </a:endParaRP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solidFill>
                      <a:srgbClr val="B7DFE4"/>
                    </a:solidFill>
                  </a:tcPr>
                </a:tc>
                <a:extLst>
                  <a:ext uri="{0D108BD9-81ED-4DB2-BD59-A6C34878D82A}">
                    <a16:rowId xmlns:a16="http://schemas.microsoft.com/office/drawing/2014/main" val="10007"/>
                  </a:ext>
                </a:extLst>
              </a:tr>
            </a:tbl>
          </a:graphicData>
        </a:graphic>
      </p:graphicFrame>
      <p:sp>
        <p:nvSpPr>
          <p:cNvPr id="7" name="Text Box 10"/>
          <p:cNvSpPr txBox="1">
            <a:spLocks noChangeArrowheads="1"/>
          </p:cNvSpPr>
          <p:nvPr/>
        </p:nvSpPr>
        <p:spPr bwMode="gray">
          <a:xfrm>
            <a:off x="5921591" y="5560459"/>
            <a:ext cx="4953000"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spcBef>
                <a:spcPct val="50000"/>
              </a:spcBef>
              <a:spcAft>
                <a:spcPct val="30000"/>
              </a:spcAft>
              <a:buClr>
                <a:schemeClr val="accent1"/>
              </a:buClr>
              <a:buFont typeface="Wingdings" pitchFamily="2" charset="2"/>
              <a:buNone/>
              <a:defRPr/>
            </a:pPr>
            <a:r>
              <a:rPr lang="en-US" sz="1000" dirty="0">
                <a:solidFill>
                  <a:schemeClr val="bg2">
                    <a:lumMod val="50000"/>
                  </a:schemeClr>
                </a:solidFill>
                <a:latin typeface="Arial" panose="020B0604020202020204" pitchFamily="34" charset="0"/>
                <a:ea typeface="ＭＳ Ｐゴシック" pitchFamily="-112" charset="-128"/>
                <a:cs typeface="Arial" panose="020B0604020202020204" pitchFamily="34" charset="0"/>
              </a:rPr>
              <a:t>Social Security Administration, Retirement Planner: Starting Your Benefits Early.</a:t>
            </a:r>
          </a:p>
        </p:txBody>
      </p:sp>
      <p:sp>
        <p:nvSpPr>
          <p:cNvPr id="8" name="Rectangle 7"/>
          <p:cNvSpPr/>
          <p:nvPr/>
        </p:nvSpPr>
        <p:spPr>
          <a:xfrm>
            <a:off x="365029" y="4590164"/>
            <a:ext cx="388596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Delaying past FRA results in delayed retirement credits (DRCs).</a:t>
            </a:r>
          </a:p>
        </p:txBody>
      </p:sp>
      <p:sp>
        <p:nvSpPr>
          <p:cNvPr id="9" name="Text Placeholder 2"/>
          <p:cNvSpPr txBox="1">
            <a:spLocks/>
          </p:cNvSpPr>
          <p:nvPr/>
        </p:nvSpPr>
        <p:spPr>
          <a:xfrm>
            <a:off x="0" y="1643183"/>
            <a:ext cx="4884665" cy="2937645"/>
          </a:xfrm>
          <a:prstGeom prst="rect">
            <a:avLst/>
          </a:prstGeom>
          <a:solidFill>
            <a:schemeClr val="bg1"/>
          </a:solidFill>
        </p:spPr>
        <p:txBody>
          <a:bodyPr anchor="ctr">
            <a:normAutofit/>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marL="685800" indent="-403225">
              <a:spcAft>
                <a:spcPts val="600"/>
              </a:spcAft>
            </a:pPr>
            <a:r>
              <a:rPr lang="en-US" sz="3200" dirty="0">
                <a:solidFill>
                  <a:schemeClr val="bg2"/>
                </a:solidFill>
                <a:latin typeface="Arial" panose="020B0604020202020204" pitchFamily="34" charset="0"/>
                <a:cs typeface="Arial" panose="020B0604020202020204" pitchFamily="34" charset="0"/>
              </a:rPr>
              <a:t>Can start benefits:</a:t>
            </a:r>
          </a:p>
          <a:p>
            <a:pPr marL="685800" indent="-403225">
              <a:spcAft>
                <a:spcPts val="600"/>
              </a:spcAft>
              <a:buClrTx/>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Early at age 62</a:t>
            </a:r>
          </a:p>
          <a:p>
            <a:pPr marL="685800" indent="-403225">
              <a:spcAft>
                <a:spcPts val="600"/>
              </a:spcAft>
              <a:buClrTx/>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Full retirement age</a:t>
            </a:r>
          </a:p>
          <a:p>
            <a:pPr marL="685800" indent="-403225">
              <a:spcAft>
                <a:spcPts val="600"/>
              </a:spcAft>
              <a:buClrTx/>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Delay until age 70</a:t>
            </a:r>
          </a:p>
        </p:txBody>
      </p:sp>
    </p:spTree>
    <p:extLst>
      <p:ext uri="{BB962C8B-B14F-4D97-AF65-F5344CB8AC3E}">
        <p14:creationId xmlns:p14="http://schemas.microsoft.com/office/powerpoint/2010/main" val="252528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Enhancing benefits by delaying start date</a:t>
            </a:r>
          </a:p>
        </p:txBody>
      </p:sp>
      <p:sp>
        <p:nvSpPr>
          <p:cNvPr id="2" name="Slide Number Placeholder 1"/>
          <p:cNvSpPr>
            <a:spLocks noGrp="1"/>
          </p:cNvSpPr>
          <p:nvPr>
            <p:ph type="sldNum" sz="quarter" idx="11"/>
          </p:nvPr>
        </p:nvSpPr>
        <p:spPr/>
        <p:txBody>
          <a:bodyPr/>
          <a:lstStyle/>
          <a:p>
            <a:fld id="{67FC5CDF-15F9-4054-9F50-C9080AAD3281}" type="slidenum">
              <a:rPr lang="en-US" smtClean="0"/>
              <a:pPr/>
              <a:t>13</a:t>
            </a:fld>
            <a:endParaRPr lang="en-US" dirty="0"/>
          </a:p>
        </p:txBody>
      </p:sp>
      <p:sp>
        <p:nvSpPr>
          <p:cNvPr id="3" name="Text Placeholder 2"/>
          <p:cNvSpPr>
            <a:spLocks noGrp="1"/>
          </p:cNvSpPr>
          <p:nvPr>
            <p:ph type="body" sz="quarter" idx="4294967295"/>
          </p:nvPr>
        </p:nvSpPr>
        <p:spPr>
          <a:xfrm>
            <a:off x="758825" y="1585913"/>
            <a:ext cx="11430000" cy="4262437"/>
          </a:xfrm>
        </p:spPr>
        <p:txBody>
          <a:bodyPr>
            <a:normAutofit/>
          </a:bodyPr>
          <a:lstStyle/>
          <a:p>
            <a:r>
              <a:rPr lang="en-US" sz="1600" dirty="0">
                <a:solidFill>
                  <a:schemeClr val="bg1"/>
                </a:solidFill>
                <a:latin typeface="Arial" panose="020B0604020202020204" pitchFamily="34" charset="0"/>
                <a:cs typeface="Arial" panose="020B0604020202020204" pitchFamily="34" charset="0"/>
              </a:rPr>
              <a:t>Start benefits at various ages and living to various ages. The following is for an individual born 1960 or later:</a:t>
            </a:r>
          </a:p>
        </p:txBody>
      </p:sp>
      <p:graphicFrame>
        <p:nvGraphicFramePr>
          <p:cNvPr id="5" name="Group 6"/>
          <p:cNvGraphicFramePr>
            <a:graphicFrameLocks noGrp="1"/>
          </p:cNvGraphicFramePr>
          <p:nvPr>
            <p:extLst>
              <p:ext uri="{D42A27DB-BD31-4B8C-83A1-F6EECF244321}">
                <p14:modId xmlns:p14="http://schemas.microsoft.com/office/powerpoint/2010/main" val="3628752314"/>
              </p:ext>
            </p:extLst>
          </p:nvPr>
        </p:nvGraphicFramePr>
        <p:xfrm>
          <a:off x="2310808" y="2219253"/>
          <a:ext cx="7661729" cy="2908305"/>
        </p:xfrm>
        <a:graphic>
          <a:graphicData uri="http://schemas.openxmlformats.org/drawingml/2006/table">
            <a:tbl>
              <a:tblPr>
                <a:tableStyleId>{9D7B26C5-4107-4FEC-AEDC-1716B250A1EF}</a:tableStyleId>
              </a:tblPr>
              <a:tblGrid>
                <a:gridCol w="618554">
                  <a:extLst>
                    <a:ext uri="{9D8B030D-6E8A-4147-A177-3AD203B41FA5}">
                      <a16:colId xmlns:a16="http://schemas.microsoft.com/office/drawing/2014/main" val="20000"/>
                    </a:ext>
                  </a:extLst>
                </a:gridCol>
                <a:gridCol w="1408635">
                  <a:extLst>
                    <a:ext uri="{9D8B030D-6E8A-4147-A177-3AD203B41FA5}">
                      <a16:colId xmlns:a16="http://schemas.microsoft.com/office/drawing/2014/main" val="20001"/>
                    </a:ext>
                  </a:extLst>
                </a:gridCol>
                <a:gridCol w="1408635">
                  <a:extLst>
                    <a:ext uri="{9D8B030D-6E8A-4147-A177-3AD203B41FA5}">
                      <a16:colId xmlns:a16="http://schemas.microsoft.com/office/drawing/2014/main" val="20002"/>
                    </a:ext>
                  </a:extLst>
                </a:gridCol>
                <a:gridCol w="1408635">
                  <a:extLst>
                    <a:ext uri="{9D8B030D-6E8A-4147-A177-3AD203B41FA5}">
                      <a16:colId xmlns:a16="http://schemas.microsoft.com/office/drawing/2014/main" val="20003"/>
                    </a:ext>
                  </a:extLst>
                </a:gridCol>
                <a:gridCol w="1408635">
                  <a:extLst>
                    <a:ext uri="{9D8B030D-6E8A-4147-A177-3AD203B41FA5}">
                      <a16:colId xmlns:a16="http://schemas.microsoft.com/office/drawing/2014/main" val="20004"/>
                    </a:ext>
                  </a:extLst>
                </a:gridCol>
                <a:gridCol w="1408635">
                  <a:extLst>
                    <a:ext uri="{9D8B030D-6E8A-4147-A177-3AD203B41FA5}">
                      <a16:colId xmlns:a16="http://schemas.microsoft.com/office/drawing/2014/main" val="20005"/>
                    </a:ext>
                  </a:extLst>
                </a:gridCol>
              </a:tblGrid>
              <a:tr h="356704">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endParaRPr kumimoji="0" lang="en-US" sz="1600" b="0" i="0" u="none" strike="noStrike" cap="none" normalizeH="0" baseline="0" dirty="0">
                        <a:ln>
                          <a:noFill/>
                        </a:ln>
                        <a:solidFill>
                          <a:schemeClr val="bg1"/>
                        </a:solidFill>
                        <a:effectLst/>
                        <a:latin typeface="Calibri" pitchFamily="34" charset="0"/>
                        <a:ea typeface="ＭＳ Ｐゴシック" pitchFamily="-112" charset="-128"/>
                      </a:endParaRPr>
                    </a:p>
                  </a:txBody>
                  <a:tcPr marT="45719" marB="45719" anchor="ctr" horzOverflow="overflow">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gridSpan="5">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1600" b="0" i="0" u="none" strike="noStrike" cap="none" normalizeH="0" baseline="0" dirty="0">
                          <a:ln>
                            <a:noFill/>
                          </a:ln>
                          <a:solidFill>
                            <a:schemeClr val="accent2"/>
                          </a:solidFill>
                          <a:effectLst/>
                          <a:latin typeface="Calibri" pitchFamily="34" charset="0"/>
                          <a:ea typeface="ＭＳ Ｐゴシック" pitchFamily="-112" charset="-128"/>
                        </a:rPr>
                        <a:t>Accumulated benefits age</a:t>
                      </a:r>
                    </a:p>
                  </a:txBody>
                  <a:tcPr marT="45719" marB="45719" anchor="b" horzOverflow="overflow">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endParaRPr kumimoji="0" lang="en-US" sz="1600" b="0" i="0" u="none" strike="noStrike" cap="none" normalizeH="0" baseline="0" dirty="0">
                        <a:ln>
                          <a:noFill/>
                        </a:ln>
                        <a:solidFill>
                          <a:schemeClr val="bg1"/>
                        </a:solidFill>
                        <a:effectLst/>
                        <a:latin typeface="Calibri" pitchFamily="34" charset="0"/>
                        <a:ea typeface="ＭＳ Ｐゴシック" pitchFamily="-112" charset="-128"/>
                      </a:endParaRPr>
                    </a:p>
                  </a:txBody>
                  <a:tcPr marT="45719" marB="45719" anchor="ctr" horzOverflow="overflow">
                    <a:lnB w="12700" cap="flat" cmpd="sng" algn="ctr">
                      <a:solidFill>
                        <a:schemeClr val="bg2">
                          <a:lumMod val="85000"/>
                        </a:schemeClr>
                      </a:solidFill>
                      <a:prstDash val="solid"/>
                      <a:round/>
                      <a:headEnd type="none" w="med" len="med"/>
                      <a:tailEnd type="none" w="med" len="med"/>
                    </a:lnB>
                  </a:tcPr>
                </a:tc>
                <a:tc hMerge="1">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endParaRPr kumimoji="0" lang="en-US" sz="1600" b="0" i="0" u="none" strike="noStrike" cap="none" normalizeH="0" baseline="0" dirty="0">
                        <a:ln>
                          <a:noFill/>
                        </a:ln>
                        <a:solidFill>
                          <a:schemeClr val="bg1"/>
                        </a:solidFill>
                        <a:effectLst/>
                        <a:latin typeface="Calibri" pitchFamily="34" charset="0"/>
                        <a:ea typeface="ＭＳ Ｐゴシック" pitchFamily="-112" charset="-128"/>
                      </a:endParaRPr>
                    </a:p>
                  </a:txBody>
                  <a:tcPr marT="45719" marB="45719" anchor="ctr" horzOverflow="overflow">
                    <a:lnB w="12700" cap="flat" cmpd="sng" algn="ctr">
                      <a:solidFill>
                        <a:schemeClr val="bg2">
                          <a:lumMod val="85000"/>
                        </a:schemeClr>
                      </a:solidFill>
                      <a:prstDash val="solid"/>
                      <a:round/>
                      <a:headEnd type="none" w="med" len="med"/>
                      <a:tailEnd type="none" w="med" len="med"/>
                    </a:lnB>
                  </a:tcPr>
                </a:tc>
                <a:tc hMerge="1">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endParaRPr kumimoji="0" lang="en-US" sz="1600" b="0" i="0" u="none" strike="noStrike" cap="none" normalizeH="0" baseline="0" dirty="0">
                        <a:ln>
                          <a:noFill/>
                        </a:ln>
                        <a:solidFill>
                          <a:schemeClr val="bg1"/>
                        </a:solidFill>
                        <a:effectLst/>
                        <a:latin typeface="Calibri" pitchFamily="34" charset="0"/>
                        <a:ea typeface="ＭＳ Ｐゴシック" pitchFamily="-112" charset="-128"/>
                      </a:endParaRPr>
                    </a:p>
                  </a:txBody>
                  <a:tcPr marT="45719" marB="45719" anchor="ctr" horzOverflow="overflow">
                    <a:lnB w="12700" cap="flat" cmpd="sng" algn="ctr">
                      <a:solidFill>
                        <a:schemeClr val="bg2">
                          <a:lumMod val="85000"/>
                        </a:schemeClr>
                      </a:solidFill>
                      <a:prstDash val="solid"/>
                      <a:round/>
                      <a:headEnd type="none" w="med" len="med"/>
                      <a:tailEnd type="none" w="med" len="med"/>
                    </a:lnB>
                  </a:tcPr>
                </a:tc>
                <a:tc hMerge="1">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endParaRPr kumimoji="0" lang="en-US" sz="1600" b="0" i="0" u="none" strike="noStrike" cap="none" normalizeH="0" baseline="0" dirty="0">
                        <a:ln>
                          <a:noFill/>
                        </a:ln>
                        <a:solidFill>
                          <a:schemeClr val="bg1"/>
                        </a:solidFill>
                        <a:effectLst/>
                        <a:latin typeface="Calibri" pitchFamily="34" charset="0"/>
                        <a:ea typeface="ＭＳ Ｐゴシック" pitchFamily="-112" charset="-128"/>
                      </a:endParaRPr>
                    </a:p>
                  </a:txBody>
                  <a:tcPr marT="45719" marB="45719" anchor="ctr" horzOverflow="overflow">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390135">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endParaRPr kumimoji="0" lang="en-US" sz="1600" b="0" i="0" u="none" strike="noStrike" cap="none" normalizeH="0" baseline="0" dirty="0">
                        <a:ln>
                          <a:noFill/>
                        </a:ln>
                        <a:solidFill>
                          <a:schemeClr val="bg1"/>
                        </a:solidFill>
                        <a:effectLst/>
                        <a:latin typeface="Calibri" pitchFamily="34" charset="0"/>
                        <a:ea typeface="ＭＳ Ｐゴシック" pitchFamily="-112" charset="-128"/>
                      </a:endParaRPr>
                    </a:p>
                  </a:txBody>
                  <a:tcPr marT="45719" marB="45719" anchor="ctr" horzOverflow="overflow">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1" u="none" strike="noStrike" cap="none" normalizeH="0" baseline="0" dirty="0">
                          <a:ln>
                            <a:noFill/>
                          </a:ln>
                          <a:solidFill>
                            <a:schemeClr val="accent2"/>
                          </a:solidFill>
                          <a:effectLst/>
                        </a:rPr>
                        <a:t>70</a:t>
                      </a:r>
                      <a:endParaRPr kumimoji="0" lang="en-US" sz="2400" b="1" i="0" u="none" strike="noStrike" cap="none" normalizeH="0" baseline="0" dirty="0">
                        <a:ln>
                          <a:noFill/>
                        </a:ln>
                        <a:solidFill>
                          <a:schemeClr val="accent2"/>
                        </a:solidFill>
                        <a:effectLst/>
                        <a:latin typeface="Calibri" pitchFamily="34" charset="0"/>
                        <a:ea typeface="ＭＳ Ｐゴシック" pitchFamily="-112" charset="-128"/>
                      </a:endParaRPr>
                    </a:p>
                  </a:txBody>
                  <a:tcPr marT="45719" marB="45719" anchor="ctr" horzOverflow="overflow">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1" u="none" strike="noStrike" cap="none" normalizeH="0" baseline="0" dirty="0">
                          <a:ln>
                            <a:noFill/>
                          </a:ln>
                          <a:solidFill>
                            <a:schemeClr val="accent2"/>
                          </a:solidFill>
                          <a:effectLst/>
                        </a:rPr>
                        <a:t>75</a:t>
                      </a:r>
                      <a:endParaRPr kumimoji="0" lang="en-US" sz="2400" b="1" i="0" u="none" strike="noStrike" cap="none" normalizeH="0" baseline="0" dirty="0">
                        <a:ln>
                          <a:noFill/>
                        </a:ln>
                        <a:solidFill>
                          <a:schemeClr val="accent2"/>
                        </a:solidFill>
                        <a:effectLst/>
                        <a:latin typeface="Calibri" pitchFamily="34" charset="0"/>
                        <a:ea typeface="ＭＳ Ｐゴシック" pitchFamily="-112" charset="-128"/>
                      </a:endParaRPr>
                    </a:p>
                  </a:txBody>
                  <a:tcPr marT="45719" marB="45719" anchor="ctr" horzOverflow="overflow">
                    <a:lnT w="12700" cap="flat" cmpd="sng" algn="ctr">
                      <a:no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1" i="0" u="none" strike="noStrike" cap="none" normalizeH="0" baseline="0" dirty="0">
                          <a:ln>
                            <a:noFill/>
                          </a:ln>
                          <a:solidFill>
                            <a:schemeClr val="accent2"/>
                          </a:solidFill>
                          <a:effectLst/>
                          <a:latin typeface="Calibri" pitchFamily="34" charset="0"/>
                          <a:ea typeface="ＭＳ Ｐゴシック" pitchFamily="-112" charset="-128"/>
                        </a:rPr>
                        <a:t>80</a:t>
                      </a:r>
                    </a:p>
                  </a:txBody>
                  <a:tcPr marT="45719" marB="45719" anchor="ctr" horzOverflow="overflow">
                    <a:lnT w="12700" cap="flat" cmpd="sng" algn="ctr">
                      <a:no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1" i="0" u="none" strike="noStrike" cap="none" normalizeH="0" baseline="0" dirty="0">
                          <a:ln>
                            <a:noFill/>
                          </a:ln>
                          <a:solidFill>
                            <a:schemeClr val="accent2"/>
                          </a:solidFill>
                          <a:effectLst/>
                          <a:latin typeface="Calibri" pitchFamily="34" charset="0"/>
                          <a:ea typeface="ＭＳ Ｐゴシック" pitchFamily="-112" charset="-128"/>
                        </a:rPr>
                        <a:t>85</a:t>
                      </a:r>
                    </a:p>
                  </a:txBody>
                  <a:tcPr marT="45719" marB="45719" anchor="ctr" horzOverflow="overflow">
                    <a:lnT w="12700" cap="flat" cmpd="sng" algn="ctr">
                      <a:no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1" i="0" u="none" strike="noStrike" cap="none" normalizeH="0" baseline="0" dirty="0">
                          <a:ln>
                            <a:noFill/>
                          </a:ln>
                          <a:solidFill>
                            <a:schemeClr val="accent2"/>
                          </a:solidFill>
                          <a:effectLst/>
                          <a:latin typeface="Calibri" pitchFamily="34" charset="0"/>
                          <a:ea typeface="ＭＳ Ｐゴシック" pitchFamily="-112" charset="-128"/>
                        </a:rPr>
                        <a:t>90</a:t>
                      </a:r>
                    </a:p>
                  </a:txBody>
                  <a:tcPr marT="45719" marB="45719" anchor="ctr" horzOverflow="overflow">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92138">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1" u="none" strike="noStrike" cap="none" normalizeH="0" baseline="0" dirty="0">
                          <a:ln>
                            <a:noFill/>
                          </a:ln>
                          <a:solidFill>
                            <a:schemeClr val="accent1"/>
                          </a:solidFill>
                          <a:effectLst/>
                        </a:rPr>
                        <a:t>62</a:t>
                      </a:r>
                      <a:endParaRPr kumimoji="0" lang="en-US" sz="2400" b="1" i="0" u="none" strike="noStrike" cap="none" normalizeH="0" baseline="0" dirty="0">
                        <a:ln>
                          <a:noFill/>
                        </a:ln>
                        <a:solidFill>
                          <a:schemeClr val="accent1"/>
                        </a:solidFill>
                        <a:effectLst/>
                        <a:latin typeface="Calibri" pitchFamily="34" charset="0"/>
                        <a:ea typeface="ＭＳ Ｐゴシック" pitchFamily="-112" charset="-128"/>
                      </a:endParaRP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1" i="0" u="none" strike="noStrike" cap="none" normalizeH="0" baseline="0" dirty="0">
                          <a:ln>
                            <a:noFill/>
                          </a:ln>
                          <a:solidFill>
                            <a:schemeClr val="bg1"/>
                          </a:solidFill>
                          <a:effectLst/>
                          <a:latin typeface="+mn-lt"/>
                          <a:ea typeface="ＭＳ Ｐゴシック" pitchFamily="-112" charset="-128"/>
                        </a:rPr>
                        <a:t>$134,400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tc>
                  <a:txBody>
                    <a:bodyPr/>
                    <a:lstStyle/>
                    <a:p>
                      <a:pPr algn="r"/>
                      <a:r>
                        <a:rPr lang="en-US" sz="2000" b="0" dirty="0">
                          <a:solidFill>
                            <a:schemeClr val="bg1"/>
                          </a:solidFill>
                          <a:latin typeface="+mn-lt"/>
                        </a:rPr>
                        <a:t>$218,400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$302,400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$386,400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noFill/>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1" i="0" u="none" strike="noStrike" cap="none" normalizeH="0" baseline="0" dirty="0">
                          <a:ln>
                            <a:noFill/>
                          </a:ln>
                          <a:solidFill>
                            <a:schemeClr val="bg1"/>
                          </a:solidFill>
                          <a:effectLst/>
                          <a:latin typeface="+mn-lt"/>
                          <a:ea typeface="ＭＳ Ｐゴシック" pitchFamily="-112" charset="-128"/>
                        </a:rPr>
                        <a:t>$470,400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EF4"/>
                    </a:solidFill>
                  </a:tcPr>
                </a:tc>
                <a:extLst>
                  <a:ext uri="{0D108BD9-81ED-4DB2-BD59-A6C34878D82A}">
                    <a16:rowId xmlns:a16="http://schemas.microsoft.com/office/drawing/2014/main" val="10002"/>
                  </a:ext>
                </a:extLst>
              </a:tr>
              <a:tr h="439851">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1" i="0" u="none" strike="noStrike" cap="none" normalizeH="0" baseline="0" dirty="0">
                          <a:ln>
                            <a:noFill/>
                          </a:ln>
                          <a:solidFill>
                            <a:schemeClr val="accent1"/>
                          </a:solidFill>
                          <a:effectLst/>
                          <a:latin typeface="Calibri" pitchFamily="34" charset="0"/>
                          <a:ea typeface="ＭＳ Ｐゴシック" pitchFamily="-112" charset="-128"/>
                        </a:rPr>
                        <a:t>64</a:t>
                      </a: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$115,200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algn="r"/>
                      <a:r>
                        <a:rPr lang="en-US" sz="2000" b="0" dirty="0">
                          <a:solidFill>
                            <a:schemeClr val="bg1"/>
                          </a:solidFill>
                          <a:latin typeface="+mn-lt"/>
                        </a:rPr>
                        <a:t>$211,200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$307,200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$403,200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$499,200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392138">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1" i="0" u="none" strike="noStrike" cap="none" normalizeH="0" baseline="0" dirty="0">
                          <a:ln>
                            <a:noFill/>
                          </a:ln>
                          <a:solidFill>
                            <a:schemeClr val="accent4"/>
                          </a:solidFill>
                          <a:effectLst/>
                          <a:latin typeface="Calibri" pitchFamily="34" charset="0"/>
                          <a:ea typeface="ＭＳ Ｐゴシック" pitchFamily="-112" charset="-128"/>
                        </a:rPr>
                        <a:t>67</a:t>
                      </a: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accent4"/>
                          </a:solidFill>
                          <a:effectLst/>
                          <a:latin typeface="+mn-lt"/>
                          <a:ea typeface="ＭＳ Ｐゴシック" pitchFamily="-112" charset="-128"/>
                        </a:rPr>
                        <a:t>$72,000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algn="r"/>
                      <a:r>
                        <a:rPr lang="en-US" sz="2000" b="0" dirty="0">
                          <a:solidFill>
                            <a:schemeClr val="accent4"/>
                          </a:solidFill>
                          <a:latin typeface="+mn-lt"/>
                        </a:rPr>
                        <a:t>$192,000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accent4"/>
                          </a:solidFill>
                          <a:effectLst/>
                          <a:latin typeface="+mn-lt"/>
                          <a:ea typeface="ＭＳ Ｐゴシック" pitchFamily="-112" charset="-128"/>
                        </a:rPr>
                        <a:t>$312,000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accent4"/>
                          </a:solidFill>
                          <a:effectLst/>
                          <a:latin typeface="+mn-lt"/>
                          <a:ea typeface="ＭＳ Ｐゴシック" pitchFamily="-112" charset="-128"/>
                        </a:rPr>
                        <a:t>$432,000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accent4"/>
                          </a:solidFill>
                          <a:effectLst/>
                          <a:latin typeface="+mn-lt"/>
                          <a:ea typeface="ＭＳ Ｐゴシック" pitchFamily="-112" charset="-128"/>
                        </a:rPr>
                        <a:t>$552,000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3812645574"/>
                  </a:ext>
                </a:extLst>
              </a:tr>
              <a:tr h="392138">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1" i="0" u="none" strike="noStrike" cap="none" normalizeH="0" baseline="0" dirty="0">
                          <a:ln>
                            <a:noFill/>
                          </a:ln>
                          <a:solidFill>
                            <a:schemeClr val="accent1"/>
                          </a:solidFill>
                          <a:effectLst/>
                          <a:latin typeface="Calibri" pitchFamily="34" charset="0"/>
                          <a:ea typeface="ＭＳ Ｐゴシック" pitchFamily="-112" charset="-128"/>
                        </a:rPr>
                        <a:t>68</a:t>
                      </a: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1" i="0" u="none" strike="noStrike" cap="none" normalizeH="0" baseline="0" dirty="0">
                          <a:ln>
                            <a:noFill/>
                          </a:ln>
                          <a:solidFill>
                            <a:schemeClr val="bg1"/>
                          </a:solidFill>
                          <a:effectLst/>
                          <a:latin typeface="+mn-lt"/>
                          <a:ea typeface="ＭＳ Ｐゴシック" pitchFamily="-112" charset="-128"/>
                        </a:rPr>
                        <a:t>$51,840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FE4"/>
                    </a:solidFill>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$181,440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$311,040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$440,640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1" i="0" u="none" strike="noStrike" cap="none" normalizeH="0" baseline="0" dirty="0">
                          <a:ln>
                            <a:noFill/>
                          </a:ln>
                          <a:solidFill>
                            <a:schemeClr val="bg1"/>
                          </a:solidFill>
                          <a:effectLst/>
                          <a:latin typeface="+mn-lt"/>
                          <a:ea typeface="ＭＳ Ｐゴシック" pitchFamily="-112" charset="-128"/>
                        </a:rPr>
                        <a:t>$570,240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solidFill>
                      <a:srgbClr val="B7DEF4"/>
                    </a:solidFill>
                  </a:tcPr>
                </a:tc>
                <a:extLst>
                  <a:ext uri="{0D108BD9-81ED-4DB2-BD59-A6C34878D82A}">
                    <a16:rowId xmlns:a16="http://schemas.microsoft.com/office/drawing/2014/main" val="10005"/>
                  </a:ext>
                </a:extLst>
              </a:tr>
              <a:tr h="392138">
                <a:tc>
                  <a:txBody>
                    <a:bodyPr/>
                    <a:lstStyle/>
                    <a:p>
                      <a:pPr marL="0" marR="0" lvl="0" indent="0" algn="l"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400" b="1" i="0" u="none" strike="noStrike" cap="none" normalizeH="0" baseline="0" dirty="0">
                          <a:ln>
                            <a:noFill/>
                          </a:ln>
                          <a:solidFill>
                            <a:schemeClr val="accent1"/>
                          </a:solidFill>
                          <a:effectLst/>
                          <a:latin typeface="Calibri" pitchFamily="34" charset="0"/>
                          <a:ea typeface="ＭＳ Ｐゴシック" pitchFamily="-112" charset="-128"/>
                        </a:rPr>
                        <a:t>70</a:t>
                      </a:r>
                    </a:p>
                  </a:txBody>
                  <a:tcPr marL="90000" marR="90000" marT="46799" marB="46799" anchor="ctr" horzOverflow="overflow">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$148,800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$297,600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$446,400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r" defTabSz="914400" rtl="0" eaLnBrk="0" fontAlgn="base" latinLnBrk="0" hangingPunct="0">
                        <a:lnSpc>
                          <a:spcPct val="90000"/>
                        </a:lnSpc>
                        <a:spcBef>
                          <a:spcPct val="24000"/>
                        </a:spcBef>
                        <a:spcAft>
                          <a:spcPct val="0"/>
                        </a:spcAft>
                        <a:buClr>
                          <a:schemeClr val="tx1"/>
                        </a:buClr>
                        <a:buSzTx/>
                        <a:buFont typeface="Wingdings" pitchFamily="2" charset="2"/>
                        <a:buNone/>
                        <a:tabLst>
                          <a:tab pos="195263" algn="l"/>
                        </a:tabLst>
                      </a:pPr>
                      <a:r>
                        <a:rPr kumimoji="0" lang="en-US" sz="2000" b="0" i="0" u="none" strike="noStrike" cap="none" normalizeH="0" baseline="0" dirty="0">
                          <a:ln>
                            <a:noFill/>
                          </a:ln>
                          <a:solidFill>
                            <a:schemeClr val="bg1"/>
                          </a:solidFill>
                          <a:effectLst/>
                          <a:latin typeface="+mn-lt"/>
                          <a:ea typeface="ＭＳ Ｐゴシック" pitchFamily="-112" charset="-128"/>
                        </a:rPr>
                        <a:t>$595,200</a:t>
                      </a:r>
                    </a:p>
                  </a:txBody>
                  <a:tcPr marL="90000" marR="90000" marT="46799" marB="46799" anchor="ctr" horzOverflow="overflow">
                    <a:lnL w="12700" cap="flat" cmpd="sng" algn="ctr">
                      <a:solidFill>
                        <a:schemeClr val="bg2">
                          <a:lumMod val="85000"/>
                        </a:schemeClr>
                      </a:solidFill>
                      <a:prstDash val="solid"/>
                      <a:round/>
                      <a:headEnd type="none" w="med" len="med"/>
                      <a:tailEnd type="none" w="med" len="med"/>
                    </a:lnL>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1331489" y="3083358"/>
            <a:ext cx="965904" cy="460856"/>
          </a:xfrm>
          <a:prstGeom prst="rect">
            <a:avLst/>
          </a:prstGeom>
          <a:noFill/>
        </p:spPr>
        <p:txBody>
          <a:bodyPr wrap="square" rtlCol="0">
            <a:noAutofit/>
          </a:bodyPr>
          <a:lstStyle/>
          <a:p>
            <a:pPr algn="r">
              <a:lnSpc>
                <a:spcPct val="90000"/>
              </a:lnSpc>
            </a:pPr>
            <a:r>
              <a:rPr lang="en-US" sz="1400" dirty="0">
                <a:solidFill>
                  <a:schemeClr val="accent1"/>
                </a:solidFill>
                <a:latin typeface="Arial" panose="020B0604020202020204" pitchFamily="34" charset="0"/>
                <a:cs typeface="Arial" panose="020B0604020202020204" pitchFamily="34" charset="0"/>
              </a:rPr>
              <a:t>Start age</a:t>
            </a:r>
          </a:p>
        </p:txBody>
      </p:sp>
      <p:sp>
        <p:nvSpPr>
          <p:cNvPr id="8" name="Rectangle 7"/>
          <p:cNvSpPr/>
          <p:nvPr/>
        </p:nvSpPr>
        <p:spPr>
          <a:xfrm>
            <a:off x="425689" y="4408319"/>
            <a:ext cx="1804274" cy="523220"/>
          </a:xfrm>
          <a:prstGeom prst="rect">
            <a:avLst/>
          </a:prstGeom>
        </p:spPr>
        <p:txBody>
          <a:bodyPr wrap="square">
            <a:spAutoFit/>
          </a:bodyPr>
          <a:lstStyle/>
          <a:p>
            <a:pPr algn="r"/>
            <a:r>
              <a:rPr lang="en-US" sz="1400" dirty="0">
                <a:solidFill>
                  <a:schemeClr val="accent1"/>
                </a:solidFill>
                <a:latin typeface="Arial" panose="020B0604020202020204" pitchFamily="34" charset="0"/>
                <a:cs typeface="Arial" panose="020B0604020202020204" pitchFamily="34" charset="0"/>
              </a:rPr>
              <a:t>Delaying past FRA results in DRCs</a:t>
            </a:r>
          </a:p>
        </p:txBody>
      </p:sp>
      <p:sp>
        <p:nvSpPr>
          <p:cNvPr id="10" name="Text Box 165"/>
          <p:cNvSpPr txBox="1">
            <a:spLocks noChangeArrowheads="1"/>
          </p:cNvSpPr>
          <p:nvPr/>
        </p:nvSpPr>
        <p:spPr bwMode="gray">
          <a:xfrm>
            <a:off x="577973" y="5415282"/>
            <a:ext cx="11248253"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
                <a:schemeClr val="accent1"/>
              </a:buClr>
            </a:pPr>
            <a:r>
              <a:rPr lang="en-US" altLang="en-US" sz="1100" b="0" dirty="0">
                <a:solidFill>
                  <a:schemeClr val="bg2">
                    <a:lumMod val="50000"/>
                  </a:schemeClr>
                </a:solidFill>
                <a:latin typeface="Arial" panose="020B0604020202020204" pitchFamily="34" charset="0"/>
                <a:cs typeface="Arial" panose="020B0604020202020204" pitchFamily="34" charset="0"/>
              </a:rPr>
              <a:t>Assumes full retirement age of 67, full retirement benefit $2,000/month, no cost-of-living adjustment (COLA), no discounting. Social Security benefits are first received the month following the month they are due. However, this table reflects 12 monthly payments in the first year and all subsequent years. For illustration purposes only, not an actual client.</a:t>
            </a:r>
          </a:p>
        </p:txBody>
      </p:sp>
      <p:sp>
        <p:nvSpPr>
          <p:cNvPr id="13" name="Rectangle 12"/>
          <p:cNvSpPr/>
          <p:nvPr/>
        </p:nvSpPr>
        <p:spPr>
          <a:xfrm>
            <a:off x="10078523" y="2968144"/>
            <a:ext cx="1373339" cy="830997"/>
          </a:xfrm>
          <a:prstGeom prst="rect">
            <a:avLst/>
          </a:prstGeom>
        </p:spPr>
        <p:txBody>
          <a:bodyPr wrap="square">
            <a:spAutoFit/>
          </a:bodyPr>
          <a:lstStyle/>
          <a:p>
            <a:r>
              <a:rPr lang="en-US" sz="1600" dirty="0">
                <a:solidFill>
                  <a:schemeClr val="accent2"/>
                </a:solidFill>
              </a:rPr>
              <a:t>Longevity a key factor to consider.</a:t>
            </a:r>
          </a:p>
        </p:txBody>
      </p:sp>
    </p:spTree>
    <p:extLst>
      <p:ext uri="{BB962C8B-B14F-4D97-AF65-F5344CB8AC3E}">
        <p14:creationId xmlns:p14="http://schemas.microsoft.com/office/powerpoint/2010/main" val="411292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14</a:t>
            </a:fld>
            <a:endParaRPr lang="en-US" dirty="0"/>
          </a:p>
        </p:txBody>
      </p:sp>
      <p:sp>
        <p:nvSpPr>
          <p:cNvPr id="5" name="Text Placeholder 4"/>
          <p:cNvSpPr>
            <a:spLocks noGrp="1"/>
          </p:cNvSpPr>
          <p:nvPr>
            <p:ph type="body" sz="quarter" idx="20"/>
          </p:nvPr>
        </p:nvSpPr>
        <p:spPr/>
        <p:txBody>
          <a:bodyPr>
            <a:normAutofit/>
          </a:bodyPr>
          <a:lstStyle/>
          <a:p>
            <a:r>
              <a:rPr lang="en-US" dirty="0">
                <a:latin typeface="Arial" panose="020B0604020202020204" pitchFamily="34" charset="0"/>
                <a:cs typeface="Arial" panose="020B0604020202020204" pitchFamily="34" charset="0"/>
              </a:rPr>
              <a:t>Social Security</a:t>
            </a:r>
          </a:p>
          <a:p>
            <a:r>
              <a:rPr lang="en-US" sz="2400" dirty="0">
                <a:latin typeface="Arial" panose="020B0604020202020204" pitchFamily="34" charset="0"/>
                <a:cs typeface="Arial" panose="020B0604020202020204" pitchFamily="34" charset="0"/>
              </a:rPr>
              <a:t>Working in retirement</a:t>
            </a: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latin typeface="+mn-lt"/>
              </a:rPr>
              <a:t>04</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6300" y="1931218"/>
            <a:ext cx="7502524" cy="4359034"/>
          </a:xfrm>
          <a:prstGeom prst="rect">
            <a:avLst/>
          </a:prstGeom>
        </p:spPr>
      </p:pic>
      <p:sp>
        <p:nvSpPr>
          <p:cNvPr id="7" name="TextBox 6"/>
          <p:cNvSpPr txBox="1"/>
          <p:nvPr/>
        </p:nvSpPr>
        <p:spPr>
          <a:xfrm>
            <a:off x="909782" y="1297541"/>
            <a:ext cx="1719368" cy="633677"/>
          </a:xfrm>
          <a:prstGeom prst="rect">
            <a:avLst/>
          </a:prstGeom>
          <a:noFill/>
        </p:spPr>
        <p:txBody>
          <a:bodyPr wrap="square" rtlCol="0" anchor="ctr">
            <a:noAutofit/>
          </a:bodyPr>
          <a:lstStyle/>
          <a:p>
            <a:pPr algn="r">
              <a:lnSpc>
                <a:spcPct val="90000"/>
              </a:lnSpc>
            </a:pPr>
            <a:r>
              <a:rPr lang="en-US" dirty="0">
                <a:solidFill>
                  <a:schemeClr val="bg1"/>
                </a:solidFill>
                <a:latin typeface="Arial" panose="020B0604020202020204" pitchFamily="34" charset="0"/>
                <a:cs typeface="Arial" panose="020B0604020202020204" pitchFamily="34" charset="0"/>
              </a:rPr>
              <a:t>KEY</a:t>
            </a:r>
          </a:p>
        </p:txBody>
      </p:sp>
    </p:spTree>
    <p:extLst>
      <p:ext uri="{BB962C8B-B14F-4D97-AF65-F5344CB8AC3E}">
        <p14:creationId xmlns:p14="http://schemas.microsoft.com/office/powerpoint/2010/main" val="234464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3316638" y="3622408"/>
            <a:ext cx="0" cy="1425844"/>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09424" y="3622408"/>
            <a:ext cx="0" cy="1425844"/>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68839" y="3622408"/>
            <a:ext cx="0" cy="1425844"/>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9" name="Diagram 28"/>
          <p:cNvGraphicFramePr/>
          <p:nvPr>
            <p:extLst>
              <p:ext uri="{D42A27DB-BD31-4B8C-83A1-F6EECF244321}">
                <p14:modId xmlns:p14="http://schemas.microsoft.com/office/powerpoint/2010/main" val="2297892953"/>
              </p:ext>
            </p:extLst>
          </p:nvPr>
        </p:nvGraphicFramePr>
        <p:xfrm>
          <a:off x="2504042" y="556653"/>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0"/>
          </p:nvPr>
        </p:nvSpPr>
        <p:spPr/>
        <p:txBody>
          <a:bodyPr/>
          <a:lstStyle/>
          <a:p>
            <a:r>
              <a:rPr lang="en-US" dirty="0"/>
              <a:t>Working and collecting Social Security benefits</a:t>
            </a:r>
          </a:p>
        </p:txBody>
      </p:sp>
      <p:sp>
        <p:nvSpPr>
          <p:cNvPr id="20" name="Text Box 41"/>
          <p:cNvSpPr txBox="1">
            <a:spLocks noChangeArrowheads="1"/>
          </p:cNvSpPr>
          <p:nvPr/>
        </p:nvSpPr>
        <p:spPr bwMode="gray">
          <a:xfrm>
            <a:off x="363537" y="6336092"/>
            <a:ext cx="4953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000" b="0" dirty="0">
                <a:solidFill>
                  <a:schemeClr val="bg2">
                    <a:lumMod val="50000"/>
                  </a:schemeClr>
                </a:solidFill>
                <a:latin typeface="+mn-lt"/>
              </a:rPr>
              <a:t>Social Security Administration, 2024 Social Security Changes, Fact Sheet.</a:t>
            </a:r>
          </a:p>
        </p:txBody>
      </p:sp>
      <p:sp>
        <p:nvSpPr>
          <p:cNvPr id="24" name="Rectangle 19"/>
          <p:cNvSpPr>
            <a:spLocks noChangeArrowheads="1"/>
          </p:cNvSpPr>
          <p:nvPr/>
        </p:nvSpPr>
        <p:spPr bwMode="auto">
          <a:xfrm>
            <a:off x="3316636" y="4108792"/>
            <a:ext cx="223433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tabLst>
                <a:tab pos="195263" algn="l"/>
              </a:tabLst>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tabLst>
                <a:tab pos="195263" algn="l"/>
              </a:tabLst>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tabLst>
                <a:tab pos="195263" algn="l"/>
              </a:tabLst>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tabLst>
                <a:tab pos="195263" algn="l"/>
              </a:tabLst>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9pPr>
          </a:lstStyle>
          <a:p>
            <a:pPr marL="0" marR="0" lvl="0" indent="0" algn="ctr" defTabSz="914400" eaLnBrk="0" fontAlgn="auto" latinLnBrk="0" hangingPunct="0">
              <a:lnSpc>
                <a:spcPct val="90000"/>
              </a:lnSpc>
              <a:spcBef>
                <a:spcPts val="0"/>
              </a:spcBef>
              <a:spcAft>
                <a:spcPct val="15000"/>
              </a:spcAft>
              <a:buClr>
                <a:srgbClr val="113388"/>
              </a:buClr>
              <a:buSzTx/>
              <a:buFontTx/>
              <a:buNone/>
              <a:tabLst>
                <a:tab pos="195263" algn="l"/>
              </a:tabLst>
              <a:defRPr/>
            </a:pPr>
            <a:r>
              <a:rPr kumimoji="0" lang="en-US" altLang="en-US" sz="2000" b="0" i="0" u="none" strike="noStrike" kern="0" cap="none" spc="0" normalizeH="0" baseline="0" noProof="0" dirty="0">
                <a:ln>
                  <a:noFill/>
                </a:ln>
                <a:solidFill>
                  <a:schemeClr val="bg1"/>
                </a:solidFill>
                <a:effectLst/>
                <a:uLnTx/>
                <a:uFillTx/>
                <a:latin typeface="+mn-lt"/>
                <a:ea typeface="ＭＳ Ｐゴシック" pitchFamily="34" charset="-128"/>
              </a:rPr>
              <a:t>Reduced </a:t>
            </a:r>
            <a:r>
              <a:rPr kumimoji="0" lang="en-US" altLang="en-US" sz="2000" b="1" i="0" u="none" strike="noStrike" kern="0" cap="none" spc="0" normalizeH="0" baseline="0" noProof="0" dirty="0">
                <a:ln>
                  <a:noFill/>
                </a:ln>
                <a:solidFill>
                  <a:schemeClr val="bg1"/>
                </a:solidFill>
                <a:effectLst/>
                <a:uLnTx/>
                <a:uFillTx/>
                <a:latin typeface="+mn-lt"/>
                <a:ea typeface="ＭＳ Ｐゴシック" pitchFamily="34" charset="-128"/>
              </a:rPr>
              <a:t>$1 </a:t>
            </a:r>
            <a:br>
              <a:rPr kumimoji="0" lang="en-US" altLang="en-US" sz="2000" b="1" i="0" u="none" strike="noStrike" kern="0" cap="none" spc="0" normalizeH="0" baseline="0" noProof="0" dirty="0">
                <a:ln>
                  <a:noFill/>
                </a:ln>
                <a:solidFill>
                  <a:schemeClr val="bg1"/>
                </a:solidFill>
                <a:effectLst/>
                <a:uLnTx/>
                <a:uFillTx/>
                <a:latin typeface="+mn-lt"/>
                <a:ea typeface="ＭＳ Ｐゴシック" pitchFamily="34" charset="-128"/>
              </a:rPr>
            </a:br>
            <a:r>
              <a:rPr kumimoji="0" lang="en-US" altLang="en-US" sz="2000" b="0" i="0" u="none" strike="noStrike" kern="0" cap="none" spc="0" normalizeH="0" baseline="0" noProof="0" dirty="0">
                <a:ln>
                  <a:noFill/>
                </a:ln>
                <a:solidFill>
                  <a:schemeClr val="bg1"/>
                </a:solidFill>
                <a:effectLst/>
                <a:uLnTx/>
                <a:uFillTx/>
                <a:latin typeface="+mn-lt"/>
                <a:ea typeface="ＭＳ Ｐゴシック" pitchFamily="34" charset="-128"/>
              </a:rPr>
              <a:t>for every </a:t>
            </a:r>
            <a:r>
              <a:rPr kumimoji="0" lang="en-US" altLang="en-US" sz="2000" b="1" i="0" u="none" strike="noStrike" kern="0" cap="none" spc="0" normalizeH="0" baseline="0" noProof="0" dirty="0">
                <a:ln>
                  <a:noFill/>
                </a:ln>
                <a:solidFill>
                  <a:schemeClr val="bg1"/>
                </a:solidFill>
                <a:effectLst/>
                <a:uLnTx/>
                <a:uFillTx/>
                <a:latin typeface="+mn-lt"/>
                <a:ea typeface="ＭＳ Ｐゴシック" pitchFamily="34" charset="-128"/>
              </a:rPr>
              <a:t>$2 </a:t>
            </a:r>
            <a:br>
              <a:rPr kumimoji="0" lang="en-US" altLang="en-US" sz="2000" b="1" i="0" u="none" strike="noStrike" kern="0" cap="none" spc="0" normalizeH="0" baseline="0" noProof="0" dirty="0">
                <a:ln>
                  <a:noFill/>
                </a:ln>
                <a:solidFill>
                  <a:schemeClr val="bg1"/>
                </a:solidFill>
                <a:effectLst/>
                <a:uLnTx/>
                <a:uFillTx/>
                <a:latin typeface="+mn-lt"/>
                <a:ea typeface="ＭＳ Ｐゴシック" pitchFamily="34" charset="-128"/>
              </a:rPr>
            </a:br>
            <a:r>
              <a:rPr kumimoji="0" lang="en-US" altLang="en-US" sz="2000" b="0" i="0" u="none" strike="noStrike" kern="0" cap="none" spc="0" normalizeH="0" baseline="0" noProof="0" dirty="0">
                <a:ln>
                  <a:noFill/>
                </a:ln>
                <a:solidFill>
                  <a:schemeClr val="bg1"/>
                </a:solidFill>
                <a:effectLst/>
                <a:uLnTx/>
                <a:uFillTx/>
                <a:latin typeface="+mn-lt"/>
                <a:ea typeface="ＭＳ Ｐゴシック" pitchFamily="34" charset="-128"/>
              </a:rPr>
              <a:t>above</a:t>
            </a:r>
            <a:r>
              <a:rPr kumimoji="0" lang="en-US" altLang="en-US" sz="2000" b="1" i="0" u="none" strike="noStrike" kern="0" cap="none" spc="0" normalizeH="0" baseline="0" noProof="0" dirty="0">
                <a:ln>
                  <a:noFill/>
                </a:ln>
                <a:solidFill>
                  <a:schemeClr val="bg1"/>
                </a:solidFill>
                <a:effectLst/>
                <a:uLnTx/>
                <a:uFillTx/>
                <a:latin typeface="+mn-lt"/>
                <a:ea typeface="ＭＳ Ｐゴシック" pitchFamily="34" charset="-128"/>
              </a:rPr>
              <a:t> $22,320</a:t>
            </a:r>
          </a:p>
        </p:txBody>
      </p:sp>
      <p:sp>
        <p:nvSpPr>
          <p:cNvPr id="25" name="Rectangle 19"/>
          <p:cNvSpPr>
            <a:spLocks noChangeArrowheads="1"/>
          </p:cNvSpPr>
          <p:nvPr/>
        </p:nvSpPr>
        <p:spPr bwMode="auto">
          <a:xfrm>
            <a:off x="5609424" y="4108792"/>
            <a:ext cx="220096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tabLst>
                <a:tab pos="195263" algn="l"/>
              </a:tabLst>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tabLst>
                <a:tab pos="195263" algn="l"/>
              </a:tabLst>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tabLst>
                <a:tab pos="195263" algn="l"/>
              </a:tabLst>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tabLst>
                <a:tab pos="195263" algn="l"/>
              </a:tabLst>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9pPr>
          </a:lstStyle>
          <a:p>
            <a:pPr marL="0" marR="0" lvl="0" indent="0" algn="ctr" defTabSz="914400" eaLnBrk="0" fontAlgn="auto" latinLnBrk="0" hangingPunct="0">
              <a:lnSpc>
                <a:spcPct val="90000"/>
              </a:lnSpc>
              <a:spcBef>
                <a:spcPts val="0"/>
              </a:spcBef>
              <a:spcAft>
                <a:spcPct val="15000"/>
              </a:spcAft>
              <a:buClr>
                <a:srgbClr val="113388"/>
              </a:buClr>
              <a:buSzTx/>
              <a:buFontTx/>
              <a:buNone/>
              <a:tabLst>
                <a:tab pos="195263" algn="l"/>
              </a:tabLst>
              <a:defRPr/>
            </a:pPr>
            <a:r>
              <a:rPr kumimoji="0" lang="en-US" altLang="en-US" sz="2000" b="0" i="0" u="none" strike="noStrike" kern="0" cap="none" spc="0" normalizeH="0" baseline="0" noProof="0" dirty="0">
                <a:ln>
                  <a:noFill/>
                </a:ln>
                <a:solidFill>
                  <a:schemeClr val="bg1"/>
                </a:solidFill>
                <a:effectLst/>
                <a:uLnTx/>
                <a:uFillTx/>
                <a:latin typeface="+mn-lt"/>
              </a:rPr>
              <a:t>Reduced </a:t>
            </a:r>
            <a:r>
              <a:rPr kumimoji="0" lang="en-US" altLang="en-US" sz="2000" b="1" i="0" u="none" strike="noStrike" kern="0" cap="none" spc="0" normalizeH="0" baseline="0" noProof="0" dirty="0">
                <a:ln>
                  <a:noFill/>
                </a:ln>
                <a:solidFill>
                  <a:schemeClr val="bg1"/>
                </a:solidFill>
                <a:effectLst/>
                <a:uLnTx/>
                <a:uFillTx/>
                <a:latin typeface="+mn-lt"/>
              </a:rPr>
              <a:t>$1 </a:t>
            </a:r>
            <a:br>
              <a:rPr kumimoji="0" lang="en-US" altLang="en-US" sz="2000" b="1" i="0" u="none" strike="noStrike" kern="0" cap="none" spc="0" normalizeH="0" baseline="0" noProof="0" dirty="0">
                <a:ln>
                  <a:noFill/>
                </a:ln>
                <a:solidFill>
                  <a:schemeClr val="bg1"/>
                </a:solidFill>
                <a:effectLst/>
                <a:uLnTx/>
                <a:uFillTx/>
                <a:latin typeface="+mn-lt"/>
              </a:rPr>
            </a:br>
            <a:r>
              <a:rPr kumimoji="0" lang="en-US" altLang="en-US" sz="2000" b="0" i="0" u="none" strike="noStrike" kern="0" cap="none" spc="0" normalizeH="0" baseline="0" noProof="0" dirty="0">
                <a:ln>
                  <a:noFill/>
                </a:ln>
                <a:solidFill>
                  <a:schemeClr val="bg1"/>
                </a:solidFill>
                <a:effectLst/>
                <a:uLnTx/>
                <a:uFillTx/>
                <a:latin typeface="+mn-lt"/>
              </a:rPr>
              <a:t>for every </a:t>
            </a:r>
            <a:r>
              <a:rPr kumimoji="0" lang="en-US" altLang="en-US" sz="2000" b="1" i="0" u="none" strike="noStrike" kern="0" cap="none" spc="0" normalizeH="0" baseline="0" noProof="0" dirty="0">
                <a:ln>
                  <a:noFill/>
                </a:ln>
                <a:solidFill>
                  <a:schemeClr val="bg1"/>
                </a:solidFill>
                <a:effectLst/>
                <a:uLnTx/>
                <a:uFillTx/>
                <a:latin typeface="+mn-lt"/>
              </a:rPr>
              <a:t>$3 </a:t>
            </a:r>
            <a:br>
              <a:rPr kumimoji="0" lang="en-US" altLang="en-US" sz="2000" b="1" i="0" u="none" strike="noStrike" kern="0" cap="none" spc="0" normalizeH="0" baseline="0" noProof="0" dirty="0">
                <a:ln>
                  <a:noFill/>
                </a:ln>
                <a:solidFill>
                  <a:schemeClr val="bg1"/>
                </a:solidFill>
                <a:effectLst/>
                <a:uLnTx/>
                <a:uFillTx/>
                <a:latin typeface="+mn-lt"/>
              </a:rPr>
            </a:br>
            <a:r>
              <a:rPr kumimoji="0" lang="en-US" altLang="en-US" sz="2000" b="0" i="0" u="none" strike="noStrike" kern="0" cap="none" spc="0" normalizeH="0" baseline="0" noProof="0" dirty="0">
                <a:ln>
                  <a:noFill/>
                </a:ln>
                <a:solidFill>
                  <a:schemeClr val="bg1"/>
                </a:solidFill>
                <a:effectLst/>
                <a:uLnTx/>
                <a:uFillTx/>
                <a:latin typeface="+mn-lt"/>
              </a:rPr>
              <a:t>above</a:t>
            </a:r>
            <a:r>
              <a:rPr kumimoji="0" lang="en-US" altLang="en-US" sz="2000" b="1" i="0" u="none" strike="noStrike" kern="0" cap="none" spc="0" normalizeH="0" baseline="0" noProof="0" dirty="0">
                <a:ln>
                  <a:noFill/>
                </a:ln>
                <a:solidFill>
                  <a:schemeClr val="bg1"/>
                </a:solidFill>
                <a:effectLst/>
                <a:uLnTx/>
                <a:uFillTx/>
                <a:latin typeface="+mn-lt"/>
              </a:rPr>
              <a:t> $</a:t>
            </a:r>
            <a:r>
              <a:rPr lang="en-US" altLang="en-US" sz="2000" kern="0" dirty="0">
                <a:solidFill>
                  <a:schemeClr val="bg1"/>
                </a:solidFill>
                <a:latin typeface="+mn-lt"/>
              </a:rPr>
              <a:t>59,520</a:t>
            </a:r>
            <a:endParaRPr kumimoji="0" lang="en-US" altLang="en-US" sz="2000" b="1" i="0" u="none" strike="noStrike" kern="0" cap="none" spc="0" normalizeH="0" baseline="0" noProof="0" dirty="0">
              <a:ln>
                <a:noFill/>
              </a:ln>
              <a:solidFill>
                <a:schemeClr val="bg1"/>
              </a:solidFill>
              <a:effectLst/>
              <a:uLnTx/>
              <a:uFillTx/>
              <a:latin typeface="+mn-lt"/>
            </a:endParaRPr>
          </a:p>
        </p:txBody>
      </p:sp>
      <p:sp>
        <p:nvSpPr>
          <p:cNvPr id="26" name="Rectangle 19"/>
          <p:cNvSpPr>
            <a:spLocks noChangeArrowheads="1"/>
          </p:cNvSpPr>
          <p:nvPr/>
        </p:nvSpPr>
        <p:spPr bwMode="auto">
          <a:xfrm>
            <a:off x="8096239" y="4108792"/>
            <a:ext cx="205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tabLst>
                <a:tab pos="195263" algn="l"/>
              </a:tabLst>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tabLst>
                <a:tab pos="195263" algn="l"/>
              </a:tabLst>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tabLst>
                <a:tab pos="195263" algn="l"/>
              </a:tabLst>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tabLst>
                <a:tab pos="195263" algn="l"/>
              </a:tabLst>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9pPr>
          </a:lstStyle>
          <a:p>
            <a:pPr marL="0" marR="0" lvl="0" indent="0" algn="ctr" defTabSz="914400" eaLnBrk="0" fontAlgn="auto" latinLnBrk="0" hangingPunct="0">
              <a:lnSpc>
                <a:spcPct val="90000"/>
              </a:lnSpc>
              <a:spcBef>
                <a:spcPts val="0"/>
              </a:spcBef>
              <a:spcAft>
                <a:spcPct val="15000"/>
              </a:spcAft>
              <a:buClr>
                <a:srgbClr val="113388"/>
              </a:buClr>
              <a:buSzTx/>
              <a:buFontTx/>
              <a:buNone/>
              <a:tabLst>
                <a:tab pos="195263" algn="l"/>
              </a:tabLst>
              <a:defRPr/>
            </a:pPr>
            <a:r>
              <a:rPr kumimoji="0" lang="en-US" altLang="en-US" sz="2000" i="0" u="none" strike="noStrike" kern="0" cap="none" spc="0" normalizeH="0" baseline="0" noProof="0" dirty="0">
                <a:ln>
                  <a:noFill/>
                </a:ln>
                <a:solidFill>
                  <a:schemeClr val="bg1"/>
                </a:solidFill>
                <a:effectLst/>
                <a:uLnTx/>
                <a:uFillTx/>
                <a:latin typeface="+mn-lt"/>
                <a:ea typeface="ＭＳ Ｐゴシック" pitchFamily="34" charset="-128"/>
              </a:rPr>
              <a:t>No reduction</a:t>
            </a:r>
          </a:p>
        </p:txBody>
      </p:sp>
      <p:sp>
        <p:nvSpPr>
          <p:cNvPr id="27" name="Rectangle 26"/>
          <p:cNvSpPr/>
          <p:nvPr/>
        </p:nvSpPr>
        <p:spPr>
          <a:xfrm>
            <a:off x="499729" y="2880560"/>
            <a:ext cx="1446979" cy="769441"/>
          </a:xfrm>
          <a:prstGeom prst="rect">
            <a:avLst/>
          </a:prstGeom>
        </p:spPr>
        <p:txBody>
          <a:bodyPr wrap="square">
            <a:spAutoFit/>
          </a:bodyPr>
          <a:lstStyle/>
          <a:p>
            <a:pPr algn="r"/>
            <a:r>
              <a:rPr lang="en-US" sz="4400" b="1" dirty="0">
                <a:solidFill>
                  <a:srgbClr val="00B0F0"/>
                </a:solidFill>
              </a:rPr>
              <a:t>2024</a:t>
            </a:r>
          </a:p>
        </p:txBody>
      </p:sp>
      <p:sp>
        <p:nvSpPr>
          <p:cNvPr id="28" name="Text Placeholder 3"/>
          <p:cNvSpPr txBox="1">
            <a:spLocks/>
          </p:cNvSpPr>
          <p:nvPr/>
        </p:nvSpPr>
        <p:spPr>
          <a:xfrm>
            <a:off x="621747" y="1528763"/>
            <a:ext cx="11567078" cy="1209675"/>
          </a:xfrm>
          <a:prstGeom prst="rect">
            <a:avLst/>
          </a:prstGeom>
        </p:spPr>
        <p:txBody>
          <a:bodyPr vert="horz" lIns="0" tIns="45720" rIns="91440" bIns="45720" rtlCol="0">
            <a:noAutofit/>
          </a:bodyPr>
          <a:lstStyle>
            <a:lvl1pPr marL="0" indent="0" algn="l" defTabSz="1088167" rtl="0" eaLnBrk="1" latinLnBrk="0" hangingPunct="1">
              <a:lnSpc>
                <a:spcPct val="90000"/>
              </a:lnSpc>
              <a:spcBef>
                <a:spcPts val="600"/>
              </a:spcBef>
              <a:spcAft>
                <a:spcPts val="0"/>
              </a:spcAft>
              <a:buClr>
                <a:schemeClr val="tx1"/>
              </a:buClr>
              <a:buSzPct val="100000"/>
              <a:buFont typeface="Calibri" panose="020B0604020202020204" pitchFamily="34" charset="0"/>
              <a:buNone/>
              <a:defRPr sz="2000" b="0" kern="1200">
                <a:solidFill>
                  <a:schemeClr val="tx1"/>
                </a:solidFill>
                <a:latin typeface="+mn-lt"/>
                <a:ea typeface="+mn-ea"/>
                <a:cs typeface="+mn-cs"/>
              </a:defRPr>
            </a:lvl1pPr>
            <a:lvl2pPr marL="225425" indent="-225425" algn="l" defTabSz="1088167" rtl="0" eaLnBrk="1" latinLnBrk="0" hangingPunct="1">
              <a:lnSpc>
                <a:spcPct val="90000"/>
              </a:lnSpc>
              <a:spcBef>
                <a:spcPts val="600"/>
              </a:spcBef>
              <a:spcAft>
                <a:spcPts val="0"/>
              </a:spcAft>
              <a:buFont typeface="Calibri" panose="020B0604020202020204" pitchFamily="34" charset="0"/>
              <a:buChar char="•"/>
              <a:tabLst>
                <a:tab pos="225425" algn="l"/>
                <a:tab pos="463550" algn="l"/>
                <a:tab pos="688975" algn="l"/>
                <a:tab pos="914400" algn="l"/>
              </a:tabLst>
              <a:defRPr sz="2000" kern="1200">
                <a:solidFill>
                  <a:schemeClr val="tx1"/>
                </a:solidFill>
                <a:latin typeface="+mn-lt"/>
                <a:ea typeface="+mn-ea"/>
                <a:cs typeface="+mn-cs"/>
              </a:defRPr>
            </a:lvl2pPr>
            <a:lvl3pPr marL="457200" indent="-228600" algn="l" defTabSz="1088167" rtl="0" eaLnBrk="1" latinLnBrk="0" hangingPunct="1">
              <a:lnSpc>
                <a:spcPct val="90000"/>
              </a:lnSpc>
              <a:spcBef>
                <a:spcPts val="600"/>
              </a:spcBef>
              <a:spcAft>
                <a:spcPts val="0"/>
              </a:spcAft>
              <a:buFont typeface="Calibri" panose="020F0502020204030204" pitchFamily="34" charset="0"/>
              <a:buChar char="‐"/>
              <a:tabLst>
                <a:tab pos="225425" algn="l"/>
              </a:tabLst>
              <a:defRPr sz="1800" kern="1200">
                <a:solidFill>
                  <a:schemeClr val="tx1"/>
                </a:solidFill>
                <a:latin typeface="+mn-lt"/>
                <a:ea typeface="+mn-ea"/>
                <a:cs typeface="+mn-cs"/>
              </a:defRPr>
            </a:lvl3pPr>
            <a:lvl4pPr marL="688975" indent="-225425" algn="l" defTabSz="1088167" rtl="0" eaLnBrk="1" latinLnBrk="0" hangingPunct="1">
              <a:lnSpc>
                <a:spcPct val="90000"/>
              </a:lnSpc>
              <a:spcBef>
                <a:spcPts val="600"/>
              </a:spcBef>
              <a:spcAft>
                <a:spcPts val="0"/>
              </a:spcAft>
              <a:buFont typeface="Calibri" panose="020B0604020202020204" pitchFamily="34" charset="0"/>
              <a:buChar char="•"/>
              <a:defRPr sz="1600" kern="1200">
                <a:solidFill>
                  <a:schemeClr val="tx1"/>
                </a:solidFill>
                <a:latin typeface="+mn-lt"/>
                <a:ea typeface="+mn-ea"/>
                <a:cs typeface="+mn-cs"/>
              </a:defRPr>
            </a:lvl4pPr>
            <a:lvl5pPr marL="914400" indent="-225425" algn="l" defTabSz="1088167" rtl="0" eaLnBrk="1" latinLnBrk="0" hangingPunct="1">
              <a:lnSpc>
                <a:spcPct val="90000"/>
              </a:lnSpc>
              <a:spcBef>
                <a:spcPts val="600"/>
              </a:spcBef>
              <a:spcAft>
                <a:spcPts val="0"/>
              </a:spcAft>
              <a:buFont typeface="Calibri" pitchFamily="34" charset="0"/>
              <a:buChar char="‐"/>
              <a:defRPr sz="1400" kern="1200" baseline="0">
                <a:solidFill>
                  <a:schemeClr val="tx1"/>
                </a:solidFill>
                <a:latin typeface="+mn-lt"/>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r>
              <a:rPr lang="en-US">
                <a:solidFill>
                  <a:schemeClr val="bg1"/>
                </a:solidFill>
              </a:rPr>
              <a:t>Any reduction in Social Security income in early retirement (due to working) will result in positive adjustment to your monthly benefit when you reach your full retirement age.</a:t>
            </a:r>
            <a:endParaRPr lang="en-US" dirty="0">
              <a:solidFill>
                <a:schemeClr val="bg1"/>
              </a:solidFill>
            </a:endParaRPr>
          </a:p>
        </p:txBody>
      </p:sp>
      <p:sp>
        <p:nvSpPr>
          <p:cNvPr id="15" name="Slide Number Placeholder 5"/>
          <p:cNvSpPr>
            <a:spLocks noGrp="1"/>
          </p:cNvSpPr>
          <p:nvPr>
            <p:ph type="sldNum" sz="quarter" idx="4"/>
          </p:nvPr>
        </p:nvSpPr>
        <p:spPr>
          <a:xfrm>
            <a:off x="11424961" y="6324600"/>
            <a:ext cx="365760" cy="365125"/>
          </a:xfrm>
          <a:prstGeom prst="rect">
            <a:avLst/>
          </a:prstGeom>
        </p:spPr>
        <p:txBody>
          <a:bodyPr vert="horz" lIns="0" tIns="54409" rIns="0" bIns="54409" rtlCol="0" anchor="ctr"/>
          <a:lstStyle>
            <a:lvl1pPr algn="l">
              <a:defRPr sz="800">
                <a:solidFill>
                  <a:schemeClr val="bg1"/>
                </a:solidFill>
                <a:latin typeface="+mn-lt"/>
              </a:defRPr>
            </a:lvl1pPr>
          </a:lstStyle>
          <a:p>
            <a:fld id="{67FC5CDF-15F9-4054-9F50-C9080AAD3281}" type="slidenum">
              <a:rPr lang="en-US" smtClean="0"/>
              <a:pPr/>
              <a:t>15</a:t>
            </a:fld>
            <a:endParaRPr lang="en-US" dirty="0"/>
          </a:p>
        </p:txBody>
      </p:sp>
    </p:spTree>
    <p:extLst>
      <p:ext uri="{BB962C8B-B14F-4D97-AF65-F5344CB8AC3E}">
        <p14:creationId xmlns:p14="http://schemas.microsoft.com/office/powerpoint/2010/main" val="29304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442381" y="2296248"/>
            <a:ext cx="3629241" cy="3183641"/>
            <a:chOff x="7792273" y="2002372"/>
            <a:chExt cx="3629241" cy="3183641"/>
          </a:xfrm>
        </p:grpSpPr>
        <p:grpSp>
          <p:nvGrpSpPr>
            <p:cNvPr id="16" name="Group 15"/>
            <p:cNvGrpSpPr/>
            <p:nvPr/>
          </p:nvGrpSpPr>
          <p:grpSpPr>
            <a:xfrm>
              <a:off x="8456298" y="2002372"/>
              <a:ext cx="2134163" cy="2117912"/>
              <a:chOff x="5166406" y="5815642"/>
              <a:chExt cx="457200" cy="457200"/>
            </a:xfrm>
          </p:grpSpPr>
          <p:sp>
            <p:nvSpPr>
              <p:cNvPr id="18" name="Oval 17"/>
              <p:cNvSpPr/>
              <p:nvPr/>
            </p:nvSpPr>
            <p:spPr>
              <a:xfrm>
                <a:off x="5166406" y="581564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2"/>
                  </a:solidFill>
                </a:endParaRPr>
              </a:p>
            </p:txBody>
          </p:sp>
          <p:grpSp>
            <p:nvGrpSpPr>
              <p:cNvPr id="19" name="Group 18"/>
              <p:cNvGrpSpPr>
                <a:grpSpLocks noChangeAspect="1"/>
              </p:cNvGrpSpPr>
              <p:nvPr/>
            </p:nvGrpSpPr>
            <p:grpSpPr>
              <a:xfrm>
                <a:off x="5256443" y="5907082"/>
                <a:ext cx="277127" cy="274320"/>
                <a:chOff x="6019800" y="2195513"/>
                <a:chExt cx="627063" cy="620713"/>
              </a:xfrm>
            </p:grpSpPr>
            <p:sp>
              <p:nvSpPr>
                <p:cNvPr id="20" name="Freeform 51"/>
                <p:cNvSpPr>
                  <a:spLocks/>
                </p:cNvSpPr>
                <p:nvPr/>
              </p:nvSpPr>
              <p:spPr bwMode="auto">
                <a:xfrm>
                  <a:off x="6265863" y="2386013"/>
                  <a:ext cx="117475" cy="28575"/>
                </a:xfrm>
                <a:custGeom>
                  <a:avLst/>
                  <a:gdLst>
                    <a:gd name="T0" fmla="*/ 121 w 132"/>
                    <a:gd name="T1" fmla="*/ 30 h 31"/>
                    <a:gd name="T2" fmla="*/ 117 w 132"/>
                    <a:gd name="T3" fmla="*/ 29 h 31"/>
                    <a:gd name="T4" fmla="*/ 66 w 132"/>
                    <a:gd name="T5" fmla="*/ 20 h 31"/>
                    <a:gd name="T6" fmla="*/ 15 w 132"/>
                    <a:gd name="T7" fmla="*/ 29 h 31"/>
                    <a:gd name="T8" fmla="*/ 2 w 132"/>
                    <a:gd name="T9" fmla="*/ 24 h 31"/>
                    <a:gd name="T10" fmla="*/ 7 w 132"/>
                    <a:gd name="T11" fmla="*/ 11 h 31"/>
                    <a:gd name="T12" fmla="*/ 66 w 132"/>
                    <a:gd name="T13" fmla="*/ 0 h 31"/>
                    <a:gd name="T14" fmla="*/ 125 w 132"/>
                    <a:gd name="T15" fmla="*/ 11 h 31"/>
                    <a:gd name="T16" fmla="*/ 130 w 132"/>
                    <a:gd name="T17" fmla="*/ 24 h 31"/>
                    <a:gd name="T18" fmla="*/ 121 w 132"/>
                    <a:gd name="T1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1">
                      <a:moveTo>
                        <a:pt x="121" y="30"/>
                      </a:moveTo>
                      <a:cubicBezTo>
                        <a:pt x="119" y="30"/>
                        <a:pt x="118" y="30"/>
                        <a:pt x="117" y="29"/>
                      </a:cubicBezTo>
                      <a:cubicBezTo>
                        <a:pt x="103" y="23"/>
                        <a:pt x="85" y="20"/>
                        <a:pt x="66" y="20"/>
                      </a:cubicBezTo>
                      <a:cubicBezTo>
                        <a:pt x="47" y="20"/>
                        <a:pt x="29" y="23"/>
                        <a:pt x="15" y="29"/>
                      </a:cubicBezTo>
                      <a:cubicBezTo>
                        <a:pt x="10" y="31"/>
                        <a:pt x="4" y="29"/>
                        <a:pt x="2" y="24"/>
                      </a:cubicBezTo>
                      <a:cubicBezTo>
                        <a:pt x="0" y="19"/>
                        <a:pt x="2" y="13"/>
                        <a:pt x="7" y="11"/>
                      </a:cubicBezTo>
                      <a:cubicBezTo>
                        <a:pt x="23" y="4"/>
                        <a:pt x="44" y="0"/>
                        <a:pt x="66" y="0"/>
                      </a:cubicBezTo>
                      <a:cubicBezTo>
                        <a:pt x="88" y="0"/>
                        <a:pt x="109" y="4"/>
                        <a:pt x="125" y="11"/>
                      </a:cubicBezTo>
                      <a:cubicBezTo>
                        <a:pt x="130" y="13"/>
                        <a:pt x="132" y="19"/>
                        <a:pt x="130" y="24"/>
                      </a:cubicBezTo>
                      <a:cubicBezTo>
                        <a:pt x="128" y="28"/>
                        <a:pt x="125" y="30"/>
                        <a:pt x="121"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2"/>
                <p:cNvSpPr>
                  <a:spLocks noEditPoints="1"/>
                </p:cNvSpPr>
                <p:nvPr/>
              </p:nvSpPr>
              <p:spPr bwMode="auto">
                <a:xfrm>
                  <a:off x="6261100" y="2195513"/>
                  <a:ext cx="127000" cy="125413"/>
                </a:xfrm>
                <a:custGeom>
                  <a:avLst/>
                  <a:gdLst>
                    <a:gd name="T0" fmla="*/ 71 w 142"/>
                    <a:gd name="T1" fmla="*/ 141 h 141"/>
                    <a:gd name="T2" fmla="*/ 0 w 142"/>
                    <a:gd name="T3" fmla="*/ 70 h 141"/>
                    <a:gd name="T4" fmla="*/ 71 w 142"/>
                    <a:gd name="T5" fmla="*/ 0 h 141"/>
                    <a:gd name="T6" fmla="*/ 142 w 142"/>
                    <a:gd name="T7" fmla="*/ 70 h 141"/>
                    <a:gd name="T8" fmla="*/ 71 w 142"/>
                    <a:gd name="T9" fmla="*/ 141 h 141"/>
                    <a:gd name="T10" fmla="*/ 71 w 142"/>
                    <a:gd name="T11" fmla="*/ 20 h 141"/>
                    <a:gd name="T12" fmla="*/ 20 w 142"/>
                    <a:gd name="T13" fmla="*/ 70 h 141"/>
                    <a:gd name="T14" fmla="*/ 71 w 142"/>
                    <a:gd name="T15" fmla="*/ 121 h 141"/>
                    <a:gd name="T16" fmla="*/ 122 w 142"/>
                    <a:gd name="T17" fmla="*/ 70 h 141"/>
                    <a:gd name="T18" fmla="*/ 71 w 142"/>
                    <a:gd name="T19" fmla="*/ 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1">
                      <a:moveTo>
                        <a:pt x="71" y="141"/>
                      </a:moveTo>
                      <a:cubicBezTo>
                        <a:pt x="32" y="141"/>
                        <a:pt x="0" y="109"/>
                        <a:pt x="0" y="70"/>
                      </a:cubicBezTo>
                      <a:cubicBezTo>
                        <a:pt x="0" y="31"/>
                        <a:pt x="32" y="0"/>
                        <a:pt x="71" y="0"/>
                      </a:cubicBezTo>
                      <a:cubicBezTo>
                        <a:pt x="110" y="0"/>
                        <a:pt x="142" y="31"/>
                        <a:pt x="142" y="70"/>
                      </a:cubicBezTo>
                      <a:cubicBezTo>
                        <a:pt x="142" y="109"/>
                        <a:pt x="110" y="141"/>
                        <a:pt x="71" y="141"/>
                      </a:cubicBezTo>
                      <a:close/>
                      <a:moveTo>
                        <a:pt x="71" y="20"/>
                      </a:moveTo>
                      <a:cubicBezTo>
                        <a:pt x="43" y="20"/>
                        <a:pt x="20" y="42"/>
                        <a:pt x="20" y="70"/>
                      </a:cubicBezTo>
                      <a:cubicBezTo>
                        <a:pt x="20" y="98"/>
                        <a:pt x="43" y="121"/>
                        <a:pt x="71" y="121"/>
                      </a:cubicBezTo>
                      <a:cubicBezTo>
                        <a:pt x="99" y="121"/>
                        <a:pt x="122" y="98"/>
                        <a:pt x="122" y="70"/>
                      </a:cubicBezTo>
                      <a:cubicBezTo>
                        <a:pt x="122" y="42"/>
                        <a:pt x="99" y="20"/>
                        <a:pt x="71"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3"/>
                <p:cNvSpPr>
                  <a:spLocks/>
                </p:cNvSpPr>
                <p:nvPr/>
              </p:nvSpPr>
              <p:spPr bwMode="auto">
                <a:xfrm>
                  <a:off x="6311900" y="2220913"/>
                  <a:ext cx="49213" cy="49213"/>
                </a:xfrm>
                <a:custGeom>
                  <a:avLst/>
                  <a:gdLst>
                    <a:gd name="T0" fmla="*/ 45 w 55"/>
                    <a:gd name="T1" fmla="*/ 55 h 55"/>
                    <a:gd name="T2" fmla="*/ 35 w 55"/>
                    <a:gd name="T3" fmla="*/ 45 h 55"/>
                    <a:gd name="T4" fmla="*/ 10 w 55"/>
                    <a:gd name="T5" fmla="*/ 20 h 55"/>
                    <a:gd name="T6" fmla="*/ 0 w 55"/>
                    <a:gd name="T7" fmla="*/ 10 h 55"/>
                    <a:gd name="T8" fmla="*/ 10 w 55"/>
                    <a:gd name="T9" fmla="*/ 0 h 55"/>
                    <a:gd name="T10" fmla="*/ 55 w 55"/>
                    <a:gd name="T11" fmla="*/ 45 h 55"/>
                    <a:gd name="T12" fmla="*/ 45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45" y="55"/>
                      </a:moveTo>
                      <a:cubicBezTo>
                        <a:pt x="40" y="55"/>
                        <a:pt x="35" y="51"/>
                        <a:pt x="35" y="45"/>
                      </a:cubicBezTo>
                      <a:cubicBezTo>
                        <a:pt x="35" y="31"/>
                        <a:pt x="24" y="20"/>
                        <a:pt x="10" y="20"/>
                      </a:cubicBezTo>
                      <a:cubicBezTo>
                        <a:pt x="4" y="20"/>
                        <a:pt x="0" y="16"/>
                        <a:pt x="0" y="10"/>
                      </a:cubicBezTo>
                      <a:cubicBezTo>
                        <a:pt x="0" y="4"/>
                        <a:pt x="4" y="0"/>
                        <a:pt x="10" y="0"/>
                      </a:cubicBezTo>
                      <a:cubicBezTo>
                        <a:pt x="35" y="0"/>
                        <a:pt x="55" y="20"/>
                        <a:pt x="55" y="45"/>
                      </a:cubicBezTo>
                      <a:cubicBezTo>
                        <a:pt x="55" y="51"/>
                        <a:pt x="51" y="55"/>
                        <a:pt x="45" y="55"/>
                      </a:cubicBezTo>
                      <a:close/>
                    </a:path>
                  </a:pathLst>
                </a:custGeom>
                <a:solidFill>
                  <a:srgbClr val="4B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4"/>
                <p:cNvSpPr>
                  <a:spLocks noEditPoints="1"/>
                </p:cNvSpPr>
                <p:nvPr/>
              </p:nvSpPr>
              <p:spPr bwMode="auto">
                <a:xfrm>
                  <a:off x="6573838" y="2508251"/>
                  <a:ext cx="73025" cy="77788"/>
                </a:xfrm>
                <a:custGeom>
                  <a:avLst/>
                  <a:gdLst>
                    <a:gd name="T0" fmla="*/ 69 w 81"/>
                    <a:gd name="T1" fmla="*/ 88 h 88"/>
                    <a:gd name="T2" fmla="*/ 69 w 81"/>
                    <a:gd name="T3" fmla="*/ 88 h 88"/>
                    <a:gd name="T4" fmla="*/ 37 w 81"/>
                    <a:gd name="T5" fmla="*/ 75 h 88"/>
                    <a:gd name="T6" fmla="*/ 18 w 81"/>
                    <a:gd name="T7" fmla="*/ 77 h 88"/>
                    <a:gd name="T8" fmla="*/ 4 w 81"/>
                    <a:gd name="T9" fmla="*/ 72 h 88"/>
                    <a:gd name="T10" fmla="*/ 1 w 81"/>
                    <a:gd name="T11" fmla="*/ 62 h 88"/>
                    <a:gd name="T12" fmla="*/ 11 w 81"/>
                    <a:gd name="T13" fmla="*/ 52 h 88"/>
                    <a:gd name="T14" fmla="*/ 19 w 81"/>
                    <a:gd name="T15" fmla="*/ 57 h 88"/>
                    <a:gd name="T16" fmla="*/ 26 w 81"/>
                    <a:gd name="T17" fmla="*/ 57 h 88"/>
                    <a:gd name="T18" fmla="*/ 36 w 81"/>
                    <a:gd name="T19" fmla="*/ 12 h 88"/>
                    <a:gd name="T20" fmla="*/ 63 w 81"/>
                    <a:gd name="T21" fmla="*/ 2 h 88"/>
                    <a:gd name="T22" fmla="*/ 81 w 81"/>
                    <a:gd name="T23" fmla="*/ 26 h 88"/>
                    <a:gd name="T24" fmla="*/ 72 w 81"/>
                    <a:gd name="T25" fmla="*/ 50 h 88"/>
                    <a:gd name="T26" fmla="*/ 57 w 81"/>
                    <a:gd name="T27" fmla="*/ 65 h 88"/>
                    <a:gd name="T28" fmla="*/ 69 w 81"/>
                    <a:gd name="T29" fmla="*/ 68 h 88"/>
                    <a:gd name="T30" fmla="*/ 79 w 81"/>
                    <a:gd name="T31" fmla="*/ 78 h 88"/>
                    <a:gd name="T32" fmla="*/ 69 w 81"/>
                    <a:gd name="T33" fmla="*/ 88 h 88"/>
                    <a:gd name="T34" fmla="*/ 57 w 81"/>
                    <a:gd name="T35" fmla="*/ 21 h 88"/>
                    <a:gd name="T36" fmla="*/ 50 w 81"/>
                    <a:gd name="T37" fmla="*/ 26 h 88"/>
                    <a:gd name="T38" fmla="*/ 44 w 81"/>
                    <a:gd name="T39" fmla="*/ 49 h 88"/>
                    <a:gd name="T40" fmla="*/ 56 w 81"/>
                    <a:gd name="T41" fmla="*/ 38 h 88"/>
                    <a:gd name="T42" fmla="*/ 61 w 81"/>
                    <a:gd name="T43" fmla="*/ 27 h 88"/>
                    <a:gd name="T44" fmla="*/ 58 w 81"/>
                    <a:gd name="T45" fmla="*/ 22 h 88"/>
                    <a:gd name="T46" fmla="*/ 57 w 81"/>
                    <a:gd name="T4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88">
                      <a:moveTo>
                        <a:pt x="69" y="88"/>
                      </a:moveTo>
                      <a:cubicBezTo>
                        <a:pt x="69" y="88"/>
                        <a:pt x="69" y="88"/>
                        <a:pt x="69" y="88"/>
                      </a:cubicBezTo>
                      <a:cubicBezTo>
                        <a:pt x="57" y="88"/>
                        <a:pt x="45" y="83"/>
                        <a:pt x="37" y="75"/>
                      </a:cubicBezTo>
                      <a:cubicBezTo>
                        <a:pt x="31" y="76"/>
                        <a:pt x="24" y="77"/>
                        <a:pt x="18" y="77"/>
                      </a:cubicBezTo>
                      <a:cubicBezTo>
                        <a:pt x="16" y="77"/>
                        <a:pt x="9" y="77"/>
                        <a:pt x="4" y="72"/>
                      </a:cubicBezTo>
                      <a:cubicBezTo>
                        <a:pt x="2" y="69"/>
                        <a:pt x="0" y="65"/>
                        <a:pt x="1" y="62"/>
                      </a:cubicBezTo>
                      <a:cubicBezTo>
                        <a:pt x="1" y="56"/>
                        <a:pt x="6" y="52"/>
                        <a:pt x="11" y="52"/>
                      </a:cubicBezTo>
                      <a:cubicBezTo>
                        <a:pt x="15" y="53"/>
                        <a:pt x="18" y="54"/>
                        <a:pt x="19" y="57"/>
                      </a:cubicBezTo>
                      <a:cubicBezTo>
                        <a:pt x="21" y="57"/>
                        <a:pt x="24" y="57"/>
                        <a:pt x="26" y="57"/>
                      </a:cubicBezTo>
                      <a:cubicBezTo>
                        <a:pt x="21" y="41"/>
                        <a:pt x="25" y="24"/>
                        <a:pt x="36" y="12"/>
                      </a:cubicBezTo>
                      <a:cubicBezTo>
                        <a:pt x="43" y="3"/>
                        <a:pt x="54" y="0"/>
                        <a:pt x="63" y="2"/>
                      </a:cubicBezTo>
                      <a:cubicBezTo>
                        <a:pt x="73" y="5"/>
                        <a:pt x="81" y="15"/>
                        <a:pt x="81" y="26"/>
                      </a:cubicBezTo>
                      <a:cubicBezTo>
                        <a:pt x="81" y="34"/>
                        <a:pt x="78" y="42"/>
                        <a:pt x="72" y="50"/>
                      </a:cubicBezTo>
                      <a:cubicBezTo>
                        <a:pt x="68" y="56"/>
                        <a:pt x="63" y="61"/>
                        <a:pt x="57" y="65"/>
                      </a:cubicBezTo>
                      <a:cubicBezTo>
                        <a:pt x="61" y="67"/>
                        <a:pt x="65" y="68"/>
                        <a:pt x="69" y="68"/>
                      </a:cubicBezTo>
                      <a:cubicBezTo>
                        <a:pt x="75" y="68"/>
                        <a:pt x="79" y="73"/>
                        <a:pt x="79" y="78"/>
                      </a:cubicBezTo>
                      <a:cubicBezTo>
                        <a:pt x="79" y="84"/>
                        <a:pt x="75" y="88"/>
                        <a:pt x="69" y="88"/>
                      </a:cubicBezTo>
                      <a:close/>
                      <a:moveTo>
                        <a:pt x="57" y="21"/>
                      </a:moveTo>
                      <a:cubicBezTo>
                        <a:pt x="55" y="21"/>
                        <a:pt x="52" y="23"/>
                        <a:pt x="50" y="26"/>
                      </a:cubicBezTo>
                      <a:cubicBezTo>
                        <a:pt x="44" y="32"/>
                        <a:pt x="42" y="41"/>
                        <a:pt x="44" y="49"/>
                      </a:cubicBezTo>
                      <a:cubicBezTo>
                        <a:pt x="49" y="47"/>
                        <a:pt x="53" y="43"/>
                        <a:pt x="56" y="38"/>
                      </a:cubicBezTo>
                      <a:cubicBezTo>
                        <a:pt x="58" y="35"/>
                        <a:pt x="61" y="31"/>
                        <a:pt x="61" y="27"/>
                      </a:cubicBezTo>
                      <a:cubicBezTo>
                        <a:pt x="61" y="24"/>
                        <a:pt x="59" y="22"/>
                        <a:pt x="58" y="22"/>
                      </a:cubicBezTo>
                      <a:cubicBezTo>
                        <a:pt x="58" y="21"/>
                        <a:pt x="57" y="21"/>
                        <a:pt x="57"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5"/>
                <p:cNvSpPr>
                  <a:spLocks noEditPoints="1"/>
                </p:cNvSpPr>
                <p:nvPr/>
              </p:nvSpPr>
              <p:spPr bwMode="auto">
                <a:xfrm>
                  <a:off x="6113463" y="2479676"/>
                  <a:ext cx="47625" cy="47625"/>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0 h 54"/>
                    <a:gd name="T12" fmla="*/ 20 w 54"/>
                    <a:gd name="T13" fmla="*/ 27 h 54"/>
                    <a:gd name="T14" fmla="*/ 27 w 54"/>
                    <a:gd name="T15" fmla="*/ 34 h 54"/>
                    <a:gd name="T16" fmla="*/ 34 w 54"/>
                    <a:gd name="T17" fmla="*/ 27 h 54"/>
                    <a:gd name="T18" fmla="*/ 27 w 54"/>
                    <a:gd name="T1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0"/>
                      </a:moveTo>
                      <a:cubicBezTo>
                        <a:pt x="23" y="20"/>
                        <a:pt x="20" y="23"/>
                        <a:pt x="20" y="27"/>
                      </a:cubicBezTo>
                      <a:cubicBezTo>
                        <a:pt x="20" y="31"/>
                        <a:pt x="23" y="34"/>
                        <a:pt x="27" y="34"/>
                      </a:cubicBezTo>
                      <a:cubicBezTo>
                        <a:pt x="31" y="34"/>
                        <a:pt x="34" y="31"/>
                        <a:pt x="34" y="27"/>
                      </a:cubicBezTo>
                      <a:cubicBezTo>
                        <a:pt x="34" y="23"/>
                        <a:pt x="31" y="20"/>
                        <a:pt x="27"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56"/>
                <p:cNvSpPr>
                  <a:spLocks noEditPoints="1"/>
                </p:cNvSpPr>
                <p:nvPr/>
              </p:nvSpPr>
              <p:spPr bwMode="auto">
                <a:xfrm>
                  <a:off x="6019800" y="2322513"/>
                  <a:ext cx="571500" cy="493713"/>
                </a:xfrm>
                <a:custGeom>
                  <a:avLst/>
                  <a:gdLst>
                    <a:gd name="T0" fmla="*/ 475 w 643"/>
                    <a:gd name="T1" fmla="*/ 557 h 557"/>
                    <a:gd name="T2" fmla="*/ 445 w 643"/>
                    <a:gd name="T3" fmla="*/ 503 h 557"/>
                    <a:gd name="T4" fmla="*/ 340 w 643"/>
                    <a:gd name="T5" fmla="*/ 517 h 557"/>
                    <a:gd name="T6" fmla="*/ 228 w 643"/>
                    <a:gd name="T7" fmla="*/ 501 h 557"/>
                    <a:gd name="T8" fmla="*/ 197 w 643"/>
                    <a:gd name="T9" fmla="*/ 557 h 557"/>
                    <a:gd name="T10" fmla="*/ 105 w 643"/>
                    <a:gd name="T11" fmla="*/ 531 h 557"/>
                    <a:gd name="T12" fmla="*/ 93 w 643"/>
                    <a:gd name="T13" fmla="*/ 507 h 557"/>
                    <a:gd name="T14" fmla="*/ 108 w 643"/>
                    <a:gd name="T15" fmla="*/ 432 h 557"/>
                    <a:gd name="T16" fmla="*/ 50 w 643"/>
                    <a:gd name="T17" fmla="*/ 349 h 557"/>
                    <a:gd name="T18" fmla="*/ 0 w 643"/>
                    <a:gd name="T19" fmla="*/ 311 h 557"/>
                    <a:gd name="T20" fmla="*/ 38 w 643"/>
                    <a:gd name="T21" fmla="*/ 201 h 557"/>
                    <a:gd name="T22" fmla="*/ 54 w 643"/>
                    <a:gd name="T23" fmla="*/ 194 h 557"/>
                    <a:gd name="T24" fmla="*/ 115 w 643"/>
                    <a:gd name="T25" fmla="*/ 14 h 557"/>
                    <a:gd name="T26" fmla="*/ 126 w 643"/>
                    <a:gd name="T27" fmla="*/ 1 h 557"/>
                    <a:gd name="T28" fmla="*/ 340 w 643"/>
                    <a:gd name="T29" fmla="*/ 33 h 557"/>
                    <a:gd name="T30" fmla="*/ 565 w 643"/>
                    <a:gd name="T31" fmla="*/ 437 h 557"/>
                    <a:gd name="T32" fmla="*/ 579 w 643"/>
                    <a:gd name="T33" fmla="*/ 507 h 557"/>
                    <a:gd name="T34" fmla="*/ 566 w 643"/>
                    <a:gd name="T35" fmla="*/ 531 h 557"/>
                    <a:gd name="T36" fmla="*/ 475 w 643"/>
                    <a:gd name="T37" fmla="*/ 557 h 557"/>
                    <a:gd name="T38" fmla="*/ 461 w 643"/>
                    <a:gd name="T39" fmla="*/ 488 h 557"/>
                    <a:gd name="T40" fmla="*/ 559 w 643"/>
                    <a:gd name="T41" fmla="*/ 512 h 557"/>
                    <a:gd name="T42" fmla="*/ 541 w 643"/>
                    <a:gd name="T43" fmla="*/ 432 h 557"/>
                    <a:gd name="T44" fmla="*/ 623 w 643"/>
                    <a:gd name="T45" fmla="*/ 275 h 557"/>
                    <a:gd name="T46" fmla="*/ 227 w 643"/>
                    <a:gd name="T47" fmla="*/ 72 h 557"/>
                    <a:gd name="T48" fmla="*/ 139 w 643"/>
                    <a:gd name="T49" fmla="*/ 24 h 557"/>
                    <a:gd name="T50" fmla="*/ 131 w 643"/>
                    <a:gd name="T51" fmla="*/ 125 h 557"/>
                    <a:gd name="T52" fmla="*/ 66 w 643"/>
                    <a:gd name="T53" fmla="*/ 215 h 557"/>
                    <a:gd name="T54" fmla="*/ 38 w 643"/>
                    <a:gd name="T55" fmla="*/ 221 h 557"/>
                    <a:gd name="T56" fmla="*/ 20 w 643"/>
                    <a:gd name="T57" fmla="*/ 311 h 557"/>
                    <a:gd name="T58" fmla="*/ 57 w 643"/>
                    <a:gd name="T59" fmla="*/ 329 h 557"/>
                    <a:gd name="T60" fmla="*/ 72 w 643"/>
                    <a:gd name="T61" fmla="*/ 348 h 557"/>
                    <a:gd name="T62" fmla="*/ 132 w 643"/>
                    <a:gd name="T63" fmla="*/ 427 h 557"/>
                    <a:gd name="T64" fmla="*/ 112 w 643"/>
                    <a:gd name="T65" fmla="*/ 512 h 557"/>
                    <a:gd name="T66" fmla="*/ 211 w 643"/>
                    <a:gd name="T67" fmla="*/ 485 h 557"/>
                    <a:gd name="T68" fmla="*/ 245 w 643"/>
                    <a:gd name="T69" fmla="*/ 485 h 557"/>
                    <a:gd name="T70" fmla="*/ 428 w 643"/>
                    <a:gd name="T71" fmla="*/ 486 h 557"/>
                    <a:gd name="T72" fmla="*/ 451 w 643"/>
                    <a:gd name="T73" fmla="*/ 48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3" h="557">
                      <a:moveTo>
                        <a:pt x="475" y="557"/>
                      </a:moveTo>
                      <a:cubicBezTo>
                        <a:pt x="475" y="557"/>
                        <a:pt x="475" y="557"/>
                        <a:pt x="475" y="557"/>
                      </a:cubicBezTo>
                      <a:cubicBezTo>
                        <a:pt x="467" y="557"/>
                        <a:pt x="459" y="551"/>
                        <a:pt x="457" y="543"/>
                      </a:cubicBezTo>
                      <a:cubicBezTo>
                        <a:pt x="445" y="503"/>
                        <a:pt x="445" y="503"/>
                        <a:pt x="445" y="503"/>
                      </a:cubicBezTo>
                      <a:cubicBezTo>
                        <a:pt x="433" y="506"/>
                        <a:pt x="433" y="506"/>
                        <a:pt x="433" y="506"/>
                      </a:cubicBezTo>
                      <a:cubicBezTo>
                        <a:pt x="403" y="513"/>
                        <a:pt x="371" y="517"/>
                        <a:pt x="340" y="517"/>
                      </a:cubicBezTo>
                      <a:cubicBezTo>
                        <a:pt x="305" y="517"/>
                        <a:pt x="272" y="513"/>
                        <a:pt x="240" y="504"/>
                      </a:cubicBezTo>
                      <a:cubicBezTo>
                        <a:pt x="228" y="501"/>
                        <a:pt x="228" y="501"/>
                        <a:pt x="228" y="501"/>
                      </a:cubicBezTo>
                      <a:cubicBezTo>
                        <a:pt x="215" y="543"/>
                        <a:pt x="215" y="543"/>
                        <a:pt x="215" y="543"/>
                      </a:cubicBezTo>
                      <a:cubicBezTo>
                        <a:pt x="213" y="551"/>
                        <a:pt x="205" y="557"/>
                        <a:pt x="197" y="557"/>
                      </a:cubicBezTo>
                      <a:cubicBezTo>
                        <a:pt x="195" y="557"/>
                        <a:pt x="193" y="556"/>
                        <a:pt x="192" y="556"/>
                      </a:cubicBezTo>
                      <a:cubicBezTo>
                        <a:pt x="105" y="531"/>
                        <a:pt x="105" y="531"/>
                        <a:pt x="105" y="531"/>
                      </a:cubicBezTo>
                      <a:cubicBezTo>
                        <a:pt x="101" y="529"/>
                        <a:pt x="97" y="526"/>
                        <a:pt x="94" y="522"/>
                      </a:cubicBezTo>
                      <a:cubicBezTo>
                        <a:pt x="92" y="517"/>
                        <a:pt x="91" y="512"/>
                        <a:pt x="93" y="507"/>
                      </a:cubicBezTo>
                      <a:cubicBezTo>
                        <a:pt x="114" y="437"/>
                        <a:pt x="114" y="437"/>
                        <a:pt x="114" y="437"/>
                      </a:cubicBezTo>
                      <a:cubicBezTo>
                        <a:pt x="108" y="432"/>
                        <a:pt x="108" y="432"/>
                        <a:pt x="108" y="432"/>
                      </a:cubicBezTo>
                      <a:cubicBezTo>
                        <a:pt x="84" y="409"/>
                        <a:pt x="66" y="384"/>
                        <a:pt x="54" y="356"/>
                      </a:cubicBezTo>
                      <a:cubicBezTo>
                        <a:pt x="50" y="349"/>
                        <a:pt x="50" y="349"/>
                        <a:pt x="50" y="349"/>
                      </a:cubicBezTo>
                      <a:cubicBezTo>
                        <a:pt x="38" y="349"/>
                        <a:pt x="38" y="349"/>
                        <a:pt x="38" y="349"/>
                      </a:cubicBezTo>
                      <a:cubicBezTo>
                        <a:pt x="17" y="349"/>
                        <a:pt x="0" y="332"/>
                        <a:pt x="0" y="311"/>
                      </a:cubicBezTo>
                      <a:cubicBezTo>
                        <a:pt x="0" y="239"/>
                        <a:pt x="0" y="239"/>
                        <a:pt x="0" y="239"/>
                      </a:cubicBezTo>
                      <a:cubicBezTo>
                        <a:pt x="0" y="218"/>
                        <a:pt x="17" y="201"/>
                        <a:pt x="38" y="201"/>
                      </a:cubicBezTo>
                      <a:cubicBezTo>
                        <a:pt x="50" y="201"/>
                        <a:pt x="50" y="201"/>
                        <a:pt x="50" y="201"/>
                      </a:cubicBezTo>
                      <a:cubicBezTo>
                        <a:pt x="54" y="194"/>
                        <a:pt x="54" y="194"/>
                        <a:pt x="54" y="194"/>
                      </a:cubicBezTo>
                      <a:cubicBezTo>
                        <a:pt x="67" y="163"/>
                        <a:pt x="88" y="136"/>
                        <a:pt x="116" y="112"/>
                      </a:cubicBezTo>
                      <a:cubicBezTo>
                        <a:pt x="119" y="104"/>
                        <a:pt x="132" y="67"/>
                        <a:pt x="115" y="14"/>
                      </a:cubicBezTo>
                      <a:cubicBezTo>
                        <a:pt x="114" y="10"/>
                        <a:pt x="115" y="7"/>
                        <a:pt x="117" y="4"/>
                      </a:cubicBezTo>
                      <a:cubicBezTo>
                        <a:pt x="119" y="1"/>
                        <a:pt x="123" y="0"/>
                        <a:pt x="126" y="1"/>
                      </a:cubicBezTo>
                      <a:cubicBezTo>
                        <a:pt x="188" y="11"/>
                        <a:pt x="216" y="38"/>
                        <a:pt x="227" y="50"/>
                      </a:cubicBezTo>
                      <a:cubicBezTo>
                        <a:pt x="263" y="39"/>
                        <a:pt x="301" y="33"/>
                        <a:pt x="340" y="33"/>
                      </a:cubicBezTo>
                      <a:cubicBezTo>
                        <a:pt x="507" y="33"/>
                        <a:pt x="643" y="142"/>
                        <a:pt x="643" y="275"/>
                      </a:cubicBezTo>
                      <a:cubicBezTo>
                        <a:pt x="643" y="335"/>
                        <a:pt x="616" y="393"/>
                        <a:pt x="565" y="437"/>
                      </a:cubicBezTo>
                      <a:cubicBezTo>
                        <a:pt x="559" y="443"/>
                        <a:pt x="559" y="443"/>
                        <a:pt x="559" y="443"/>
                      </a:cubicBezTo>
                      <a:cubicBezTo>
                        <a:pt x="579" y="507"/>
                        <a:pt x="579" y="507"/>
                        <a:pt x="579" y="507"/>
                      </a:cubicBezTo>
                      <a:cubicBezTo>
                        <a:pt x="581" y="514"/>
                        <a:pt x="579" y="519"/>
                        <a:pt x="577" y="522"/>
                      </a:cubicBezTo>
                      <a:cubicBezTo>
                        <a:pt x="576" y="524"/>
                        <a:pt x="573" y="529"/>
                        <a:pt x="566" y="531"/>
                      </a:cubicBezTo>
                      <a:cubicBezTo>
                        <a:pt x="480" y="556"/>
                        <a:pt x="480" y="556"/>
                        <a:pt x="480" y="556"/>
                      </a:cubicBezTo>
                      <a:cubicBezTo>
                        <a:pt x="478" y="556"/>
                        <a:pt x="477" y="557"/>
                        <a:pt x="475" y="557"/>
                      </a:cubicBezTo>
                      <a:close/>
                      <a:moveTo>
                        <a:pt x="451" y="481"/>
                      </a:moveTo>
                      <a:cubicBezTo>
                        <a:pt x="456" y="481"/>
                        <a:pt x="460" y="483"/>
                        <a:pt x="461" y="488"/>
                      </a:cubicBezTo>
                      <a:cubicBezTo>
                        <a:pt x="476" y="536"/>
                        <a:pt x="476" y="536"/>
                        <a:pt x="476" y="536"/>
                      </a:cubicBezTo>
                      <a:cubicBezTo>
                        <a:pt x="559" y="512"/>
                        <a:pt x="559" y="512"/>
                        <a:pt x="559" y="512"/>
                      </a:cubicBezTo>
                      <a:cubicBezTo>
                        <a:pt x="538" y="442"/>
                        <a:pt x="538" y="442"/>
                        <a:pt x="538" y="442"/>
                      </a:cubicBezTo>
                      <a:cubicBezTo>
                        <a:pt x="537" y="438"/>
                        <a:pt x="538" y="434"/>
                        <a:pt x="541" y="432"/>
                      </a:cubicBezTo>
                      <a:cubicBezTo>
                        <a:pt x="552" y="422"/>
                        <a:pt x="552" y="422"/>
                        <a:pt x="552" y="422"/>
                      </a:cubicBezTo>
                      <a:cubicBezTo>
                        <a:pt x="598" y="382"/>
                        <a:pt x="623" y="329"/>
                        <a:pt x="623" y="275"/>
                      </a:cubicBezTo>
                      <a:cubicBezTo>
                        <a:pt x="623" y="153"/>
                        <a:pt x="496" y="53"/>
                        <a:pt x="340" y="53"/>
                      </a:cubicBezTo>
                      <a:cubicBezTo>
                        <a:pt x="300" y="53"/>
                        <a:pt x="262" y="59"/>
                        <a:pt x="227" y="72"/>
                      </a:cubicBezTo>
                      <a:cubicBezTo>
                        <a:pt x="222" y="73"/>
                        <a:pt x="217" y="71"/>
                        <a:pt x="215" y="67"/>
                      </a:cubicBezTo>
                      <a:cubicBezTo>
                        <a:pt x="215" y="67"/>
                        <a:pt x="196" y="38"/>
                        <a:pt x="139" y="24"/>
                      </a:cubicBezTo>
                      <a:cubicBezTo>
                        <a:pt x="153" y="83"/>
                        <a:pt x="134" y="121"/>
                        <a:pt x="133" y="122"/>
                      </a:cubicBezTo>
                      <a:cubicBezTo>
                        <a:pt x="132" y="124"/>
                        <a:pt x="132" y="125"/>
                        <a:pt x="131" y="125"/>
                      </a:cubicBezTo>
                      <a:cubicBezTo>
                        <a:pt x="104" y="148"/>
                        <a:pt x="85" y="174"/>
                        <a:pt x="72" y="202"/>
                      </a:cubicBezTo>
                      <a:cubicBezTo>
                        <a:pt x="66" y="215"/>
                        <a:pt x="66" y="215"/>
                        <a:pt x="66" y="215"/>
                      </a:cubicBezTo>
                      <a:cubicBezTo>
                        <a:pt x="64" y="219"/>
                        <a:pt x="61" y="221"/>
                        <a:pt x="57" y="221"/>
                      </a:cubicBezTo>
                      <a:cubicBezTo>
                        <a:pt x="38" y="221"/>
                        <a:pt x="38" y="221"/>
                        <a:pt x="38" y="221"/>
                      </a:cubicBezTo>
                      <a:cubicBezTo>
                        <a:pt x="28" y="221"/>
                        <a:pt x="20" y="229"/>
                        <a:pt x="20" y="239"/>
                      </a:cubicBezTo>
                      <a:cubicBezTo>
                        <a:pt x="20" y="311"/>
                        <a:pt x="20" y="311"/>
                        <a:pt x="20" y="311"/>
                      </a:cubicBezTo>
                      <a:cubicBezTo>
                        <a:pt x="20" y="321"/>
                        <a:pt x="28" y="329"/>
                        <a:pt x="38" y="329"/>
                      </a:cubicBezTo>
                      <a:cubicBezTo>
                        <a:pt x="57" y="329"/>
                        <a:pt x="57" y="329"/>
                        <a:pt x="57" y="329"/>
                      </a:cubicBezTo>
                      <a:cubicBezTo>
                        <a:pt x="61" y="329"/>
                        <a:pt x="64" y="332"/>
                        <a:pt x="66" y="335"/>
                      </a:cubicBezTo>
                      <a:cubicBezTo>
                        <a:pt x="72" y="348"/>
                        <a:pt x="72" y="348"/>
                        <a:pt x="72" y="348"/>
                      </a:cubicBezTo>
                      <a:cubicBezTo>
                        <a:pt x="83" y="373"/>
                        <a:pt x="100" y="397"/>
                        <a:pt x="122" y="417"/>
                      </a:cubicBezTo>
                      <a:cubicBezTo>
                        <a:pt x="132" y="427"/>
                        <a:pt x="132" y="427"/>
                        <a:pt x="132" y="427"/>
                      </a:cubicBezTo>
                      <a:cubicBezTo>
                        <a:pt x="135" y="429"/>
                        <a:pt x="136" y="433"/>
                        <a:pt x="135" y="437"/>
                      </a:cubicBezTo>
                      <a:cubicBezTo>
                        <a:pt x="112" y="512"/>
                        <a:pt x="112" y="512"/>
                        <a:pt x="112" y="512"/>
                      </a:cubicBezTo>
                      <a:cubicBezTo>
                        <a:pt x="196" y="536"/>
                        <a:pt x="196" y="536"/>
                        <a:pt x="196" y="536"/>
                      </a:cubicBezTo>
                      <a:cubicBezTo>
                        <a:pt x="211" y="485"/>
                        <a:pt x="211" y="485"/>
                        <a:pt x="211" y="485"/>
                      </a:cubicBezTo>
                      <a:cubicBezTo>
                        <a:pt x="213" y="480"/>
                        <a:pt x="218" y="477"/>
                        <a:pt x="224" y="479"/>
                      </a:cubicBezTo>
                      <a:cubicBezTo>
                        <a:pt x="245" y="485"/>
                        <a:pt x="245" y="485"/>
                        <a:pt x="245" y="485"/>
                      </a:cubicBezTo>
                      <a:cubicBezTo>
                        <a:pt x="275" y="493"/>
                        <a:pt x="307" y="497"/>
                        <a:pt x="340" y="497"/>
                      </a:cubicBezTo>
                      <a:cubicBezTo>
                        <a:pt x="370" y="497"/>
                        <a:pt x="399" y="494"/>
                        <a:pt x="428" y="486"/>
                      </a:cubicBezTo>
                      <a:cubicBezTo>
                        <a:pt x="449" y="481"/>
                        <a:pt x="449" y="481"/>
                        <a:pt x="449" y="481"/>
                      </a:cubicBezTo>
                      <a:cubicBezTo>
                        <a:pt x="450" y="481"/>
                        <a:pt x="451" y="481"/>
                        <a:pt x="451" y="4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7"/>
                <p:cNvSpPr>
                  <a:spLocks/>
                </p:cNvSpPr>
                <p:nvPr/>
              </p:nvSpPr>
              <p:spPr bwMode="auto">
                <a:xfrm>
                  <a:off x="6316663" y="2465388"/>
                  <a:ext cx="17463" cy="180975"/>
                </a:xfrm>
                <a:custGeom>
                  <a:avLst/>
                  <a:gdLst>
                    <a:gd name="T0" fmla="*/ 10 w 20"/>
                    <a:gd name="T1" fmla="*/ 205 h 205"/>
                    <a:gd name="T2" fmla="*/ 0 w 20"/>
                    <a:gd name="T3" fmla="*/ 195 h 205"/>
                    <a:gd name="T4" fmla="*/ 0 w 20"/>
                    <a:gd name="T5" fmla="*/ 10 h 205"/>
                    <a:gd name="T6" fmla="*/ 10 w 20"/>
                    <a:gd name="T7" fmla="*/ 0 h 205"/>
                    <a:gd name="T8" fmla="*/ 20 w 20"/>
                    <a:gd name="T9" fmla="*/ 10 h 205"/>
                    <a:gd name="T10" fmla="*/ 20 w 20"/>
                    <a:gd name="T11" fmla="*/ 195 h 205"/>
                    <a:gd name="T12" fmla="*/ 10 w 20"/>
                    <a:gd name="T13" fmla="*/ 205 h 205"/>
                  </a:gdLst>
                  <a:ahLst/>
                  <a:cxnLst>
                    <a:cxn ang="0">
                      <a:pos x="T0" y="T1"/>
                    </a:cxn>
                    <a:cxn ang="0">
                      <a:pos x="T2" y="T3"/>
                    </a:cxn>
                    <a:cxn ang="0">
                      <a:pos x="T4" y="T5"/>
                    </a:cxn>
                    <a:cxn ang="0">
                      <a:pos x="T6" y="T7"/>
                    </a:cxn>
                    <a:cxn ang="0">
                      <a:pos x="T8" y="T9"/>
                    </a:cxn>
                    <a:cxn ang="0">
                      <a:pos x="T10" y="T11"/>
                    </a:cxn>
                    <a:cxn ang="0">
                      <a:pos x="T12" y="T13"/>
                    </a:cxn>
                  </a:cxnLst>
                  <a:rect l="0" t="0" r="r" b="b"/>
                  <a:pathLst>
                    <a:path w="20" h="205">
                      <a:moveTo>
                        <a:pt x="10" y="205"/>
                      </a:moveTo>
                      <a:cubicBezTo>
                        <a:pt x="4" y="205"/>
                        <a:pt x="0" y="200"/>
                        <a:pt x="0" y="195"/>
                      </a:cubicBezTo>
                      <a:cubicBezTo>
                        <a:pt x="0" y="10"/>
                        <a:pt x="0" y="10"/>
                        <a:pt x="0" y="10"/>
                      </a:cubicBezTo>
                      <a:cubicBezTo>
                        <a:pt x="0" y="5"/>
                        <a:pt x="4" y="0"/>
                        <a:pt x="10" y="0"/>
                      </a:cubicBezTo>
                      <a:cubicBezTo>
                        <a:pt x="15" y="0"/>
                        <a:pt x="20" y="5"/>
                        <a:pt x="20" y="10"/>
                      </a:cubicBezTo>
                      <a:cubicBezTo>
                        <a:pt x="20" y="195"/>
                        <a:pt x="20" y="195"/>
                        <a:pt x="20" y="195"/>
                      </a:cubicBezTo>
                      <a:cubicBezTo>
                        <a:pt x="20" y="200"/>
                        <a:pt x="15" y="205"/>
                        <a:pt x="10" y="20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8"/>
                <p:cNvSpPr>
                  <a:spLocks/>
                </p:cNvSpPr>
                <p:nvPr/>
              </p:nvSpPr>
              <p:spPr bwMode="auto">
                <a:xfrm>
                  <a:off x="6281738" y="2481263"/>
                  <a:ext cx="90488" cy="76200"/>
                </a:xfrm>
                <a:custGeom>
                  <a:avLst/>
                  <a:gdLst>
                    <a:gd name="T0" fmla="*/ 50 w 103"/>
                    <a:gd name="T1" fmla="*/ 85 h 85"/>
                    <a:gd name="T2" fmla="*/ 48 w 103"/>
                    <a:gd name="T3" fmla="*/ 85 h 85"/>
                    <a:gd name="T4" fmla="*/ 1 w 103"/>
                    <a:gd name="T5" fmla="*/ 41 h 85"/>
                    <a:gd name="T6" fmla="*/ 50 w 103"/>
                    <a:gd name="T7" fmla="*/ 0 h 85"/>
                    <a:gd name="T8" fmla="*/ 101 w 103"/>
                    <a:gd name="T9" fmla="*/ 40 h 85"/>
                    <a:gd name="T10" fmla="*/ 95 w 103"/>
                    <a:gd name="T11" fmla="*/ 53 h 85"/>
                    <a:gd name="T12" fmla="*/ 82 w 103"/>
                    <a:gd name="T13" fmla="*/ 47 h 85"/>
                    <a:gd name="T14" fmla="*/ 50 w 103"/>
                    <a:gd name="T15" fmla="*/ 20 h 85"/>
                    <a:gd name="T16" fmla="*/ 21 w 103"/>
                    <a:gd name="T17" fmla="*/ 42 h 85"/>
                    <a:gd name="T18" fmla="*/ 51 w 103"/>
                    <a:gd name="T19" fmla="*/ 66 h 85"/>
                    <a:gd name="T20" fmla="*/ 60 w 103"/>
                    <a:gd name="T21" fmla="*/ 77 h 85"/>
                    <a:gd name="T22" fmla="*/ 50 w 103"/>
                    <a:gd name="T2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85">
                      <a:moveTo>
                        <a:pt x="50" y="85"/>
                      </a:moveTo>
                      <a:cubicBezTo>
                        <a:pt x="49" y="85"/>
                        <a:pt x="49" y="85"/>
                        <a:pt x="48" y="85"/>
                      </a:cubicBezTo>
                      <a:cubicBezTo>
                        <a:pt x="12" y="80"/>
                        <a:pt x="0" y="59"/>
                        <a:pt x="1" y="41"/>
                      </a:cubicBezTo>
                      <a:cubicBezTo>
                        <a:pt x="3" y="18"/>
                        <a:pt x="25" y="0"/>
                        <a:pt x="50" y="0"/>
                      </a:cubicBezTo>
                      <a:cubicBezTo>
                        <a:pt x="83" y="0"/>
                        <a:pt x="97" y="28"/>
                        <a:pt x="101" y="40"/>
                      </a:cubicBezTo>
                      <a:cubicBezTo>
                        <a:pt x="103" y="45"/>
                        <a:pt x="100" y="51"/>
                        <a:pt x="95" y="53"/>
                      </a:cubicBezTo>
                      <a:cubicBezTo>
                        <a:pt x="90" y="55"/>
                        <a:pt x="84" y="52"/>
                        <a:pt x="82" y="47"/>
                      </a:cubicBezTo>
                      <a:cubicBezTo>
                        <a:pt x="79" y="37"/>
                        <a:pt x="69" y="20"/>
                        <a:pt x="50" y="20"/>
                      </a:cubicBezTo>
                      <a:cubicBezTo>
                        <a:pt x="33" y="20"/>
                        <a:pt x="22" y="32"/>
                        <a:pt x="21" y="42"/>
                      </a:cubicBezTo>
                      <a:cubicBezTo>
                        <a:pt x="20" y="54"/>
                        <a:pt x="32" y="63"/>
                        <a:pt x="51" y="66"/>
                      </a:cubicBezTo>
                      <a:cubicBezTo>
                        <a:pt x="57" y="66"/>
                        <a:pt x="60" y="71"/>
                        <a:pt x="60" y="77"/>
                      </a:cubicBezTo>
                      <a:cubicBezTo>
                        <a:pt x="59" y="82"/>
                        <a:pt x="55" y="85"/>
                        <a:pt x="50"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9"/>
                <p:cNvSpPr>
                  <a:spLocks/>
                </p:cNvSpPr>
                <p:nvPr/>
              </p:nvSpPr>
              <p:spPr bwMode="auto">
                <a:xfrm>
                  <a:off x="6275388" y="2540001"/>
                  <a:ext cx="98425" cy="82550"/>
                </a:xfrm>
                <a:custGeom>
                  <a:avLst/>
                  <a:gdLst>
                    <a:gd name="T0" fmla="*/ 58 w 112"/>
                    <a:gd name="T1" fmla="*/ 93 h 93"/>
                    <a:gd name="T2" fmla="*/ 2 w 112"/>
                    <a:gd name="T3" fmla="*/ 49 h 93"/>
                    <a:gd name="T4" fmla="*/ 8 w 112"/>
                    <a:gd name="T5" fmla="*/ 36 h 93"/>
                    <a:gd name="T6" fmla="*/ 21 w 112"/>
                    <a:gd name="T7" fmla="*/ 42 h 93"/>
                    <a:gd name="T8" fmla="*/ 58 w 112"/>
                    <a:gd name="T9" fmla="*/ 73 h 93"/>
                    <a:gd name="T10" fmla="*/ 90 w 112"/>
                    <a:gd name="T11" fmla="*/ 47 h 93"/>
                    <a:gd name="T12" fmla="*/ 56 w 112"/>
                    <a:gd name="T13" fmla="*/ 20 h 93"/>
                    <a:gd name="T14" fmla="*/ 48 w 112"/>
                    <a:gd name="T15" fmla="*/ 9 h 93"/>
                    <a:gd name="T16" fmla="*/ 59 w 112"/>
                    <a:gd name="T17" fmla="*/ 1 h 93"/>
                    <a:gd name="T18" fmla="*/ 110 w 112"/>
                    <a:gd name="T19" fmla="*/ 49 h 93"/>
                    <a:gd name="T20" fmla="*/ 58 w 112"/>
                    <a:gd name="T2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93">
                      <a:moveTo>
                        <a:pt x="58" y="93"/>
                      </a:moveTo>
                      <a:cubicBezTo>
                        <a:pt x="22" y="93"/>
                        <a:pt x="7" y="62"/>
                        <a:pt x="2" y="49"/>
                      </a:cubicBezTo>
                      <a:cubicBezTo>
                        <a:pt x="0" y="44"/>
                        <a:pt x="3" y="38"/>
                        <a:pt x="8" y="36"/>
                      </a:cubicBezTo>
                      <a:cubicBezTo>
                        <a:pt x="13" y="34"/>
                        <a:pt x="19" y="37"/>
                        <a:pt x="21" y="42"/>
                      </a:cubicBezTo>
                      <a:cubicBezTo>
                        <a:pt x="25" y="54"/>
                        <a:pt x="36" y="73"/>
                        <a:pt x="58" y="73"/>
                      </a:cubicBezTo>
                      <a:cubicBezTo>
                        <a:pt x="77" y="73"/>
                        <a:pt x="90" y="60"/>
                        <a:pt x="90" y="47"/>
                      </a:cubicBezTo>
                      <a:cubicBezTo>
                        <a:pt x="91" y="34"/>
                        <a:pt x="79" y="24"/>
                        <a:pt x="56" y="20"/>
                      </a:cubicBezTo>
                      <a:cubicBezTo>
                        <a:pt x="51" y="20"/>
                        <a:pt x="47" y="14"/>
                        <a:pt x="48" y="9"/>
                      </a:cubicBezTo>
                      <a:cubicBezTo>
                        <a:pt x="49" y="3"/>
                        <a:pt x="54" y="0"/>
                        <a:pt x="59" y="1"/>
                      </a:cubicBezTo>
                      <a:cubicBezTo>
                        <a:pt x="99" y="7"/>
                        <a:pt x="112" y="29"/>
                        <a:pt x="110" y="49"/>
                      </a:cubicBezTo>
                      <a:cubicBezTo>
                        <a:pt x="109" y="73"/>
                        <a:pt x="85" y="93"/>
                        <a:pt x="58" y="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7" name="TextBox 16"/>
            <p:cNvSpPr txBox="1"/>
            <p:nvPr/>
          </p:nvSpPr>
          <p:spPr>
            <a:xfrm>
              <a:off x="7792273" y="4149088"/>
              <a:ext cx="3629241" cy="1036925"/>
            </a:xfrm>
            <a:prstGeom prst="rect">
              <a:avLst/>
            </a:prstGeom>
            <a:noFill/>
          </p:spPr>
          <p:txBody>
            <a:bodyPr wrap="square" rtlCol="0">
              <a:noAutofit/>
            </a:bodyPr>
            <a:lstStyle/>
            <a:p>
              <a:pPr algn="ctr">
                <a:lnSpc>
                  <a:spcPct val="90000"/>
                </a:lnSpc>
              </a:pPr>
              <a:r>
                <a:rPr lang="en-US" sz="1400" dirty="0">
                  <a:solidFill>
                    <a:schemeClr val="bg1"/>
                  </a:solidFill>
                  <a:latin typeface="Arial" panose="020B0604020202020204" pitchFamily="34" charset="0"/>
                  <a:cs typeface="Arial" panose="020B0604020202020204" pitchFamily="34" charset="0"/>
                </a:rPr>
                <a:t>Average monthly amount:</a:t>
              </a:r>
            </a:p>
            <a:p>
              <a:pPr>
                <a:lnSpc>
                  <a:spcPct val="90000"/>
                </a:lnSpc>
                <a:spcAft>
                  <a:spcPts val="600"/>
                </a:spcAft>
              </a:pPr>
              <a:r>
                <a:rPr lang="en-US" sz="2000" dirty="0">
                  <a:solidFill>
                    <a:schemeClr val="bg1"/>
                  </a:solidFill>
                  <a:latin typeface="Arial" panose="020B0604020202020204" pitchFamily="34" charset="0"/>
                  <a:cs typeface="Arial" panose="020B0604020202020204" pitchFamily="34" charset="0"/>
                </a:rPr>
                <a:t>Retired workers </a:t>
              </a:r>
              <a:r>
                <a:rPr lang="en-US" sz="2000" dirty="0">
                  <a:latin typeface="Arial" panose="020B0604020202020204" pitchFamily="34" charset="0"/>
                  <a:cs typeface="Arial" panose="020B0604020202020204" pitchFamily="34" charset="0"/>
                </a:rPr>
                <a:t>	</a:t>
              </a:r>
              <a:r>
                <a:rPr lang="en-US" sz="2800" b="1" dirty="0">
                  <a:solidFill>
                    <a:schemeClr val="accent1"/>
                  </a:solidFill>
                  <a:latin typeface="Arial" panose="020B0604020202020204" pitchFamily="34" charset="0"/>
                  <a:cs typeface="Arial" panose="020B0604020202020204" pitchFamily="34" charset="0"/>
                </a:rPr>
                <a:t>$1,837</a:t>
              </a:r>
            </a:p>
          </p:txBody>
        </p:sp>
      </p:grpSp>
      <p:sp>
        <p:nvSpPr>
          <p:cNvPr id="3" name="Title 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Hypothetical example of Tamera</a:t>
            </a:r>
          </a:p>
        </p:txBody>
      </p:sp>
      <p:sp>
        <p:nvSpPr>
          <p:cNvPr id="2" name="Slide Number Placeholder 1"/>
          <p:cNvSpPr>
            <a:spLocks noGrp="1"/>
          </p:cNvSpPr>
          <p:nvPr>
            <p:ph type="sldNum" sz="quarter" idx="11"/>
          </p:nvPr>
        </p:nvSpPr>
        <p:spPr/>
        <p:txBody>
          <a:bodyPr/>
          <a:lstStyle/>
          <a:p>
            <a:fld id="{67FC5CDF-15F9-4054-9F50-C9080AAD3281}" type="slidenum">
              <a:rPr lang="en-US" smtClean="0"/>
              <a:pPr/>
              <a:t>16</a:t>
            </a:fld>
            <a:endParaRPr lang="en-US" dirty="0"/>
          </a:p>
        </p:txBody>
      </p:sp>
      <p:pic>
        <p:nvPicPr>
          <p:cNvPr id="5" name="Content Placeholder 4"/>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tretch>
            <a:fillRect/>
          </a:stretch>
        </p:blipFill>
        <p:spPr>
          <a:xfrm>
            <a:off x="-1" y="1464010"/>
            <a:ext cx="5139925" cy="3904915"/>
          </a:xfrm>
        </p:spPr>
      </p:pic>
      <p:sp>
        <p:nvSpPr>
          <p:cNvPr id="6" name="TextBox 5"/>
          <p:cNvSpPr txBox="1"/>
          <p:nvPr/>
        </p:nvSpPr>
        <p:spPr>
          <a:xfrm>
            <a:off x="261435" y="1551159"/>
            <a:ext cx="3617012" cy="1094533"/>
          </a:xfrm>
          <a:prstGeom prst="rect">
            <a:avLst/>
          </a:prstGeom>
          <a:noFill/>
        </p:spPr>
        <p:txBody>
          <a:bodyPr wrap="square" rtlCol="0">
            <a:noAutofit/>
          </a:bodyPr>
          <a:lstStyle/>
          <a:p>
            <a:pPr>
              <a:lnSpc>
                <a:spcPct val="90000"/>
              </a:lnSpc>
            </a:pPr>
            <a:r>
              <a:rPr lang="en-US" sz="2000" b="1" dirty="0">
                <a:solidFill>
                  <a:schemeClr val="bg1"/>
                </a:solidFill>
                <a:latin typeface="Arial" panose="020B0604020202020204" pitchFamily="34" charset="0"/>
                <a:cs typeface="Arial" panose="020B0604020202020204" pitchFamily="34" charset="0"/>
              </a:rPr>
              <a:t>Tamera</a:t>
            </a:r>
          </a:p>
          <a:p>
            <a:pPr>
              <a:lnSpc>
                <a:spcPct val="90000"/>
              </a:lnSpc>
            </a:pPr>
            <a:r>
              <a:rPr lang="en-US" sz="1600" dirty="0">
                <a:solidFill>
                  <a:schemeClr val="bg1"/>
                </a:solidFill>
                <a:latin typeface="Arial" panose="020B0604020202020204" pitchFamily="34" charset="0"/>
                <a:cs typeface="Arial" panose="020B0604020202020204" pitchFamily="34" charset="0"/>
              </a:rPr>
              <a:t>Born 1960</a:t>
            </a:r>
          </a:p>
          <a:p>
            <a:pPr>
              <a:lnSpc>
                <a:spcPct val="90000"/>
              </a:lnSpc>
            </a:pPr>
            <a:r>
              <a:rPr lang="en-US" sz="1600" dirty="0">
                <a:solidFill>
                  <a:schemeClr val="bg1"/>
                </a:solidFill>
                <a:latin typeface="Arial" panose="020B0604020202020204" pitchFamily="34" charset="0"/>
                <a:cs typeface="Arial" panose="020B0604020202020204" pitchFamily="34" charset="0"/>
              </a:rPr>
              <a:t>Eligible for maximum benefits</a:t>
            </a:r>
          </a:p>
        </p:txBody>
      </p:sp>
      <p:sp>
        <p:nvSpPr>
          <p:cNvPr id="7" name="Rectangle 6"/>
          <p:cNvSpPr/>
          <p:nvPr/>
        </p:nvSpPr>
        <p:spPr>
          <a:xfrm>
            <a:off x="376066" y="5398063"/>
            <a:ext cx="3932529" cy="523220"/>
          </a:xfrm>
          <a:prstGeom prst="rect">
            <a:avLst/>
          </a:prstGeom>
        </p:spPr>
        <p:txBody>
          <a:bodyPr wrap="square">
            <a:spAutoFit/>
          </a:bodyPr>
          <a:lstStyle/>
          <a:p>
            <a:pPr marL="0" lvl="2">
              <a:spcBef>
                <a:spcPts val="600"/>
              </a:spcBef>
            </a:pPr>
            <a:r>
              <a:rPr lang="en-US" altLang="en-US" sz="1400" dirty="0">
                <a:cs typeface="Arial" panose="020B0604020202020204" pitchFamily="34" charset="0"/>
              </a:rPr>
              <a:t>Retired in 2024 on 62</a:t>
            </a:r>
            <a:r>
              <a:rPr lang="en-US" altLang="en-US" sz="1400" baseline="30000" dirty="0">
                <a:cs typeface="Arial" panose="020B0604020202020204" pitchFamily="34" charset="0"/>
              </a:rPr>
              <a:t>nd</a:t>
            </a:r>
            <a:r>
              <a:rPr lang="en-US" altLang="en-US" sz="1400" dirty="0">
                <a:cs typeface="Arial" panose="020B0604020202020204" pitchFamily="34" charset="0"/>
              </a:rPr>
              <a:t> birthday and returned to work less than one year later</a:t>
            </a:r>
          </a:p>
        </p:txBody>
      </p:sp>
      <p:grpSp>
        <p:nvGrpSpPr>
          <p:cNvPr id="8" name="Group 7"/>
          <p:cNvGrpSpPr/>
          <p:nvPr/>
        </p:nvGrpSpPr>
        <p:grpSpPr>
          <a:xfrm>
            <a:off x="5573199" y="1674814"/>
            <a:ext cx="5906981" cy="3565525"/>
            <a:chOff x="457200" y="2019300"/>
            <a:chExt cx="5477717" cy="3565525"/>
          </a:xfrm>
        </p:grpSpPr>
        <p:sp>
          <p:nvSpPr>
            <p:cNvPr id="9" name="Rectangle 8"/>
            <p:cNvSpPr>
              <a:spLocks noChangeArrowheads="1"/>
            </p:cNvSpPr>
            <p:nvPr/>
          </p:nvSpPr>
          <p:spPr bwMode="auto">
            <a:xfrm>
              <a:off x="457200" y="2019300"/>
              <a:ext cx="5477717" cy="3565525"/>
            </a:xfrm>
            <a:prstGeom prst="rect">
              <a:avLst/>
            </a:prstGeom>
            <a:solidFill>
              <a:srgbClr val="C8DEF0"/>
            </a:solidFill>
            <a:ln w="6350" algn="ctr">
              <a:solidFill>
                <a:schemeClr val="bg1"/>
              </a:solidFill>
              <a:round/>
              <a:headEnd/>
              <a:tailEnd/>
            </a:ln>
          </p:spPr>
          <p:txBody>
            <a:bodyPr wrap="none" anchor="ct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Tx/>
                <a:buFontTx/>
                <a:buNone/>
              </a:pPr>
              <a:endParaRPr lang="en-US" altLang="en-US" sz="1800" b="0"/>
            </a:p>
          </p:txBody>
        </p:sp>
        <p:sp>
          <p:nvSpPr>
            <p:cNvPr id="10" name="TextBox 5"/>
            <p:cNvSpPr txBox="1">
              <a:spLocks noChangeArrowheads="1"/>
            </p:cNvSpPr>
            <p:nvPr/>
          </p:nvSpPr>
          <p:spPr bwMode="auto">
            <a:xfrm>
              <a:off x="640556" y="2816685"/>
              <a:ext cx="505187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nSpc>
                  <a:spcPct val="100000"/>
                </a:lnSpc>
                <a:spcBef>
                  <a:spcPts val="600"/>
                </a:spcBef>
                <a:spcAft>
                  <a:spcPct val="0"/>
                </a:spcAft>
                <a:buClrTx/>
                <a:buFontTx/>
                <a:buNone/>
              </a:pPr>
              <a:r>
                <a:rPr lang="en-US" altLang="en-US" sz="1600" b="0" dirty="0">
                  <a:solidFill>
                    <a:schemeClr val="bg1"/>
                  </a:solidFill>
                  <a:latin typeface="Arial" panose="020B0604020202020204" pitchFamily="34" charset="0"/>
                  <a:cs typeface="Arial" panose="020B0604020202020204" pitchFamily="34" charset="0"/>
                </a:rPr>
                <a:t>Annual Social Security benefit 		$22,044</a:t>
              </a:r>
            </a:p>
            <a:p>
              <a:pPr>
                <a:lnSpc>
                  <a:spcPct val="100000"/>
                </a:lnSpc>
                <a:spcBef>
                  <a:spcPts val="600"/>
                </a:spcBef>
                <a:spcAft>
                  <a:spcPct val="0"/>
                </a:spcAft>
                <a:buClrTx/>
                <a:buFontTx/>
                <a:buNone/>
              </a:pPr>
              <a:r>
                <a:rPr lang="en-US" altLang="en-US" sz="1600" b="0" dirty="0">
                  <a:solidFill>
                    <a:schemeClr val="bg1"/>
                  </a:solidFill>
                  <a:latin typeface="Arial" panose="020B0604020202020204" pitchFamily="34" charset="0"/>
                  <a:cs typeface="Arial" panose="020B0604020202020204" pitchFamily="34" charset="0"/>
                </a:rPr>
                <a:t>(70% of FRA benefits)</a:t>
              </a:r>
              <a:r>
                <a:rPr lang="en-US" altLang="en-US" sz="1600" dirty="0">
                  <a:solidFill>
                    <a:schemeClr val="bg1"/>
                  </a:solidFill>
                  <a:latin typeface="Arial" panose="020B0604020202020204" pitchFamily="34" charset="0"/>
                  <a:cs typeface="Arial" panose="020B0604020202020204" pitchFamily="34" charset="0"/>
                </a:rPr>
                <a:t>			</a:t>
              </a:r>
              <a:r>
                <a:rPr lang="en-US" altLang="en-US" sz="1600" b="0" dirty="0">
                  <a:solidFill>
                    <a:schemeClr val="bg1"/>
                  </a:solidFill>
                  <a:latin typeface="Arial" panose="020B0604020202020204" pitchFamily="34" charset="0"/>
                  <a:cs typeface="Arial" panose="020B0604020202020204" pitchFamily="34" charset="0"/>
                </a:rPr>
                <a:t>$15,431</a:t>
              </a:r>
            </a:p>
            <a:p>
              <a:pPr>
                <a:lnSpc>
                  <a:spcPct val="100000"/>
                </a:lnSpc>
                <a:spcBef>
                  <a:spcPts val="600"/>
                </a:spcBef>
                <a:spcAft>
                  <a:spcPct val="0"/>
                </a:spcAft>
                <a:buClrTx/>
                <a:buFontTx/>
                <a:buNone/>
              </a:pPr>
              <a:r>
                <a:rPr lang="en-US" altLang="en-US" sz="1600" b="0" dirty="0">
                  <a:solidFill>
                    <a:schemeClr val="bg1"/>
                  </a:solidFill>
                  <a:latin typeface="Arial" panose="020B0604020202020204" pitchFamily="34" charset="0"/>
                  <a:cs typeface="Arial" panose="020B0604020202020204" pitchFamily="34" charset="0"/>
                </a:rPr>
                <a:t>Current year earnings			$40,000</a:t>
              </a:r>
            </a:p>
            <a:p>
              <a:pPr>
                <a:lnSpc>
                  <a:spcPct val="100000"/>
                </a:lnSpc>
                <a:spcBef>
                  <a:spcPts val="600"/>
                </a:spcBef>
                <a:spcAft>
                  <a:spcPct val="0"/>
                </a:spcAft>
                <a:buClrTx/>
                <a:buFontTx/>
                <a:buNone/>
              </a:pPr>
              <a:r>
                <a:rPr lang="en-US" altLang="en-US" sz="1600" dirty="0">
                  <a:solidFill>
                    <a:schemeClr val="bg1"/>
                  </a:solidFill>
                  <a:latin typeface="Arial" panose="020B0604020202020204" pitchFamily="34" charset="0"/>
                  <a:cs typeface="Arial" panose="020B0604020202020204" pitchFamily="34" charset="0"/>
                </a:rPr>
                <a:t>Social Security 2024 earnings limit</a:t>
              </a:r>
              <a:r>
                <a:rPr lang="en-US" altLang="en-US" sz="1600" b="0" dirty="0">
                  <a:solidFill>
                    <a:schemeClr val="bg1"/>
                  </a:solidFill>
                  <a:latin typeface="Arial" panose="020B0604020202020204" pitchFamily="34" charset="0"/>
                  <a:cs typeface="Arial" panose="020B0604020202020204" pitchFamily="34" charset="0"/>
                </a:rPr>
                <a:t>	</a:t>
              </a:r>
              <a:r>
                <a:rPr lang="en-US" altLang="en-US" sz="1600" dirty="0">
                  <a:solidFill>
                    <a:schemeClr val="bg1"/>
                  </a:solidFill>
                  <a:latin typeface="Arial" panose="020B0604020202020204" pitchFamily="34" charset="0"/>
                  <a:cs typeface="Arial" panose="020B0604020202020204" pitchFamily="34" charset="0"/>
                </a:rPr>
                <a:t>$22,320</a:t>
              </a:r>
              <a:endParaRPr lang="en-US" altLang="en-US" sz="1600" b="0" dirty="0">
                <a:solidFill>
                  <a:schemeClr val="bg1"/>
                </a:solidFill>
                <a:latin typeface="Arial" panose="020B0604020202020204" pitchFamily="34" charset="0"/>
                <a:cs typeface="Arial" panose="020B0604020202020204" pitchFamily="34" charset="0"/>
              </a:endParaRPr>
            </a:p>
            <a:p>
              <a:pPr>
                <a:lnSpc>
                  <a:spcPct val="100000"/>
                </a:lnSpc>
                <a:spcBef>
                  <a:spcPts val="600"/>
                </a:spcBef>
                <a:spcAft>
                  <a:spcPct val="0"/>
                </a:spcAft>
                <a:buClrTx/>
                <a:buFontTx/>
                <a:buNone/>
              </a:pPr>
              <a:r>
                <a:rPr lang="en-US" altLang="en-US" sz="1600" b="0" dirty="0">
                  <a:solidFill>
                    <a:schemeClr val="bg1"/>
                  </a:solidFill>
                  <a:latin typeface="Arial" panose="020B0604020202020204" pitchFamily="34" charset="0"/>
                  <a:cs typeface="Arial" panose="020B0604020202020204" pitchFamily="34" charset="0"/>
                </a:rPr>
                <a:t>Excess earnings			$17,680</a:t>
              </a:r>
            </a:p>
            <a:p>
              <a:pPr>
                <a:lnSpc>
                  <a:spcPct val="100000"/>
                </a:lnSpc>
                <a:spcBef>
                  <a:spcPts val="600"/>
                </a:spcBef>
                <a:spcAft>
                  <a:spcPct val="0"/>
                </a:spcAft>
                <a:buClrTx/>
                <a:buFontTx/>
                <a:buNone/>
              </a:pPr>
              <a:r>
                <a:rPr lang="en-US" altLang="en-US" sz="1600" dirty="0">
                  <a:solidFill>
                    <a:schemeClr val="accent1"/>
                  </a:solidFill>
                  <a:latin typeface="Arial" panose="020B0604020202020204" pitchFamily="34" charset="0"/>
                  <a:cs typeface="Arial" panose="020B0604020202020204" pitchFamily="34" charset="0"/>
                </a:rPr>
                <a:t>Working reduction in benefits	</a:t>
              </a:r>
              <a:r>
                <a:rPr lang="en-US" altLang="en-US" sz="1600" dirty="0">
                  <a:latin typeface="Arial" panose="020B0604020202020204" pitchFamily="34" charset="0"/>
                  <a:cs typeface="Arial" panose="020B0604020202020204" pitchFamily="34" charset="0"/>
                </a:rPr>
                <a:t>	</a:t>
              </a:r>
              <a:r>
                <a:rPr lang="en-US" altLang="en-US" sz="1600" dirty="0">
                  <a:solidFill>
                    <a:schemeClr val="accent3"/>
                  </a:solidFill>
                  <a:latin typeface="Arial" panose="020B0604020202020204" pitchFamily="34" charset="0"/>
                  <a:cs typeface="Arial" panose="020B0604020202020204" pitchFamily="34" charset="0"/>
                </a:rPr>
                <a:t>$  8,840</a:t>
              </a:r>
              <a:endParaRPr lang="en-US" altLang="en-US" sz="1600" b="0" dirty="0">
                <a:solidFill>
                  <a:schemeClr val="accent3"/>
                </a:solidFill>
                <a:latin typeface="Arial" panose="020B0604020202020204" pitchFamily="34" charset="0"/>
                <a:cs typeface="Arial" panose="020B0604020202020204" pitchFamily="34" charset="0"/>
              </a:endParaRPr>
            </a:p>
            <a:p>
              <a:pPr>
                <a:lnSpc>
                  <a:spcPct val="100000"/>
                </a:lnSpc>
                <a:spcBef>
                  <a:spcPts val="600"/>
                </a:spcBef>
                <a:spcAft>
                  <a:spcPct val="0"/>
                </a:spcAft>
                <a:buClrTx/>
                <a:buFontTx/>
                <a:buNone/>
              </a:pPr>
              <a:r>
                <a:rPr lang="en-US" altLang="en-US" sz="1600" dirty="0">
                  <a:solidFill>
                    <a:schemeClr val="accent2"/>
                  </a:solidFill>
                  <a:latin typeface="Arial" panose="020B0604020202020204" pitchFamily="34" charset="0"/>
                  <a:cs typeface="Arial" panose="020B0604020202020204" pitchFamily="34" charset="0"/>
                </a:rPr>
                <a:t>Net Social Security benefits</a:t>
              </a:r>
              <a:r>
                <a:rPr lang="en-US" altLang="en-US" sz="1600" b="0" dirty="0">
                  <a:latin typeface="Arial" panose="020B0604020202020204" pitchFamily="34" charset="0"/>
                  <a:cs typeface="Arial" panose="020B0604020202020204" pitchFamily="34" charset="0"/>
                </a:rPr>
                <a:t>		</a:t>
              </a:r>
              <a:r>
                <a:rPr lang="en-US" altLang="en-US" sz="1600" dirty="0">
                  <a:solidFill>
                    <a:schemeClr val="accent2"/>
                  </a:solidFill>
                  <a:latin typeface="Arial" panose="020B0604020202020204" pitchFamily="34" charset="0"/>
                  <a:cs typeface="Arial" panose="020B0604020202020204" pitchFamily="34" charset="0"/>
                </a:rPr>
                <a:t>$  6,591</a:t>
              </a:r>
            </a:p>
          </p:txBody>
        </p:sp>
        <p:cxnSp>
          <p:nvCxnSpPr>
            <p:cNvPr id="11" name="Straight Connector 10"/>
            <p:cNvCxnSpPr/>
            <p:nvPr/>
          </p:nvCxnSpPr>
          <p:spPr bwMode="auto">
            <a:xfrm>
              <a:off x="639763" y="2630488"/>
              <a:ext cx="4606925" cy="0"/>
            </a:xfrm>
            <a:prstGeom prst="line">
              <a:avLst/>
            </a:prstGeom>
            <a:gradFill rotWithShape="1">
              <a:gsLst>
                <a:gs pos="0">
                  <a:schemeClr val="accent1">
                    <a:gamma/>
                    <a:tint val="63922"/>
                    <a:invGamma/>
                  </a:schemeClr>
                </a:gs>
                <a:gs pos="100000">
                  <a:schemeClr val="accent1"/>
                </a:gs>
              </a:gsLst>
              <a:lin ang="2700000" scaled="1"/>
            </a:gra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2"/>
            <p:cNvSpPr txBox="1">
              <a:spLocks noChangeArrowheads="1"/>
            </p:cNvSpPr>
            <p:nvPr/>
          </p:nvSpPr>
          <p:spPr bwMode="auto">
            <a:xfrm>
              <a:off x="640556" y="2192816"/>
              <a:ext cx="3771900" cy="58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Aft>
                  <a:spcPct val="0"/>
                </a:spcAft>
                <a:buClrTx/>
                <a:buFontTx/>
                <a:buNone/>
              </a:pPr>
              <a:r>
                <a:rPr lang="en-US" altLang="en-US" sz="3200" b="0" dirty="0">
                  <a:solidFill>
                    <a:schemeClr val="bg1"/>
                  </a:solidFill>
                  <a:latin typeface="Brush Script MT" pitchFamily="66" charset="0"/>
                </a:rPr>
                <a:t>My Social Security</a:t>
              </a:r>
            </a:p>
          </p:txBody>
        </p:sp>
        <p:cxnSp>
          <p:nvCxnSpPr>
            <p:cNvPr id="13" name="Straight Connector 12"/>
            <p:cNvCxnSpPr/>
            <p:nvPr/>
          </p:nvCxnSpPr>
          <p:spPr bwMode="auto">
            <a:xfrm>
              <a:off x="4677432" y="4760393"/>
              <a:ext cx="860425" cy="0"/>
            </a:xfrm>
            <a:prstGeom prst="line">
              <a:avLst/>
            </a:prstGeom>
            <a:gradFill rotWithShape="1">
              <a:gsLst>
                <a:gs pos="0">
                  <a:schemeClr val="accent1">
                    <a:gamma/>
                    <a:tint val="63922"/>
                    <a:invGamma/>
                  </a:schemeClr>
                </a:gs>
                <a:gs pos="100000">
                  <a:schemeClr val="accent1"/>
                </a:gs>
              </a:gsLst>
              <a:lin ang="2700000" scaled="1"/>
            </a:gra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677432" y="4126716"/>
              <a:ext cx="860425" cy="0"/>
            </a:xfrm>
            <a:prstGeom prst="line">
              <a:avLst/>
            </a:prstGeom>
            <a:gradFill rotWithShape="1">
              <a:gsLst>
                <a:gs pos="0">
                  <a:schemeClr val="accent1">
                    <a:gamma/>
                    <a:tint val="63922"/>
                    <a:invGamma/>
                  </a:schemeClr>
                </a:gs>
                <a:gs pos="100000">
                  <a:schemeClr val="accent1"/>
                </a:gs>
              </a:gsLst>
              <a:lin ang="2700000" scaled="1"/>
            </a:gradFill>
            <a:ln w="63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ext Box 7"/>
          <p:cNvSpPr txBox="1">
            <a:spLocks noChangeArrowheads="1"/>
          </p:cNvSpPr>
          <p:nvPr/>
        </p:nvSpPr>
        <p:spPr bwMode="gray">
          <a:xfrm>
            <a:off x="376066" y="6325270"/>
            <a:ext cx="6102540" cy="2537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050" b="0" dirty="0">
                <a:solidFill>
                  <a:schemeClr val="bg2">
                    <a:lumMod val="50000"/>
                  </a:schemeClr>
                </a:solidFill>
                <a:latin typeface="Arial" panose="020B0604020202020204" pitchFamily="34" charset="0"/>
                <a:cs typeface="Arial" panose="020B0604020202020204" pitchFamily="34" charset="0"/>
              </a:rPr>
              <a:t>This hypothetical example is for illustrative purposes only and does not represent  an actual client.</a:t>
            </a:r>
          </a:p>
        </p:txBody>
      </p:sp>
    </p:spTree>
    <p:extLst>
      <p:ext uri="{BB962C8B-B14F-4D97-AF65-F5344CB8AC3E}">
        <p14:creationId xmlns:p14="http://schemas.microsoft.com/office/powerpoint/2010/main" val="42760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17</a:t>
            </a:fld>
            <a:endParaRPr lang="en-US" dirty="0"/>
          </a:p>
        </p:txBody>
      </p:sp>
      <p:sp>
        <p:nvSpPr>
          <p:cNvPr id="5" name="Text Placeholder 4"/>
          <p:cNvSpPr>
            <a:spLocks noGrp="1"/>
          </p:cNvSpPr>
          <p:nvPr>
            <p:ph type="body" sz="quarter" idx="20"/>
          </p:nvPr>
        </p:nvSpPr>
        <p:spPr/>
        <p:txBody>
          <a:bodyPr>
            <a:normAutofit/>
          </a:bodyPr>
          <a:lstStyle/>
          <a:p>
            <a:r>
              <a:rPr lang="en-US" dirty="0">
                <a:latin typeface="+mn-lt"/>
              </a:rPr>
              <a:t>Social Security</a:t>
            </a:r>
          </a:p>
          <a:p>
            <a:r>
              <a:rPr lang="en-US" sz="2400" dirty="0">
                <a:latin typeface="+mn-lt"/>
              </a:rPr>
              <a:t>Tax </a:t>
            </a:r>
            <a:r>
              <a:rPr lang="en-US" sz="2400" dirty="0">
                <a:latin typeface="+mn-lt"/>
                <a:cs typeface="Arial" panose="020B0604020202020204" pitchFamily="34" charset="0"/>
              </a:rPr>
              <a:t>implications</a:t>
            </a: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latin typeface="+mn-lt"/>
              </a:rPr>
              <a:t>05</a:t>
            </a:r>
          </a:p>
        </p:txBody>
      </p:sp>
      <p:sp>
        <p:nvSpPr>
          <p:cNvPr id="7" name="TextBox 6"/>
          <p:cNvSpPr txBox="1"/>
          <p:nvPr/>
        </p:nvSpPr>
        <p:spPr>
          <a:xfrm>
            <a:off x="909782" y="1297541"/>
            <a:ext cx="1719368" cy="633677"/>
          </a:xfrm>
          <a:prstGeom prst="rect">
            <a:avLst/>
          </a:prstGeom>
          <a:noFill/>
        </p:spPr>
        <p:txBody>
          <a:bodyPr wrap="square" rtlCol="0" anchor="ctr">
            <a:noAutofit/>
          </a:bodyPr>
          <a:lstStyle/>
          <a:p>
            <a:pPr algn="r">
              <a:lnSpc>
                <a:spcPct val="90000"/>
              </a:lnSpc>
            </a:pPr>
            <a:r>
              <a:rPr lang="en-US" dirty="0">
                <a:solidFill>
                  <a:schemeClr val="bg1"/>
                </a:solidFill>
                <a:latin typeface="Arial" panose="020B0604020202020204" pitchFamily="34" charset="0"/>
                <a:cs typeface="Arial" panose="020B0604020202020204" pitchFamily="34" charset="0"/>
              </a:rPr>
              <a:t>KEY</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4665" y="1909015"/>
            <a:ext cx="7304160" cy="4400336"/>
          </a:xfrm>
          <a:prstGeom prst="rect">
            <a:avLst/>
          </a:prstGeom>
        </p:spPr>
      </p:pic>
    </p:spTree>
    <p:extLst>
      <p:ext uri="{BB962C8B-B14F-4D97-AF65-F5344CB8AC3E}">
        <p14:creationId xmlns:p14="http://schemas.microsoft.com/office/powerpoint/2010/main" val="3831385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Benefits are subject to income tax</a:t>
            </a:r>
          </a:p>
        </p:txBody>
      </p:sp>
      <p:sp>
        <p:nvSpPr>
          <p:cNvPr id="2" name="Slide Number Placeholder 1"/>
          <p:cNvSpPr>
            <a:spLocks noGrp="1"/>
          </p:cNvSpPr>
          <p:nvPr>
            <p:ph type="sldNum" sz="quarter" idx="11"/>
          </p:nvPr>
        </p:nvSpPr>
        <p:spPr/>
        <p:txBody>
          <a:bodyPr/>
          <a:lstStyle/>
          <a:p>
            <a:fld id="{67FC5CDF-15F9-4054-9F50-C9080AAD3281}" type="slidenum">
              <a:rPr lang="en-US" smtClean="0"/>
              <a:pPr/>
              <a:t>18</a:t>
            </a:fld>
            <a:endParaRPr lang="en-US" dirty="0"/>
          </a:p>
        </p:txBody>
      </p:sp>
      <p:sp>
        <p:nvSpPr>
          <p:cNvPr id="54" name="Text Box 41"/>
          <p:cNvSpPr txBox="1">
            <a:spLocks noChangeArrowheads="1"/>
          </p:cNvSpPr>
          <p:nvPr/>
        </p:nvSpPr>
        <p:spPr bwMode="gray">
          <a:xfrm>
            <a:off x="380042" y="6308393"/>
            <a:ext cx="6340323"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50000"/>
              </a:spcBef>
              <a:spcAft>
                <a:spcPct val="30000"/>
              </a:spcAft>
              <a:buClr>
                <a:srgbClr val="113388"/>
              </a:buClr>
              <a:buSzTx/>
              <a:buFont typeface="Wingdings" pitchFamily="2" charset="2"/>
              <a:buNone/>
              <a:tabLst/>
              <a:defRPr/>
            </a:pPr>
            <a:r>
              <a:rPr kumimoji="0" lang="en-US" altLang="en-US" sz="1000" b="0" i="0" u="none" strike="noStrike" kern="0" cap="none" spc="0" normalizeH="0" baseline="0" noProof="0" dirty="0">
                <a:ln>
                  <a:noFill/>
                </a:ln>
                <a:solidFill>
                  <a:schemeClr val="bg2">
                    <a:lumMod val="50000"/>
                  </a:schemeClr>
                </a:solidFill>
                <a:effectLst/>
                <a:uLnTx/>
                <a:uFillTx/>
                <a:latin typeface="+mn-lt"/>
                <a:cs typeface="Arial" panose="020B0604020202020204" pitchFamily="34" charset="0"/>
              </a:rPr>
              <a:t>Social Security Administration, Benefits Planner: Income Taxes And Your Social Security Benefits.</a:t>
            </a:r>
          </a:p>
        </p:txBody>
      </p:sp>
      <p:grpSp>
        <p:nvGrpSpPr>
          <p:cNvPr id="56" name="Group 55"/>
          <p:cNvGrpSpPr/>
          <p:nvPr/>
        </p:nvGrpSpPr>
        <p:grpSpPr>
          <a:xfrm>
            <a:off x="-174466" y="2104039"/>
            <a:ext cx="4792205" cy="2389952"/>
            <a:chOff x="-81308" y="1151478"/>
            <a:chExt cx="4792205" cy="2389952"/>
          </a:xfrm>
          <a:solidFill>
            <a:srgbClr val="D9D9D9"/>
          </a:solidFill>
        </p:grpSpPr>
        <p:sp>
          <p:nvSpPr>
            <p:cNvPr id="30" name="Rectangle 29"/>
            <p:cNvSpPr/>
            <p:nvPr/>
          </p:nvSpPr>
          <p:spPr bwMode="auto">
            <a:xfrm>
              <a:off x="93158" y="1151478"/>
              <a:ext cx="4617739" cy="2389952"/>
            </a:xfrm>
            <a:prstGeom prst="rect">
              <a:avLst/>
            </a:prstGeom>
            <a:solidFill>
              <a:srgbClr val="C8DEF0"/>
            </a:solidFill>
            <a:ln w="6350" cap="flat" cmpd="sng" algn="ctr">
              <a:noFill/>
              <a:prstDash val="solid"/>
              <a:round/>
              <a:headEnd type="none" w="med" len="med"/>
              <a:tailEnd type="none" w="med"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113388"/>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55" name="Rectangle 9"/>
            <p:cNvSpPr>
              <a:spLocks noChangeArrowheads="1"/>
            </p:cNvSpPr>
            <p:nvPr/>
          </p:nvSpPr>
          <p:spPr bwMode="gray">
            <a:xfrm>
              <a:off x="-81308" y="1497120"/>
              <a:ext cx="4598275" cy="1733424"/>
            </a:xfrm>
            <a:prstGeom prst="rect">
              <a:avLst/>
            </a:prstGeom>
            <a:noFill/>
            <a:ln>
              <a:noFill/>
            </a:ln>
            <a:effectLst/>
            <a:extLs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r" eaLnBrk="1" hangingPunct="1">
                <a:lnSpc>
                  <a:spcPct val="100000"/>
                </a:lnSpc>
                <a:spcBef>
                  <a:spcPts val="300"/>
                </a:spcBef>
                <a:spcAft>
                  <a:spcPts val="600"/>
                </a:spcAft>
                <a:buClr>
                  <a:schemeClr val="accent1"/>
                </a:buClr>
              </a:pPr>
              <a:r>
                <a:rPr lang="en-US" altLang="en-US" sz="2000" b="0" dirty="0">
                  <a:solidFill>
                    <a:schemeClr val="bg1"/>
                  </a:solidFill>
                  <a:latin typeface="Arial" panose="020B0604020202020204" pitchFamily="34" charset="0"/>
                  <a:cs typeface="Arial" panose="020B0604020202020204" pitchFamily="34" charset="0"/>
                </a:rPr>
                <a:t>adjusted gross income </a:t>
              </a:r>
            </a:p>
            <a:p>
              <a:pPr algn="r" eaLnBrk="1" hangingPunct="1">
                <a:lnSpc>
                  <a:spcPct val="100000"/>
                </a:lnSpc>
                <a:spcBef>
                  <a:spcPts val="300"/>
                </a:spcBef>
                <a:spcAft>
                  <a:spcPts val="600"/>
                </a:spcAft>
                <a:buClr>
                  <a:schemeClr val="accent1"/>
                </a:buClr>
              </a:pPr>
              <a:r>
                <a:rPr lang="en-US" altLang="en-US" sz="2000" b="0" dirty="0">
                  <a:solidFill>
                    <a:schemeClr val="bg1"/>
                  </a:solidFill>
                  <a:latin typeface="Arial" panose="020B0604020202020204" pitchFamily="34" charset="0"/>
                  <a:cs typeface="Arial" panose="020B0604020202020204" pitchFamily="34" charset="0"/>
                </a:rPr>
                <a:t>+ nontaxable interest </a:t>
              </a:r>
            </a:p>
            <a:p>
              <a:pPr algn="r" eaLnBrk="1" hangingPunct="1">
                <a:lnSpc>
                  <a:spcPct val="100000"/>
                </a:lnSpc>
                <a:spcBef>
                  <a:spcPts val="300"/>
                </a:spcBef>
                <a:spcAft>
                  <a:spcPts val="600"/>
                </a:spcAft>
                <a:buClr>
                  <a:schemeClr val="accent1"/>
                </a:buClr>
              </a:pPr>
              <a:r>
                <a:rPr lang="en-US" altLang="en-US" sz="2000" b="0" dirty="0">
                  <a:solidFill>
                    <a:schemeClr val="bg1"/>
                  </a:solidFill>
                  <a:latin typeface="Arial" panose="020B0604020202020204" pitchFamily="34" charset="0"/>
                  <a:cs typeface="Arial" panose="020B0604020202020204" pitchFamily="34" charset="0"/>
                </a:rPr>
                <a:t>+ ½ of your Social Security benefit</a:t>
              </a:r>
            </a:p>
            <a:p>
              <a:pPr algn="r" eaLnBrk="1" hangingPunct="1">
                <a:lnSpc>
                  <a:spcPct val="100000"/>
                </a:lnSpc>
                <a:spcBef>
                  <a:spcPts val="300"/>
                </a:spcBef>
                <a:spcAft>
                  <a:spcPct val="0"/>
                </a:spcAft>
                <a:buClr>
                  <a:schemeClr val="accent1"/>
                </a:buClr>
              </a:pPr>
              <a:r>
                <a:rPr lang="en-US" altLang="en-US" dirty="0">
                  <a:solidFill>
                    <a:schemeClr val="bg1"/>
                  </a:solidFill>
                  <a:latin typeface="Arial" panose="020B0604020202020204" pitchFamily="34" charset="0"/>
                  <a:cs typeface="Arial" panose="020B0604020202020204" pitchFamily="34" charset="0"/>
                </a:rPr>
                <a:t>= Your combined income</a:t>
              </a:r>
            </a:p>
          </p:txBody>
        </p:sp>
      </p:grpSp>
      <p:grpSp>
        <p:nvGrpSpPr>
          <p:cNvPr id="95" name="Group 94"/>
          <p:cNvGrpSpPr/>
          <p:nvPr/>
        </p:nvGrpSpPr>
        <p:grpSpPr>
          <a:xfrm>
            <a:off x="4849365" y="2084066"/>
            <a:ext cx="6512680" cy="3056207"/>
            <a:chOff x="4478327" y="2080349"/>
            <a:chExt cx="6512680" cy="3056207"/>
          </a:xfrm>
        </p:grpSpPr>
        <p:sp>
          <p:nvSpPr>
            <p:cNvPr id="31" name="Rectangle 23"/>
            <p:cNvSpPr>
              <a:spLocks noChangeArrowheads="1"/>
            </p:cNvSpPr>
            <p:nvPr/>
          </p:nvSpPr>
          <p:spPr bwMode="auto">
            <a:xfrm>
              <a:off x="4837390" y="4601794"/>
              <a:ext cx="5906262" cy="53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marL="0" marR="0" lvl="1" indent="0" algn="ctr" defTabSz="457200" eaLnBrk="1" fontAlgn="base" latinLnBrk="0" hangingPunct="1">
                <a:lnSpc>
                  <a:spcPts val="1700"/>
                </a:lnSpc>
                <a:spcBef>
                  <a:spcPct val="0"/>
                </a:spcBef>
                <a:spcAft>
                  <a:spcPct val="0"/>
                </a:spcAft>
                <a:buClrTx/>
                <a:buSzTx/>
                <a:buFontTx/>
                <a:buNone/>
                <a:tabLst/>
                <a:defRPr/>
              </a:pPr>
              <a:r>
                <a:rPr lang="en-US" altLang="en-US" sz="1800" kern="0" dirty="0">
                  <a:latin typeface="Arial" panose="020B0604020202020204" pitchFamily="34" charset="0"/>
                  <a:cs typeface="Arial" panose="020B0604020202020204" pitchFamily="34" charset="0"/>
                </a:rPr>
                <a:t>%</a:t>
              </a:r>
              <a:r>
                <a:rPr kumimoji="0" lang="en-US" altLang="en-US"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 amount of Social Security benefit included in income</a:t>
              </a:r>
              <a:r>
                <a:rPr kumimoji="0" lang="en-US" altLang="en-US" sz="1800" b="0" i="0" u="none" strike="noStrike" kern="0" cap="none" spc="0" normalizeH="0" noProof="0" dirty="0">
                  <a:ln>
                    <a:noFill/>
                  </a:ln>
                  <a:effectLst/>
                  <a:uLnTx/>
                  <a:uFillTx/>
                  <a:latin typeface="Arial" panose="020B0604020202020204" pitchFamily="34" charset="0"/>
                  <a:cs typeface="Arial" panose="020B0604020202020204" pitchFamily="34" charset="0"/>
                </a:rPr>
                <a:t> </a:t>
              </a:r>
              <a:br>
                <a:rPr kumimoji="0" lang="en-US" altLang="en-US" sz="1800" b="0" i="0" u="none" strike="noStrike" kern="0" cap="none" spc="0" normalizeH="0" noProof="0" dirty="0">
                  <a:ln>
                    <a:noFill/>
                  </a:ln>
                  <a:effectLst/>
                  <a:uLnTx/>
                  <a:uFillTx/>
                  <a:latin typeface="Arial" panose="020B0604020202020204" pitchFamily="34" charset="0"/>
                  <a:cs typeface="Arial" panose="020B0604020202020204" pitchFamily="34" charset="0"/>
                </a:rPr>
              </a:br>
              <a:r>
                <a:rPr kumimoji="0" lang="en-US" altLang="en-US" sz="1600" b="0" i="0" u="none" strike="noStrike" kern="0" cap="none" spc="0" normalizeH="0" noProof="0" dirty="0">
                  <a:ln>
                    <a:noFill/>
                  </a:ln>
                  <a:effectLst/>
                  <a:uLnTx/>
                  <a:uFillTx/>
                  <a:latin typeface="Arial" panose="020B0604020202020204" pitchFamily="34" charset="0"/>
                  <a:cs typeface="Arial" panose="020B0604020202020204" pitchFamily="34" charset="0"/>
                </a:rPr>
                <a:t>(</a:t>
              </a:r>
              <a:r>
                <a:rPr kumimoji="0" lang="en-US" alt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not the tax rate on the Social Security benefit)</a:t>
              </a:r>
            </a:p>
          </p:txBody>
        </p:sp>
        <p:sp>
          <p:nvSpPr>
            <p:cNvPr id="44" name="Rectangle 19"/>
            <p:cNvSpPr>
              <a:spLocks noChangeArrowheads="1"/>
            </p:cNvSpPr>
            <p:nvPr/>
          </p:nvSpPr>
          <p:spPr bwMode="auto">
            <a:xfrm>
              <a:off x="6608295" y="2080349"/>
              <a:ext cx="2705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9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Combined income </a:t>
              </a:r>
            </a:p>
          </p:txBody>
        </p:sp>
        <p:sp>
          <p:nvSpPr>
            <p:cNvPr id="48" name="TextBox 4"/>
            <p:cNvSpPr txBox="1">
              <a:spLocks noChangeArrowheads="1"/>
            </p:cNvSpPr>
            <p:nvPr/>
          </p:nvSpPr>
          <p:spPr bwMode="auto">
            <a:xfrm>
              <a:off x="9327307" y="2375472"/>
              <a:ext cx="1663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eaLnBrk="1" fontAlgn="base" latinLnBrk="0" hangingPunct="1">
                <a:lnSpc>
                  <a:spcPts val="2400"/>
                </a:lnSpc>
                <a:spcBef>
                  <a:spcPct val="0"/>
                </a:spcBef>
                <a:spcAft>
                  <a:spcPct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up to </a:t>
              </a: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r>
              <a:b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2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85%</a:t>
              </a:r>
            </a:p>
          </p:txBody>
        </p:sp>
        <p:sp>
          <p:nvSpPr>
            <p:cNvPr id="49" name="TextBox 4"/>
            <p:cNvSpPr txBox="1">
              <a:spLocks noChangeArrowheads="1"/>
            </p:cNvSpPr>
            <p:nvPr/>
          </p:nvSpPr>
          <p:spPr bwMode="auto">
            <a:xfrm>
              <a:off x="7649801" y="2375472"/>
              <a:ext cx="10955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eaLnBrk="1" fontAlgn="base" latinLnBrk="0" hangingPunct="1">
                <a:lnSpc>
                  <a:spcPts val="2400"/>
                </a:lnSpc>
                <a:spcBef>
                  <a:spcPct val="0"/>
                </a:spcBef>
                <a:spcAft>
                  <a:spcPct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up to </a:t>
              </a: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r>
              <a:b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2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50%</a:t>
              </a:r>
            </a:p>
          </p:txBody>
        </p:sp>
        <p:sp>
          <p:nvSpPr>
            <p:cNvPr id="50" name="TextBox 4"/>
            <p:cNvSpPr txBox="1">
              <a:spLocks noChangeArrowheads="1"/>
            </p:cNvSpPr>
            <p:nvPr/>
          </p:nvSpPr>
          <p:spPr bwMode="auto">
            <a:xfrm>
              <a:off x="5741203" y="2621395"/>
              <a:ext cx="110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0%</a:t>
              </a:r>
            </a:p>
          </p:txBody>
        </p:sp>
        <p:grpSp>
          <p:nvGrpSpPr>
            <p:cNvPr id="90" name="Group 89"/>
            <p:cNvGrpSpPr/>
            <p:nvPr/>
          </p:nvGrpSpPr>
          <p:grpSpPr>
            <a:xfrm>
              <a:off x="5973397" y="3088561"/>
              <a:ext cx="4499147" cy="467498"/>
              <a:chOff x="5652272" y="2823294"/>
              <a:chExt cx="4499147" cy="467498"/>
            </a:xfrm>
          </p:grpSpPr>
          <p:cxnSp>
            <p:nvCxnSpPr>
              <p:cNvPr id="37" name="Straight Arrow Connector 36"/>
              <p:cNvCxnSpPr/>
              <p:nvPr/>
            </p:nvCxnSpPr>
            <p:spPr bwMode="auto">
              <a:xfrm flipH="1">
                <a:off x="7469396" y="3057504"/>
                <a:ext cx="836613" cy="4763"/>
              </a:xfrm>
              <a:prstGeom prst="straightConnector1">
                <a:avLst/>
              </a:prstGeom>
              <a:gradFill rotWithShape="1">
                <a:gsLst>
                  <a:gs pos="0">
                    <a:srgbClr val="113388">
                      <a:gamma/>
                      <a:tint val="63922"/>
                      <a:invGamma/>
                    </a:srgbClr>
                  </a:gs>
                  <a:gs pos="100000">
                    <a:srgbClr val="113388"/>
                  </a:gs>
                </a:gsLst>
                <a:lin ang="2700000" scaled="1"/>
              </a:gradFill>
              <a:ln w="25400" cap="flat" cmpd="sng" algn="ctr">
                <a:solidFill>
                  <a:schemeClr val="accent1"/>
                </a:solidFill>
                <a:prstDash val="solid"/>
                <a:round/>
                <a:headEnd type="arrow" w="lg" len="lg"/>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p:nvPr/>
            </p:nvCxnSpPr>
            <p:spPr bwMode="auto">
              <a:xfrm flipH="1">
                <a:off x="9598969" y="3044205"/>
                <a:ext cx="552450" cy="0"/>
              </a:xfrm>
              <a:prstGeom prst="straightConnector1">
                <a:avLst/>
              </a:prstGeom>
              <a:gradFill rotWithShape="1">
                <a:gsLst>
                  <a:gs pos="0">
                    <a:srgbClr val="113388">
                      <a:gamma/>
                      <a:tint val="63922"/>
                      <a:invGamma/>
                    </a:srgbClr>
                  </a:gs>
                  <a:gs pos="100000">
                    <a:srgbClr val="113388"/>
                  </a:gs>
                </a:gsLst>
                <a:lin ang="2700000" scaled="1"/>
              </a:gradFill>
              <a:ln w="25400" cap="flat" cmpd="sng" algn="ctr">
                <a:solidFill>
                  <a:schemeClr val="accent1"/>
                </a:solidFill>
                <a:prstDash val="solid"/>
                <a:round/>
                <a:headEnd type="arrow" w="lg" len="lg"/>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2"/>
              <p:cNvSpPr>
                <a:spLocks noChangeArrowheads="1"/>
              </p:cNvSpPr>
              <p:nvPr/>
            </p:nvSpPr>
            <p:spPr bwMode="auto">
              <a:xfrm>
                <a:off x="6177734" y="2829127"/>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$25,000</a:t>
                </a:r>
              </a:p>
            </p:txBody>
          </p:sp>
          <p:sp>
            <p:nvSpPr>
              <p:cNvPr id="47" name="Rectangle 38"/>
              <p:cNvSpPr>
                <a:spLocks noChangeArrowheads="1"/>
              </p:cNvSpPr>
              <p:nvPr/>
            </p:nvSpPr>
            <p:spPr bwMode="auto">
              <a:xfrm>
                <a:off x="8311335" y="2823294"/>
                <a:ext cx="13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$34,000</a:t>
                </a:r>
              </a:p>
            </p:txBody>
          </p:sp>
          <p:cxnSp>
            <p:nvCxnSpPr>
              <p:cNvPr id="51" name="Straight Arrow Connector 50"/>
              <p:cNvCxnSpPr/>
              <p:nvPr/>
            </p:nvCxnSpPr>
            <p:spPr bwMode="auto">
              <a:xfrm flipH="1">
                <a:off x="5652272" y="3044205"/>
                <a:ext cx="552450" cy="0"/>
              </a:xfrm>
              <a:prstGeom prst="straightConnector1">
                <a:avLst/>
              </a:prstGeom>
              <a:gradFill rotWithShape="1">
                <a:gsLst>
                  <a:gs pos="0">
                    <a:srgbClr val="113388">
                      <a:gamma/>
                      <a:tint val="63922"/>
                      <a:invGamma/>
                    </a:srgbClr>
                  </a:gs>
                  <a:gs pos="100000">
                    <a:srgbClr val="113388"/>
                  </a:gs>
                </a:gsLst>
                <a:lin ang="2700000" scaled="1"/>
              </a:gradFill>
              <a:ln w="25400" cap="flat" cmpd="sng" algn="ctr">
                <a:solidFill>
                  <a:schemeClr val="accent1"/>
                </a:solidFill>
                <a:prstDash val="solid"/>
                <a:round/>
                <a:headEnd type="none" w="med" len="me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8" name="Rectangle 19"/>
            <p:cNvSpPr>
              <a:spLocks noChangeArrowheads="1"/>
            </p:cNvSpPr>
            <p:nvPr/>
          </p:nvSpPr>
          <p:spPr bwMode="auto">
            <a:xfrm>
              <a:off x="4478327" y="2573196"/>
              <a:ext cx="155364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tabLst>
                  <a:tab pos="195263" algn="l"/>
                </a:tabLst>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tabLst>
                  <a:tab pos="195263" algn="l"/>
                </a:tabLst>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tabLst>
                  <a:tab pos="195263" algn="l"/>
                </a:tabLst>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tabLst>
                  <a:tab pos="195263" algn="l"/>
                </a:tabLst>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9pPr>
            </a:lstStyle>
            <a:p>
              <a:pPr marL="0" marR="0" lvl="0" indent="0" defTabSz="914400" eaLnBrk="0" fontAlgn="auto" latinLnBrk="0" hangingPunct="0">
                <a:lnSpc>
                  <a:spcPct val="90000"/>
                </a:lnSpc>
                <a:spcBef>
                  <a:spcPts val="0"/>
                </a:spcBef>
                <a:spcAft>
                  <a:spcPct val="15000"/>
                </a:spcAft>
                <a:buClr>
                  <a:srgbClr val="113388"/>
                </a:buClr>
                <a:buSzTx/>
                <a:buFontTx/>
                <a:buNone/>
                <a:tabLst>
                  <a:tab pos="195263" algn="l"/>
                </a:tabLst>
                <a:defRPr/>
              </a:pPr>
              <a:r>
                <a:rPr kumimoji="0" lang="en-US" altLang="en-US" sz="180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Single, or head of household</a:t>
              </a:r>
            </a:p>
          </p:txBody>
        </p:sp>
        <p:sp>
          <p:nvSpPr>
            <p:cNvPr id="79" name="Rectangle 19"/>
            <p:cNvSpPr>
              <a:spLocks noChangeArrowheads="1"/>
            </p:cNvSpPr>
            <p:nvPr/>
          </p:nvSpPr>
          <p:spPr bwMode="auto">
            <a:xfrm>
              <a:off x="4478327" y="3610122"/>
              <a:ext cx="178890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Aft>
                  <a:spcPct val="15000"/>
                </a:spcAft>
                <a:buClr>
                  <a:schemeClr val="tx1"/>
                </a:buClr>
                <a:buFont typeface="Wingdings" pitchFamily="2" charset="2"/>
                <a:tabLst>
                  <a:tab pos="195263" algn="l"/>
                </a:tabLst>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tabLst>
                  <a:tab pos="195263" algn="l"/>
                </a:tabLst>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tabLst>
                  <a:tab pos="195263" algn="l"/>
                </a:tabLst>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tabLst>
                  <a:tab pos="195263" algn="l"/>
                </a:tabLst>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5pPr>
              <a:lvl6pPr marL="25146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6pPr>
              <a:lvl7pPr marL="29718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7pPr>
              <a:lvl8pPr marL="34290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8pPr>
              <a:lvl9pPr marL="3886200" indent="-228600" eaLnBrk="0" fontAlgn="base" hangingPunct="0">
                <a:lnSpc>
                  <a:spcPct val="90000"/>
                </a:lnSpc>
                <a:spcBef>
                  <a:spcPct val="0"/>
                </a:spcBef>
                <a:spcAft>
                  <a:spcPct val="15000"/>
                </a:spcAft>
                <a:buFont typeface="Calibri" pitchFamily="34" charset="0"/>
                <a:buChar char="-"/>
                <a:tabLst>
                  <a:tab pos="195263" algn="l"/>
                </a:tabLst>
                <a:defRPr sz="1600">
                  <a:solidFill>
                    <a:schemeClr val="tx1"/>
                  </a:solidFill>
                  <a:latin typeface="Calibri" pitchFamily="34" charset="0"/>
                  <a:ea typeface="ＭＳ Ｐゴシック" pitchFamily="34" charset="-128"/>
                </a:defRPr>
              </a:lvl9pPr>
            </a:lstStyle>
            <a:p>
              <a:pPr marL="0" marR="0" lvl="0" indent="0" defTabSz="914400" eaLnBrk="0" fontAlgn="auto" latinLnBrk="0" hangingPunct="0">
                <a:lnSpc>
                  <a:spcPct val="90000"/>
                </a:lnSpc>
                <a:spcBef>
                  <a:spcPts val="0"/>
                </a:spcBef>
                <a:spcAft>
                  <a:spcPct val="15000"/>
                </a:spcAft>
                <a:buClr>
                  <a:srgbClr val="113388"/>
                </a:buClr>
                <a:buSzTx/>
                <a:buFontTx/>
                <a:buNone/>
                <a:tabLst>
                  <a:tab pos="195263" algn="l"/>
                </a:tabLst>
                <a:defRPr/>
              </a:pPr>
              <a:r>
                <a:rPr kumimoji="0" lang="en-US" altLang="en-US" sz="1800"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Married, </a:t>
              </a:r>
              <a:br>
                <a:rPr kumimoji="0" lang="en-US" altLang="en-US" sz="1800"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br>
              <a:r>
                <a:rPr kumimoji="0" lang="en-US" altLang="en-US" sz="1800"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filing jointly</a:t>
              </a:r>
            </a:p>
          </p:txBody>
        </p:sp>
        <p:grpSp>
          <p:nvGrpSpPr>
            <p:cNvPr id="91" name="Group 90"/>
            <p:cNvGrpSpPr/>
            <p:nvPr/>
          </p:nvGrpSpPr>
          <p:grpSpPr>
            <a:xfrm>
              <a:off x="5973397" y="3832249"/>
              <a:ext cx="4499147" cy="467498"/>
              <a:chOff x="5641030" y="3652932"/>
              <a:chExt cx="4499147" cy="467498"/>
            </a:xfrm>
          </p:grpSpPr>
          <p:cxnSp>
            <p:nvCxnSpPr>
              <p:cNvPr id="85" name="Straight Arrow Connector 84"/>
              <p:cNvCxnSpPr/>
              <p:nvPr/>
            </p:nvCxnSpPr>
            <p:spPr bwMode="auto">
              <a:xfrm flipH="1">
                <a:off x="7458154" y="3887142"/>
                <a:ext cx="836613" cy="4763"/>
              </a:xfrm>
              <a:prstGeom prst="straightConnector1">
                <a:avLst/>
              </a:prstGeom>
              <a:gradFill rotWithShape="1">
                <a:gsLst>
                  <a:gs pos="0">
                    <a:srgbClr val="113388">
                      <a:gamma/>
                      <a:tint val="63922"/>
                      <a:invGamma/>
                    </a:srgbClr>
                  </a:gs>
                  <a:gs pos="100000">
                    <a:srgbClr val="113388"/>
                  </a:gs>
                </a:gsLst>
                <a:lin ang="2700000" scaled="1"/>
              </a:gradFill>
              <a:ln w="25400" cap="flat" cmpd="sng" algn="ctr">
                <a:solidFill>
                  <a:schemeClr val="accent2"/>
                </a:solidFill>
                <a:prstDash val="solid"/>
                <a:round/>
                <a:headEnd type="arrow" w="lg" len="lg"/>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p:cNvCxnSpPr/>
              <p:nvPr/>
            </p:nvCxnSpPr>
            <p:spPr bwMode="auto">
              <a:xfrm flipH="1">
                <a:off x="9587727" y="3873843"/>
                <a:ext cx="552450" cy="0"/>
              </a:xfrm>
              <a:prstGeom prst="straightConnector1">
                <a:avLst/>
              </a:prstGeom>
              <a:gradFill rotWithShape="1">
                <a:gsLst>
                  <a:gs pos="0">
                    <a:srgbClr val="113388">
                      <a:gamma/>
                      <a:tint val="63922"/>
                      <a:invGamma/>
                    </a:srgbClr>
                  </a:gs>
                  <a:gs pos="100000">
                    <a:srgbClr val="113388"/>
                  </a:gs>
                </a:gsLst>
                <a:lin ang="2700000" scaled="1"/>
              </a:gradFill>
              <a:ln w="25400" cap="flat" cmpd="sng" algn="ctr">
                <a:solidFill>
                  <a:schemeClr val="accent2"/>
                </a:solidFill>
                <a:prstDash val="solid"/>
                <a:round/>
                <a:headEnd type="arrow" w="lg" len="lg"/>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Rectangle 2"/>
              <p:cNvSpPr>
                <a:spLocks noChangeArrowheads="1"/>
              </p:cNvSpPr>
              <p:nvPr/>
            </p:nvSpPr>
            <p:spPr bwMode="auto">
              <a:xfrm>
                <a:off x="6166492" y="3658765"/>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a:t>
                </a:r>
                <a:r>
                  <a:rPr lang="en-US" altLang="en-US" b="0" kern="0" noProof="0" dirty="0">
                    <a:solidFill>
                      <a:schemeClr val="accent2"/>
                    </a:solidFill>
                    <a:latin typeface="Arial" panose="020B0604020202020204" pitchFamily="34" charset="0"/>
                    <a:cs typeface="Arial" panose="020B0604020202020204" pitchFamily="34" charset="0"/>
                  </a:rPr>
                  <a:t>32</a:t>
                </a:r>
                <a:r>
                  <a:rPr kumimoji="0" lang="en-US" altLang="en-US" sz="2400" b="0"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,000</a:t>
                </a:r>
              </a:p>
            </p:txBody>
          </p:sp>
          <p:sp>
            <p:nvSpPr>
              <p:cNvPr id="88" name="Rectangle 38"/>
              <p:cNvSpPr>
                <a:spLocks noChangeArrowheads="1"/>
              </p:cNvSpPr>
              <p:nvPr/>
            </p:nvSpPr>
            <p:spPr bwMode="auto">
              <a:xfrm>
                <a:off x="8300093" y="3652932"/>
                <a:ext cx="13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$44,000</a:t>
                </a:r>
              </a:p>
            </p:txBody>
          </p:sp>
          <p:cxnSp>
            <p:nvCxnSpPr>
              <p:cNvPr id="89" name="Straight Arrow Connector 88"/>
              <p:cNvCxnSpPr/>
              <p:nvPr/>
            </p:nvCxnSpPr>
            <p:spPr bwMode="auto">
              <a:xfrm flipH="1">
                <a:off x="5641030" y="3873843"/>
                <a:ext cx="552450" cy="0"/>
              </a:xfrm>
              <a:prstGeom prst="straightConnector1">
                <a:avLst/>
              </a:prstGeom>
              <a:gradFill rotWithShape="1">
                <a:gsLst>
                  <a:gs pos="0">
                    <a:srgbClr val="113388">
                      <a:gamma/>
                      <a:tint val="63922"/>
                      <a:invGamma/>
                    </a:srgbClr>
                  </a:gs>
                  <a:gs pos="100000">
                    <a:srgbClr val="113388"/>
                  </a:gs>
                </a:gsLst>
                <a:lin ang="2700000" scaled="1"/>
              </a:gradFill>
              <a:ln w="25400" cap="flat" cmpd="sng" algn="ctr">
                <a:solidFill>
                  <a:schemeClr val="accent2"/>
                </a:solidFill>
                <a:prstDash val="solid"/>
                <a:round/>
                <a:headEnd type="none" w="med" len="me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0650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19</a:t>
            </a:fld>
            <a:endParaRPr lang="en-US" dirty="0"/>
          </a:p>
        </p:txBody>
      </p:sp>
      <p:sp>
        <p:nvSpPr>
          <p:cNvPr id="5" name="Text Placeholder 4"/>
          <p:cNvSpPr>
            <a:spLocks noGrp="1"/>
          </p:cNvSpPr>
          <p:nvPr>
            <p:ph type="body" sz="quarter" idx="20"/>
          </p:nvPr>
        </p:nvSpPr>
        <p:spPr/>
        <p:txBody>
          <a:bodyPr>
            <a:normAutofit/>
          </a:bodyPr>
          <a:lstStyle/>
          <a:p>
            <a:r>
              <a:rPr lang="en-US" dirty="0">
                <a:latin typeface="Arial" panose="020B0604020202020204" pitchFamily="34" charset="0"/>
                <a:cs typeface="Arial" panose="020B0604020202020204" pitchFamily="34" charset="0"/>
              </a:rPr>
              <a:t>Social Security</a:t>
            </a:r>
          </a:p>
          <a:p>
            <a:r>
              <a:rPr lang="en-US" sz="2400" dirty="0">
                <a:latin typeface="Arial" panose="020B0604020202020204" pitchFamily="34" charset="0"/>
                <a:cs typeface="Arial" panose="020B0604020202020204" pitchFamily="34" charset="0"/>
              </a:rPr>
              <a:t>Spousal and survivor benefits</a:t>
            </a: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latin typeface="+mn-lt"/>
              </a:rPr>
              <a:t>06</a:t>
            </a:r>
          </a:p>
        </p:txBody>
      </p:sp>
      <p:sp>
        <p:nvSpPr>
          <p:cNvPr id="2" name="TextBox 1"/>
          <p:cNvSpPr txBox="1"/>
          <p:nvPr/>
        </p:nvSpPr>
        <p:spPr>
          <a:xfrm>
            <a:off x="909782" y="1297541"/>
            <a:ext cx="1719368" cy="633677"/>
          </a:xfrm>
          <a:prstGeom prst="rect">
            <a:avLst/>
          </a:prstGeom>
          <a:noFill/>
        </p:spPr>
        <p:txBody>
          <a:bodyPr wrap="square" rtlCol="0" anchor="ctr">
            <a:noAutofit/>
          </a:bodyPr>
          <a:lstStyle/>
          <a:p>
            <a:pPr algn="r">
              <a:lnSpc>
                <a:spcPct val="90000"/>
              </a:lnSpc>
            </a:pPr>
            <a:r>
              <a:rPr lang="en-US" dirty="0">
                <a:solidFill>
                  <a:schemeClr val="bg1"/>
                </a:solidFill>
                <a:latin typeface="Arial" panose="020B0604020202020204" pitchFamily="34" charset="0"/>
                <a:cs typeface="Arial" panose="020B0604020202020204" pitchFamily="34" charset="0"/>
              </a:rPr>
              <a:t>KEY</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8207" y="1931218"/>
            <a:ext cx="7310618" cy="4435739"/>
          </a:xfrm>
          <a:prstGeom prst="rect">
            <a:avLst/>
          </a:prstGeom>
        </p:spPr>
      </p:pic>
    </p:spTree>
    <p:extLst>
      <p:ext uri="{BB962C8B-B14F-4D97-AF65-F5344CB8AC3E}">
        <p14:creationId xmlns:p14="http://schemas.microsoft.com/office/powerpoint/2010/main" val="287668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2</a:t>
            </a:fld>
            <a:endParaRPr lang="en-US" dirty="0"/>
          </a:p>
        </p:txBody>
      </p:sp>
      <p:sp>
        <p:nvSpPr>
          <p:cNvPr id="4" name="Text Placeholder 3"/>
          <p:cNvSpPr>
            <a:spLocks noGrp="1"/>
          </p:cNvSpPr>
          <p:nvPr>
            <p:ph type="body" sz="quarter" idx="20"/>
          </p:nvPr>
        </p:nvSpPr>
        <p:spPr>
          <a:xfrm>
            <a:off x="0" y="1573117"/>
            <a:ext cx="6574312" cy="3801583"/>
          </a:xfrm>
          <a:solidFill>
            <a:schemeClr val="bg1"/>
          </a:solidFill>
        </p:spPr>
        <p:txBody>
          <a:bodyPr/>
          <a:lstStyle/>
          <a:p>
            <a:r>
              <a:rPr lang="en-US" dirty="0">
                <a:latin typeface="+mn-lt"/>
              </a:rPr>
              <a:t>Social Security provides options</a:t>
            </a:r>
          </a:p>
          <a:p>
            <a:pPr lvl="2">
              <a:spcBef>
                <a:spcPts val="1200"/>
              </a:spcBef>
              <a:buFont typeface="Arial" panose="020B0604020202020204" pitchFamily="34" charset="0"/>
              <a:buChar char="•"/>
            </a:pPr>
            <a:r>
              <a:rPr lang="en-US" altLang="en-US" dirty="0">
                <a:solidFill>
                  <a:schemeClr val="bg2"/>
                </a:solidFill>
                <a:latin typeface="+mn-lt"/>
              </a:rPr>
              <a:t>Many believe it is cut and dried</a:t>
            </a:r>
          </a:p>
          <a:p>
            <a:pPr lvl="2">
              <a:spcBef>
                <a:spcPts val="1200"/>
              </a:spcBef>
              <a:buFont typeface="Arial" panose="020B0604020202020204" pitchFamily="34" charset="0"/>
              <a:buChar char="•"/>
            </a:pPr>
            <a:r>
              <a:rPr lang="en-US" altLang="en-US" dirty="0">
                <a:solidFill>
                  <a:schemeClr val="bg2"/>
                </a:solidFill>
                <a:latin typeface="+mn-lt"/>
              </a:rPr>
              <a:t>It is a retirement income source with some control</a:t>
            </a:r>
          </a:p>
          <a:p>
            <a:pPr lvl="2">
              <a:spcBef>
                <a:spcPts val="1200"/>
              </a:spcBef>
              <a:buFont typeface="Arial" panose="020B0604020202020204" pitchFamily="34" charset="0"/>
              <a:buChar char="•"/>
            </a:pPr>
            <a:r>
              <a:rPr lang="en-US" altLang="en-US" dirty="0">
                <a:solidFill>
                  <a:schemeClr val="accent1">
                    <a:lumMod val="20000"/>
                    <a:lumOff val="80000"/>
                  </a:schemeClr>
                </a:solidFill>
                <a:latin typeface="+mn-lt"/>
              </a:rPr>
              <a:t>Managing your Social Security benefit </a:t>
            </a:r>
            <a:br>
              <a:rPr lang="en-US" altLang="en-US" dirty="0">
                <a:solidFill>
                  <a:schemeClr val="accent1">
                    <a:lumMod val="20000"/>
                    <a:lumOff val="80000"/>
                  </a:schemeClr>
                </a:solidFill>
                <a:latin typeface="+mn-lt"/>
              </a:rPr>
            </a:br>
            <a:r>
              <a:rPr lang="en-US" altLang="en-US" dirty="0">
                <a:solidFill>
                  <a:schemeClr val="accent1">
                    <a:lumMod val="20000"/>
                    <a:lumOff val="80000"/>
                  </a:schemeClr>
                </a:solidFill>
                <a:latin typeface="+mn-lt"/>
              </a:rPr>
              <a:t>is part of your retirement income process</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55268" y="1590921"/>
            <a:ext cx="5635707" cy="3761664"/>
          </a:xfrm>
          <a:prstGeom prst="rect">
            <a:avLst/>
          </a:prstGeom>
          <a:ln>
            <a:solidFill>
              <a:schemeClr val="accent1"/>
            </a:solidFill>
          </a:ln>
        </p:spPr>
      </p:pic>
    </p:spTree>
    <p:extLst>
      <p:ext uri="{BB962C8B-B14F-4D97-AF65-F5344CB8AC3E}">
        <p14:creationId xmlns:p14="http://schemas.microsoft.com/office/powerpoint/2010/main" val="131319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When one spouse does not qualify on own record</a:t>
            </a:r>
          </a:p>
        </p:txBody>
      </p:sp>
      <p:sp>
        <p:nvSpPr>
          <p:cNvPr id="2" name="Slide Number Placeholder 1"/>
          <p:cNvSpPr>
            <a:spLocks noGrp="1"/>
          </p:cNvSpPr>
          <p:nvPr>
            <p:ph type="sldNum" sz="quarter" idx="11"/>
          </p:nvPr>
        </p:nvSpPr>
        <p:spPr/>
        <p:txBody>
          <a:bodyPr/>
          <a:lstStyle/>
          <a:p>
            <a:fld id="{67FC5CDF-15F9-4054-9F50-C9080AAD3281}" type="slidenum">
              <a:rPr lang="en-US" smtClean="0"/>
              <a:pPr/>
              <a:t>20</a:t>
            </a:fld>
            <a:endParaRPr lang="en-US" dirty="0"/>
          </a:p>
        </p:txBody>
      </p:sp>
      <p:sp>
        <p:nvSpPr>
          <p:cNvPr id="3" name="Text Placeholder 2"/>
          <p:cNvSpPr>
            <a:spLocks noGrp="1"/>
          </p:cNvSpPr>
          <p:nvPr>
            <p:ph type="body" sz="quarter" idx="13"/>
          </p:nvPr>
        </p:nvSpPr>
        <p:spPr/>
        <p:txBody>
          <a:bodyPr>
            <a:normAutofit/>
          </a:bodyPr>
          <a:lstStyle/>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Nonqualified spouse can collect on the record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of the spouse who is qualified to receive benefits</a:t>
            </a:r>
          </a:p>
          <a:p>
            <a:pPr marL="342900" indent="-342900">
              <a:spcBef>
                <a:spcPts val="1200"/>
              </a:spcBef>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Must have been </a:t>
            </a:r>
            <a:r>
              <a:rPr lang="en-US" sz="2000" b="1" dirty="0">
                <a:solidFill>
                  <a:schemeClr val="bg1"/>
                </a:solidFill>
                <a:latin typeface="Arial" panose="020B0604020202020204" pitchFamily="34" charset="0"/>
                <a:cs typeface="Arial" panose="020B0604020202020204" pitchFamily="34" charset="0"/>
              </a:rPr>
              <a:t>married at least one year </a:t>
            </a:r>
            <a:r>
              <a:rPr lang="en-US" sz="2000" dirty="0">
                <a:solidFill>
                  <a:schemeClr val="bg1"/>
                </a:solidFill>
                <a:latin typeface="Arial" panose="020B0604020202020204" pitchFamily="34" charset="0"/>
                <a:cs typeface="Arial" panose="020B0604020202020204" pitchFamily="34" charset="0"/>
              </a:rPr>
              <a:t>to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the qualifying spouse or be the </a:t>
            </a:r>
            <a:r>
              <a:rPr lang="en-US" sz="2000" b="1" dirty="0">
                <a:solidFill>
                  <a:schemeClr val="bg1"/>
                </a:solidFill>
                <a:latin typeface="Arial" panose="020B0604020202020204" pitchFamily="34" charset="0"/>
                <a:cs typeface="Arial" panose="020B0604020202020204" pitchFamily="34" charset="0"/>
              </a:rPr>
              <a:t>parent of their child</a:t>
            </a:r>
          </a:p>
          <a:p>
            <a:pPr marL="342900" indent="-342900">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If at FRA or later, receives an amount equal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to </a:t>
            </a:r>
            <a:r>
              <a:rPr lang="en-US" sz="2000" b="1" dirty="0">
                <a:solidFill>
                  <a:schemeClr val="bg1"/>
                </a:solidFill>
                <a:latin typeface="Arial" panose="020B0604020202020204" pitchFamily="34" charset="0"/>
                <a:cs typeface="Arial" panose="020B0604020202020204" pitchFamily="34" charset="0"/>
              </a:rPr>
              <a:t>50% of the PIA </a:t>
            </a:r>
            <a:r>
              <a:rPr lang="en-US" sz="2000" dirty="0">
                <a:solidFill>
                  <a:schemeClr val="bg1"/>
                </a:solidFill>
                <a:latin typeface="Arial" panose="020B0604020202020204" pitchFamily="34" charset="0"/>
                <a:cs typeface="Arial" panose="020B0604020202020204" pitchFamily="34" charset="0"/>
              </a:rPr>
              <a:t>of the qualifying spouse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(not necessarily their benefit amount)</a:t>
            </a:r>
          </a:p>
          <a:p>
            <a:pPr marL="342900" indent="-342900">
              <a:spcAft>
                <a:spcPts val="600"/>
              </a:spcAft>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If age 62, they may receive </a:t>
            </a:r>
            <a:r>
              <a:rPr lang="en-US" sz="2000" b="1" dirty="0">
                <a:solidFill>
                  <a:schemeClr val="bg1"/>
                </a:solidFill>
                <a:latin typeface="Arial" panose="020B0604020202020204" pitchFamily="34" charset="0"/>
                <a:cs typeface="Arial" panose="020B0604020202020204" pitchFamily="34" charset="0"/>
              </a:rPr>
              <a:t>permanently </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reduced benefits</a:t>
            </a:r>
          </a:p>
        </p:txBody>
      </p:sp>
      <p:sp>
        <p:nvSpPr>
          <p:cNvPr id="5" name="Rectangle 9"/>
          <p:cNvSpPr>
            <a:spLocks/>
          </p:cNvSpPr>
          <p:nvPr/>
        </p:nvSpPr>
        <p:spPr bwMode="gray">
          <a:xfrm>
            <a:off x="394016" y="6366957"/>
            <a:ext cx="11463795" cy="2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spcBef>
                <a:spcPts val="500"/>
              </a:spcBef>
              <a:spcAft>
                <a:spcPct val="0"/>
              </a:spcAft>
            </a:pPr>
            <a:r>
              <a:rPr lang="en-US" altLang="en-US" sz="1200" dirty="0">
                <a:latin typeface="Arial" panose="020B0604020202020204" pitchFamily="34" charset="0"/>
                <a:cs typeface="Arial" panose="020B0604020202020204" pitchFamily="34" charset="0"/>
              </a:rPr>
              <a:t>The rules are complicated and vary depending on your situation, so talk to a Social Security representative about the options available to you.</a:t>
            </a:r>
          </a:p>
        </p:txBody>
      </p:sp>
      <p:pic>
        <p:nvPicPr>
          <p:cNvPr id="7" name="Picture 6">
            <a:extLst>
              <a:ext uri="{FF2B5EF4-FFF2-40B4-BE49-F238E27FC236}">
                <a16:creationId xmlns:a16="http://schemas.microsoft.com/office/drawing/2014/main" id="{4C7FCD5C-4BA6-BF42-802D-0C046BB824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92195" y="1498780"/>
            <a:ext cx="4574474" cy="3990486"/>
          </a:xfrm>
          <a:prstGeom prst="rect">
            <a:avLst/>
          </a:prstGeom>
        </p:spPr>
      </p:pic>
    </p:spTree>
    <p:extLst>
      <p:ext uri="{BB962C8B-B14F-4D97-AF65-F5344CB8AC3E}">
        <p14:creationId xmlns:p14="http://schemas.microsoft.com/office/powerpoint/2010/main" val="176592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ChangeAspect="1"/>
          </p:cNvPicPr>
          <p:nvPr/>
        </p:nvPicPr>
        <p:blipFill rotWithShape="1">
          <a:blip r:embed="rId3" cstate="screen">
            <a:extLst>
              <a:ext uri="{28A0092B-C50C-407E-A947-70E740481C1C}">
                <a14:useLocalDpi xmlns:a14="http://schemas.microsoft.com/office/drawing/2010/main"/>
              </a:ext>
            </a:extLst>
          </a:blip>
          <a:srcRect b="-638"/>
          <a:stretch/>
        </p:blipFill>
        <p:spPr>
          <a:xfrm>
            <a:off x="7419374" y="1256370"/>
            <a:ext cx="4769451" cy="4584020"/>
          </a:xfrm>
          <a:prstGeom prst="rect">
            <a:avLst/>
          </a:prstGeom>
        </p:spPr>
      </p:pic>
      <p:sp>
        <p:nvSpPr>
          <p:cNvPr id="7" name="Title 6"/>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When both spouses qualify on their own records</a:t>
            </a:r>
          </a:p>
        </p:txBody>
      </p:sp>
      <p:sp>
        <p:nvSpPr>
          <p:cNvPr id="2" name="Slide Number Placeholder 1"/>
          <p:cNvSpPr>
            <a:spLocks noGrp="1"/>
          </p:cNvSpPr>
          <p:nvPr>
            <p:ph type="sldNum" sz="quarter" idx="11"/>
          </p:nvPr>
        </p:nvSpPr>
        <p:spPr/>
        <p:txBody>
          <a:bodyPr/>
          <a:lstStyle/>
          <a:p>
            <a:fld id="{67FC5CDF-15F9-4054-9F50-C9080AAD3281}" type="slidenum">
              <a:rPr lang="en-US" smtClean="0"/>
              <a:pPr/>
              <a:t>21</a:t>
            </a:fld>
            <a:endParaRPr lang="en-US" dirty="0"/>
          </a:p>
        </p:txBody>
      </p:sp>
      <p:sp>
        <p:nvSpPr>
          <p:cNvPr id="3" name="Text Placeholder 2"/>
          <p:cNvSpPr>
            <a:spLocks noGrp="1"/>
          </p:cNvSpPr>
          <p:nvPr>
            <p:ph type="body" sz="quarter" idx="13"/>
          </p:nvPr>
        </p:nvSpPr>
        <p:spPr>
          <a:xfrm>
            <a:off x="392113" y="1182327"/>
            <a:ext cx="11430000" cy="529668"/>
          </a:xfrm>
        </p:spPr>
        <p:txBody>
          <a:bodyPr>
            <a:normAutofit/>
          </a:bodyPr>
          <a:lstStyle/>
          <a:p>
            <a:r>
              <a:rPr lang="en-US" sz="2200" dirty="0">
                <a:solidFill>
                  <a:schemeClr val="bg1"/>
                </a:solidFill>
                <a:latin typeface="Arial" panose="020B0604020202020204" pitchFamily="34" charset="0"/>
                <a:cs typeface="Arial" panose="020B0604020202020204" pitchFamily="34" charset="0"/>
              </a:rPr>
              <a:t>Generally, the spouse with the lower benefits would:</a:t>
            </a:r>
          </a:p>
        </p:txBody>
      </p:sp>
      <p:sp>
        <p:nvSpPr>
          <p:cNvPr id="8" name="Rectangle 7"/>
          <p:cNvSpPr/>
          <p:nvPr/>
        </p:nvSpPr>
        <p:spPr>
          <a:xfrm>
            <a:off x="746029" y="2804826"/>
            <a:ext cx="2839006" cy="1015663"/>
          </a:xfrm>
          <a:prstGeom prst="rect">
            <a:avLst/>
          </a:prstGeom>
        </p:spPr>
        <p:txBody>
          <a:bodyPr wrap="square">
            <a:spAutoFit/>
          </a:bodyPr>
          <a:lstStyle/>
          <a:p>
            <a:pPr>
              <a:spcBef>
                <a:spcPts val="1800"/>
              </a:spcBef>
              <a:spcAft>
                <a:spcPts val="600"/>
              </a:spcAft>
              <a:buClr>
                <a:schemeClr val="bg1"/>
              </a:buClr>
            </a:pPr>
            <a:r>
              <a:rPr lang="en-US" sz="2000" dirty="0">
                <a:solidFill>
                  <a:schemeClr val="bg1"/>
                </a:solidFill>
                <a:latin typeface="Arial" panose="020B0604020202020204" pitchFamily="34" charset="0"/>
                <a:cs typeface="Arial" panose="020B0604020202020204" pitchFamily="34" charset="0"/>
              </a:rPr>
              <a:t>Take benefits generated by </a:t>
            </a:r>
            <a:r>
              <a:rPr lang="en-US" sz="2000" b="1" dirty="0">
                <a:solidFill>
                  <a:schemeClr val="bg1"/>
                </a:solidFill>
                <a:latin typeface="Arial" panose="020B0604020202020204" pitchFamily="34" charset="0"/>
                <a:cs typeface="Arial" panose="020B0604020202020204" pitchFamily="34" charset="0"/>
              </a:rPr>
              <a:t>own earnings history</a:t>
            </a:r>
          </a:p>
        </p:txBody>
      </p:sp>
      <p:sp>
        <p:nvSpPr>
          <p:cNvPr id="10" name="Rectangle 9"/>
          <p:cNvSpPr/>
          <p:nvPr/>
        </p:nvSpPr>
        <p:spPr>
          <a:xfrm>
            <a:off x="3827606" y="2804826"/>
            <a:ext cx="3175937" cy="2123658"/>
          </a:xfrm>
          <a:prstGeom prst="rect">
            <a:avLst/>
          </a:prstGeom>
        </p:spPr>
        <p:txBody>
          <a:bodyPr wrap="square">
            <a:spAutoFit/>
          </a:bodyPr>
          <a:lstStyle/>
          <a:p>
            <a:pPr>
              <a:spcAft>
                <a:spcPts val="600"/>
              </a:spcAft>
              <a:buClr>
                <a:schemeClr val="bg1"/>
              </a:buClr>
            </a:pPr>
            <a:r>
              <a:rPr lang="en-US" sz="2000" dirty="0">
                <a:solidFill>
                  <a:schemeClr val="bg1"/>
                </a:solidFill>
                <a:latin typeface="Arial" panose="020B0604020202020204" pitchFamily="34" charset="0"/>
                <a:cs typeface="Arial" panose="020B0604020202020204" pitchFamily="34" charset="0"/>
              </a:rPr>
              <a:t>Take </a:t>
            </a:r>
            <a:r>
              <a:rPr lang="en-US" sz="2000" b="1" dirty="0">
                <a:solidFill>
                  <a:schemeClr val="bg1"/>
                </a:solidFill>
                <a:latin typeface="Arial" panose="020B0604020202020204" pitchFamily="34" charset="0"/>
                <a:cs typeface="Arial" panose="020B0604020202020204" pitchFamily="34" charset="0"/>
              </a:rPr>
              <a:t>half of the other spouse’s </a:t>
            </a:r>
            <a:r>
              <a:rPr lang="en-US" sz="2000" dirty="0">
                <a:solidFill>
                  <a:schemeClr val="bg1"/>
                </a:solidFill>
                <a:latin typeface="Arial" panose="020B0604020202020204" pitchFamily="34" charset="0"/>
                <a:cs typeface="Arial" panose="020B0604020202020204" pitchFamily="34" charset="0"/>
              </a:rPr>
              <a:t>retirement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benefit if greater </a:t>
            </a:r>
            <a:br>
              <a:rPr lang="en-US" sz="20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(made up of personal benefit plus the difference to make up half of the primary wage earner’s benefit)</a:t>
            </a:r>
          </a:p>
        </p:txBody>
      </p:sp>
      <p:grpSp>
        <p:nvGrpSpPr>
          <p:cNvPr id="13" name="Group 12"/>
          <p:cNvGrpSpPr/>
          <p:nvPr/>
        </p:nvGrpSpPr>
        <p:grpSpPr>
          <a:xfrm>
            <a:off x="1794056" y="2171629"/>
            <a:ext cx="3110778" cy="524285"/>
            <a:chOff x="1794056" y="2171629"/>
            <a:chExt cx="3110778" cy="524285"/>
          </a:xfrm>
        </p:grpSpPr>
        <p:sp>
          <p:nvSpPr>
            <p:cNvPr id="9" name="Curved Down Arrow 8"/>
            <p:cNvSpPr/>
            <p:nvPr/>
          </p:nvSpPr>
          <p:spPr>
            <a:xfrm>
              <a:off x="1794056" y="2171629"/>
              <a:ext cx="3110778" cy="524285"/>
            </a:xfrm>
            <a:prstGeom prst="curvedDown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2" name="TextBox 11"/>
            <p:cNvSpPr txBox="1"/>
            <p:nvPr/>
          </p:nvSpPr>
          <p:spPr>
            <a:xfrm>
              <a:off x="3074124" y="2433771"/>
              <a:ext cx="633677" cy="262143"/>
            </a:xfrm>
            <a:prstGeom prst="rect">
              <a:avLst/>
            </a:prstGeom>
            <a:noFill/>
          </p:spPr>
          <p:txBody>
            <a:bodyPr wrap="square" rtlCol="0">
              <a:noAutofit/>
            </a:bodyPr>
            <a:lstStyle/>
            <a:p>
              <a:pPr>
                <a:lnSpc>
                  <a:spcPct val="90000"/>
                </a:lnSpc>
              </a:pPr>
              <a:r>
                <a:rPr lang="en-US" dirty="0">
                  <a:solidFill>
                    <a:schemeClr val="bg1"/>
                  </a:solidFill>
                </a:rPr>
                <a:t>OR</a:t>
              </a:r>
            </a:p>
          </p:txBody>
        </p:sp>
      </p:grpSp>
      <p:sp>
        <p:nvSpPr>
          <p:cNvPr id="15" name="Rectangle 9"/>
          <p:cNvSpPr>
            <a:spLocks/>
          </p:cNvSpPr>
          <p:nvPr/>
        </p:nvSpPr>
        <p:spPr bwMode="gray">
          <a:xfrm>
            <a:off x="394016" y="6366957"/>
            <a:ext cx="11463795" cy="2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spcBef>
                <a:spcPts val="500"/>
              </a:spcBef>
              <a:spcAft>
                <a:spcPct val="0"/>
              </a:spcAft>
            </a:pPr>
            <a:r>
              <a:rPr lang="en-US" altLang="en-US" sz="1200" dirty="0">
                <a:latin typeface="Arial" panose="020B0604020202020204" pitchFamily="34" charset="0"/>
                <a:cs typeface="Arial" panose="020B0604020202020204" pitchFamily="34" charset="0"/>
              </a:rPr>
              <a:t>The rules are complicated and vary depending on your situation, so talk to a Social Security representative about the options available to you.</a:t>
            </a:r>
          </a:p>
        </p:txBody>
      </p:sp>
    </p:spTree>
    <p:extLst>
      <p:ext uri="{BB962C8B-B14F-4D97-AF65-F5344CB8AC3E}">
        <p14:creationId xmlns:p14="http://schemas.microsoft.com/office/powerpoint/2010/main" val="1430078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When both spouses qualify on their own records</a:t>
            </a:r>
          </a:p>
        </p:txBody>
      </p:sp>
      <p:sp>
        <p:nvSpPr>
          <p:cNvPr id="2" name="Slide Number Placeholder 1"/>
          <p:cNvSpPr>
            <a:spLocks noGrp="1"/>
          </p:cNvSpPr>
          <p:nvPr>
            <p:ph type="sldNum" sz="quarter" idx="11"/>
          </p:nvPr>
        </p:nvSpPr>
        <p:spPr/>
        <p:txBody>
          <a:bodyPr/>
          <a:lstStyle/>
          <a:p>
            <a:fld id="{67FC5CDF-15F9-4054-9F50-C9080AAD3281}" type="slidenum">
              <a:rPr lang="en-US" smtClean="0"/>
              <a:pPr/>
              <a:t>22</a:t>
            </a:fld>
            <a:endParaRPr lang="en-US" dirty="0"/>
          </a:p>
        </p:txBody>
      </p:sp>
      <p:grpSp>
        <p:nvGrpSpPr>
          <p:cNvPr id="12" name="Group 11"/>
          <p:cNvGrpSpPr/>
          <p:nvPr/>
        </p:nvGrpSpPr>
        <p:grpSpPr>
          <a:xfrm>
            <a:off x="967389" y="2297129"/>
            <a:ext cx="1786602" cy="1786602"/>
            <a:chOff x="6872676" y="1454455"/>
            <a:chExt cx="457200" cy="457200"/>
          </a:xfrm>
        </p:grpSpPr>
        <p:sp>
          <p:nvSpPr>
            <p:cNvPr id="13" name="Freeform 490"/>
            <p:cNvSpPr>
              <a:spLocks noChangeAspect="1" noEditPoints="1"/>
            </p:cNvSpPr>
            <p:nvPr/>
          </p:nvSpPr>
          <p:spPr bwMode="auto">
            <a:xfrm>
              <a:off x="6950061" y="1500175"/>
              <a:ext cx="302430" cy="365760"/>
            </a:xfrm>
            <a:custGeom>
              <a:avLst/>
              <a:gdLst>
                <a:gd name="T0" fmla="*/ 95 w 99"/>
                <a:gd name="T1" fmla="*/ 103 h 120"/>
                <a:gd name="T2" fmla="*/ 68 w 99"/>
                <a:gd name="T3" fmla="*/ 89 h 120"/>
                <a:gd name="T4" fmla="*/ 97 w 99"/>
                <a:gd name="T5" fmla="*/ 73 h 120"/>
                <a:gd name="T6" fmla="*/ 96 w 99"/>
                <a:gd name="T7" fmla="*/ 70 h 120"/>
                <a:gd name="T8" fmla="*/ 80 w 99"/>
                <a:gd name="T9" fmla="*/ 14 h 120"/>
                <a:gd name="T10" fmla="*/ 52 w 99"/>
                <a:gd name="T11" fmla="*/ 1 h 120"/>
                <a:gd name="T12" fmla="*/ 48 w 99"/>
                <a:gd name="T13" fmla="*/ 1 h 120"/>
                <a:gd name="T14" fmla="*/ 20 w 99"/>
                <a:gd name="T15" fmla="*/ 14 h 120"/>
                <a:gd name="T16" fmla="*/ 4 w 99"/>
                <a:gd name="T17" fmla="*/ 70 h 120"/>
                <a:gd name="T18" fmla="*/ 3 w 99"/>
                <a:gd name="T19" fmla="*/ 73 h 120"/>
                <a:gd name="T20" fmla="*/ 31 w 99"/>
                <a:gd name="T21" fmla="*/ 89 h 120"/>
                <a:gd name="T22" fmla="*/ 5 w 99"/>
                <a:gd name="T23" fmla="*/ 103 h 120"/>
                <a:gd name="T24" fmla="*/ 2 w 99"/>
                <a:gd name="T25" fmla="*/ 120 h 120"/>
                <a:gd name="T26" fmla="*/ 4 w 99"/>
                <a:gd name="T27" fmla="*/ 118 h 120"/>
                <a:gd name="T28" fmla="*/ 27 w 99"/>
                <a:gd name="T29" fmla="*/ 96 h 120"/>
                <a:gd name="T30" fmla="*/ 72 w 99"/>
                <a:gd name="T31" fmla="*/ 96 h 120"/>
                <a:gd name="T32" fmla="*/ 95 w 99"/>
                <a:gd name="T33" fmla="*/ 118 h 120"/>
                <a:gd name="T34" fmla="*/ 98 w 99"/>
                <a:gd name="T35" fmla="*/ 120 h 120"/>
                <a:gd name="T36" fmla="*/ 27 w 99"/>
                <a:gd name="T37" fmla="*/ 54 h 120"/>
                <a:gd name="T38" fmla="*/ 39 w 99"/>
                <a:gd name="T39" fmla="*/ 47 h 120"/>
                <a:gd name="T40" fmla="*/ 58 w 99"/>
                <a:gd name="T41" fmla="*/ 47 h 120"/>
                <a:gd name="T42" fmla="*/ 49 w 99"/>
                <a:gd name="T43" fmla="*/ 84 h 120"/>
                <a:gd name="T44" fmla="*/ 8 w 99"/>
                <a:gd name="T45" fmla="*/ 73 h 120"/>
                <a:gd name="T46" fmla="*/ 23 w 99"/>
                <a:gd name="T47" fmla="*/ 16 h 120"/>
                <a:gd name="T48" fmla="*/ 77 w 99"/>
                <a:gd name="T49" fmla="*/ 16 h 120"/>
                <a:gd name="T50" fmla="*/ 92 w 99"/>
                <a:gd name="T51" fmla="*/ 73 h 120"/>
                <a:gd name="T52" fmla="*/ 66 w 99"/>
                <a:gd name="T53" fmla="*/ 80 h 120"/>
                <a:gd name="T54" fmla="*/ 78 w 99"/>
                <a:gd name="T55" fmla="*/ 54 h 120"/>
                <a:gd name="T56" fmla="*/ 77 w 99"/>
                <a:gd name="T57" fmla="*/ 50 h 120"/>
                <a:gd name="T58" fmla="*/ 57 w 99"/>
                <a:gd name="T59" fmla="*/ 39 h 120"/>
                <a:gd name="T60" fmla="*/ 56 w 99"/>
                <a:gd name="T61" fmla="*/ 43 h 120"/>
                <a:gd name="T62" fmla="*/ 33 w 99"/>
                <a:gd name="T63" fmla="*/ 41 h 120"/>
                <a:gd name="T64" fmla="*/ 35 w 99"/>
                <a:gd name="T65" fmla="*/ 45 h 120"/>
                <a:gd name="T66" fmla="*/ 19 w 99"/>
                <a:gd name="T67" fmla="*/ 50 h 120"/>
                <a:gd name="T68" fmla="*/ 23 w 99"/>
                <a:gd name="T69" fmla="*/ 54 h 120"/>
                <a:gd name="T70" fmla="*/ 33 w 99"/>
                <a:gd name="T71" fmla="*/ 80 h 120"/>
                <a:gd name="T72" fmla="*/ 8 w 99"/>
                <a:gd name="T73" fmla="*/ 73 h 120"/>
                <a:gd name="T74" fmla="*/ 31 w 99"/>
                <a:gd name="T75" fmla="*/ 94 h 120"/>
                <a:gd name="T76" fmla="*/ 35 w 99"/>
                <a:gd name="T77" fmla="*/ 91 h 120"/>
                <a:gd name="T78" fmla="*/ 49 w 99"/>
                <a:gd name="T79" fmla="*/ 88 h 120"/>
                <a:gd name="T80" fmla="*/ 65 w 99"/>
                <a:gd name="T81" fmla="*/ 91 h 120"/>
                <a:gd name="T82" fmla="*/ 68 w 99"/>
                <a:gd name="T83"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20">
                  <a:moveTo>
                    <a:pt x="99" y="117"/>
                  </a:moveTo>
                  <a:cubicBezTo>
                    <a:pt x="95" y="103"/>
                    <a:pt x="95" y="103"/>
                    <a:pt x="95" y="103"/>
                  </a:cubicBezTo>
                  <a:cubicBezTo>
                    <a:pt x="95" y="102"/>
                    <a:pt x="94" y="102"/>
                    <a:pt x="94" y="101"/>
                  </a:cubicBezTo>
                  <a:cubicBezTo>
                    <a:pt x="68" y="89"/>
                    <a:pt x="68" y="89"/>
                    <a:pt x="68" y="89"/>
                  </a:cubicBezTo>
                  <a:cubicBezTo>
                    <a:pt x="68" y="88"/>
                    <a:pt x="68" y="88"/>
                    <a:pt x="68" y="88"/>
                  </a:cubicBezTo>
                  <a:cubicBezTo>
                    <a:pt x="90" y="86"/>
                    <a:pt x="96" y="73"/>
                    <a:pt x="97" y="73"/>
                  </a:cubicBezTo>
                  <a:cubicBezTo>
                    <a:pt x="97" y="72"/>
                    <a:pt x="97" y="71"/>
                    <a:pt x="97" y="71"/>
                  </a:cubicBezTo>
                  <a:cubicBezTo>
                    <a:pt x="97" y="70"/>
                    <a:pt x="96" y="70"/>
                    <a:pt x="96" y="70"/>
                  </a:cubicBezTo>
                  <a:cubicBezTo>
                    <a:pt x="95" y="70"/>
                    <a:pt x="86" y="67"/>
                    <a:pt x="89" y="47"/>
                  </a:cubicBezTo>
                  <a:cubicBezTo>
                    <a:pt x="91" y="35"/>
                    <a:pt x="88" y="23"/>
                    <a:pt x="80" y="14"/>
                  </a:cubicBezTo>
                  <a:cubicBezTo>
                    <a:pt x="73" y="6"/>
                    <a:pt x="63" y="1"/>
                    <a:pt x="52" y="1"/>
                  </a:cubicBezTo>
                  <a:cubicBezTo>
                    <a:pt x="52" y="1"/>
                    <a:pt x="52" y="1"/>
                    <a:pt x="52" y="1"/>
                  </a:cubicBezTo>
                  <a:cubicBezTo>
                    <a:pt x="51" y="0"/>
                    <a:pt x="50" y="1"/>
                    <a:pt x="50" y="1"/>
                  </a:cubicBezTo>
                  <a:cubicBezTo>
                    <a:pt x="49" y="1"/>
                    <a:pt x="48" y="1"/>
                    <a:pt x="48" y="1"/>
                  </a:cubicBezTo>
                  <a:cubicBezTo>
                    <a:pt x="48" y="1"/>
                    <a:pt x="48" y="1"/>
                    <a:pt x="48" y="1"/>
                  </a:cubicBezTo>
                  <a:cubicBezTo>
                    <a:pt x="37" y="1"/>
                    <a:pt x="27" y="6"/>
                    <a:pt x="20" y="14"/>
                  </a:cubicBezTo>
                  <a:cubicBezTo>
                    <a:pt x="12" y="23"/>
                    <a:pt x="9" y="35"/>
                    <a:pt x="11" y="47"/>
                  </a:cubicBezTo>
                  <a:cubicBezTo>
                    <a:pt x="14" y="66"/>
                    <a:pt x="5" y="70"/>
                    <a:pt x="4" y="70"/>
                  </a:cubicBezTo>
                  <a:cubicBezTo>
                    <a:pt x="4" y="70"/>
                    <a:pt x="3" y="70"/>
                    <a:pt x="3" y="71"/>
                  </a:cubicBezTo>
                  <a:cubicBezTo>
                    <a:pt x="3" y="71"/>
                    <a:pt x="3" y="72"/>
                    <a:pt x="3" y="73"/>
                  </a:cubicBezTo>
                  <a:cubicBezTo>
                    <a:pt x="3" y="73"/>
                    <a:pt x="9" y="86"/>
                    <a:pt x="32" y="88"/>
                  </a:cubicBezTo>
                  <a:cubicBezTo>
                    <a:pt x="31" y="89"/>
                    <a:pt x="31" y="89"/>
                    <a:pt x="31" y="89"/>
                  </a:cubicBezTo>
                  <a:cubicBezTo>
                    <a:pt x="6" y="101"/>
                    <a:pt x="6" y="101"/>
                    <a:pt x="6" y="101"/>
                  </a:cubicBezTo>
                  <a:cubicBezTo>
                    <a:pt x="5" y="102"/>
                    <a:pt x="5" y="102"/>
                    <a:pt x="5" y="103"/>
                  </a:cubicBezTo>
                  <a:cubicBezTo>
                    <a:pt x="0" y="117"/>
                    <a:pt x="0" y="117"/>
                    <a:pt x="0" y="117"/>
                  </a:cubicBezTo>
                  <a:cubicBezTo>
                    <a:pt x="0" y="118"/>
                    <a:pt x="1" y="119"/>
                    <a:pt x="2" y="120"/>
                  </a:cubicBezTo>
                  <a:cubicBezTo>
                    <a:pt x="2" y="120"/>
                    <a:pt x="2" y="120"/>
                    <a:pt x="2" y="120"/>
                  </a:cubicBezTo>
                  <a:cubicBezTo>
                    <a:pt x="3" y="120"/>
                    <a:pt x="4" y="119"/>
                    <a:pt x="4" y="118"/>
                  </a:cubicBezTo>
                  <a:cubicBezTo>
                    <a:pt x="8" y="105"/>
                    <a:pt x="8" y="105"/>
                    <a:pt x="8" y="105"/>
                  </a:cubicBezTo>
                  <a:cubicBezTo>
                    <a:pt x="27" y="96"/>
                    <a:pt x="27" y="96"/>
                    <a:pt x="27" y="96"/>
                  </a:cubicBezTo>
                  <a:cubicBezTo>
                    <a:pt x="31" y="105"/>
                    <a:pt x="39" y="112"/>
                    <a:pt x="50" y="112"/>
                  </a:cubicBezTo>
                  <a:cubicBezTo>
                    <a:pt x="60" y="112"/>
                    <a:pt x="69" y="105"/>
                    <a:pt x="72" y="96"/>
                  </a:cubicBezTo>
                  <a:cubicBezTo>
                    <a:pt x="91" y="105"/>
                    <a:pt x="91" y="105"/>
                    <a:pt x="91" y="105"/>
                  </a:cubicBezTo>
                  <a:cubicBezTo>
                    <a:pt x="95" y="118"/>
                    <a:pt x="95" y="118"/>
                    <a:pt x="95" y="118"/>
                  </a:cubicBezTo>
                  <a:cubicBezTo>
                    <a:pt x="95" y="119"/>
                    <a:pt x="96" y="120"/>
                    <a:pt x="97" y="120"/>
                  </a:cubicBezTo>
                  <a:cubicBezTo>
                    <a:pt x="97" y="120"/>
                    <a:pt x="97" y="120"/>
                    <a:pt x="98" y="120"/>
                  </a:cubicBezTo>
                  <a:cubicBezTo>
                    <a:pt x="99" y="119"/>
                    <a:pt x="99" y="118"/>
                    <a:pt x="99" y="117"/>
                  </a:cubicBezTo>
                  <a:close/>
                  <a:moveTo>
                    <a:pt x="27" y="54"/>
                  </a:moveTo>
                  <a:cubicBezTo>
                    <a:pt x="27" y="54"/>
                    <a:pt x="27" y="54"/>
                    <a:pt x="27" y="54"/>
                  </a:cubicBezTo>
                  <a:cubicBezTo>
                    <a:pt x="30" y="53"/>
                    <a:pt x="34" y="52"/>
                    <a:pt x="39" y="47"/>
                  </a:cubicBezTo>
                  <a:cubicBezTo>
                    <a:pt x="41" y="48"/>
                    <a:pt x="44" y="49"/>
                    <a:pt x="48" y="49"/>
                  </a:cubicBezTo>
                  <a:cubicBezTo>
                    <a:pt x="51" y="49"/>
                    <a:pt x="55" y="48"/>
                    <a:pt x="58" y="47"/>
                  </a:cubicBezTo>
                  <a:cubicBezTo>
                    <a:pt x="62" y="51"/>
                    <a:pt x="67" y="54"/>
                    <a:pt x="72" y="54"/>
                  </a:cubicBezTo>
                  <a:cubicBezTo>
                    <a:pt x="71" y="70"/>
                    <a:pt x="61" y="84"/>
                    <a:pt x="49" y="84"/>
                  </a:cubicBezTo>
                  <a:cubicBezTo>
                    <a:pt x="38" y="84"/>
                    <a:pt x="28" y="70"/>
                    <a:pt x="27" y="54"/>
                  </a:cubicBezTo>
                  <a:close/>
                  <a:moveTo>
                    <a:pt x="8" y="73"/>
                  </a:moveTo>
                  <a:cubicBezTo>
                    <a:pt x="11" y="70"/>
                    <a:pt x="18" y="64"/>
                    <a:pt x="15" y="47"/>
                  </a:cubicBezTo>
                  <a:cubicBezTo>
                    <a:pt x="13" y="36"/>
                    <a:pt x="16" y="24"/>
                    <a:pt x="23" y="16"/>
                  </a:cubicBezTo>
                  <a:cubicBezTo>
                    <a:pt x="30" y="9"/>
                    <a:pt x="39" y="5"/>
                    <a:pt x="50" y="5"/>
                  </a:cubicBezTo>
                  <a:cubicBezTo>
                    <a:pt x="61" y="5"/>
                    <a:pt x="70" y="9"/>
                    <a:pt x="77" y="16"/>
                  </a:cubicBezTo>
                  <a:cubicBezTo>
                    <a:pt x="84" y="24"/>
                    <a:pt x="87" y="36"/>
                    <a:pt x="85" y="47"/>
                  </a:cubicBezTo>
                  <a:cubicBezTo>
                    <a:pt x="82" y="64"/>
                    <a:pt x="88" y="70"/>
                    <a:pt x="92" y="73"/>
                  </a:cubicBezTo>
                  <a:cubicBezTo>
                    <a:pt x="90" y="76"/>
                    <a:pt x="83" y="83"/>
                    <a:pt x="67" y="84"/>
                  </a:cubicBezTo>
                  <a:cubicBezTo>
                    <a:pt x="66" y="80"/>
                    <a:pt x="66" y="80"/>
                    <a:pt x="66" y="80"/>
                  </a:cubicBezTo>
                  <a:cubicBezTo>
                    <a:pt x="72" y="73"/>
                    <a:pt x="75" y="64"/>
                    <a:pt x="76" y="54"/>
                  </a:cubicBezTo>
                  <a:cubicBezTo>
                    <a:pt x="77" y="54"/>
                    <a:pt x="77" y="54"/>
                    <a:pt x="78" y="54"/>
                  </a:cubicBezTo>
                  <a:cubicBezTo>
                    <a:pt x="79" y="54"/>
                    <a:pt x="80" y="53"/>
                    <a:pt x="80" y="51"/>
                  </a:cubicBezTo>
                  <a:cubicBezTo>
                    <a:pt x="80" y="50"/>
                    <a:pt x="78" y="50"/>
                    <a:pt x="77" y="50"/>
                  </a:cubicBezTo>
                  <a:cubicBezTo>
                    <a:pt x="77" y="50"/>
                    <a:pt x="64" y="52"/>
                    <a:pt x="60" y="40"/>
                  </a:cubicBezTo>
                  <a:cubicBezTo>
                    <a:pt x="59" y="39"/>
                    <a:pt x="58" y="39"/>
                    <a:pt x="57" y="39"/>
                  </a:cubicBezTo>
                  <a:cubicBezTo>
                    <a:pt x="56" y="39"/>
                    <a:pt x="55" y="40"/>
                    <a:pt x="56" y="41"/>
                  </a:cubicBezTo>
                  <a:cubicBezTo>
                    <a:pt x="56" y="42"/>
                    <a:pt x="56" y="43"/>
                    <a:pt x="56" y="43"/>
                  </a:cubicBezTo>
                  <a:cubicBezTo>
                    <a:pt x="46" y="49"/>
                    <a:pt x="37" y="41"/>
                    <a:pt x="36" y="41"/>
                  </a:cubicBezTo>
                  <a:cubicBezTo>
                    <a:pt x="35" y="40"/>
                    <a:pt x="34" y="40"/>
                    <a:pt x="33" y="41"/>
                  </a:cubicBezTo>
                  <a:cubicBezTo>
                    <a:pt x="33" y="42"/>
                    <a:pt x="33" y="43"/>
                    <a:pt x="34" y="44"/>
                  </a:cubicBezTo>
                  <a:cubicBezTo>
                    <a:pt x="34" y="44"/>
                    <a:pt x="34" y="45"/>
                    <a:pt x="35" y="45"/>
                  </a:cubicBezTo>
                  <a:cubicBezTo>
                    <a:pt x="28" y="52"/>
                    <a:pt x="22" y="49"/>
                    <a:pt x="22" y="49"/>
                  </a:cubicBezTo>
                  <a:cubicBezTo>
                    <a:pt x="21" y="49"/>
                    <a:pt x="20" y="49"/>
                    <a:pt x="19" y="50"/>
                  </a:cubicBezTo>
                  <a:cubicBezTo>
                    <a:pt x="19" y="51"/>
                    <a:pt x="19" y="52"/>
                    <a:pt x="20" y="53"/>
                  </a:cubicBezTo>
                  <a:cubicBezTo>
                    <a:pt x="20" y="53"/>
                    <a:pt x="21" y="53"/>
                    <a:pt x="23" y="54"/>
                  </a:cubicBezTo>
                  <a:cubicBezTo>
                    <a:pt x="23" y="54"/>
                    <a:pt x="23" y="54"/>
                    <a:pt x="23" y="54"/>
                  </a:cubicBezTo>
                  <a:cubicBezTo>
                    <a:pt x="24" y="65"/>
                    <a:pt x="28" y="74"/>
                    <a:pt x="33" y="80"/>
                  </a:cubicBezTo>
                  <a:cubicBezTo>
                    <a:pt x="33" y="84"/>
                    <a:pt x="33" y="84"/>
                    <a:pt x="33" y="84"/>
                  </a:cubicBezTo>
                  <a:cubicBezTo>
                    <a:pt x="17" y="83"/>
                    <a:pt x="10" y="76"/>
                    <a:pt x="8" y="73"/>
                  </a:cubicBezTo>
                  <a:close/>
                  <a:moveTo>
                    <a:pt x="50" y="108"/>
                  </a:moveTo>
                  <a:cubicBezTo>
                    <a:pt x="41" y="108"/>
                    <a:pt x="34" y="102"/>
                    <a:pt x="31" y="94"/>
                  </a:cubicBezTo>
                  <a:cubicBezTo>
                    <a:pt x="34" y="93"/>
                    <a:pt x="34" y="93"/>
                    <a:pt x="34" y="93"/>
                  </a:cubicBezTo>
                  <a:cubicBezTo>
                    <a:pt x="34" y="92"/>
                    <a:pt x="35" y="92"/>
                    <a:pt x="35" y="91"/>
                  </a:cubicBezTo>
                  <a:cubicBezTo>
                    <a:pt x="37" y="83"/>
                    <a:pt x="37" y="83"/>
                    <a:pt x="37" y="83"/>
                  </a:cubicBezTo>
                  <a:cubicBezTo>
                    <a:pt x="41" y="86"/>
                    <a:pt x="45" y="88"/>
                    <a:pt x="49" y="88"/>
                  </a:cubicBezTo>
                  <a:cubicBezTo>
                    <a:pt x="54" y="88"/>
                    <a:pt x="59" y="86"/>
                    <a:pt x="62" y="83"/>
                  </a:cubicBezTo>
                  <a:cubicBezTo>
                    <a:pt x="65" y="91"/>
                    <a:pt x="65" y="91"/>
                    <a:pt x="65" y="91"/>
                  </a:cubicBezTo>
                  <a:cubicBezTo>
                    <a:pt x="65" y="92"/>
                    <a:pt x="65" y="92"/>
                    <a:pt x="66" y="93"/>
                  </a:cubicBezTo>
                  <a:cubicBezTo>
                    <a:pt x="68" y="94"/>
                    <a:pt x="68" y="94"/>
                    <a:pt x="68" y="94"/>
                  </a:cubicBezTo>
                  <a:cubicBezTo>
                    <a:pt x="66" y="102"/>
                    <a:pt x="58" y="108"/>
                    <a:pt x="50" y="108"/>
                  </a:cubicBezTo>
                  <a:close/>
                </a:path>
              </a:pathLst>
            </a:custGeom>
            <a:solidFill>
              <a:schemeClr val="tx2">
                <a:lumMod val="50000"/>
              </a:schemeClr>
            </a:solidFill>
            <a:ln>
              <a:solidFill>
                <a:srgbClr val="80CAD4"/>
              </a:solidFill>
            </a:ln>
          </p:spPr>
          <p:txBody>
            <a:bodyPr vert="horz" wrap="square" lIns="91440" tIns="45720" rIns="91440" bIns="45720" numCol="1" anchor="t" anchorCtr="0" compatLnSpc="1">
              <a:prstTxWarp prst="textNoShape">
                <a:avLst/>
              </a:prstTxWarp>
            </a:bodyPr>
            <a:lstStyle/>
            <a:p>
              <a:endParaRPr lang="en-US"/>
            </a:p>
          </p:txBody>
        </p:sp>
        <p:sp>
          <p:nvSpPr>
            <p:cNvPr id="14" name="Oval 13"/>
            <p:cNvSpPr/>
            <p:nvPr/>
          </p:nvSpPr>
          <p:spPr>
            <a:xfrm>
              <a:off x="6872676" y="1454455"/>
              <a:ext cx="457200" cy="457200"/>
            </a:xfrm>
            <a:prstGeom prst="ellipse">
              <a:avLst/>
            </a:prstGeom>
            <a:noFill/>
            <a:ln>
              <a:solidFill>
                <a:srgbClr val="80CAD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Calibri" panose="020F0502020204030204" pitchFamily="34" charset="0"/>
              </a:endParaRPr>
            </a:p>
          </p:txBody>
        </p:sp>
      </p:grpSp>
      <p:sp>
        <p:nvSpPr>
          <p:cNvPr id="10" name="Rectangle 9"/>
          <p:cNvSpPr/>
          <p:nvPr/>
        </p:nvSpPr>
        <p:spPr>
          <a:xfrm>
            <a:off x="611150" y="4153392"/>
            <a:ext cx="2820003" cy="707886"/>
          </a:xfrm>
          <a:prstGeom prst="rect">
            <a:avLst/>
          </a:prstGeom>
        </p:spPr>
        <p:txBody>
          <a:bodyPr wrap="none">
            <a:spAutoFit/>
          </a:bodyPr>
          <a:lstStyle/>
          <a:p>
            <a:pPr algn="ctr"/>
            <a:r>
              <a:rPr lang="en-US" altLang="en-US" sz="2000" dirty="0">
                <a:solidFill>
                  <a:schemeClr val="bg1"/>
                </a:solidFill>
              </a:rPr>
              <a:t>Spouse A who was </a:t>
            </a:r>
            <a:br>
              <a:rPr lang="en-US" altLang="en-US" sz="2000" dirty="0">
                <a:solidFill>
                  <a:schemeClr val="bg1"/>
                </a:solidFill>
              </a:rPr>
            </a:br>
            <a:r>
              <a:rPr lang="en-US" altLang="en-US" sz="2000" dirty="0">
                <a:solidFill>
                  <a:srgbClr val="008699"/>
                </a:solidFill>
              </a:rPr>
              <a:t>age 62 or older in 2015</a:t>
            </a:r>
          </a:p>
        </p:txBody>
      </p:sp>
      <p:sp>
        <p:nvSpPr>
          <p:cNvPr id="15" name="Rectangle 14"/>
          <p:cNvSpPr/>
          <p:nvPr/>
        </p:nvSpPr>
        <p:spPr>
          <a:xfrm>
            <a:off x="4135774" y="1803515"/>
            <a:ext cx="7476274" cy="3170099"/>
          </a:xfrm>
          <a:prstGeom prst="rect">
            <a:avLst/>
          </a:prstGeom>
        </p:spPr>
        <p:txBody>
          <a:bodyPr wrap="square">
            <a:spAutoFit/>
          </a:bodyPr>
          <a:lstStyle/>
          <a:p>
            <a:pPr marL="3175" lvl="2" indent="0">
              <a:buFont typeface="Wingdings" pitchFamily="2" charset="2"/>
              <a:buNone/>
            </a:pPr>
            <a:r>
              <a:rPr lang="en-US" altLang="en-US" sz="2000" dirty="0">
                <a:solidFill>
                  <a:schemeClr val="bg1"/>
                </a:solidFill>
              </a:rPr>
              <a:t>At FRA, spouse A could delay receiving their own retirement benefit and start a spousal benefit which is half of spouse B’s benefit.</a:t>
            </a:r>
          </a:p>
          <a:p>
            <a:pPr marL="455613" lvl="3">
              <a:spcBef>
                <a:spcPts val="1200"/>
              </a:spcBef>
            </a:pPr>
            <a:r>
              <a:rPr lang="en-US" altLang="en-US" sz="2000" dirty="0">
                <a:solidFill>
                  <a:schemeClr val="bg1"/>
                </a:solidFill>
              </a:rPr>
              <a:t>Either </a:t>
            </a:r>
            <a:r>
              <a:rPr lang="en-US" altLang="en-US" sz="2000" b="1" dirty="0">
                <a:solidFill>
                  <a:srgbClr val="008699"/>
                </a:solidFill>
              </a:rPr>
              <a:t>spouse B is receiving own benefits </a:t>
            </a:r>
            <a:br>
              <a:rPr lang="en-US" altLang="en-US" sz="2000" b="1" dirty="0">
                <a:solidFill>
                  <a:srgbClr val="008699"/>
                </a:solidFill>
              </a:rPr>
            </a:br>
            <a:r>
              <a:rPr lang="en-US" altLang="en-US" sz="2000" b="1" i="1" dirty="0">
                <a:solidFill>
                  <a:schemeClr val="bg1"/>
                </a:solidFill>
              </a:rPr>
              <a:t>OR </a:t>
            </a:r>
            <a:r>
              <a:rPr lang="en-US" altLang="en-US" sz="2000" b="1" dirty="0">
                <a:solidFill>
                  <a:srgbClr val="008699"/>
                </a:solidFill>
              </a:rPr>
              <a:t/>
            </a:r>
            <a:br>
              <a:rPr lang="en-US" altLang="en-US" sz="2000" b="1" dirty="0">
                <a:solidFill>
                  <a:srgbClr val="008699"/>
                </a:solidFill>
              </a:rPr>
            </a:br>
            <a:r>
              <a:rPr lang="en-US" altLang="en-US" sz="2000" b="1" dirty="0">
                <a:solidFill>
                  <a:srgbClr val="008699"/>
                </a:solidFill>
              </a:rPr>
              <a:t>Spouse B filed and suspended prior to April 30, 2016</a:t>
            </a:r>
            <a:endParaRPr lang="en-US" altLang="en-US" sz="2000" dirty="0"/>
          </a:p>
          <a:p>
            <a:pPr marL="9525" lvl="3">
              <a:spcBef>
                <a:spcPts val="1200"/>
              </a:spcBef>
            </a:pPr>
            <a:r>
              <a:rPr lang="en-US" altLang="en-US" sz="2000" dirty="0">
                <a:solidFill>
                  <a:schemeClr val="bg1"/>
                </a:solidFill>
              </a:rPr>
              <a:t>If spouse A’s retirement benefits are delayed, a higher benefit may be received at a later date </a:t>
            </a:r>
            <a:r>
              <a:rPr lang="en-US" altLang="en-US" sz="2000" b="1" dirty="0">
                <a:solidFill>
                  <a:srgbClr val="008699"/>
                </a:solidFill>
              </a:rPr>
              <a:t>based on the effect of delayed </a:t>
            </a:r>
            <a:br>
              <a:rPr lang="en-US" altLang="en-US" sz="2000" b="1" dirty="0">
                <a:solidFill>
                  <a:srgbClr val="008699"/>
                </a:solidFill>
              </a:rPr>
            </a:br>
            <a:r>
              <a:rPr lang="en-US" altLang="en-US" sz="2000" b="1" dirty="0">
                <a:solidFill>
                  <a:srgbClr val="008699"/>
                </a:solidFill>
              </a:rPr>
              <a:t>retirement credits.</a:t>
            </a:r>
            <a:endParaRPr lang="en-US" altLang="en-US" sz="2000" dirty="0"/>
          </a:p>
        </p:txBody>
      </p:sp>
      <p:sp>
        <p:nvSpPr>
          <p:cNvPr id="16" name="Rectangle 15"/>
          <p:cNvSpPr/>
          <p:nvPr/>
        </p:nvSpPr>
        <p:spPr>
          <a:xfrm>
            <a:off x="506532" y="1814483"/>
            <a:ext cx="2648674" cy="400110"/>
          </a:xfrm>
          <a:prstGeom prst="rect">
            <a:avLst/>
          </a:prstGeom>
        </p:spPr>
        <p:txBody>
          <a:bodyPr wrap="none">
            <a:spAutoFit/>
          </a:bodyPr>
          <a:lstStyle/>
          <a:p>
            <a:r>
              <a:rPr lang="en-US" sz="2000" dirty="0">
                <a:solidFill>
                  <a:schemeClr val="bg1"/>
                </a:solidFill>
                <a:latin typeface="Arial" panose="020B0604020202020204" pitchFamily="34" charset="0"/>
                <a:cs typeface="Arial" panose="020B0604020202020204" pitchFamily="34" charset="0"/>
              </a:rPr>
              <a:t>ADVANCED OPTION</a:t>
            </a:r>
          </a:p>
        </p:txBody>
      </p:sp>
      <p:sp>
        <p:nvSpPr>
          <p:cNvPr id="11" name="Rectangle 9"/>
          <p:cNvSpPr>
            <a:spLocks/>
          </p:cNvSpPr>
          <p:nvPr/>
        </p:nvSpPr>
        <p:spPr bwMode="gray">
          <a:xfrm>
            <a:off x="394016" y="6366957"/>
            <a:ext cx="11463795" cy="2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spcBef>
                <a:spcPts val="500"/>
              </a:spcBef>
              <a:spcAft>
                <a:spcPct val="0"/>
              </a:spcAft>
            </a:pPr>
            <a:r>
              <a:rPr lang="en-US" altLang="en-US" sz="1200" dirty="0">
                <a:latin typeface="Arial" panose="020B0604020202020204" pitchFamily="34" charset="0"/>
                <a:cs typeface="Arial" panose="020B0604020202020204" pitchFamily="34" charset="0"/>
              </a:rPr>
              <a:t>The rules are complicated and vary depending on your situation, so talk to a Social Security representative about the options available to you.</a:t>
            </a:r>
          </a:p>
        </p:txBody>
      </p:sp>
    </p:spTree>
    <p:extLst>
      <p:ext uri="{BB962C8B-B14F-4D97-AF65-F5344CB8AC3E}">
        <p14:creationId xmlns:p14="http://schemas.microsoft.com/office/powerpoint/2010/main" val="82463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bg1"/>
                </a:solidFill>
                <a:latin typeface="+mn-lt"/>
              </a:rPr>
              <a:t>Benefits for survivors</a:t>
            </a:r>
          </a:p>
        </p:txBody>
      </p:sp>
      <p:sp>
        <p:nvSpPr>
          <p:cNvPr id="2" name="Slide Number Placeholder 1"/>
          <p:cNvSpPr>
            <a:spLocks noGrp="1"/>
          </p:cNvSpPr>
          <p:nvPr>
            <p:ph type="sldNum" sz="quarter" idx="11"/>
          </p:nvPr>
        </p:nvSpPr>
        <p:spPr/>
        <p:txBody>
          <a:bodyPr/>
          <a:lstStyle/>
          <a:p>
            <a:fld id="{67FC5CDF-15F9-4054-9F50-C9080AAD3281}" type="slidenum">
              <a:rPr lang="en-US" smtClean="0"/>
              <a:pPr/>
              <a:t>23</a:t>
            </a:fld>
            <a:endParaRPr lang="en-US" dirty="0"/>
          </a:p>
        </p:txBody>
      </p:sp>
      <p:sp>
        <p:nvSpPr>
          <p:cNvPr id="3" name="Text Placeholder 2"/>
          <p:cNvSpPr>
            <a:spLocks noGrp="1"/>
          </p:cNvSpPr>
          <p:nvPr>
            <p:ph type="body" sz="quarter" idx="13"/>
          </p:nvPr>
        </p:nvSpPr>
        <p:spPr>
          <a:xfrm>
            <a:off x="392113" y="1527969"/>
            <a:ext cx="11430000" cy="4493346"/>
          </a:xfrm>
        </p:spPr>
        <p:txBody>
          <a:bodyPr/>
          <a:lstStyle/>
          <a:p>
            <a:r>
              <a:rPr lang="en-US" dirty="0">
                <a:solidFill>
                  <a:schemeClr val="bg1"/>
                </a:solidFill>
                <a:latin typeface="+mn-lt"/>
              </a:rPr>
              <a:t>Earliest a widow(</a:t>
            </a:r>
            <a:r>
              <a:rPr lang="en-US" dirty="0" err="1">
                <a:solidFill>
                  <a:schemeClr val="bg1"/>
                </a:solidFill>
                <a:latin typeface="+mn-lt"/>
              </a:rPr>
              <a:t>er</a:t>
            </a:r>
            <a:r>
              <a:rPr lang="en-US" dirty="0">
                <a:solidFill>
                  <a:schemeClr val="bg1"/>
                </a:solidFill>
                <a:latin typeface="+mn-lt"/>
              </a:rPr>
              <a:t>) can start receiving Social Security benefits is </a:t>
            </a:r>
            <a:r>
              <a:rPr lang="en-US" b="1" dirty="0">
                <a:solidFill>
                  <a:schemeClr val="bg1"/>
                </a:solidFill>
                <a:latin typeface="+mn-lt"/>
              </a:rPr>
              <a:t>age 60 </a:t>
            </a:r>
            <a:br>
              <a:rPr lang="en-US" b="1" dirty="0">
                <a:solidFill>
                  <a:schemeClr val="bg1"/>
                </a:solidFill>
                <a:latin typeface="+mn-lt"/>
              </a:rPr>
            </a:br>
            <a:r>
              <a:rPr lang="en-US" dirty="0">
                <a:solidFill>
                  <a:schemeClr val="bg1"/>
                </a:solidFill>
                <a:latin typeface="+mn-lt"/>
              </a:rPr>
              <a:t>(age 50 if disabled)</a:t>
            </a:r>
          </a:p>
          <a:p>
            <a:r>
              <a:rPr lang="en-US" dirty="0">
                <a:solidFill>
                  <a:schemeClr val="bg1"/>
                </a:solidFill>
                <a:latin typeface="+mn-lt"/>
              </a:rPr>
              <a:t>If you receive survivor benefits early:</a:t>
            </a:r>
          </a:p>
          <a:p>
            <a:pPr lvl="1">
              <a:spcBef>
                <a:spcPts val="900"/>
              </a:spcBef>
              <a:buFont typeface="Arial" panose="020B0604020202020204" pitchFamily="34" charset="0"/>
              <a:buChar char="•"/>
              <a:defRPr/>
            </a:pPr>
            <a:r>
              <a:rPr lang="en-US" sz="2000" dirty="0">
                <a:solidFill>
                  <a:schemeClr val="bg1"/>
                </a:solidFill>
                <a:latin typeface="+mn-lt"/>
              </a:rPr>
              <a:t>Benefits based on your age can </a:t>
            </a:r>
            <a:r>
              <a:rPr lang="en-US" sz="2000" b="1" dirty="0">
                <a:solidFill>
                  <a:srgbClr val="008699"/>
                </a:solidFill>
                <a:latin typeface="+mn-lt"/>
              </a:rPr>
              <a:t>begin any time between age 60 and your FRA</a:t>
            </a:r>
            <a:r>
              <a:rPr lang="en-US" sz="2000" dirty="0">
                <a:latin typeface="+mn-lt"/>
              </a:rPr>
              <a:t> </a:t>
            </a:r>
          </a:p>
          <a:p>
            <a:pPr lvl="1">
              <a:spcBef>
                <a:spcPts val="900"/>
              </a:spcBef>
              <a:buFont typeface="Arial" panose="020B0604020202020204" pitchFamily="34" charset="0"/>
              <a:buChar char="•"/>
              <a:defRPr/>
            </a:pPr>
            <a:r>
              <a:rPr lang="en-US" sz="2000" dirty="0">
                <a:solidFill>
                  <a:schemeClr val="bg1"/>
                </a:solidFill>
                <a:latin typeface="+mn-lt"/>
              </a:rPr>
              <a:t>Starting early, however, your survivor benefits are reduced a fraction of a percentage for each month before your FRA</a:t>
            </a:r>
          </a:p>
          <a:p>
            <a:pPr lvl="1">
              <a:spcBef>
                <a:spcPts val="900"/>
              </a:spcBef>
              <a:buFont typeface="Arial" panose="020B0604020202020204" pitchFamily="34" charset="0"/>
              <a:buChar char="•"/>
              <a:defRPr/>
            </a:pPr>
            <a:r>
              <a:rPr lang="en-US" sz="2000" dirty="0">
                <a:solidFill>
                  <a:schemeClr val="bg1"/>
                </a:solidFill>
                <a:latin typeface="+mn-lt"/>
              </a:rPr>
              <a:t>If you receive benefits AND you qualify for retirement benefits that are more than your survivor benefits </a:t>
            </a:r>
            <a:r>
              <a:rPr lang="en-US" sz="2000" b="1" dirty="0">
                <a:solidFill>
                  <a:srgbClr val="008699"/>
                </a:solidFill>
                <a:latin typeface="+mn-lt"/>
              </a:rPr>
              <a:t>you can switch to your own benefit as early as age 62</a:t>
            </a:r>
            <a:endParaRPr lang="en-US" sz="2000" dirty="0">
              <a:latin typeface="+mn-lt"/>
            </a:endParaRPr>
          </a:p>
          <a:p>
            <a:pPr marL="342900" indent="-342900">
              <a:buFont typeface="Arial" panose="020B0604020202020204" pitchFamily="34" charset="0"/>
              <a:buChar char="•"/>
            </a:pPr>
            <a:endParaRPr lang="en-US" dirty="0">
              <a:latin typeface="+mn-lt"/>
            </a:endParaRPr>
          </a:p>
        </p:txBody>
      </p:sp>
      <p:sp>
        <p:nvSpPr>
          <p:cNvPr id="6" name="Rectangle 9"/>
          <p:cNvSpPr>
            <a:spLocks/>
          </p:cNvSpPr>
          <p:nvPr/>
        </p:nvSpPr>
        <p:spPr bwMode="gray">
          <a:xfrm>
            <a:off x="394016" y="6366957"/>
            <a:ext cx="11463795" cy="2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spcBef>
                <a:spcPts val="500"/>
              </a:spcBef>
              <a:spcAft>
                <a:spcPct val="0"/>
              </a:spcAft>
            </a:pPr>
            <a:r>
              <a:rPr lang="en-US" altLang="en-US" sz="1200" dirty="0">
                <a:latin typeface="Arial" panose="020B0604020202020204" pitchFamily="34" charset="0"/>
                <a:cs typeface="Arial" panose="020B0604020202020204" pitchFamily="34" charset="0"/>
              </a:rPr>
              <a:t>The rules are complicated and vary depending on your situation, so talk to a Social Security representative about the options available to you.</a:t>
            </a:r>
          </a:p>
        </p:txBody>
      </p:sp>
    </p:spTree>
    <p:extLst>
      <p:ext uri="{BB962C8B-B14F-4D97-AF65-F5344CB8AC3E}">
        <p14:creationId xmlns:p14="http://schemas.microsoft.com/office/powerpoint/2010/main" val="732117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Benefits for divorced spouse</a:t>
            </a:r>
          </a:p>
        </p:txBody>
      </p:sp>
      <p:sp>
        <p:nvSpPr>
          <p:cNvPr id="2" name="Slide Number Placeholder 1"/>
          <p:cNvSpPr>
            <a:spLocks noGrp="1"/>
          </p:cNvSpPr>
          <p:nvPr>
            <p:ph type="sldNum" sz="quarter" idx="11"/>
          </p:nvPr>
        </p:nvSpPr>
        <p:spPr/>
        <p:txBody>
          <a:bodyPr/>
          <a:lstStyle/>
          <a:p>
            <a:fld id="{67FC5CDF-15F9-4054-9F50-C9080AAD3281}" type="slidenum">
              <a:rPr lang="en-US" smtClean="0"/>
              <a:pPr/>
              <a:t>24</a:t>
            </a:fld>
            <a:endParaRPr lang="en-US" dirty="0"/>
          </a:p>
        </p:txBody>
      </p:sp>
      <p:sp>
        <p:nvSpPr>
          <p:cNvPr id="3" name="Text Placeholder 2"/>
          <p:cNvSpPr>
            <a:spLocks noGrp="1"/>
          </p:cNvSpPr>
          <p:nvPr>
            <p:ph type="body" sz="quarter" idx="13"/>
          </p:nvPr>
        </p:nvSpPr>
        <p:spPr/>
        <p:txBody>
          <a:bodyPr/>
          <a:lstStyle/>
          <a:p>
            <a:r>
              <a:rPr lang="en-US" dirty="0">
                <a:solidFill>
                  <a:schemeClr val="bg1"/>
                </a:solidFill>
                <a:latin typeface="Arial" panose="020B0604020202020204" pitchFamily="34" charset="0"/>
                <a:cs typeface="Arial" panose="020B0604020202020204" pitchFamily="34" charset="0"/>
              </a:rPr>
              <a:t>Ex-spouse can receive Social Security benefits based on other ex-spouse’s record</a:t>
            </a:r>
          </a:p>
        </p:txBody>
      </p:sp>
      <p:graphicFrame>
        <p:nvGraphicFramePr>
          <p:cNvPr id="7" name="Table 6"/>
          <p:cNvGraphicFramePr>
            <a:graphicFrameLocks noGrp="1"/>
          </p:cNvGraphicFramePr>
          <p:nvPr>
            <p:extLst>
              <p:ext uri="{D42A27DB-BD31-4B8C-83A1-F6EECF244321}">
                <p14:modId xmlns:p14="http://schemas.microsoft.com/office/powerpoint/2010/main" val="4191887654"/>
              </p:ext>
            </p:extLst>
          </p:nvPr>
        </p:nvGraphicFramePr>
        <p:xfrm>
          <a:off x="507167" y="2046432"/>
          <a:ext cx="10771875" cy="3158102"/>
        </p:xfrm>
        <a:graphic>
          <a:graphicData uri="http://schemas.openxmlformats.org/drawingml/2006/table">
            <a:tbl>
              <a:tblPr>
                <a:tableStyleId>{5C22544A-7EE6-4342-B048-85BDC9FD1C3A}</a:tableStyleId>
              </a:tblPr>
              <a:tblGrid>
                <a:gridCol w="10771875">
                  <a:extLst>
                    <a:ext uri="{9D8B030D-6E8A-4147-A177-3AD203B41FA5}">
                      <a16:colId xmlns:a16="http://schemas.microsoft.com/office/drawing/2014/main" val="20000"/>
                    </a:ext>
                  </a:extLst>
                </a:gridCol>
              </a:tblGrid>
              <a:tr h="481771">
                <a:tc>
                  <a:txBody>
                    <a:bodyPr/>
                    <a:lstStyle/>
                    <a:p>
                      <a:pPr marL="342900" indent="-342900" algn="l">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Were</a:t>
                      </a:r>
                      <a:r>
                        <a:rPr lang="en-US" sz="1800" baseline="0" dirty="0">
                          <a:solidFill>
                            <a:schemeClr val="bg1"/>
                          </a:solidFill>
                          <a:latin typeface="Arial" panose="020B0604020202020204" pitchFamily="34" charset="0"/>
                          <a:cs typeface="Arial" panose="020B0604020202020204" pitchFamily="34" charset="0"/>
                        </a:rPr>
                        <a:t> m</a:t>
                      </a:r>
                      <a:r>
                        <a:rPr lang="en-US" sz="1800" dirty="0">
                          <a:solidFill>
                            <a:schemeClr val="bg1"/>
                          </a:solidFill>
                          <a:latin typeface="Arial" panose="020B0604020202020204" pitchFamily="34" charset="0"/>
                          <a:cs typeface="Arial" panose="020B0604020202020204" pitchFamily="34" charset="0"/>
                        </a:rPr>
                        <a:t>arried</a:t>
                      </a:r>
                      <a:r>
                        <a:rPr lang="en-US" sz="1800" baseline="0" dirty="0">
                          <a:solidFill>
                            <a:schemeClr val="bg1"/>
                          </a:solidFill>
                          <a:latin typeface="Arial" panose="020B0604020202020204" pitchFamily="34" charset="0"/>
                          <a:cs typeface="Arial" panose="020B0604020202020204" pitchFamily="34" charset="0"/>
                        </a:rPr>
                        <a:t> at least </a:t>
                      </a:r>
                      <a:r>
                        <a:rPr lang="en-US" sz="1800" b="1" baseline="0" dirty="0">
                          <a:solidFill>
                            <a:schemeClr val="accent1"/>
                          </a:solidFill>
                          <a:latin typeface="Arial" panose="020B0604020202020204" pitchFamily="34" charset="0"/>
                          <a:cs typeface="Arial" panose="020B0604020202020204" pitchFamily="34" charset="0"/>
                        </a:rPr>
                        <a:t>10 years</a:t>
                      </a:r>
                      <a:endParaRPr lang="en-US" sz="1800" b="1" dirty="0">
                        <a:solidFill>
                          <a:schemeClr val="accent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1771">
                <a:tc>
                  <a:txBody>
                    <a:bodyPr/>
                    <a:lstStyle/>
                    <a:p>
                      <a:pPr marL="342900" indent="-342900" algn="l">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Ex-spouse</a:t>
                      </a:r>
                      <a:r>
                        <a:rPr lang="en-US" sz="1800" baseline="0" dirty="0">
                          <a:solidFill>
                            <a:schemeClr val="bg1"/>
                          </a:solidFill>
                          <a:latin typeface="Arial" panose="020B0604020202020204" pitchFamily="34" charset="0"/>
                          <a:cs typeface="Arial" panose="020B0604020202020204" pitchFamily="34" charset="0"/>
                        </a:rPr>
                        <a:t> receiving benefits must be </a:t>
                      </a:r>
                      <a:r>
                        <a:rPr lang="en-US" sz="1800" b="1" baseline="0" dirty="0">
                          <a:solidFill>
                            <a:schemeClr val="accent1"/>
                          </a:solidFill>
                          <a:latin typeface="Arial" panose="020B0604020202020204" pitchFamily="34" charset="0"/>
                          <a:cs typeface="Arial" panose="020B0604020202020204" pitchFamily="34" charset="0"/>
                        </a:rPr>
                        <a:t>age 62 </a:t>
                      </a:r>
                      <a:br>
                        <a:rPr lang="en-US" sz="1800" b="1" baseline="0" dirty="0">
                          <a:solidFill>
                            <a:schemeClr val="accent1"/>
                          </a:solidFill>
                          <a:latin typeface="Arial" panose="020B0604020202020204" pitchFamily="34" charset="0"/>
                          <a:cs typeface="Arial" panose="020B0604020202020204" pitchFamily="34" charset="0"/>
                        </a:rPr>
                      </a:br>
                      <a:r>
                        <a:rPr lang="en-US" sz="1800" b="1" baseline="0" dirty="0">
                          <a:solidFill>
                            <a:schemeClr val="accent1"/>
                          </a:solidFill>
                          <a:latin typeface="Arial" panose="020B0604020202020204" pitchFamily="34" charset="0"/>
                          <a:cs typeface="Arial" panose="020B0604020202020204" pitchFamily="34" charset="0"/>
                        </a:rPr>
                        <a:t>or older and unmarried</a:t>
                      </a:r>
                      <a:endParaRPr lang="en-US" sz="1800" b="1" dirty="0">
                        <a:solidFill>
                          <a:schemeClr val="accent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1771">
                <a:tc>
                  <a:txBody>
                    <a:bodyPr/>
                    <a:lstStyle/>
                    <a:p>
                      <a:pPr marL="342900" indent="-342900" algn="l">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Own work record is </a:t>
                      </a:r>
                      <a:r>
                        <a:rPr lang="en-US" sz="1800" b="1" dirty="0">
                          <a:solidFill>
                            <a:schemeClr val="accent1"/>
                          </a:solidFill>
                          <a:latin typeface="Arial" panose="020B0604020202020204" pitchFamily="34" charset="0"/>
                          <a:cs typeface="Arial" panose="020B0604020202020204" pitchFamily="34" charset="0"/>
                        </a:rPr>
                        <a:t>less than benefit </a:t>
                      </a:r>
                      <a:r>
                        <a:rPr lang="en-US" sz="1800" dirty="0">
                          <a:solidFill>
                            <a:schemeClr val="bg1"/>
                          </a:solidFill>
                          <a:latin typeface="Arial" panose="020B0604020202020204" pitchFamily="34" charset="0"/>
                          <a:cs typeface="Arial" panose="020B0604020202020204" pitchFamily="34" charset="0"/>
                        </a:rPr>
                        <a:t>based on the divorce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1771">
                <a:tc>
                  <a:txBody>
                    <a:bodyPr/>
                    <a:lstStyle/>
                    <a:p>
                      <a:pPr marL="342900" indent="-342900" algn="l">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Amount of benefit has </a:t>
                      </a:r>
                      <a:r>
                        <a:rPr lang="en-US" sz="1800" b="1" dirty="0">
                          <a:solidFill>
                            <a:schemeClr val="accent1"/>
                          </a:solidFill>
                          <a:latin typeface="Arial" panose="020B0604020202020204" pitchFamily="34" charset="0"/>
                          <a:cs typeface="Arial" panose="020B0604020202020204" pitchFamily="34" charset="0"/>
                        </a:rPr>
                        <a:t>no effect </a:t>
                      </a:r>
                      <a:r>
                        <a:rPr lang="en-US" sz="1800" dirty="0">
                          <a:solidFill>
                            <a:schemeClr val="bg1"/>
                          </a:solidFill>
                          <a:latin typeface="Arial" panose="020B0604020202020204" pitchFamily="34" charset="0"/>
                          <a:cs typeface="Arial" panose="020B0604020202020204" pitchFamily="34" charset="0"/>
                        </a:rPr>
                        <a:t>on other ex-spouse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or their current spouse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21571">
                <a:tc>
                  <a:txBody>
                    <a:bodyPr/>
                    <a:lstStyle/>
                    <a:p>
                      <a:pPr marL="342900" indent="-342900" algn="l">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Divorced</a:t>
                      </a:r>
                      <a:r>
                        <a:rPr lang="en-US" sz="1800" baseline="0" dirty="0">
                          <a:solidFill>
                            <a:schemeClr val="bg1"/>
                          </a:solidFill>
                          <a:latin typeface="Arial" panose="020B0604020202020204" pitchFamily="34" charset="0"/>
                          <a:cs typeface="Arial" panose="020B0604020202020204" pitchFamily="34" charset="0"/>
                        </a:rPr>
                        <a:t> at least </a:t>
                      </a:r>
                      <a:r>
                        <a:rPr lang="en-US" sz="1800" b="1" baseline="0" dirty="0">
                          <a:solidFill>
                            <a:schemeClr val="accent1"/>
                          </a:solidFill>
                          <a:latin typeface="Arial" panose="020B0604020202020204" pitchFamily="34" charset="0"/>
                          <a:cs typeface="Arial" panose="020B0604020202020204" pitchFamily="34" charset="0"/>
                        </a:rPr>
                        <a:t>two years and if both spouses are at least </a:t>
                      </a:r>
                      <a:br>
                        <a:rPr lang="en-US" sz="1800" b="1" baseline="0" dirty="0">
                          <a:solidFill>
                            <a:schemeClr val="accent1"/>
                          </a:solidFill>
                          <a:latin typeface="Arial" panose="020B0604020202020204" pitchFamily="34" charset="0"/>
                          <a:cs typeface="Arial" panose="020B0604020202020204" pitchFamily="34" charset="0"/>
                        </a:rPr>
                      </a:br>
                      <a:r>
                        <a:rPr lang="en-US" sz="1800" b="1" baseline="0" dirty="0">
                          <a:solidFill>
                            <a:schemeClr val="accent1"/>
                          </a:solidFill>
                          <a:latin typeface="Arial" panose="020B0604020202020204" pitchFamily="34" charset="0"/>
                          <a:cs typeface="Arial" panose="020B0604020202020204" pitchFamily="34" charset="0"/>
                        </a:rPr>
                        <a:t>age 62</a:t>
                      </a:r>
                      <a:r>
                        <a:rPr lang="en-US" sz="1800" baseline="0" dirty="0">
                          <a:solidFill>
                            <a:schemeClr val="tx1"/>
                          </a:solidFill>
                          <a:latin typeface="Arial" panose="020B0604020202020204" pitchFamily="34" charset="0"/>
                          <a:cs typeface="Arial" panose="020B0604020202020204" pitchFamily="34" charset="0"/>
                        </a:rPr>
                        <a:t>, </a:t>
                      </a:r>
                      <a:r>
                        <a:rPr lang="en-US" sz="1800" baseline="0" dirty="0">
                          <a:solidFill>
                            <a:schemeClr val="bg1"/>
                          </a:solidFill>
                          <a:latin typeface="Arial" panose="020B0604020202020204" pitchFamily="34" charset="0"/>
                          <a:cs typeface="Arial" panose="020B0604020202020204" pitchFamily="34" charset="0"/>
                        </a:rPr>
                        <a:t>divorced spouse can get benefits even if the other </a:t>
                      </a:r>
                      <a:br>
                        <a:rPr lang="en-US" sz="1800" baseline="0" dirty="0">
                          <a:solidFill>
                            <a:schemeClr val="bg1"/>
                          </a:solidFill>
                          <a:latin typeface="Arial" panose="020B0604020202020204" pitchFamily="34" charset="0"/>
                          <a:cs typeface="Arial" panose="020B0604020202020204" pitchFamily="34" charset="0"/>
                        </a:rPr>
                      </a:br>
                      <a:r>
                        <a:rPr lang="en-US" sz="1800" baseline="0" dirty="0">
                          <a:solidFill>
                            <a:schemeClr val="bg1"/>
                          </a:solidFill>
                          <a:latin typeface="Arial" panose="020B0604020202020204" pitchFamily="34" charset="0"/>
                          <a:cs typeface="Arial" panose="020B0604020202020204" pitchFamily="34" charset="0"/>
                        </a:rPr>
                        <a:t>spouse is not retired (has not started Social Security benefits)</a:t>
                      </a:r>
                      <a:endParaRPr lang="en-US" sz="18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9" name="Picture Placeholder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780563" y="2046431"/>
            <a:ext cx="4408262" cy="3581713"/>
          </a:xfrm>
          <a:prstGeom prst="rect">
            <a:avLst/>
          </a:prstGeom>
        </p:spPr>
      </p:pic>
      <p:sp>
        <p:nvSpPr>
          <p:cNvPr id="11" name="Rectangle 9"/>
          <p:cNvSpPr>
            <a:spLocks/>
          </p:cNvSpPr>
          <p:nvPr/>
        </p:nvSpPr>
        <p:spPr bwMode="gray">
          <a:xfrm>
            <a:off x="394016" y="6366957"/>
            <a:ext cx="11463795" cy="23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1588"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lvl="1">
              <a:spcBef>
                <a:spcPts val="500"/>
              </a:spcBef>
              <a:spcAft>
                <a:spcPct val="0"/>
              </a:spcAft>
            </a:pPr>
            <a:r>
              <a:rPr lang="en-US" altLang="en-US" sz="1200" dirty="0">
                <a:latin typeface="Arial" panose="020B0604020202020204" pitchFamily="34" charset="0"/>
                <a:cs typeface="Arial" panose="020B0604020202020204" pitchFamily="34" charset="0"/>
              </a:rPr>
              <a:t>The rules are complicated and vary depending on your situation, so talk to a Social Security representative about the options available to you.</a:t>
            </a:r>
          </a:p>
        </p:txBody>
      </p:sp>
    </p:spTree>
    <p:extLst>
      <p:ext uri="{BB962C8B-B14F-4D97-AF65-F5344CB8AC3E}">
        <p14:creationId xmlns:p14="http://schemas.microsoft.com/office/powerpoint/2010/main" val="3707972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25</a:t>
            </a:fld>
            <a:endParaRPr lang="en-US" dirty="0"/>
          </a:p>
        </p:txBody>
      </p:sp>
      <p:sp>
        <p:nvSpPr>
          <p:cNvPr id="5" name="Text Placeholder 4"/>
          <p:cNvSpPr>
            <a:spLocks noGrp="1"/>
          </p:cNvSpPr>
          <p:nvPr>
            <p:ph type="body" sz="quarter" idx="20"/>
          </p:nvPr>
        </p:nvSpPr>
        <p:spPr/>
        <p:txBody>
          <a:bodyPr>
            <a:normAutofit/>
          </a:bodyPr>
          <a:lstStyle/>
          <a:p>
            <a:r>
              <a:rPr lang="en-US" dirty="0">
                <a:latin typeface="+mn-lt"/>
              </a:rPr>
              <a:t>Social Security</a:t>
            </a:r>
          </a:p>
          <a:p>
            <a:r>
              <a:rPr lang="en-US" sz="2400" dirty="0">
                <a:latin typeface="+mn-lt"/>
              </a:rPr>
              <a:t>Medicare</a:t>
            </a: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latin typeface="+mn-lt"/>
              </a:rPr>
              <a:t>07</a:t>
            </a:r>
          </a:p>
        </p:txBody>
      </p:sp>
      <p:sp>
        <p:nvSpPr>
          <p:cNvPr id="9" name="TextBox 8"/>
          <p:cNvSpPr txBox="1"/>
          <p:nvPr/>
        </p:nvSpPr>
        <p:spPr>
          <a:xfrm>
            <a:off x="909782" y="1297541"/>
            <a:ext cx="1719368" cy="633677"/>
          </a:xfrm>
          <a:prstGeom prst="rect">
            <a:avLst/>
          </a:prstGeom>
          <a:noFill/>
        </p:spPr>
        <p:txBody>
          <a:bodyPr wrap="square" rtlCol="0" anchor="ctr">
            <a:noAutofit/>
          </a:bodyPr>
          <a:lstStyle/>
          <a:p>
            <a:pPr algn="r">
              <a:lnSpc>
                <a:spcPct val="90000"/>
              </a:lnSpc>
            </a:pPr>
            <a:r>
              <a:rPr lang="en-US" dirty="0">
                <a:solidFill>
                  <a:schemeClr val="bg1"/>
                </a:solidFill>
                <a:latin typeface="Arial" panose="020B0604020202020204" pitchFamily="34" charset="0"/>
                <a:cs typeface="Arial" panose="020B0604020202020204" pitchFamily="34" charset="0"/>
              </a:rPr>
              <a:t>KEY</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4665" y="894292"/>
            <a:ext cx="7304160" cy="5112102"/>
          </a:xfrm>
          <a:prstGeom prst="rect">
            <a:avLst/>
          </a:prstGeom>
        </p:spPr>
      </p:pic>
    </p:spTree>
    <p:extLst>
      <p:ext uri="{BB962C8B-B14F-4D97-AF65-F5344CB8AC3E}">
        <p14:creationId xmlns:p14="http://schemas.microsoft.com/office/powerpoint/2010/main" val="3973830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Medicare eligibility</a:t>
            </a:r>
          </a:p>
        </p:txBody>
      </p:sp>
      <p:sp>
        <p:nvSpPr>
          <p:cNvPr id="2" name="Slide Number Placeholder 1"/>
          <p:cNvSpPr>
            <a:spLocks noGrp="1"/>
          </p:cNvSpPr>
          <p:nvPr>
            <p:ph type="sldNum" sz="quarter" idx="11"/>
          </p:nvPr>
        </p:nvSpPr>
        <p:spPr/>
        <p:txBody>
          <a:bodyPr/>
          <a:lstStyle/>
          <a:p>
            <a:fld id="{67FC5CDF-15F9-4054-9F50-C9080AAD3281}" type="slidenum">
              <a:rPr lang="en-US" smtClean="0"/>
              <a:pPr/>
              <a:t>26</a:t>
            </a:fld>
            <a:endParaRPr lang="en-US" dirty="0"/>
          </a:p>
        </p:txBody>
      </p:sp>
      <p:sp>
        <p:nvSpPr>
          <p:cNvPr id="6" name="Text Box 41"/>
          <p:cNvSpPr txBox="1">
            <a:spLocks noChangeArrowheads="1"/>
          </p:cNvSpPr>
          <p:nvPr/>
        </p:nvSpPr>
        <p:spPr bwMode="gray">
          <a:xfrm>
            <a:off x="380042" y="6383631"/>
            <a:ext cx="4953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000" b="0" dirty="0">
                <a:solidFill>
                  <a:schemeClr val="bg2">
                    <a:lumMod val="50000"/>
                  </a:schemeClr>
                </a:solidFill>
                <a:latin typeface="+mn-lt"/>
              </a:rPr>
              <a:t>Centers for Medicare &amp; Medicaid Services, “Medicare &amp; You 2023.”</a:t>
            </a:r>
          </a:p>
        </p:txBody>
      </p:sp>
      <p:sp>
        <p:nvSpPr>
          <p:cNvPr id="7" name="Rectangle 6"/>
          <p:cNvSpPr/>
          <p:nvPr/>
        </p:nvSpPr>
        <p:spPr>
          <a:xfrm>
            <a:off x="621748" y="1459230"/>
            <a:ext cx="5703092" cy="3939540"/>
          </a:xfrm>
          <a:prstGeom prst="rect">
            <a:avLst/>
          </a:prstGeom>
        </p:spPr>
        <p:txBody>
          <a:bodyPr wrap="square">
            <a:spAutoFit/>
          </a:bodyPr>
          <a:lstStyle/>
          <a:p>
            <a:pPr marL="342900" lvl="1" indent="-342900">
              <a:spcBef>
                <a:spcPts val="1200"/>
              </a:spcBef>
              <a:buFont typeface="Arial" panose="020B0604020202020204" pitchFamily="34" charset="0"/>
              <a:buChar char="•"/>
              <a:defRPr/>
            </a:pPr>
            <a:r>
              <a:rPr lang="en-US" sz="2000" dirty="0">
                <a:solidFill>
                  <a:schemeClr val="bg1"/>
                </a:solidFill>
                <a:cs typeface="Arial" panose="020B0604020202020204" pitchFamily="34" charset="0"/>
              </a:rPr>
              <a:t>Regardless of retirement age, Medicare benefits start at age 65.</a:t>
            </a:r>
          </a:p>
          <a:p>
            <a:pPr marL="342900" lvl="1" indent="-342900">
              <a:spcBef>
                <a:spcPts val="1200"/>
              </a:spcBef>
              <a:buFont typeface="Arial" panose="020B0604020202020204" pitchFamily="34" charset="0"/>
              <a:buChar char="•"/>
              <a:defRPr/>
            </a:pPr>
            <a:r>
              <a:rPr lang="en-US" sz="2000" dirty="0">
                <a:solidFill>
                  <a:schemeClr val="bg1"/>
                </a:solidFill>
                <a:cs typeface="Arial" panose="020B0604020202020204" pitchFamily="34" charset="0"/>
              </a:rPr>
              <a:t>Eligible the </a:t>
            </a:r>
            <a:r>
              <a:rPr lang="en-US" sz="2000" b="1" dirty="0">
                <a:solidFill>
                  <a:schemeClr val="accent1"/>
                </a:solidFill>
                <a:cs typeface="Arial" panose="020B0604020202020204" pitchFamily="34" charset="0"/>
              </a:rPr>
              <a:t>first day of the month </a:t>
            </a:r>
            <a:r>
              <a:rPr lang="en-US" sz="2000" dirty="0">
                <a:solidFill>
                  <a:schemeClr val="bg1"/>
                </a:solidFill>
                <a:cs typeface="Arial" panose="020B0604020202020204" pitchFamily="34" charset="0"/>
              </a:rPr>
              <a:t>you turn age 65.</a:t>
            </a:r>
          </a:p>
          <a:p>
            <a:pPr marL="342900" lvl="1" indent="-342900">
              <a:spcBef>
                <a:spcPts val="1200"/>
              </a:spcBef>
              <a:buFont typeface="Arial" panose="020B0604020202020204" pitchFamily="34" charset="0"/>
              <a:buChar char="•"/>
              <a:defRPr/>
            </a:pPr>
            <a:r>
              <a:rPr lang="en-US" sz="2000" dirty="0">
                <a:solidFill>
                  <a:schemeClr val="bg1"/>
                </a:solidFill>
                <a:cs typeface="Arial" panose="020B0604020202020204" pitchFamily="34" charset="0"/>
              </a:rPr>
              <a:t>If you are already receiving Social Security benefits in the month you attain age 65, you are </a:t>
            </a:r>
            <a:r>
              <a:rPr lang="en-US" sz="2000" b="1" dirty="0">
                <a:solidFill>
                  <a:schemeClr val="accent1"/>
                </a:solidFill>
                <a:cs typeface="Arial" panose="020B0604020202020204" pitchFamily="34" charset="0"/>
              </a:rPr>
              <a:t>automatically enrolled </a:t>
            </a:r>
            <a:r>
              <a:rPr lang="en-US" sz="2000" dirty="0">
                <a:solidFill>
                  <a:schemeClr val="bg1"/>
                </a:solidFill>
                <a:cs typeface="Arial" panose="020B0604020202020204" pitchFamily="34" charset="0"/>
              </a:rPr>
              <a:t>in Medicare.</a:t>
            </a:r>
          </a:p>
          <a:p>
            <a:pPr marL="342900" lvl="1" indent="-342900">
              <a:spcBef>
                <a:spcPts val="1200"/>
              </a:spcBef>
              <a:buFont typeface="Arial" panose="020B0604020202020204" pitchFamily="34" charset="0"/>
              <a:buChar char="•"/>
              <a:defRPr/>
            </a:pPr>
            <a:r>
              <a:rPr lang="en-US" altLang="en-US" sz="2000" dirty="0">
                <a:solidFill>
                  <a:schemeClr val="bg1"/>
                </a:solidFill>
                <a:cs typeface="Arial" panose="020B0604020202020204" pitchFamily="34" charset="0"/>
              </a:rPr>
              <a:t>If you are not currently receiving Social Security benefits, you must enroll to receive Medicare benefits. You should apply </a:t>
            </a:r>
            <a:r>
              <a:rPr lang="en-US" altLang="en-US" sz="2000" b="1" dirty="0">
                <a:solidFill>
                  <a:schemeClr val="accent1"/>
                </a:solidFill>
                <a:cs typeface="Arial" panose="020B0604020202020204" pitchFamily="34" charset="0"/>
              </a:rPr>
              <a:t>three months </a:t>
            </a:r>
            <a:r>
              <a:rPr lang="en-US" altLang="en-US" sz="2000" dirty="0">
                <a:solidFill>
                  <a:schemeClr val="bg1"/>
                </a:solidFill>
                <a:cs typeface="Arial" panose="020B0604020202020204" pitchFamily="34" charset="0"/>
              </a:rPr>
              <a:t>before reaching age 65.</a:t>
            </a:r>
            <a:endParaRPr lang="en-US" sz="2000" dirty="0">
              <a:solidFill>
                <a:schemeClr val="bg1"/>
              </a:solidFill>
              <a:cs typeface="Arial" panose="020B0604020202020204" pitchFamily="34" charset="0"/>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85696" y="1329588"/>
            <a:ext cx="5403129" cy="4461299"/>
          </a:xfrm>
          <a:prstGeom prst="rect">
            <a:avLst/>
          </a:prstGeom>
        </p:spPr>
      </p:pic>
    </p:spTree>
    <p:extLst>
      <p:ext uri="{BB962C8B-B14F-4D97-AF65-F5344CB8AC3E}">
        <p14:creationId xmlns:p14="http://schemas.microsoft.com/office/powerpoint/2010/main" val="3424771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Medicare parts</a:t>
            </a:r>
          </a:p>
        </p:txBody>
      </p:sp>
      <p:sp>
        <p:nvSpPr>
          <p:cNvPr id="3" name="Slide Number Placeholder 2"/>
          <p:cNvSpPr>
            <a:spLocks noGrp="1"/>
          </p:cNvSpPr>
          <p:nvPr>
            <p:ph type="sldNum" sz="quarter" idx="11"/>
          </p:nvPr>
        </p:nvSpPr>
        <p:spPr/>
        <p:txBody>
          <a:bodyPr/>
          <a:lstStyle/>
          <a:p>
            <a:fld id="{67FC5CDF-15F9-4054-9F50-C9080AAD3281}" type="slidenum">
              <a:rPr lang="en-US" smtClean="0"/>
              <a:pPr/>
              <a:t>27</a:t>
            </a:fld>
            <a:endParaRPr lang="en-US" dirty="0"/>
          </a:p>
        </p:txBody>
      </p:sp>
      <p:sp>
        <p:nvSpPr>
          <p:cNvPr id="6" name="Chevron 5"/>
          <p:cNvSpPr/>
          <p:nvPr/>
        </p:nvSpPr>
        <p:spPr>
          <a:xfrm>
            <a:off x="8142342" y="1529996"/>
            <a:ext cx="3073151" cy="1635242"/>
          </a:xfrm>
          <a:prstGeom prst="chevron">
            <a:avLst>
              <a:gd name="adj" fmla="val 2075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alibri" panose="020F0502020204030204" pitchFamily="34" charset="0"/>
            </a:endParaRPr>
          </a:p>
        </p:txBody>
      </p:sp>
      <p:sp>
        <p:nvSpPr>
          <p:cNvPr id="7" name="Chevron 6"/>
          <p:cNvSpPr/>
          <p:nvPr/>
        </p:nvSpPr>
        <p:spPr>
          <a:xfrm>
            <a:off x="5434049" y="1529996"/>
            <a:ext cx="3073151" cy="1635242"/>
          </a:xfrm>
          <a:prstGeom prst="chevron">
            <a:avLst>
              <a:gd name="adj" fmla="val 2075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6" tIns="68586" rIns="68586" bIns="68586" rtlCol="0" anchor="ctr"/>
          <a:lstStyle/>
          <a:p>
            <a:pPr algn="ctr" defTabSz="816200"/>
            <a:endParaRPr lang="en-US" sz="700" dirty="0">
              <a:solidFill>
                <a:srgbClr val="FFFFFF"/>
              </a:solidFill>
              <a:latin typeface="Calibri" panose="020F0502020204030204" pitchFamily="34" charset="0"/>
            </a:endParaRPr>
          </a:p>
        </p:txBody>
      </p:sp>
      <p:sp>
        <p:nvSpPr>
          <p:cNvPr id="8" name="Chevron 7"/>
          <p:cNvSpPr/>
          <p:nvPr/>
        </p:nvSpPr>
        <p:spPr>
          <a:xfrm>
            <a:off x="2725755" y="1529996"/>
            <a:ext cx="3073153" cy="1635242"/>
          </a:xfrm>
          <a:prstGeom prst="chevron">
            <a:avLst>
              <a:gd name="adj" fmla="val 207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alibri" panose="020F0502020204030204" pitchFamily="34" charset="0"/>
            </a:endParaRPr>
          </a:p>
        </p:txBody>
      </p:sp>
      <p:sp>
        <p:nvSpPr>
          <p:cNvPr id="9" name="Pentagon 8"/>
          <p:cNvSpPr/>
          <p:nvPr/>
        </p:nvSpPr>
        <p:spPr>
          <a:xfrm>
            <a:off x="507934" y="1529996"/>
            <a:ext cx="2582678" cy="1635242"/>
          </a:xfrm>
          <a:prstGeom prst="homePlate">
            <a:avLst>
              <a:gd name="adj" fmla="val 221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Calibri" panose="020F0502020204030204" pitchFamily="34" charset="0"/>
            </a:endParaRPr>
          </a:p>
        </p:txBody>
      </p:sp>
      <p:cxnSp>
        <p:nvCxnSpPr>
          <p:cNvPr id="13" name="Straight Connector 12"/>
          <p:cNvCxnSpPr/>
          <p:nvPr/>
        </p:nvCxnSpPr>
        <p:spPr>
          <a:xfrm rot="5400000" flipH="1" flipV="1">
            <a:off x="3037935" y="3373005"/>
            <a:ext cx="439604" cy="22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8454521" y="3373005"/>
            <a:ext cx="439604" cy="22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74879" y="3373005"/>
            <a:ext cx="439604" cy="2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761991" y="3373005"/>
            <a:ext cx="439604" cy="225"/>
          </a:xfrm>
          <a:prstGeom prst="line">
            <a:avLst/>
          </a:prstGeom>
          <a:ln w="12700">
            <a:solidFill>
              <a:srgbClr val="008265"/>
            </a:solidFill>
          </a:ln>
        </p:spPr>
        <p:style>
          <a:lnRef idx="1">
            <a:schemeClr val="accent1"/>
          </a:lnRef>
          <a:fillRef idx="0">
            <a:schemeClr val="accent1"/>
          </a:fillRef>
          <a:effectRef idx="0">
            <a:schemeClr val="accent1"/>
          </a:effectRef>
          <a:fontRef idx="minor">
            <a:schemeClr val="tx1"/>
          </a:fontRef>
        </p:style>
      </p:cxnSp>
      <p:sp>
        <p:nvSpPr>
          <p:cNvPr id="17" name="Textplatzhalter 3"/>
          <p:cNvSpPr txBox="1">
            <a:spLocks/>
          </p:cNvSpPr>
          <p:nvPr/>
        </p:nvSpPr>
        <p:spPr>
          <a:xfrm>
            <a:off x="507935" y="1529996"/>
            <a:ext cx="2582677" cy="1623318"/>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800" dirty="0">
                <a:solidFill>
                  <a:schemeClr val="bg2"/>
                </a:solidFill>
                <a:latin typeface="Calibri" panose="020F0502020204030204" pitchFamily="34" charset="0"/>
              </a:rPr>
              <a:t>Part A</a:t>
            </a:r>
          </a:p>
          <a:p>
            <a:pPr algn="ctr"/>
            <a:r>
              <a:rPr lang="en-GB" dirty="0">
                <a:solidFill>
                  <a:schemeClr val="bg2"/>
                </a:solidFill>
                <a:latin typeface="Calibri" panose="020F0502020204030204" pitchFamily="34" charset="0"/>
              </a:rPr>
              <a:t>Hospital insurance</a:t>
            </a:r>
          </a:p>
        </p:txBody>
      </p:sp>
      <p:sp>
        <p:nvSpPr>
          <p:cNvPr id="18" name="Textplatzhalter 3"/>
          <p:cNvSpPr txBox="1">
            <a:spLocks/>
          </p:cNvSpPr>
          <p:nvPr/>
        </p:nvSpPr>
        <p:spPr>
          <a:xfrm>
            <a:off x="852175" y="3544214"/>
            <a:ext cx="1815973" cy="1079870"/>
          </a:xfrm>
          <a:prstGeom prst="rect">
            <a:avLst/>
          </a:prstGeom>
        </p:spPr>
        <p:txBody>
          <a:bodyPr lIns="0" tIns="0" rIns="0" bIns="0" anchor="t">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spcAft>
                <a:spcPts val="600"/>
              </a:spcAft>
            </a:pPr>
            <a:r>
              <a:rPr lang="en-GB" dirty="0">
                <a:solidFill>
                  <a:schemeClr val="bg1"/>
                </a:solidFill>
              </a:rPr>
              <a:t>Pays for some of the costs for hospitalization, hospice care, and home health services. </a:t>
            </a:r>
          </a:p>
          <a:p>
            <a:pPr>
              <a:spcAft>
                <a:spcPts val="600"/>
              </a:spcAft>
            </a:pPr>
            <a:r>
              <a:rPr lang="en-GB" dirty="0">
                <a:solidFill>
                  <a:schemeClr val="bg1"/>
                </a:solidFill>
              </a:rPr>
              <a:t>Usually premium free, but there are </a:t>
            </a:r>
            <a:r>
              <a:rPr lang="en-GB" dirty="0" err="1">
                <a:solidFill>
                  <a:schemeClr val="bg1"/>
                </a:solidFill>
              </a:rPr>
              <a:t>copays</a:t>
            </a:r>
            <a:r>
              <a:rPr lang="en-GB" dirty="0">
                <a:solidFill>
                  <a:schemeClr val="bg1"/>
                </a:solidFill>
              </a:rPr>
              <a:t> and deductibles.</a:t>
            </a:r>
          </a:p>
        </p:txBody>
      </p:sp>
      <p:sp>
        <p:nvSpPr>
          <p:cNvPr id="19" name="Textplatzhalter 3"/>
          <p:cNvSpPr txBox="1">
            <a:spLocks/>
          </p:cNvSpPr>
          <p:nvPr/>
        </p:nvSpPr>
        <p:spPr>
          <a:xfrm>
            <a:off x="2970991" y="1545100"/>
            <a:ext cx="2582677" cy="1623318"/>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800" dirty="0">
                <a:solidFill>
                  <a:schemeClr val="bg2"/>
                </a:solidFill>
                <a:latin typeface="Calibri" panose="020F0502020204030204" pitchFamily="34" charset="0"/>
              </a:rPr>
              <a:t>Part B</a:t>
            </a:r>
          </a:p>
          <a:p>
            <a:pPr algn="ctr"/>
            <a:r>
              <a:rPr lang="en-GB" dirty="0">
                <a:solidFill>
                  <a:schemeClr val="bg2"/>
                </a:solidFill>
                <a:latin typeface="Calibri" panose="020F0502020204030204" pitchFamily="34" charset="0"/>
              </a:rPr>
              <a:t>Medical insurance</a:t>
            </a:r>
          </a:p>
        </p:txBody>
      </p:sp>
      <p:sp>
        <p:nvSpPr>
          <p:cNvPr id="20" name="Textplatzhalter 3"/>
          <p:cNvSpPr txBox="1">
            <a:spLocks/>
          </p:cNvSpPr>
          <p:nvPr/>
        </p:nvSpPr>
        <p:spPr>
          <a:xfrm>
            <a:off x="3315231" y="3559318"/>
            <a:ext cx="2030290" cy="1079870"/>
          </a:xfrm>
          <a:prstGeom prst="rect">
            <a:avLst/>
          </a:prstGeom>
        </p:spPr>
        <p:txBody>
          <a:bodyPr lIns="0" tIns="0" rIns="0" bIns="0" anchor="t">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r>
              <a:rPr lang="en-GB" dirty="0">
                <a:solidFill>
                  <a:schemeClr val="bg1"/>
                </a:solidFill>
              </a:rPr>
              <a:t>Primarily covers physicians’ services, most outpatient hospital services, and certain related services.</a:t>
            </a:r>
          </a:p>
          <a:p>
            <a:r>
              <a:rPr lang="en-GB" dirty="0">
                <a:solidFill>
                  <a:schemeClr val="bg1"/>
                </a:solidFill>
              </a:rPr>
              <a:t>Long-term nursing home care is currently not covered.</a:t>
            </a:r>
          </a:p>
          <a:p>
            <a:r>
              <a:rPr lang="en-GB" dirty="0">
                <a:solidFill>
                  <a:schemeClr val="bg1"/>
                </a:solidFill>
              </a:rPr>
              <a:t>There is a premium.</a:t>
            </a:r>
          </a:p>
        </p:txBody>
      </p:sp>
      <p:sp>
        <p:nvSpPr>
          <p:cNvPr id="21" name="Textplatzhalter 3"/>
          <p:cNvSpPr txBox="1">
            <a:spLocks/>
          </p:cNvSpPr>
          <p:nvPr/>
        </p:nvSpPr>
        <p:spPr>
          <a:xfrm>
            <a:off x="5679285" y="1535957"/>
            <a:ext cx="2582677" cy="1623318"/>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800" dirty="0">
                <a:solidFill>
                  <a:schemeClr val="bg2"/>
                </a:solidFill>
                <a:latin typeface="Calibri" panose="020F0502020204030204" pitchFamily="34" charset="0"/>
              </a:rPr>
              <a:t>Part C</a:t>
            </a:r>
          </a:p>
          <a:p>
            <a:pPr algn="ctr"/>
            <a:r>
              <a:rPr lang="en-GB" dirty="0">
                <a:solidFill>
                  <a:schemeClr val="bg2"/>
                </a:solidFill>
                <a:latin typeface="Calibri" panose="020F0502020204030204" pitchFamily="34" charset="0"/>
              </a:rPr>
              <a:t>Medicare Advantage Plans</a:t>
            </a:r>
          </a:p>
        </p:txBody>
      </p:sp>
      <p:sp>
        <p:nvSpPr>
          <p:cNvPr id="22" name="Textplatzhalter 3"/>
          <p:cNvSpPr txBox="1">
            <a:spLocks/>
          </p:cNvSpPr>
          <p:nvPr/>
        </p:nvSpPr>
        <p:spPr>
          <a:xfrm>
            <a:off x="6023525" y="3550176"/>
            <a:ext cx="1815973" cy="1079870"/>
          </a:xfrm>
          <a:prstGeom prst="rect">
            <a:avLst/>
          </a:prstGeom>
        </p:spPr>
        <p:txBody>
          <a:bodyPr lIns="0" tIns="0" rIns="0" bIns="0" anchor="t">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r>
              <a:rPr lang="en-GB" dirty="0">
                <a:solidFill>
                  <a:schemeClr val="bg1"/>
                </a:solidFill>
              </a:rPr>
              <a:t>Includes managed care plans, private fee-for-service plans, and medical savings accounts. </a:t>
            </a:r>
          </a:p>
          <a:p>
            <a:r>
              <a:rPr lang="en-GB" dirty="0">
                <a:solidFill>
                  <a:schemeClr val="bg1"/>
                </a:solidFill>
              </a:rPr>
              <a:t>May offer extra coverage such as vision, dental, and/or health and wellness programs.</a:t>
            </a:r>
          </a:p>
        </p:txBody>
      </p:sp>
      <p:sp>
        <p:nvSpPr>
          <p:cNvPr id="23" name="Textplatzhalter 3"/>
          <p:cNvSpPr txBox="1">
            <a:spLocks/>
          </p:cNvSpPr>
          <p:nvPr/>
        </p:nvSpPr>
        <p:spPr>
          <a:xfrm>
            <a:off x="8387465" y="1551449"/>
            <a:ext cx="2582677" cy="1623318"/>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800" dirty="0">
                <a:solidFill>
                  <a:schemeClr val="bg2"/>
                </a:solidFill>
                <a:latin typeface="Calibri" panose="020F0502020204030204" pitchFamily="34" charset="0"/>
              </a:rPr>
              <a:t>Part D</a:t>
            </a:r>
          </a:p>
          <a:p>
            <a:pPr algn="ctr"/>
            <a:r>
              <a:rPr lang="en-GB" dirty="0">
                <a:solidFill>
                  <a:schemeClr val="bg2"/>
                </a:solidFill>
                <a:latin typeface="Calibri" panose="020F0502020204030204" pitchFamily="34" charset="0"/>
              </a:rPr>
              <a:t>Prescription drug coverage</a:t>
            </a:r>
          </a:p>
        </p:txBody>
      </p:sp>
      <p:sp>
        <p:nvSpPr>
          <p:cNvPr id="24" name="Textplatzhalter 3"/>
          <p:cNvSpPr txBox="1">
            <a:spLocks/>
          </p:cNvSpPr>
          <p:nvPr/>
        </p:nvSpPr>
        <p:spPr>
          <a:xfrm>
            <a:off x="8731703" y="3565667"/>
            <a:ext cx="1815973" cy="1079870"/>
          </a:xfrm>
          <a:prstGeom prst="rect">
            <a:avLst/>
          </a:prstGeom>
        </p:spPr>
        <p:txBody>
          <a:bodyPr lIns="0" tIns="0" rIns="0" bIns="0" anchor="t">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r>
              <a:rPr lang="en-GB" dirty="0">
                <a:solidFill>
                  <a:schemeClr val="bg1"/>
                </a:solidFill>
              </a:rPr>
              <a:t>Voluntary prescription drug coverage.</a:t>
            </a:r>
          </a:p>
        </p:txBody>
      </p:sp>
    </p:spTree>
    <p:extLst>
      <p:ext uri="{BB962C8B-B14F-4D97-AF65-F5344CB8AC3E}">
        <p14:creationId xmlns:p14="http://schemas.microsoft.com/office/powerpoint/2010/main" val="3404987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p:nvPr/>
        </p:nvCxnSpPr>
        <p:spPr>
          <a:xfrm flipH="1">
            <a:off x="3444490" y="5450204"/>
            <a:ext cx="1614550" cy="0"/>
          </a:xfrm>
          <a:prstGeom prst="line">
            <a:avLst/>
          </a:prstGeom>
          <a:noFill/>
          <a:ln w="9525" cap="flat" cmpd="sng" algn="ctr">
            <a:solidFill>
              <a:schemeClr val="accent1"/>
            </a:solidFill>
            <a:prstDash val="solid"/>
          </a:ln>
          <a:effectLst/>
        </p:spPr>
      </p:cxnSp>
      <p:cxnSp>
        <p:nvCxnSpPr>
          <p:cNvPr id="50" name="Straight Connector 49"/>
          <p:cNvCxnSpPr/>
          <p:nvPr/>
        </p:nvCxnSpPr>
        <p:spPr>
          <a:xfrm flipH="1">
            <a:off x="3272446" y="1700790"/>
            <a:ext cx="1786594" cy="0"/>
          </a:xfrm>
          <a:prstGeom prst="line">
            <a:avLst/>
          </a:prstGeom>
          <a:noFill/>
          <a:ln w="9525" cap="flat" cmpd="sng" algn="ctr">
            <a:solidFill>
              <a:schemeClr val="accent1"/>
            </a:solidFill>
            <a:prstDash val="solid"/>
          </a:ln>
          <a:effectLst/>
        </p:spPr>
      </p:cxnSp>
      <p:cxnSp>
        <p:nvCxnSpPr>
          <p:cNvPr id="53" name="Straight Connector 52"/>
          <p:cNvCxnSpPr/>
          <p:nvPr/>
        </p:nvCxnSpPr>
        <p:spPr>
          <a:xfrm flipH="1">
            <a:off x="3448694" y="4219891"/>
            <a:ext cx="1610346" cy="0"/>
          </a:xfrm>
          <a:prstGeom prst="line">
            <a:avLst/>
          </a:prstGeom>
          <a:noFill/>
          <a:ln w="9525" cap="flat" cmpd="sng" algn="ctr">
            <a:solidFill>
              <a:schemeClr val="accent1"/>
            </a:solidFill>
            <a:prstDash val="solid"/>
          </a:ln>
          <a:effectLst/>
        </p:spPr>
      </p:cxnSp>
      <p:cxnSp>
        <p:nvCxnSpPr>
          <p:cNvPr id="49" name="Straight Connector 48"/>
          <p:cNvCxnSpPr/>
          <p:nvPr/>
        </p:nvCxnSpPr>
        <p:spPr>
          <a:xfrm flipH="1">
            <a:off x="6732293" y="1700790"/>
            <a:ext cx="1493578" cy="0"/>
          </a:xfrm>
          <a:prstGeom prst="line">
            <a:avLst/>
          </a:prstGeom>
          <a:noFill/>
          <a:ln w="9525" cap="flat" cmpd="sng" algn="ctr">
            <a:solidFill>
              <a:srgbClr val="138CC0"/>
            </a:solidFill>
            <a:prstDash val="solid"/>
          </a:ln>
          <a:effectLst/>
        </p:spPr>
      </p:cxnSp>
      <p:cxnSp>
        <p:nvCxnSpPr>
          <p:cNvPr id="84" name="Straight Connector 83"/>
          <p:cNvCxnSpPr/>
          <p:nvPr/>
        </p:nvCxnSpPr>
        <p:spPr>
          <a:xfrm flipH="1">
            <a:off x="6732293" y="4220116"/>
            <a:ext cx="1378364" cy="0"/>
          </a:xfrm>
          <a:prstGeom prst="line">
            <a:avLst/>
          </a:prstGeom>
          <a:noFill/>
          <a:ln w="9525" cap="flat" cmpd="sng" algn="ctr">
            <a:solidFill>
              <a:schemeClr val="accent2"/>
            </a:solidFill>
            <a:prstDash val="solid"/>
          </a:ln>
          <a:effectLst/>
        </p:spPr>
      </p:cxnSp>
      <p:grpSp>
        <p:nvGrpSpPr>
          <p:cNvPr id="99" name="Group 98"/>
          <p:cNvGrpSpPr/>
          <p:nvPr/>
        </p:nvGrpSpPr>
        <p:grpSpPr>
          <a:xfrm>
            <a:off x="621745" y="4473143"/>
            <a:ext cx="2879572" cy="1863752"/>
            <a:chOff x="621745" y="4530751"/>
            <a:chExt cx="2879572" cy="1863752"/>
          </a:xfrm>
        </p:grpSpPr>
        <p:sp>
          <p:nvSpPr>
            <p:cNvPr id="44" name="Chevron 43"/>
            <p:cNvSpPr/>
            <p:nvPr/>
          </p:nvSpPr>
          <p:spPr>
            <a:xfrm rot="5400000">
              <a:off x="1129656" y="4022842"/>
              <a:ext cx="1863752" cy="2879570"/>
            </a:xfrm>
            <a:prstGeom prst="chevron">
              <a:avLst>
                <a:gd name="adj" fmla="val 20758"/>
              </a:avLst>
            </a:prstGeom>
            <a:solidFill>
              <a:srgbClr val="B7DFE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1" name="Textplatzhalter 3"/>
            <p:cNvSpPr txBox="1">
              <a:spLocks/>
            </p:cNvSpPr>
            <p:nvPr/>
          </p:nvSpPr>
          <p:spPr>
            <a:xfrm>
              <a:off x="621745" y="5169594"/>
              <a:ext cx="2879570" cy="81514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kumimoji="0" lang="en-GB" sz="2800" b="0" i="0" u="none" strike="noStrike" kern="1200" cap="none" spc="0" normalizeH="0" baseline="0" noProof="0" dirty="0" err="1">
                  <a:ln>
                    <a:noFill/>
                  </a:ln>
                  <a:solidFill>
                    <a:schemeClr val="accent1"/>
                  </a:solidFill>
                  <a:effectLst/>
                  <a:uLnTx/>
                  <a:uFillTx/>
                  <a:latin typeface="Calibri" panose="020F0502020204030204" pitchFamily="34" charset="0"/>
                  <a:ea typeface="+mn-ea"/>
                  <a:cs typeface="+mn-cs"/>
                </a:rPr>
                <a:t>Medigap</a:t>
              </a:r>
              <a:endParaRPr kumimoji="0" lang="en-GB" sz="2800" b="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endParaRPr>
            </a:p>
          </p:txBody>
        </p:sp>
      </p:grpSp>
      <p:grpSp>
        <p:nvGrpSpPr>
          <p:cNvPr id="98" name="Group 97"/>
          <p:cNvGrpSpPr/>
          <p:nvPr/>
        </p:nvGrpSpPr>
        <p:grpSpPr>
          <a:xfrm>
            <a:off x="7992016" y="3195640"/>
            <a:ext cx="2879571" cy="1863752"/>
            <a:chOff x="7992016" y="3253248"/>
            <a:chExt cx="2879571" cy="1863752"/>
          </a:xfrm>
        </p:grpSpPr>
        <p:sp>
          <p:nvSpPr>
            <p:cNvPr id="42" name="Chevron 41"/>
            <p:cNvSpPr/>
            <p:nvPr/>
          </p:nvSpPr>
          <p:spPr>
            <a:xfrm rot="5400000">
              <a:off x="8499926" y="2745339"/>
              <a:ext cx="1863752" cy="2879570"/>
            </a:xfrm>
            <a:prstGeom prst="chevron">
              <a:avLst>
                <a:gd name="adj" fmla="val 20758"/>
              </a:avLst>
            </a:prstGeom>
            <a:solidFill>
              <a:srgbClr val="C8DEF0"/>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8" name="Textplatzhalter 3"/>
            <p:cNvSpPr txBox="1">
              <a:spLocks/>
            </p:cNvSpPr>
            <p:nvPr/>
          </p:nvSpPr>
          <p:spPr>
            <a:xfrm>
              <a:off x="7992016" y="3922505"/>
              <a:ext cx="2879570" cy="81514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kumimoji="0" lang="en-GB" sz="2800" b="0" i="0" u="none" strike="noStrike" kern="1200" cap="none" spc="0" normalizeH="0" baseline="0" noProof="0" dirty="0">
                  <a:ln>
                    <a:noFill/>
                  </a:ln>
                  <a:solidFill>
                    <a:schemeClr val="accent2"/>
                  </a:solidFill>
                  <a:effectLst/>
                  <a:uLnTx/>
                  <a:uFillTx/>
                  <a:latin typeface="Calibri" panose="020F0502020204030204" pitchFamily="34" charset="0"/>
                  <a:ea typeface="+mn-ea"/>
                  <a:cs typeface="+mn-cs"/>
                </a:rPr>
                <a:t>Part D</a:t>
              </a:r>
            </a:p>
          </p:txBody>
        </p:sp>
      </p:grpSp>
      <p:grpSp>
        <p:nvGrpSpPr>
          <p:cNvPr id="97" name="Group 96"/>
          <p:cNvGrpSpPr/>
          <p:nvPr/>
        </p:nvGrpSpPr>
        <p:grpSpPr>
          <a:xfrm>
            <a:off x="621746" y="3195640"/>
            <a:ext cx="2879571" cy="1863752"/>
            <a:chOff x="621746" y="3253248"/>
            <a:chExt cx="2879571" cy="1863752"/>
          </a:xfrm>
        </p:grpSpPr>
        <p:sp>
          <p:nvSpPr>
            <p:cNvPr id="45" name="Chevron 44"/>
            <p:cNvSpPr/>
            <p:nvPr/>
          </p:nvSpPr>
          <p:spPr>
            <a:xfrm rot="5400000">
              <a:off x="1129656" y="2745339"/>
              <a:ext cx="1863752" cy="2879570"/>
            </a:xfrm>
            <a:prstGeom prst="chevron">
              <a:avLst>
                <a:gd name="adj" fmla="val 20758"/>
              </a:avLst>
            </a:prstGeom>
            <a:solidFill>
              <a:srgbClr val="80CAD4"/>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0" name="Textplatzhalter 3"/>
            <p:cNvSpPr txBox="1">
              <a:spLocks/>
            </p:cNvSpPr>
            <p:nvPr/>
          </p:nvSpPr>
          <p:spPr>
            <a:xfrm>
              <a:off x="621746" y="3922505"/>
              <a:ext cx="2879570" cy="81514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kumimoji="0" lang="en-GB" sz="2800" b="0" i="0" u="none" strike="noStrike" kern="1200" cap="none" spc="0" normalizeH="0" baseline="0" noProof="0" dirty="0">
                  <a:ln>
                    <a:noFill/>
                  </a:ln>
                  <a:solidFill>
                    <a:schemeClr val="bg2"/>
                  </a:solidFill>
                  <a:effectLst/>
                  <a:uLnTx/>
                  <a:uFillTx/>
                  <a:latin typeface="Calibri" panose="020F0502020204030204" pitchFamily="34" charset="0"/>
                  <a:ea typeface="+mn-ea"/>
                  <a:cs typeface="+mn-cs"/>
                </a:rPr>
                <a:t>Part D</a:t>
              </a:r>
            </a:p>
          </p:txBody>
        </p:sp>
      </p:grpSp>
      <p:grpSp>
        <p:nvGrpSpPr>
          <p:cNvPr id="96" name="Group 95"/>
          <p:cNvGrpSpPr/>
          <p:nvPr/>
        </p:nvGrpSpPr>
        <p:grpSpPr>
          <a:xfrm>
            <a:off x="7991771" y="1928824"/>
            <a:ext cx="2884022" cy="1863753"/>
            <a:chOff x="7991771" y="1986432"/>
            <a:chExt cx="2884022" cy="1863753"/>
          </a:xfrm>
        </p:grpSpPr>
        <p:sp>
          <p:nvSpPr>
            <p:cNvPr id="43" name="Chevron 42"/>
            <p:cNvSpPr/>
            <p:nvPr/>
          </p:nvSpPr>
          <p:spPr>
            <a:xfrm rot="5400000">
              <a:off x="8499679" y="1478524"/>
              <a:ext cx="1863753" cy="2879570"/>
            </a:xfrm>
            <a:prstGeom prst="chevron">
              <a:avLst>
                <a:gd name="adj" fmla="val 20758"/>
              </a:avLst>
            </a:prstGeom>
            <a:solidFill>
              <a:srgbClr val="77A6D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7" name="Textplatzhalter 3"/>
            <p:cNvSpPr txBox="1">
              <a:spLocks/>
            </p:cNvSpPr>
            <p:nvPr/>
          </p:nvSpPr>
          <p:spPr>
            <a:xfrm>
              <a:off x="7996223" y="2624378"/>
              <a:ext cx="2879570" cy="81514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kumimoji="0" lang="en-GB"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Parts</a:t>
              </a:r>
              <a:r>
                <a:rPr kumimoji="0" lang="en-GB" sz="2800" b="0" i="0" u="none" strike="noStrike" kern="1200" cap="none" spc="0" normalizeH="0" noProof="0" dirty="0">
                  <a:ln>
                    <a:noFill/>
                  </a:ln>
                  <a:solidFill>
                    <a:srgbClr val="FFFFFF"/>
                  </a:solidFill>
                  <a:effectLst/>
                  <a:uLnTx/>
                  <a:uFillTx/>
                  <a:latin typeface="Calibri" panose="020F0502020204030204" pitchFamily="34" charset="0"/>
                  <a:ea typeface="+mn-ea"/>
                  <a:cs typeface="+mn-cs"/>
                </a:rPr>
                <a:t> A, B, C &amp; </a:t>
              </a:r>
              <a:br>
                <a:rPr kumimoji="0" lang="en-GB" sz="2800" b="0" i="0" u="none" strike="noStrike" kern="1200" cap="none" spc="0" normalizeH="0" noProof="0" dirty="0">
                  <a:ln>
                    <a:noFill/>
                  </a:ln>
                  <a:solidFill>
                    <a:srgbClr val="FFFFFF"/>
                  </a:solidFill>
                  <a:effectLst/>
                  <a:uLnTx/>
                  <a:uFillTx/>
                  <a:latin typeface="Calibri" panose="020F0502020204030204" pitchFamily="34" charset="0"/>
                  <a:ea typeface="+mn-ea"/>
                  <a:cs typeface="+mn-cs"/>
                </a:rPr>
              </a:br>
              <a:r>
                <a:rPr kumimoji="0" lang="en-GB" sz="2800" b="0" i="0" u="none" strike="noStrike" kern="1200" cap="none" spc="0" normalizeH="0" noProof="0" dirty="0">
                  <a:ln>
                    <a:noFill/>
                  </a:ln>
                  <a:solidFill>
                    <a:srgbClr val="FFFFFF"/>
                  </a:solidFill>
                  <a:effectLst/>
                  <a:uLnTx/>
                  <a:uFillTx/>
                  <a:latin typeface="Calibri" panose="020F0502020204030204" pitchFamily="34" charset="0"/>
                  <a:ea typeface="+mn-ea"/>
                  <a:cs typeface="+mn-cs"/>
                </a:rPr>
                <a:t>usually D</a:t>
              </a:r>
              <a:r>
                <a:rPr kumimoji="0" lang="en-GB" sz="28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mn-cs"/>
                </a:rPr>
                <a:t>1</a:t>
              </a:r>
            </a:p>
          </p:txBody>
        </p:sp>
      </p:grpSp>
      <p:grpSp>
        <p:nvGrpSpPr>
          <p:cNvPr id="95" name="Group 94"/>
          <p:cNvGrpSpPr/>
          <p:nvPr/>
        </p:nvGrpSpPr>
        <p:grpSpPr>
          <a:xfrm>
            <a:off x="621501" y="1928824"/>
            <a:ext cx="2884022" cy="1863753"/>
            <a:chOff x="621501" y="1986432"/>
            <a:chExt cx="2884022" cy="1863753"/>
          </a:xfrm>
        </p:grpSpPr>
        <p:sp>
          <p:nvSpPr>
            <p:cNvPr id="46" name="Chevron 45"/>
            <p:cNvSpPr/>
            <p:nvPr/>
          </p:nvSpPr>
          <p:spPr>
            <a:xfrm rot="5400000">
              <a:off x="1129409" y="1478524"/>
              <a:ext cx="1863753" cy="2879570"/>
            </a:xfrm>
            <a:prstGeom prst="chevron">
              <a:avLst>
                <a:gd name="adj" fmla="val 20758"/>
              </a:avLst>
            </a:prstGeom>
            <a:solidFill>
              <a:srgbClr val="5FBCC9"/>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Textplatzhalter 3"/>
            <p:cNvSpPr txBox="1">
              <a:spLocks/>
            </p:cNvSpPr>
            <p:nvPr/>
          </p:nvSpPr>
          <p:spPr>
            <a:xfrm>
              <a:off x="625953" y="2624378"/>
              <a:ext cx="2879570" cy="81514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lang="en-GB" sz="2800" dirty="0">
                  <a:solidFill>
                    <a:srgbClr val="FFFFFF"/>
                  </a:solidFill>
                  <a:latin typeface="Calibri" panose="020F0502020204030204" pitchFamily="34" charset="0"/>
                </a:rPr>
                <a:t>Parts A&amp;B</a:t>
              </a:r>
              <a:endParaRPr kumimoji="0" lang="en-GB"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sp>
        <p:nvSpPr>
          <p:cNvPr id="85" name="Title 84"/>
          <p:cNvSpPr>
            <a:spLocks noGrp="1"/>
          </p:cNvSpPr>
          <p:nvPr>
            <p:ph type="title"/>
          </p:nvPr>
        </p:nvSpPr>
        <p:spPr/>
        <p:txBody>
          <a:bodyPr/>
          <a:lstStyle/>
          <a:p>
            <a:r>
              <a:rPr lang="en-GB" dirty="0">
                <a:solidFill>
                  <a:schemeClr val="bg1"/>
                </a:solidFill>
                <a:latin typeface="Arial" panose="020B0604020202020204" pitchFamily="34" charset="0"/>
                <a:cs typeface="Arial" panose="020B0604020202020204" pitchFamily="34" charset="0"/>
              </a:rPr>
              <a:t>Medicare coverage decisions</a:t>
            </a:r>
            <a:endParaRPr lang="en-US"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1"/>
          </p:nvPr>
        </p:nvSpPr>
        <p:spPr/>
        <p:txBody>
          <a:bodyPr/>
          <a:lstStyle/>
          <a:p>
            <a:fld id="{67FC5CDF-15F9-4054-9F50-C9080AAD3281}" type="slidenum">
              <a:rPr lang="en-US" smtClean="0"/>
              <a:pPr/>
              <a:t>28</a:t>
            </a:fld>
            <a:endParaRPr lang="en-US" dirty="0"/>
          </a:p>
        </p:txBody>
      </p:sp>
      <p:grpSp>
        <p:nvGrpSpPr>
          <p:cNvPr id="40" name="Group 39"/>
          <p:cNvGrpSpPr/>
          <p:nvPr/>
        </p:nvGrpSpPr>
        <p:grpSpPr>
          <a:xfrm>
            <a:off x="4233827" y="1434896"/>
            <a:ext cx="3358367" cy="922793"/>
            <a:chOff x="4233827" y="1434896"/>
            <a:chExt cx="3358367" cy="922793"/>
          </a:xfrm>
        </p:grpSpPr>
        <p:sp>
          <p:nvSpPr>
            <p:cNvPr id="37" name="Rectangle 36"/>
            <p:cNvSpPr/>
            <p:nvPr/>
          </p:nvSpPr>
          <p:spPr>
            <a:xfrm>
              <a:off x="5172796" y="1434896"/>
              <a:ext cx="1440079" cy="494071"/>
            </a:xfrm>
            <a:prstGeom prst="rect">
              <a:avLst/>
            </a:prstGeom>
            <a:solidFill>
              <a:schemeClr val="bg2">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55" name="Textplatzhalter 3"/>
            <p:cNvSpPr txBox="1">
              <a:spLocks/>
            </p:cNvSpPr>
            <p:nvPr/>
          </p:nvSpPr>
          <p:spPr>
            <a:xfrm>
              <a:off x="4233827" y="1643183"/>
              <a:ext cx="3358367" cy="714506"/>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600"/>
                </a:spcAft>
                <a:buClrTx/>
                <a:buSzTx/>
                <a:buFont typeface="Calibri" panose="020B0604020202020204" pitchFamily="34" charset="0"/>
                <a:buNone/>
                <a:tabLst/>
                <a:defRPr/>
              </a:pPr>
              <a:r>
                <a:rPr kumimoji="0" lang="en-GB" sz="2000" b="1" i="0" u="none" strike="noStrike" kern="1200" cap="none" spc="0" normalizeH="0" baseline="0" noProof="0" dirty="0">
                  <a:ln>
                    <a:noFill/>
                  </a:ln>
                  <a:effectLst/>
                  <a:uLnTx/>
                  <a:uFillTx/>
                  <a:latin typeface="Calibri" panose="020F0502020204030204" pitchFamily="34" charset="0"/>
                </a:rPr>
                <a:t>DECISION</a:t>
              </a:r>
              <a:r>
                <a:rPr kumimoji="0" lang="en-GB" sz="2000" b="1" i="0" u="none" strike="noStrike" kern="1200" cap="none" spc="0" normalizeH="0" noProof="0" dirty="0">
                  <a:ln>
                    <a:noFill/>
                  </a:ln>
                  <a:effectLst/>
                  <a:uLnTx/>
                  <a:uFillTx/>
                  <a:latin typeface="Calibri" panose="020F0502020204030204" pitchFamily="34" charset="0"/>
                </a:rPr>
                <a:t> 1</a:t>
              </a:r>
            </a:p>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lang="en-GB" sz="1800" noProof="0" dirty="0">
                  <a:latin typeface="Calibri" panose="020F0502020204030204" pitchFamily="34" charset="0"/>
                </a:rPr>
                <a:t>How do you want to </a:t>
              </a:r>
              <a:br>
                <a:rPr lang="en-GB" sz="1800" noProof="0" dirty="0">
                  <a:latin typeface="Calibri" panose="020F0502020204030204" pitchFamily="34" charset="0"/>
                </a:rPr>
              </a:br>
              <a:r>
                <a:rPr lang="en-GB" sz="1800" noProof="0" dirty="0">
                  <a:latin typeface="Calibri" panose="020F0502020204030204" pitchFamily="34" charset="0"/>
                </a:rPr>
                <a:t>get coverage?</a:t>
              </a:r>
              <a:endParaRPr kumimoji="0" lang="en-GB" sz="1800" b="0" i="0" u="none" strike="noStrike" kern="1200" cap="none" spc="0" normalizeH="0" baseline="0" noProof="0" dirty="0">
                <a:ln>
                  <a:noFill/>
                </a:ln>
                <a:effectLst/>
                <a:uLnTx/>
                <a:uFillTx/>
                <a:latin typeface="Calibri" panose="020F0502020204030204" pitchFamily="34" charset="0"/>
              </a:endParaRPr>
            </a:p>
          </p:txBody>
        </p:sp>
      </p:grpSp>
      <p:grpSp>
        <p:nvGrpSpPr>
          <p:cNvPr id="93" name="Group 92"/>
          <p:cNvGrpSpPr/>
          <p:nvPr/>
        </p:nvGrpSpPr>
        <p:grpSpPr>
          <a:xfrm>
            <a:off x="4596630" y="3931758"/>
            <a:ext cx="2623803" cy="903032"/>
            <a:chOff x="4596630" y="3931758"/>
            <a:chExt cx="2623803" cy="903032"/>
          </a:xfrm>
        </p:grpSpPr>
        <p:sp>
          <p:nvSpPr>
            <p:cNvPr id="90" name="Rectangle 89"/>
            <p:cNvSpPr/>
            <p:nvPr/>
          </p:nvSpPr>
          <p:spPr>
            <a:xfrm>
              <a:off x="5192655" y="3931758"/>
              <a:ext cx="1440079" cy="494071"/>
            </a:xfrm>
            <a:prstGeom prst="rect">
              <a:avLst/>
            </a:prstGeom>
            <a:solidFill>
              <a:schemeClr val="bg2">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56" name="Textplatzhalter 3"/>
            <p:cNvSpPr txBox="1">
              <a:spLocks/>
            </p:cNvSpPr>
            <p:nvPr/>
          </p:nvSpPr>
          <p:spPr>
            <a:xfrm>
              <a:off x="4596630" y="4120284"/>
              <a:ext cx="2623803" cy="714506"/>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lvl="0" algn="ctr">
                <a:defRPr/>
              </a:pPr>
              <a:r>
                <a:rPr lang="en-GB" sz="2000" b="1" dirty="0">
                  <a:latin typeface="Calibri" panose="020F0502020204030204" pitchFamily="34" charset="0"/>
                </a:rPr>
                <a:t>DECISION 2</a:t>
              </a:r>
            </a:p>
            <a:p>
              <a:pPr lvl="0" algn="ctr">
                <a:spcBef>
                  <a:spcPts val="600"/>
                </a:spcBef>
                <a:defRPr/>
              </a:pPr>
              <a:r>
                <a:rPr lang="en-GB" sz="1600" dirty="0">
                  <a:latin typeface="Calibri" panose="020F0502020204030204" pitchFamily="34" charset="0"/>
                </a:rPr>
                <a:t>Do you need to add prescription drug coverage?</a:t>
              </a:r>
            </a:p>
          </p:txBody>
        </p:sp>
      </p:grpSp>
      <p:grpSp>
        <p:nvGrpSpPr>
          <p:cNvPr id="94" name="Group 93"/>
          <p:cNvGrpSpPr/>
          <p:nvPr/>
        </p:nvGrpSpPr>
        <p:grpSpPr>
          <a:xfrm>
            <a:off x="4769451" y="5181602"/>
            <a:ext cx="2357587" cy="897320"/>
            <a:chOff x="4769451" y="5181602"/>
            <a:chExt cx="2357587" cy="897320"/>
          </a:xfrm>
        </p:grpSpPr>
        <p:sp>
          <p:nvSpPr>
            <p:cNvPr id="91" name="Rectangle 90"/>
            <p:cNvSpPr/>
            <p:nvPr/>
          </p:nvSpPr>
          <p:spPr>
            <a:xfrm>
              <a:off x="5230307" y="5181602"/>
              <a:ext cx="1440079" cy="494071"/>
            </a:xfrm>
            <a:prstGeom prst="rect">
              <a:avLst/>
            </a:prstGeom>
            <a:solidFill>
              <a:schemeClr val="bg2">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57" name="Textplatzhalter 3"/>
            <p:cNvSpPr txBox="1">
              <a:spLocks/>
            </p:cNvSpPr>
            <p:nvPr/>
          </p:nvSpPr>
          <p:spPr>
            <a:xfrm>
              <a:off x="4769451" y="5364416"/>
              <a:ext cx="2357587" cy="714506"/>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lvl="0" algn="ctr">
                <a:defRPr/>
              </a:pPr>
              <a:r>
                <a:rPr lang="en-GB" sz="2000" b="1" dirty="0">
                  <a:latin typeface="Calibri" panose="020F0502020204030204" pitchFamily="34" charset="0"/>
                </a:rPr>
                <a:t>DECISION 3</a:t>
              </a:r>
            </a:p>
            <a:p>
              <a:pPr lvl="0" algn="ctr">
                <a:spcBef>
                  <a:spcPts val="600"/>
                </a:spcBef>
                <a:defRPr/>
              </a:pPr>
              <a:r>
                <a:rPr lang="en-GB" sz="1600" dirty="0">
                  <a:latin typeface="Calibri" panose="020F0502020204030204" pitchFamily="34" charset="0"/>
                </a:rPr>
                <a:t>Do you need to add supplemental coverage?</a:t>
              </a:r>
            </a:p>
          </p:txBody>
        </p:sp>
      </p:grpSp>
      <p:grpSp>
        <p:nvGrpSpPr>
          <p:cNvPr id="38" name="Group 37"/>
          <p:cNvGrpSpPr/>
          <p:nvPr/>
        </p:nvGrpSpPr>
        <p:grpSpPr>
          <a:xfrm>
            <a:off x="621747" y="1124720"/>
            <a:ext cx="2879571" cy="1378066"/>
            <a:chOff x="621747" y="1182328"/>
            <a:chExt cx="2879571" cy="1378066"/>
          </a:xfrm>
        </p:grpSpPr>
        <p:sp>
          <p:nvSpPr>
            <p:cNvPr id="47" name="Pentagon 46"/>
            <p:cNvSpPr/>
            <p:nvPr/>
          </p:nvSpPr>
          <p:spPr>
            <a:xfrm rot="5400000">
              <a:off x="1372500" y="431576"/>
              <a:ext cx="1378066" cy="2879570"/>
            </a:xfrm>
            <a:prstGeom prst="homePlate">
              <a:avLst>
                <a:gd name="adj" fmla="val 22102"/>
              </a:avLst>
            </a:prstGeom>
            <a:solidFill>
              <a:schemeClr val="accent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Textplatzhalter 3"/>
            <p:cNvSpPr txBox="1">
              <a:spLocks/>
            </p:cNvSpPr>
            <p:nvPr/>
          </p:nvSpPr>
          <p:spPr>
            <a:xfrm>
              <a:off x="621747" y="1377290"/>
              <a:ext cx="2879570" cy="81514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lang="en-GB" sz="2800" dirty="0">
                  <a:solidFill>
                    <a:srgbClr val="FFFFFF"/>
                  </a:solidFill>
                  <a:latin typeface="Calibri" panose="020F0502020204030204" pitchFamily="34" charset="0"/>
                </a:rPr>
                <a:t>Original </a:t>
              </a:r>
              <a:br>
                <a:rPr lang="en-GB" sz="2800" dirty="0">
                  <a:solidFill>
                    <a:srgbClr val="FFFFFF"/>
                  </a:solidFill>
                  <a:latin typeface="Calibri" panose="020F0502020204030204" pitchFamily="34" charset="0"/>
                </a:rPr>
              </a:br>
              <a:r>
                <a:rPr lang="en-GB" sz="2800" dirty="0">
                  <a:solidFill>
                    <a:srgbClr val="FFFFFF"/>
                  </a:solidFill>
                  <a:latin typeface="Calibri" panose="020F0502020204030204" pitchFamily="34" charset="0"/>
                </a:rPr>
                <a:t>Medicare</a:t>
              </a:r>
              <a:endParaRPr kumimoji="0" lang="en-GB"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grpSp>
        <p:nvGrpSpPr>
          <p:cNvPr id="39" name="Group 38"/>
          <p:cNvGrpSpPr/>
          <p:nvPr/>
        </p:nvGrpSpPr>
        <p:grpSpPr>
          <a:xfrm>
            <a:off x="7992017" y="1124720"/>
            <a:ext cx="2879571" cy="1378066"/>
            <a:chOff x="7992017" y="1182328"/>
            <a:chExt cx="2879571" cy="1378066"/>
          </a:xfrm>
        </p:grpSpPr>
        <p:sp>
          <p:nvSpPr>
            <p:cNvPr id="48" name="Pentagon 47"/>
            <p:cNvSpPr/>
            <p:nvPr/>
          </p:nvSpPr>
          <p:spPr>
            <a:xfrm rot="5400000">
              <a:off x="8742770" y="431576"/>
              <a:ext cx="1378066" cy="2879570"/>
            </a:xfrm>
            <a:prstGeom prst="homePlate">
              <a:avLst>
                <a:gd name="adj" fmla="val 22102"/>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6" name="Textplatzhalter 3"/>
            <p:cNvSpPr txBox="1">
              <a:spLocks/>
            </p:cNvSpPr>
            <p:nvPr/>
          </p:nvSpPr>
          <p:spPr>
            <a:xfrm>
              <a:off x="7992017" y="1377290"/>
              <a:ext cx="2879570" cy="81514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200"/>
                </a:spcBef>
                <a:spcAft>
                  <a:spcPts val="200"/>
                </a:spcAft>
                <a:buClrTx/>
                <a:buSzTx/>
                <a:buFont typeface="Calibri" panose="020B0604020202020204" pitchFamily="34" charset="0"/>
                <a:buNone/>
                <a:tabLst/>
                <a:defRPr/>
              </a:pPr>
              <a:r>
                <a:rPr lang="en-GB" sz="2800" dirty="0">
                  <a:solidFill>
                    <a:srgbClr val="FFFFFF"/>
                  </a:solidFill>
                  <a:latin typeface="Calibri" panose="020F0502020204030204" pitchFamily="34" charset="0"/>
                </a:rPr>
                <a:t>Medicare Advantage Plan</a:t>
              </a:r>
              <a:endParaRPr kumimoji="0" lang="en-GB"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grpSp>
      <p:sp>
        <p:nvSpPr>
          <p:cNvPr id="100" name="TextBox 99"/>
          <p:cNvSpPr txBox="1">
            <a:spLocks noChangeArrowheads="1"/>
          </p:cNvSpPr>
          <p:nvPr/>
        </p:nvSpPr>
        <p:spPr bwMode="auto">
          <a:xfrm>
            <a:off x="8281641" y="5428641"/>
            <a:ext cx="22998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indent="-114300"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algn="ctr" eaLnBrk="1" hangingPunct="1">
              <a:lnSpc>
                <a:spcPct val="100000"/>
              </a:lnSpc>
              <a:spcAft>
                <a:spcPct val="0"/>
              </a:spcAft>
              <a:buClrTx/>
              <a:buFontTx/>
              <a:buNone/>
            </a:pPr>
            <a:r>
              <a:rPr lang="en-US" altLang="en-US" sz="1200" b="0" baseline="30000" dirty="0">
                <a:solidFill>
                  <a:schemeClr val="bg2">
                    <a:lumMod val="50000"/>
                  </a:schemeClr>
                </a:solidFill>
                <a:latin typeface="+mn-lt"/>
              </a:rPr>
              <a:t>1 </a:t>
            </a:r>
            <a:r>
              <a:rPr lang="en-US" altLang="en-US" sz="1200" b="0" dirty="0">
                <a:solidFill>
                  <a:schemeClr val="bg2">
                    <a:lumMod val="50000"/>
                  </a:schemeClr>
                </a:solidFill>
                <a:latin typeface="+mn-lt"/>
              </a:rPr>
              <a:t>Most plans cover but you may be able to add coverage in some plan types if not already included.</a:t>
            </a:r>
          </a:p>
        </p:txBody>
      </p:sp>
    </p:spTree>
    <p:extLst>
      <p:ext uri="{BB962C8B-B14F-4D97-AF65-F5344CB8AC3E}">
        <p14:creationId xmlns:p14="http://schemas.microsoft.com/office/powerpoint/2010/main" val="292499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up)">
                                      <p:cBhvr>
                                        <p:cTn id="10" dur="1000"/>
                                        <p:tgtEl>
                                          <p:spTgt spid="95"/>
                                        </p:tgtEl>
                                      </p:cBhvr>
                                    </p:animEffect>
                                  </p:childTnLst>
                                </p:cTn>
                              </p:par>
                              <p:par>
                                <p:cTn id="11" presetID="22" presetClass="entr" presetSubtype="1"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ipe(up)">
                                      <p:cBhvr>
                                        <p:cTn id="13" dur="1000"/>
                                        <p:tgtEl>
                                          <p:spTgt spid="9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wipe(up)">
                                      <p:cBhvr>
                                        <p:cTn id="26" dur="1000"/>
                                        <p:tgtEl>
                                          <p:spTgt spid="97"/>
                                        </p:tgtEl>
                                      </p:cBhvr>
                                    </p:animEffect>
                                  </p:childTnLst>
                                </p:cTn>
                              </p:par>
                              <p:par>
                                <p:cTn id="27" presetID="22" presetClass="entr" presetSubtype="1" fill="hold" nodeType="with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wipe(up)">
                                      <p:cBhvr>
                                        <p:cTn id="29" dur="1000"/>
                                        <p:tgtEl>
                                          <p:spTgt spid="98"/>
                                        </p:tgtEl>
                                      </p:cBhvr>
                                    </p:animEffect>
                                  </p:childTnLst>
                                </p:cTn>
                              </p:par>
                              <p:par>
                                <p:cTn id="30" presetID="1"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1000"/>
                                        <p:tgtEl>
                                          <p:spTgt spid="94"/>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wipe(up)">
                                      <p:cBhvr>
                                        <p:cTn id="42" dur="1000"/>
                                        <p:tgtEl>
                                          <p:spTgt spid="99"/>
                                        </p:tgtEl>
                                      </p:cBhvr>
                                    </p:animEffec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29</a:t>
            </a:fld>
            <a:endParaRPr lang="en-US" dirty="0"/>
          </a:p>
        </p:txBody>
      </p:sp>
      <p:sp>
        <p:nvSpPr>
          <p:cNvPr id="7" name="Text Placeholder 6"/>
          <p:cNvSpPr>
            <a:spLocks noGrp="1"/>
          </p:cNvSpPr>
          <p:nvPr>
            <p:ph type="body" sz="quarter" idx="20"/>
          </p:nvPr>
        </p:nvSpPr>
        <p:spPr>
          <a:solidFill>
            <a:schemeClr val="bg1"/>
          </a:solidFill>
        </p:spPr>
        <p:txBody>
          <a:bodyPr/>
          <a:lstStyle/>
          <a:p>
            <a:r>
              <a:rPr lang="en-US" dirty="0"/>
              <a:t>Summary</a:t>
            </a:r>
          </a:p>
        </p:txBody>
      </p:sp>
      <p:graphicFrame>
        <p:nvGraphicFramePr>
          <p:cNvPr id="5" name="Table 4"/>
          <p:cNvGraphicFramePr>
            <a:graphicFrameLocks noGrp="1"/>
          </p:cNvGraphicFramePr>
          <p:nvPr>
            <p:extLst>
              <p:ext uri="{D42A27DB-BD31-4B8C-83A1-F6EECF244321}">
                <p14:modId xmlns:p14="http://schemas.microsoft.com/office/powerpoint/2010/main" val="3844487131"/>
              </p:ext>
            </p:extLst>
          </p:nvPr>
        </p:nvGraphicFramePr>
        <p:xfrm>
          <a:off x="3732523" y="1643182"/>
          <a:ext cx="7680960" cy="4389120"/>
        </p:xfrm>
        <a:graphic>
          <a:graphicData uri="http://schemas.openxmlformats.org/drawingml/2006/table">
            <a:tbl>
              <a:tblPr>
                <a:tableStyleId>{2D5ABB26-0587-4C30-8999-92F81FD0307C}</a:tableStyleId>
              </a:tblPr>
              <a:tblGrid>
                <a:gridCol w="1463040">
                  <a:extLst>
                    <a:ext uri="{9D8B030D-6E8A-4147-A177-3AD203B41FA5}">
                      <a16:colId xmlns:a16="http://schemas.microsoft.com/office/drawing/2014/main" val="20000"/>
                    </a:ext>
                  </a:extLst>
                </a:gridCol>
                <a:gridCol w="2468880">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2468880">
                  <a:extLst>
                    <a:ext uri="{9D8B030D-6E8A-4147-A177-3AD203B41FA5}">
                      <a16:colId xmlns:a16="http://schemas.microsoft.com/office/drawing/2014/main" val="20003"/>
                    </a:ext>
                  </a:extLst>
                </a:gridCol>
              </a:tblGrid>
              <a:tr h="993721">
                <a:tc>
                  <a:txBody>
                    <a:bodyPr/>
                    <a:lstStyle/>
                    <a:p>
                      <a:pPr algn="ctr"/>
                      <a:r>
                        <a:rPr lang="en-US" sz="6600" b="1" dirty="0">
                          <a:solidFill>
                            <a:schemeClr val="bg1"/>
                          </a:solidFill>
                          <a:latin typeface="+mn-lt"/>
                        </a:rPr>
                        <a:t>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solidFill>
                            <a:schemeClr val="tx1"/>
                          </a:solidFill>
                          <a:latin typeface="+mn-lt"/>
                        </a:rPr>
                        <a:t>Benefit basics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r>
                        <a:rPr lang="en-US" sz="6600" b="1" kern="1200" dirty="0">
                          <a:solidFill>
                            <a:schemeClr val="bg1"/>
                          </a:solidFill>
                          <a:latin typeface="+mn-lt"/>
                          <a:ea typeface="+mn-ea"/>
                          <a:cs typeface="+mn-cs"/>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88167"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Tax implications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93721">
                <a:tc>
                  <a:txBody>
                    <a:bodyPr/>
                    <a:lstStyle/>
                    <a:p>
                      <a:pPr algn="ctr"/>
                      <a:r>
                        <a:rPr lang="en-US" sz="6600" b="1" dirty="0">
                          <a:solidFill>
                            <a:schemeClr val="bg1"/>
                          </a:solidFill>
                          <a:latin typeface="+mn-lt"/>
                        </a:rPr>
                        <a:t>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solidFill>
                            <a:schemeClr val="tx1"/>
                          </a:solidFill>
                          <a:latin typeface="+mn-lt"/>
                        </a:rPr>
                        <a:t>Income benefits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r>
                        <a:rPr lang="en-US" sz="6600" b="1" kern="1200" dirty="0">
                          <a:solidFill>
                            <a:schemeClr val="bg1"/>
                          </a:solidFill>
                          <a:latin typeface="+mn-lt"/>
                          <a:ea typeface="+mn-ea"/>
                          <a:cs typeface="+mn-cs"/>
                        </a:rPr>
                        <a:t>06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167"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n-lt"/>
                        </a:rPr>
                        <a:t>Spousal and survivor benefits</a:t>
                      </a:r>
                    </a:p>
                    <a:p>
                      <a:endParaRPr lang="en-US" sz="2000" dirty="0">
                        <a:solidFill>
                          <a:schemeClr val="tx1"/>
                        </a:solidFill>
                        <a:latin typeface="+mn-lt"/>
                      </a:endParaRP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93721">
                <a:tc>
                  <a:txBody>
                    <a:bodyPr/>
                    <a:lstStyle/>
                    <a:p>
                      <a:pPr algn="ctr"/>
                      <a:r>
                        <a:rPr lang="en-US" sz="6600" b="1" dirty="0">
                          <a:solidFill>
                            <a:schemeClr val="bg1"/>
                          </a:solidFill>
                          <a:latin typeface="+mn-lt"/>
                        </a:rPr>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solidFill>
                            <a:schemeClr val="tx1"/>
                          </a:solidFill>
                          <a:latin typeface="+mn-lt"/>
                        </a:rPr>
                        <a:t>When to start benefits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r>
                        <a:rPr lang="en-US" sz="6600" b="1" kern="1200" dirty="0">
                          <a:solidFill>
                            <a:schemeClr val="bg1"/>
                          </a:solidFill>
                          <a:latin typeface="+mn-lt"/>
                          <a:ea typeface="+mn-ea"/>
                          <a:cs typeface="+mn-cs"/>
                        </a:rPr>
                        <a:t>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chemeClr val="tx1"/>
                          </a:solidFill>
                          <a:latin typeface="+mn-lt"/>
                        </a:rPr>
                        <a:t>Medicare basics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93721">
                <a:tc>
                  <a:txBody>
                    <a:bodyPr/>
                    <a:lstStyle/>
                    <a:p>
                      <a:pPr marL="0" algn="ctr" defTabSz="1088167" rtl="0" eaLnBrk="1" latinLnBrk="0" hangingPunct="1"/>
                      <a:r>
                        <a:rPr lang="en-US" sz="6600" b="1" kern="1200" dirty="0">
                          <a:solidFill>
                            <a:schemeClr val="bg1"/>
                          </a:solidFill>
                          <a:latin typeface="+mn-lt"/>
                          <a:ea typeface="+mn-ea"/>
                          <a:cs typeface="+mn-cs"/>
                        </a:rPr>
                        <a:t>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chemeClr val="tx1"/>
                          </a:solidFill>
                          <a:latin typeface="+mn-lt"/>
                        </a:rPr>
                        <a:t>Working in retirement</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endParaRPr lang="en-US" sz="66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eaLnBrk="1" hangingPunct="1">
                        <a:lnSpc>
                          <a:spcPct val="100000"/>
                        </a:lnSpc>
                        <a:buClrTx/>
                        <a:buFontTx/>
                        <a:buNone/>
                      </a:pPr>
                      <a:endParaRPr lang="en-US" altLang="en-US" sz="2000" dirty="0">
                        <a:solidFill>
                          <a:schemeClr val="bg1"/>
                        </a:solidFill>
                        <a:latin typeface="+mn-lt"/>
                      </a:endParaRP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Rectangle 1"/>
          <p:cNvSpPr/>
          <p:nvPr/>
        </p:nvSpPr>
        <p:spPr>
          <a:xfrm>
            <a:off x="8168264" y="5279261"/>
            <a:ext cx="3053172" cy="646331"/>
          </a:xfrm>
          <a:prstGeom prst="rect">
            <a:avLst/>
          </a:prstGeom>
        </p:spPr>
        <p:txBody>
          <a:bodyPr wrap="square">
            <a:spAutoFit/>
          </a:bodyPr>
          <a:lstStyle/>
          <a:p>
            <a:r>
              <a:rPr lang="en-US" altLang="en-US" sz="1200" dirty="0">
                <a:solidFill>
                  <a:schemeClr val="bg2">
                    <a:lumMod val="50000"/>
                  </a:schemeClr>
                </a:solidFill>
              </a:rPr>
              <a:t>Remember, you should seek guidance from the Social Security Administration regarding your particular situation.</a:t>
            </a:r>
          </a:p>
        </p:txBody>
      </p:sp>
    </p:spTree>
    <p:extLst>
      <p:ext uri="{BB962C8B-B14F-4D97-AF65-F5344CB8AC3E}">
        <p14:creationId xmlns:p14="http://schemas.microsoft.com/office/powerpoint/2010/main" val="261923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3</a:t>
            </a:fld>
            <a:endParaRPr lang="en-US" dirty="0"/>
          </a:p>
        </p:txBody>
      </p:sp>
      <p:sp>
        <p:nvSpPr>
          <p:cNvPr id="7" name="Text Placeholder 6"/>
          <p:cNvSpPr>
            <a:spLocks noGrp="1"/>
          </p:cNvSpPr>
          <p:nvPr>
            <p:ph type="body" sz="quarter" idx="20"/>
          </p:nvPr>
        </p:nvSpPr>
        <p:spPr>
          <a:solidFill>
            <a:schemeClr val="bg1"/>
          </a:solidFill>
        </p:spPr>
        <p:txBody>
          <a:bodyPr/>
          <a:lstStyle/>
          <a:p>
            <a:r>
              <a:rPr lang="en-US" dirty="0"/>
              <a:t>Agenda</a:t>
            </a:r>
          </a:p>
        </p:txBody>
      </p:sp>
      <p:graphicFrame>
        <p:nvGraphicFramePr>
          <p:cNvPr id="5" name="Table 4"/>
          <p:cNvGraphicFramePr>
            <a:graphicFrameLocks noGrp="1"/>
          </p:cNvGraphicFramePr>
          <p:nvPr>
            <p:extLst>
              <p:ext uri="{D42A27DB-BD31-4B8C-83A1-F6EECF244321}">
                <p14:modId xmlns:p14="http://schemas.microsoft.com/office/powerpoint/2010/main" val="1009926779"/>
              </p:ext>
            </p:extLst>
          </p:nvPr>
        </p:nvGraphicFramePr>
        <p:xfrm>
          <a:off x="3732523" y="1643182"/>
          <a:ext cx="7680960" cy="4389120"/>
        </p:xfrm>
        <a:graphic>
          <a:graphicData uri="http://schemas.openxmlformats.org/drawingml/2006/table">
            <a:tbl>
              <a:tblPr>
                <a:tableStyleId>{2D5ABB26-0587-4C30-8999-92F81FD0307C}</a:tableStyleId>
              </a:tblPr>
              <a:tblGrid>
                <a:gridCol w="1463040">
                  <a:extLst>
                    <a:ext uri="{9D8B030D-6E8A-4147-A177-3AD203B41FA5}">
                      <a16:colId xmlns:a16="http://schemas.microsoft.com/office/drawing/2014/main" val="20000"/>
                    </a:ext>
                  </a:extLst>
                </a:gridCol>
                <a:gridCol w="2468880">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2468880">
                  <a:extLst>
                    <a:ext uri="{9D8B030D-6E8A-4147-A177-3AD203B41FA5}">
                      <a16:colId xmlns:a16="http://schemas.microsoft.com/office/drawing/2014/main" val="20003"/>
                    </a:ext>
                  </a:extLst>
                </a:gridCol>
              </a:tblGrid>
              <a:tr h="993721">
                <a:tc>
                  <a:txBody>
                    <a:bodyPr/>
                    <a:lstStyle/>
                    <a:p>
                      <a:pPr algn="ctr"/>
                      <a:r>
                        <a:rPr lang="en-US" sz="6600" b="1" dirty="0">
                          <a:solidFill>
                            <a:schemeClr val="bg1"/>
                          </a:solidFill>
                          <a:latin typeface="Calibri" panose="020F0502020204030204" pitchFamily="34" charset="0"/>
                        </a:rPr>
                        <a:t>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solidFill>
                            <a:schemeClr val="tx1"/>
                          </a:solidFill>
                          <a:latin typeface="Calibri" panose="020F0502020204030204" pitchFamily="34" charset="0"/>
                        </a:rPr>
                        <a:t>Benefit basics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r>
                        <a:rPr lang="en-US" sz="6600" b="1" kern="1200" dirty="0">
                          <a:solidFill>
                            <a:schemeClr val="bg1"/>
                          </a:solidFill>
                          <a:latin typeface="Calibri" panose="020F0502020204030204" pitchFamily="34" charset="0"/>
                          <a:ea typeface="+mn-ea"/>
                          <a:cs typeface="+mn-cs"/>
                        </a:rPr>
                        <a:t>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088167"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libri" panose="020F0502020204030204" pitchFamily="34" charset="0"/>
                        </a:rPr>
                        <a:t>Tax implications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93721">
                <a:tc>
                  <a:txBody>
                    <a:bodyPr/>
                    <a:lstStyle/>
                    <a:p>
                      <a:pPr algn="ctr"/>
                      <a:r>
                        <a:rPr lang="en-US" sz="6600" b="1" dirty="0">
                          <a:solidFill>
                            <a:schemeClr val="bg1"/>
                          </a:solidFill>
                          <a:latin typeface="Calibri" panose="020F0502020204030204" pitchFamily="34" charset="0"/>
                        </a:rPr>
                        <a:t>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solidFill>
                            <a:schemeClr val="tx1"/>
                          </a:solidFill>
                          <a:latin typeface="Calibri" panose="020F0502020204030204" pitchFamily="34" charset="0"/>
                        </a:rPr>
                        <a:t>Income benefits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r>
                        <a:rPr lang="en-US" sz="6600" b="1" kern="1200" dirty="0">
                          <a:solidFill>
                            <a:schemeClr val="bg1"/>
                          </a:solidFill>
                          <a:latin typeface="Calibri" panose="020F0502020204030204" pitchFamily="34" charset="0"/>
                          <a:ea typeface="+mn-ea"/>
                          <a:cs typeface="+mn-cs"/>
                        </a:rPr>
                        <a:t>06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167"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libri" panose="020F0502020204030204" pitchFamily="34" charset="0"/>
                        </a:rPr>
                        <a:t>Spousal and survivor benefits</a:t>
                      </a:r>
                    </a:p>
                    <a:p>
                      <a:endParaRPr lang="en-US" sz="2000" dirty="0">
                        <a:solidFill>
                          <a:schemeClr val="tx1"/>
                        </a:solidFill>
                        <a:latin typeface="Calibri" panose="020F0502020204030204" pitchFamily="34" charset="0"/>
                      </a:endParaRP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93721">
                <a:tc>
                  <a:txBody>
                    <a:bodyPr/>
                    <a:lstStyle/>
                    <a:p>
                      <a:pPr algn="ctr"/>
                      <a:r>
                        <a:rPr lang="en-US" sz="6600" b="1" dirty="0">
                          <a:solidFill>
                            <a:schemeClr val="bg1"/>
                          </a:solidFill>
                          <a:latin typeface="Calibri" panose="020F0502020204030204" pitchFamily="34" charset="0"/>
                        </a:rPr>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solidFill>
                            <a:schemeClr val="tx1"/>
                          </a:solidFill>
                          <a:latin typeface="Calibri" panose="020F0502020204030204" pitchFamily="34" charset="0"/>
                        </a:rPr>
                        <a:t>When to start benefits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r>
                        <a:rPr lang="en-US" sz="6600" b="1" kern="1200" dirty="0">
                          <a:solidFill>
                            <a:schemeClr val="bg1"/>
                          </a:solidFill>
                          <a:latin typeface="Calibri" panose="020F0502020204030204" pitchFamily="34" charset="0"/>
                          <a:ea typeface="+mn-ea"/>
                          <a:cs typeface="+mn-cs"/>
                        </a:rPr>
                        <a:t>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chemeClr val="tx1"/>
                          </a:solidFill>
                          <a:latin typeface="Calibri" panose="020F0502020204030204" pitchFamily="34" charset="0"/>
                        </a:rPr>
                        <a:t>Medicare basics</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93721">
                <a:tc>
                  <a:txBody>
                    <a:bodyPr/>
                    <a:lstStyle/>
                    <a:p>
                      <a:pPr marL="0" algn="ctr" defTabSz="1088167" rtl="0" eaLnBrk="1" latinLnBrk="0" hangingPunct="1"/>
                      <a:r>
                        <a:rPr lang="en-US" sz="6600" b="1" kern="1200" dirty="0">
                          <a:solidFill>
                            <a:schemeClr val="bg1"/>
                          </a:solidFill>
                          <a:latin typeface="Calibri" panose="020F0502020204030204" pitchFamily="34" charset="0"/>
                          <a:ea typeface="+mn-ea"/>
                          <a:cs typeface="+mn-cs"/>
                        </a:rPr>
                        <a:t>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chemeClr val="tx1"/>
                          </a:solidFill>
                          <a:latin typeface="Calibri" panose="020F0502020204030204" pitchFamily="34" charset="0"/>
                        </a:rPr>
                        <a:t>Working in retirement</a:t>
                      </a: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088167" rtl="0" eaLnBrk="1" latinLnBrk="0" hangingPunct="1"/>
                      <a:endParaRPr lang="en-US" sz="6600" b="1" kern="1200" dirty="0">
                        <a:solidFill>
                          <a:schemeClr val="bg1"/>
                        </a:solidFill>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eaLnBrk="1" hangingPunct="1">
                        <a:lnSpc>
                          <a:spcPct val="100000"/>
                        </a:lnSpc>
                        <a:buClrTx/>
                        <a:buFontTx/>
                        <a:buNone/>
                      </a:pPr>
                      <a:endParaRPr lang="en-US" altLang="en-US" sz="2000" dirty="0">
                        <a:solidFill>
                          <a:schemeClr val="bg1"/>
                        </a:solidFill>
                      </a:endParaRPr>
                    </a:p>
                  </a:txBody>
                  <a:tcPr marL="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Rectangle 1"/>
          <p:cNvSpPr/>
          <p:nvPr/>
        </p:nvSpPr>
        <p:spPr>
          <a:xfrm>
            <a:off x="7784241" y="5214817"/>
            <a:ext cx="3629242" cy="646331"/>
          </a:xfrm>
          <a:prstGeom prst="rect">
            <a:avLst/>
          </a:prstGeom>
        </p:spPr>
        <p:txBody>
          <a:bodyPr wrap="square">
            <a:spAutoFit/>
          </a:bodyPr>
          <a:lstStyle/>
          <a:p>
            <a:r>
              <a:rPr lang="en-US" altLang="en-US" sz="1200" dirty="0"/>
              <a:t>As we discuss this material, please be aware that you should seek guidance from the Social Security Administration regarding your particular situation.</a:t>
            </a:r>
          </a:p>
        </p:txBody>
      </p:sp>
    </p:spTree>
    <p:extLst>
      <p:ext uri="{BB962C8B-B14F-4D97-AF65-F5344CB8AC3E}">
        <p14:creationId xmlns:p14="http://schemas.microsoft.com/office/powerpoint/2010/main" val="3104351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latin typeface="+mn-lt"/>
              </a:rPr>
              <a:t>Next steps</a:t>
            </a:r>
          </a:p>
        </p:txBody>
      </p:sp>
      <p:sp>
        <p:nvSpPr>
          <p:cNvPr id="2" name="Slide Number Placeholder 1"/>
          <p:cNvSpPr>
            <a:spLocks noGrp="1"/>
          </p:cNvSpPr>
          <p:nvPr>
            <p:ph type="sldNum" sz="quarter" idx="11"/>
          </p:nvPr>
        </p:nvSpPr>
        <p:spPr/>
        <p:txBody>
          <a:bodyPr/>
          <a:lstStyle/>
          <a:p>
            <a:fld id="{67FC5CDF-15F9-4054-9F50-C9080AAD3281}" type="slidenum">
              <a:rPr lang="en-US" smtClean="0"/>
              <a:pPr/>
              <a:t>30</a:t>
            </a:fld>
            <a:endParaRPr lang="en-US" dirty="0"/>
          </a:p>
        </p:txBody>
      </p:sp>
      <p:sp>
        <p:nvSpPr>
          <p:cNvPr id="6" name="Rectangle 39"/>
          <p:cNvSpPr txBox="1">
            <a:spLocks/>
          </p:cNvSpPr>
          <p:nvPr/>
        </p:nvSpPr>
        <p:spPr>
          <a:xfrm>
            <a:off x="6400035" y="1727921"/>
            <a:ext cx="4786312" cy="3924300"/>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pPr lvl="2">
              <a:spcBef>
                <a:spcPts val="1200"/>
              </a:spcBef>
            </a:pPr>
            <a:endParaRPr lang="en-US" altLang="en-US" dirty="0"/>
          </a:p>
        </p:txBody>
      </p:sp>
      <p:pic>
        <p:nvPicPr>
          <p:cNvPr id="7" name="Picture Placeholder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319" y="1553173"/>
            <a:ext cx="5981616" cy="4493009"/>
          </a:xfrm>
          <a:prstGeom prst="rect">
            <a:avLst/>
          </a:prstGeom>
        </p:spPr>
      </p:pic>
      <p:sp>
        <p:nvSpPr>
          <p:cNvPr id="5" name="Text Box 21"/>
          <p:cNvSpPr txBox="1">
            <a:spLocks noChangeArrowheads="1"/>
          </p:cNvSpPr>
          <p:nvPr/>
        </p:nvSpPr>
        <p:spPr bwMode="ltGray">
          <a:xfrm>
            <a:off x="391319" y="1700789"/>
            <a:ext cx="5910965" cy="3254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spcAft>
                <a:spcPct val="10000"/>
              </a:spcAft>
              <a:buClrTx/>
            </a:pPr>
            <a:r>
              <a:rPr lang="en-US" altLang="en-US" sz="2800" dirty="0">
                <a:solidFill>
                  <a:schemeClr val="bg1"/>
                </a:solidFill>
                <a:latin typeface="+mn-lt"/>
              </a:rPr>
              <a:t>Social Security is the foundation of your retirement strategies.</a:t>
            </a:r>
            <a:endParaRPr lang="en-US" altLang="en-US" sz="2800" b="0" dirty="0">
              <a:solidFill>
                <a:schemeClr val="bg1"/>
              </a:solidFill>
              <a:latin typeface="+mn-lt"/>
            </a:endParaRPr>
          </a:p>
        </p:txBody>
      </p:sp>
      <p:sp>
        <p:nvSpPr>
          <p:cNvPr id="8" name="Rectangle 7"/>
          <p:cNvSpPr/>
          <p:nvPr/>
        </p:nvSpPr>
        <p:spPr>
          <a:xfrm>
            <a:off x="6612875" y="1700789"/>
            <a:ext cx="4767397" cy="3939540"/>
          </a:xfrm>
          <a:prstGeom prst="rect">
            <a:avLst/>
          </a:prstGeom>
        </p:spPr>
        <p:txBody>
          <a:bodyPr wrap="square">
            <a:spAutoFit/>
          </a:bodyPr>
          <a:lstStyle/>
          <a:p>
            <a:pPr marL="352425" lvl="2" indent="-342900">
              <a:spcBef>
                <a:spcPts val="1200"/>
              </a:spcBef>
              <a:buFont typeface="Arial" panose="020B0604020202020204" pitchFamily="34" charset="0"/>
              <a:buChar char="•"/>
            </a:pPr>
            <a:r>
              <a:rPr lang="en-US" altLang="en-US" sz="2000" dirty="0">
                <a:solidFill>
                  <a:schemeClr val="bg1"/>
                </a:solidFill>
              </a:rPr>
              <a:t>Understand all filing options available to you to </a:t>
            </a:r>
            <a:r>
              <a:rPr lang="en-US" altLang="en-US" sz="2000" b="1" dirty="0">
                <a:solidFill>
                  <a:schemeClr val="accent1"/>
                </a:solidFill>
              </a:rPr>
              <a:t>enhance </a:t>
            </a:r>
            <a:r>
              <a:rPr lang="en-US" altLang="en-US" sz="2000" dirty="0">
                <a:solidFill>
                  <a:schemeClr val="bg1"/>
                </a:solidFill>
              </a:rPr>
              <a:t>your Social Security benefit.</a:t>
            </a:r>
          </a:p>
          <a:p>
            <a:pPr marL="352425" lvl="2" indent="-342900">
              <a:spcBef>
                <a:spcPts val="1200"/>
              </a:spcBef>
              <a:buFont typeface="Arial" panose="020B0604020202020204" pitchFamily="34" charset="0"/>
              <a:buChar char="•"/>
            </a:pPr>
            <a:r>
              <a:rPr lang="en-US" altLang="en-US" sz="2000" dirty="0">
                <a:solidFill>
                  <a:schemeClr val="bg1"/>
                </a:solidFill>
              </a:rPr>
              <a:t>Evaluate whether your essential income needs in retirement are likely to be </a:t>
            </a:r>
            <a:r>
              <a:rPr lang="en-US" altLang="en-US" sz="2000" b="1" dirty="0">
                <a:solidFill>
                  <a:schemeClr val="accent1"/>
                </a:solidFill>
              </a:rPr>
              <a:t>covered </a:t>
            </a:r>
            <a:r>
              <a:rPr lang="en-US" altLang="en-US" sz="2000" dirty="0">
                <a:solidFill>
                  <a:schemeClr val="bg1"/>
                </a:solidFill>
              </a:rPr>
              <a:t>by your retirement income sources.</a:t>
            </a:r>
          </a:p>
          <a:p>
            <a:pPr marL="352425" lvl="2" indent="-342900">
              <a:spcBef>
                <a:spcPts val="1200"/>
              </a:spcBef>
              <a:buFont typeface="Arial" panose="020B0604020202020204" pitchFamily="34" charset="0"/>
              <a:buChar char="•"/>
            </a:pPr>
            <a:r>
              <a:rPr lang="en-US" altLang="en-US" sz="2000" dirty="0">
                <a:solidFill>
                  <a:schemeClr val="bg1"/>
                </a:solidFill>
              </a:rPr>
              <a:t>Consider </a:t>
            </a:r>
            <a:r>
              <a:rPr lang="en-US" altLang="en-US" sz="2000" b="1" dirty="0">
                <a:solidFill>
                  <a:schemeClr val="accent1"/>
                </a:solidFill>
              </a:rPr>
              <a:t>annuities </a:t>
            </a:r>
            <a:r>
              <a:rPr lang="en-US" altLang="en-US" sz="2000" dirty="0">
                <a:solidFill>
                  <a:schemeClr val="bg1"/>
                </a:solidFill>
              </a:rPr>
              <a:t>to add to your retirement income strategies.</a:t>
            </a:r>
          </a:p>
          <a:p>
            <a:pPr marL="352425" lvl="2" indent="-342900">
              <a:spcBef>
                <a:spcPts val="1200"/>
              </a:spcBef>
              <a:buFont typeface="Arial" panose="020B0604020202020204" pitchFamily="34" charset="0"/>
              <a:buChar char="•"/>
            </a:pPr>
            <a:r>
              <a:rPr lang="en-US" altLang="en-US" sz="2000" dirty="0">
                <a:solidFill>
                  <a:schemeClr val="bg1"/>
                </a:solidFill>
              </a:rPr>
              <a:t>Let’s meet to review your </a:t>
            </a:r>
            <a:br>
              <a:rPr lang="en-US" altLang="en-US" sz="2000" dirty="0">
                <a:solidFill>
                  <a:schemeClr val="bg1"/>
                </a:solidFill>
              </a:rPr>
            </a:br>
            <a:r>
              <a:rPr lang="en-US" altLang="en-US" sz="2000" dirty="0">
                <a:solidFill>
                  <a:schemeClr val="bg1"/>
                </a:solidFill>
              </a:rPr>
              <a:t>specific situation.</a:t>
            </a:r>
          </a:p>
        </p:txBody>
      </p:sp>
    </p:spTree>
    <p:extLst>
      <p:ext uri="{BB962C8B-B14F-4D97-AF65-F5344CB8AC3E}">
        <p14:creationId xmlns:p14="http://schemas.microsoft.com/office/powerpoint/2010/main" val="4252517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380042" y="6325270"/>
            <a:ext cx="365760" cy="365125"/>
          </a:xfrm>
        </p:spPr>
        <p:txBody>
          <a:bodyPr/>
          <a:lstStyle/>
          <a:p>
            <a:fld id="{67FC5CDF-15F9-4054-9F50-C9080AAD3281}" type="slidenum">
              <a:rPr lang="en-US" smtClean="0"/>
              <a:pPr/>
              <a:t>31</a:t>
            </a:fld>
            <a:endParaRPr lang="en-US" dirty="0"/>
          </a:p>
        </p:txBody>
      </p:sp>
      <p:sp>
        <p:nvSpPr>
          <p:cNvPr id="4" name="Text Placeholder 3"/>
          <p:cNvSpPr>
            <a:spLocks noGrp="1"/>
          </p:cNvSpPr>
          <p:nvPr>
            <p:ph type="body" sz="quarter" idx="12"/>
          </p:nvPr>
        </p:nvSpPr>
        <p:spPr>
          <a:xfrm>
            <a:off x="543531" y="663864"/>
            <a:ext cx="6114384" cy="4897438"/>
          </a:xfrm>
        </p:spPr>
        <p:txBody>
          <a:bodyPr>
            <a:noAutofit/>
          </a:bodyPr>
          <a:lstStyle/>
          <a:p>
            <a:pPr>
              <a:spcBef>
                <a:spcPts val="400"/>
              </a:spcBef>
            </a:pPr>
            <a:r>
              <a:rPr lang="en-US" altLang="en-US" sz="1300" dirty="0">
                <a:latin typeface="+mn-lt"/>
              </a:rPr>
              <a:t>This content is for general educational purposes only. It is not intended to provide fiduciary, tax, or legal advice and cannot be used to avoid tax penalties; nor is it intended to market, promote, or recommend any tax plan or arrangement. Allianz Life Insurance Company of North America, Allianz Life Insurance Company of New York, their affiliates, and their employees and representatives do not give legal or tax advice or advice related to Medicare or Social Security benefits. You are encouraged to consult with your  own legal, tax, and financial professionals for specific advice or product recommendations, or to go to your local Social Security Administration office regarding your particular situation.</a:t>
            </a:r>
          </a:p>
          <a:p>
            <a:pPr>
              <a:spcBef>
                <a:spcPts val="400"/>
              </a:spcBef>
              <a:buClr>
                <a:srgbClr val="113388"/>
              </a:buClr>
              <a:defRPr/>
            </a:pPr>
            <a:r>
              <a:rPr lang="en-US" altLang="en-US" sz="1300" dirty="0">
                <a:latin typeface="+mn-lt"/>
              </a:rPr>
              <a:t>All annuity contract and rider guarantees, or annuity payout rates, are backed by the claims-paying ability of the issuing insurance company. They are not backed by the broker/dealer from which this annuity is purchased, by the insurance agency from which this annuity is purchased, or any affiliates of those entities, and none makes any representations or guarantees regarding the claims-paying ability of Allianz Life Insurance Company of North America or Allianz Life Insurance Company of New York. Guarantees do not apply to the performance of the variable subaccounts, which will fluctuate with market conditions.</a:t>
            </a:r>
          </a:p>
          <a:p>
            <a:pPr>
              <a:spcBef>
                <a:spcPts val="400"/>
              </a:spcBef>
              <a:buClr>
                <a:srgbClr val="113388"/>
              </a:buClr>
              <a:defRPr/>
            </a:pPr>
            <a:r>
              <a:rPr lang="en-US" altLang="en-US" sz="1300" dirty="0">
                <a:latin typeface="+mn-lt"/>
              </a:rPr>
              <a:t>Products are issued by Allianz Life Insurance Company of North America, 5701 Golden Hills Drive, Minneapolis, MN 55416-1297. www.allianzlife.com. In New York, products are issued by Allianz Life Insurance Company of New York, 1633 Broadway, 42</a:t>
            </a:r>
            <a:r>
              <a:rPr lang="en-US" altLang="en-US" sz="1300" baseline="30000" dirty="0">
                <a:latin typeface="+mn-lt"/>
              </a:rPr>
              <a:t>nd</a:t>
            </a:r>
            <a:r>
              <a:rPr lang="en-US" altLang="en-US" sz="1300" dirty="0">
                <a:latin typeface="+mn-lt"/>
              </a:rPr>
              <a:t> Floor, New York, NY 10019-7585. www.allianzlife.com/new-york. Variable products are distributed by their affiliate, Allianz Life Financial Services, LLC, member FINRA, 5701 Golden Hills Drive, Minneapolis, MN 55416-1297. www.allianzlife.com. Only Allianz Life Insurance Company of New York is authorized to offer annuities and life insurance in the state of New York.</a:t>
            </a:r>
          </a:p>
        </p:txBody>
      </p:sp>
      <p:sp>
        <p:nvSpPr>
          <p:cNvPr id="5" name="Rectangle 4"/>
          <p:cNvSpPr/>
          <p:nvPr/>
        </p:nvSpPr>
        <p:spPr>
          <a:xfrm>
            <a:off x="7419373" y="5496352"/>
            <a:ext cx="2309451" cy="846386"/>
          </a:xfrm>
          <a:prstGeom prst="rect">
            <a:avLst/>
          </a:prstGeom>
        </p:spPr>
        <p:txBody>
          <a:bodyPr wrap="square">
            <a:spAutoFit/>
          </a:bodyPr>
          <a:lstStyle/>
          <a:p>
            <a:pPr>
              <a:spcAft>
                <a:spcPts val="1200"/>
              </a:spcAft>
            </a:pPr>
            <a:r>
              <a:rPr lang="en-US" b="1" dirty="0">
                <a:solidFill>
                  <a:schemeClr val="bg2"/>
                </a:solidFill>
              </a:rPr>
              <a:t>THANK YOU.</a:t>
            </a:r>
          </a:p>
          <a:p>
            <a:pPr>
              <a:spcAft>
                <a:spcPts val="1200"/>
              </a:spcAft>
            </a:pPr>
            <a:r>
              <a:rPr lang="en-US" sz="1600" b="1" dirty="0">
                <a:solidFill>
                  <a:schemeClr val="bg2"/>
                </a:solidFill>
              </a:rPr>
              <a:t>Questions?</a:t>
            </a:r>
          </a:p>
        </p:txBody>
      </p:sp>
      <p:pic>
        <p:nvPicPr>
          <p:cNvPr id="10" name="Bildplatzhalter 11">
            <a:extLst>
              <a:ext uri="{FF2B5EF4-FFF2-40B4-BE49-F238E27FC236}">
                <a16:creationId xmlns:a16="http://schemas.microsoft.com/office/drawing/2014/main" id="{727A807A-44F9-421E-99A3-97AA64680286}"/>
              </a:ext>
              <a:ext uri="{C183D7F6-B498-43B3-948B-1728B52AA6E4}">
                <adec:decorative xmlns:adec="http://schemas.microsoft.com/office/drawing/2017/decorative" xmlns=""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026441" y="0"/>
            <a:ext cx="5162384" cy="6858000"/>
          </a:xfrm>
          <a:prstGeom prst="rect">
            <a:avLst/>
          </a:prstGeom>
        </p:spPr>
      </p:pic>
      <p:sp>
        <p:nvSpPr>
          <p:cNvPr id="11" name="Rectangle 10"/>
          <p:cNvSpPr/>
          <p:nvPr/>
        </p:nvSpPr>
        <p:spPr>
          <a:xfrm>
            <a:off x="7394967" y="4771403"/>
            <a:ext cx="4425332" cy="1169166"/>
          </a:xfrm>
          <a:prstGeom prst="rect">
            <a:avLst/>
          </a:prstGeom>
        </p:spPr>
        <p:txBody>
          <a:bodyPr wrap="square">
            <a:spAutoFit/>
          </a:bodyPr>
          <a:lstStyle/>
          <a:p>
            <a:pPr>
              <a:spcAft>
                <a:spcPts val="600"/>
              </a:spcAft>
            </a:pPr>
            <a:r>
              <a:rPr lang="en-US" sz="1999" dirty="0">
                <a:solidFill>
                  <a:schemeClr val="bg2"/>
                </a:solidFill>
              </a:rPr>
              <a:t>Questions?</a:t>
            </a:r>
          </a:p>
          <a:p>
            <a:pPr>
              <a:spcAft>
                <a:spcPts val="600"/>
              </a:spcAft>
            </a:pPr>
            <a:endParaRPr lang="en-US" sz="1999" dirty="0">
              <a:solidFill>
                <a:schemeClr val="bg2"/>
              </a:solidFill>
            </a:endParaRPr>
          </a:p>
          <a:p>
            <a:pPr>
              <a:spcAft>
                <a:spcPts val="600"/>
              </a:spcAft>
            </a:pPr>
            <a:r>
              <a:rPr lang="en-US" sz="1999" dirty="0">
                <a:solidFill>
                  <a:schemeClr val="bg2"/>
                </a:solidFill>
              </a:rPr>
              <a:t>Thank you!</a:t>
            </a:r>
          </a:p>
        </p:txBody>
      </p:sp>
      <p:sp>
        <p:nvSpPr>
          <p:cNvPr id="12" name="Grafik 13">
            <a:extLst>
              <a:ext uri="{FF2B5EF4-FFF2-40B4-BE49-F238E27FC236}">
                <a16:creationId xmlns:a16="http://schemas.microsoft.com/office/drawing/2014/main" id="{CE079E16-C310-4874-A85B-DA706D4C21CA}"/>
              </a:ext>
            </a:extLst>
          </p:cNvPr>
          <p:cNvSpPr>
            <a:spLocks noChangeAspect="1"/>
          </p:cNvSpPr>
          <p:nvPr/>
        </p:nvSpPr>
        <p:spPr>
          <a:xfrm>
            <a:off x="8150082" y="764573"/>
            <a:ext cx="3241413" cy="324225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endParaRPr lang="en-US" sz="1904" dirty="0"/>
          </a:p>
        </p:txBody>
      </p:sp>
      <p:pic>
        <p:nvPicPr>
          <p:cNvPr id="13" name="Picture 12" descr="C:\Users\AZL6RDP\Pictures\Logos\Transparent_Allianz_white-rg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45868" y="220264"/>
            <a:ext cx="1014984" cy="25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35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4</a:t>
            </a:fld>
            <a:endParaRPr lang="en-US" dirty="0"/>
          </a:p>
        </p:txBody>
      </p:sp>
      <p:sp>
        <p:nvSpPr>
          <p:cNvPr id="5" name="Text Placeholder 4"/>
          <p:cNvSpPr>
            <a:spLocks noGrp="1"/>
          </p:cNvSpPr>
          <p:nvPr>
            <p:ph type="body" sz="quarter" idx="20"/>
          </p:nvPr>
        </p:nvSpPr>
        <p:spPr>
          <a:solidFill>
            <a:schemeClr val="bg1"/>
          </a:solidFill>
        </p:spPr>
        <p:txBody>
          <a:bodyPr>
            <a:normAutofit/>
          </a:bodyPr>
          <a:lstStyle/>
          <a:p>
            <a:r>
              <a:rPr lang="en-US" dirty="0">
                <a:latin typeface="+mn-lt"/>
              </a:rPr>
              <a:t>Social Security</a:t>
            </a:r>
          </a:p>
          <a:p>
            <a:r>
              <a:rPr lang="en-US" sz="2400" dirty="0">
                <a:solidFill>
                  <a:schemeClr val="accent2">
                    <a:lumMod val="20000"/>
                    <a:lumOff val="80000"/>
                  </a:schemeClr>
                </a:solidFill>
                <a:latin typeface="+mn-lt"/>
              </a:rPr>
              <a:t>Benefit basics</a:t>
            </a: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latin typeface="+mn-lt"/>
              </a:rPr>
              <a:t>01</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4769450" y="1931217"/>
            <a:ext cx="7431303" cy="4353577"/>
          </a:xfrm>
          <a:prstGeom prst="rect">
            <a:avLst/>
          </a:prstGeom>
        </p:spPr>
      </p:pic>
      <p:sp>
        <p:nvSpPr>
          <p:cNvPr id="7" name="TextBox 6"/>
          <p:cNvSpPr txBox="1"/>
          <p:nvPr/>
        </p:nvSpPr>
        <p:spPr>
          <a:xfrm>
            <a:off x="909782" y="1297541"/>
            <a:ext cx="1719368" cy="633677"/>
          </a:xfrm>
          <a:prstGeom prst="rect">
            <a:avLst/>
          </a:prstGeom>
          <a:noFill/>
        </p:spPr>
        <p:txBody>
          <a:bodyPr wrap="square" rtlCol="0" anchor="ctr">
            <a:noAutofit/>
          </a:bodyPr>
          <a:lstStyle/>
          <a:p>
            <a:pPr algn="r">
              <a:lnSpc>
                <a:spcPct val="90000"/>
              </a:lnSpc>
            </a:pPr>
            <a:r>
              <a:rPr lang="en-US" dirty="0">
                <a:solidFill>
                  <a:schemeClr val="bg1"/>
                </a:solidFill>
                <a:latin typeface="Arial" panose="020B0604020202020204" pitchFamily="34" charset="0"/>
                <a:cs typeface="Arial" panose="020B0604020202020204" pitchFamily="34" charset="0"/>
              </a:rPr>
              <a:t>KEY</a:t>
            </a:r>
          </a:p>
        </p:txBody>
      </p:sp>
    </p:spTree>
    <p:extLst>
      <p:ext uri="{BB962C8B-B14F-4D97-AF65-F5344CB8AC3E}">
        <p14:creationId xmlns:p14="http://schemas.microsoft.com/office/powerpoint/2010/main" val="11024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Social Security is more than just retirement</a:t>
            </a:r>
          </a:p>
        </p:txBody>
      </p:sp>
      <p:sp>
        <p:nvSpPr>
          <p:cNvPr id="2" name="Slide Number Placeholder 1"/>
          <p:cNvSpPr>
            <a:spLocks noGrp="1"/>
          </p:cNvSpPr>
          <p:nvPr>
            <p:ph type="sldNum" sz="quarter" idx="11"/>
          </p:nvPr>
        </p:nvSpPr>
        <p:spPr/>
        <p:txBody>
          <a:bodyPr/>
          <a:lstStyle/>
          <a:p>
            <a:fld id="{67FC5CDF-15F9-4054-9F50-C9080AAD3281}" type="slidenum">
              <a:rPr lang="en-US" smtClean="0"/>
              <a:pPr/>
              <a:t>5</a:t>
            </a:fld>
            <a:endParaRPr lang="en-US" dirty="0"/>
          </a:p>
        </p:txBody>
      </p:sp>
      <p:sp>
        <p:nvSpPr>
          <p:cNvPr id="3" name="Text Placeholder 2"/>
          <p:cNvSpPr>
            <a:spLocks noGrp="1"/>
          </p:cNvSpPr>
          <p:nvPr>
            <p:ph type="body" sz="quarter" idx="4294967295"/>
          </p:nvPr>
        </p:nvSpPr>
        <p:spPr>
          <a:xfrm>
            <a:off x="392113" y="1361449"/>
            <a:ext cx="11430000" cy="2341562"/>
          </a:xfrm>
        </p:spPr>
        <p:txBody>
          <a:bodyPr>
            <a:normAutofit/>
          </a:bodyPr>
          <a:lstStyle/>
          <a:p>
            <a:r>
              <a:rPr lang="en-US" sz="1400" dirty="0">
                <a:latin typeface="Arial" panose="020B0604020202020204" pitchFamily="34" charset="0"/>
                <a:cs typeface="Arial" panose="020B0604020202020204" pitchFamily="34" charset="0"/>
              </a:rPr>
              <a:t>June 2023</a:t>
            </a:r>
          </a:p>
          <a:p>
            <a:r>
              <a:rPr lang="en-US" sz="3600" dirty="0">
                <a:solidFill>
                  <a:schemeClr val="accent2"/>
                </a:solidFill>
                <a:latin typeface="Arial" panose="020B0604020202020204" pitchFamily="34" charset="0"/>
                <a:cs typeface="Arial" panose="020B0604020202020204" pitchFamily="34" charset="0"/>
              </a:rPr>
              <a:t>66.6 million </a:t>
            </a:r>
            <a:r>
              <a:rPr lang="en-US" sz="3600" dirty="0">
                <a:solidFill>
                  <a:schemeClr val="bg1"/>
                </a:solidFill>
                <a:latin typeface="Arial" panose="020B0604020202020204" pitchFamily="34" charset="0"/>
                <a:cs typeface="Arial" panose="020B0604020202020204" pitchFamily="34" charset="0"/>
              </a:rPr>
              <a:t>beneficiaries</a:t>
            </a:r>
          </a:p>
          <a:p>
            <a:r>
              <a:rPr lang="en-US" sz="3600" b="1" dirty="0">
                <a:solidFill>
                  <a:schemeClr val="accent3"/>
                </a:solidFill>
                <a:latin typeface="Arial" panose="020B0604020202020204" pitchFamily="34" charset="0"/>
                <a:cs typeface="Arial" panose="020B0604020202020204" pitchFamily="34" charset="0"/>
              </a:rPr>
              <a:t>$1.2 trillion </a:t>
            </a:r>
            <a:r>
              <a:rPr lang="en-US" sz="3600" dirty="0">
                <a:solidFill>
                  <a:schemeClr val="bg1"/>
                </a:solidFill>
                <a:latin typeface="Arial" panose="020B0604020202020204" pitchFamily="34" charset="0"/>
                <a:cs typeface="Arial" panose="020B0604020202020204" pitchFamily="34" charset="0"/>
              </a:rPr>
              <a:t>dollars in benefits</a:t>
            </a:r>
          </a:p>
        </p:txBody>
      </p:sp>
      <p:grpSp>
        <p:nvGrpSpPr>
          <p:cNvPr id="31" name="Group 30"/>
          <p:cNvGrpSpPr/>
          <p:nvPr/>
        </p:nvGrpSpPr>
        <p:grpSpPr>
          <a:xfrm>
            <a:off x="7622856" y="1361449"/>
            <a:ext cx="4376632" cy="3986914"/>
            <a:chOff x="7445481" y="2002372"/>
            <a:chExt cx="4376632" cy="3859617"/>
          </a:xfrm>
        </p:grpSpPr>
        <p:grpSp>
          <p:nvGrpSpPr>
            <p:cNvPr id="18" name="Group 17"/>
            <p:cNvGrpSpPr/>
            <p:nvPr/>
          </p:nvGrpSpPr>
          <p:grpSpPr>
            <a:xfrm>
              <a:off x="8456298" y="2002372"/>
              <a:ext cx="2134163" cy="2117912"/>
              <a:chOff x="5166406" y="5815642"/>
              <a:chExt cx="457200" cy="457200"/>
            </a:xfrm>
          </p:grpSpPr>
          <p:sp>
            <p:nvSpPr>
              <p:cNvPr id="19" name="Oval 18"/>
              <p:cNvSpPr/>
              <p:nvPr/>
            </p:nvSpPr>
            <p:spPr>
              <a:xfrm>
                <a:off x="5166406" y="5815642"/>
                <a:ext cx="457200" cy="457200"/>
              </a:xfrm>
              <a:prstGeom prst="ellipse">
                <a:avLst/>
              </a:prstGeom>
              <a:solidFill>
                <a:srgbClr val="C8D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2"/>
                  </a:solidFill>
                  <a:latin typeface="Arial" panose="020B0604020202020204" pitchFamily="34" charset="0"/>
                  <a:cs typeface="Arial" panose="020B0604020202020204" pitchFamily="34" charset="0"/>
                </a:endParaRPr>
              </a:p>
            </p:txBody>
          </p:sp>
          <p:grpSp>
            <p:nvGrpSpPr>
              <p:cNvPr id="20" name="Group 19"/>
              <p:cNvGrpSpPr>
                <a:grpSpLocks noChangeAspect="1"/>
              </p:cNvGrpSpPr>
              <p:nvPr/>
            </p:nvGrpSpPr>
            <p:grpSpPr>
              <a:xfrm>
                <a:off x="5256443" y="5907082"/>
                <a:ext cx="277127" cy="274320"/>
                <a:chOff x="6019800" y="2195513"/>
                <a:chExt cx="627063" cy="620713"/>
              </a:xfrm>
            </p:grpSpPr>
            <p:sp>
              <p:nvSpPr>
                <p:cNvPr id="21" name="Freeform 51"/>
                <p:cNvSpPr>
                  <a:spLocks/>
                </p:cNvSpPr>
                <p:nvPr/>
              </p:nvSpPr>
              <p:spPr bwMode="auto">
                <a:xfrm>
                  <a:off x="6265863" y="2386013"/>
                  <a:ext cx="117475" cy="28575"/>
                </a:xfrm>
                <a:custGeom>
                  <a:avLst/>
                  <a:gdLst>
                    <a:gd name="T0" fmla="*/ 121 w 132"/>
                    <a:gd name="T1" fmla="*/ 30 h 31"/>
                    <a:gd name="T2" fmla="*/ 117 w 132"/>
                    <a:gd name="T3" fmla="*/ 29 h 31"/>
                    <a:gd name="T4" fmla="*/ 66 w 132"/>
                    <a:gd name="T5" fmla="*/ 20 h 31"/>
                    <a:gd name="T6" fmla="*/ 15 w 132"/>
                    <a:gd name="T7" fmla="*/ 29 h 31"/>
                    <a:gd name="T8" fmla="*/ 2 w 132"/>
                    <a:gd name="T9" fmla="*/ 24 h 31"/>
                    <a:gd name="T10" fmla="*/ 7 w 132"/>
                    <a:gd name="T11" fmla="*/ 11 h 31"/>
                    <a:gd name="T12" fmla="*/ 66 w 132"/>
                    <a:gd name="T13" fmla="*/ 0 h 31"/>
                    <a:gd name="T14" fmla="*/ 125 w 132"/>
                    <a:gd name="T15" fmla="*/ 11 h 31"/>
                    <a:gd name="T16" fmla="*/ 130 w 132"/>
                    <a:gd name="T17" fmla="*/ 24 h 31"/>
                    <a:gd name="T18" fmla="*/ 121 w 132"/>
                    <a:gd name="T1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1">
                      <a:moveTo>
                        <a:pt x="121" y="30"/>
                      </a:moveTo>
                      <a:cubicBezTo>
                        <a:pt x="119" y="30"/>
                        <a:pt x="118" y="30"/>
                        <a:pt x="117" y="29"/>
                      </a:cubicBezTo>
                      <a:cubicBezTo>
                        <a:pt x="103" y="23"/>
                        <a:pt x="85" y="20"/>
                        <a:pt x="66" y="20"/>
                      </a:cubicBezTo>
                      <a:cubicBezTo>
                        <a:pt x="47" y="20"/>
                        <a:pt x="29" y="23"/>
                        <a:pt x="15" y="29"/>
                      </a:cubicBezTo>
                      <a:cubicBezTo>
                        <a:pt x="10" y="31"/>
                        <a:pt x="4" y="29"/>
                        <a:pt x="2" y="24"/>
                      </a:cubicBezTo>
                      <a:cubicBezTo>
                        <a:pt x="0" y="19"/>
                        <a:pt x="2" y="13"/>
                        <a:pt x="7" y="11"/>
                      </a:cubicBezTo>
                      <a:cubicBezTo>
                        <a:pt x="23" y="4"/>
                        <a:pt x="44" y="0"/>
                        <a:pt x="66" y="0"/>
                      </a:cubicBezTo>
                      <a:cubicBezTo>
                        <a:pt x="88" y="0"/>
                        <a:pt x="109" y="4"/>
                        <a:pt x="125" y="11"/>
                      </a:cubicBezTo>
                      <a:cubicBezTo>
                        <a:pt x="130" y="13"/>
                        <a:pt x="132" y="19"/>
                        <a:pt x="130" y="24"/>
                      </a:cubicBezTo>
                      <a:cubicBezTo>
                        <a:pt x="128" y="28"/>
                        <a:pt x="125" y="30"/>
                        <a:pt x="121" y="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2" name="Freeform 52"/>
                <p:cNvSpPr>
                  <a:spLocks noEditPoints="1"/>
                </p:cNvSpPr>
                <p:nvPr/>
              </p:nvSpPr>
              <p:spPr bwMode="auto">
                <a:xfrm>
                  <a:off x="6261100" y="2195513"/>
                  <a:ext cx="127000" cy="125413"/>
                </a:xfrm>
                <a:custGeom>
                  <a:avLst/>
                  <a:gdLst>
                    <a:gd name="T0" fmla="*/ 71 w 142"/>
                    <a:gd name="T1" fmla="*/ 141 h 141"/>
                    <a:gd name="T2" fmla="*/ 0 w 142"/>
                    <a:gd name="T3" fmla="*/ 70 h 141"/>
                    <a:gd name="T4" fmla="*/ 71 w 142"/>
                    <a:gd name="T5" fmla="*/ 0 h 141"/>
                    <a:gd name="T6" fmla="*/ 142 w 142"/>
                    <a:gd name="T7" fmla="*/ 70 h 141"/>
                    <a:gd name="T8" fmla="*/ 71 w 142"/>
                    <a:gd name="T9" fmla="*/ 141 h 141"/>
                    <a:gd name="T10" fmla="*/ 71 w 142"/>
                    <a:gd name="T11" fmla="*/ 20 h 141"/>
                    <a:gd name="T12" fmla="*/ 20 w 142"/>
                    <a:gd name="T13" fmla="*/ 70 h 141"/>
                    <a:gd name="T14" fmla="*/ 71 w 142"/>
                    <a:gd name="T15" fmla="*/ 121 h 141"/>
                    <a:gd name="T16" fmla="*/ 122 w 142"/>
                    <a:gd name="T17" fmla="*/ 70 h 141"/>
                    <a:gd name="T18" fmla="*/ 71 w 142"/>
                    <a:gd name="T19" fmla="*/ 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1">
                      <a:moveTo>
                        <a:pt x="71" y="141"/>
                      </a:moveTo>
                      <a:cubicBezTo>
                        <a:pt x="32" y="141"/>
                        <a:pt x="0" y="109"/>
                        <a:pt x="0" y="70"/>
                      </a:cubicBezTo>
                      <a:cubicBezTo>
                        <a:pt x="0" y="31"/>
                        <a:pt x="32" y="0"/>
                        <a:pt x="71" y="0"/>
                      </a:cubicBezTo>
                      <a:cubicBezTo>
                        <a:pt x="110" y="0"/>
                        <a:pt x="142" y="31"/>
                        <a:pt x="142" y="70"/>
                      </a:cubicBezTo>
                      <a:cubicBezTo>
                        <a:pt x="142" y="109"/>
                        <a:pt x="110" y="141"/>
                        <a:pt x="71" y="141"/>
                      </a:cubicBezTo>
                      <a:close/>
                      <a:moveTo>
                        <a:pt x="71" y="20"/>
                      </a:moveTo>
                      <a:cubicBezTo>
                        <a:pt x="43" y="20"/>
                        <a:pt x="20" y="42"/>
                        <a:pt x="20" y="70"/>
                      </a:cubicBezTo>
                      <a:cubicBezTo>
                        <a:pt x="20" y="98"/>
                        <a:pt x="43" y="121"/>
                        <a:pt x="71" y="121"/>
                      </a:cubicBezTo>
                      <a:cubicBezTo>
                        <a:pt x="99" y="121"/>
                        <a:pt x="122" y="98"/>
                        <a:pt x="122" y="70"/>
                      </a:cubicBezTo>
                      <a:cubicBezTo>
                        <a:pt x="122" y="42"/>
                        <a:pt x="99" y="20"/>
                        <a:pt x="71"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Freeform 53"/>
                <p:cNvSpPr>
                  <a:spLocks/>
                </p:cNvSpPr>
                <p:nvPr/>
              </p:nvSpPr>
              <p:spPr bwMode="auto">
                <a:xfrm>
                  <a:off x="6311900" y="2220913"/>
                  <a:ext cx="49213" cy="49213"/>
                </a:xfrm>
                <a:custGeom>
                  <a:avLst/>
                  <a:gdLst>
                    <a:gd name="T0" fmla="*/ 45 w 55"/>
                    <a:gd name="T1" fmla="*/ 55 h 55"/>
                    <a:gd name="T2" fmla="*/ 35 w 55"/>
                    <a:gd name="T3" fmla="*/ 45 h 55"/>
                    <a:gd name="T4" fmla="*/ 10 w 55"/>
                    <a:gd name="T5" fmla="*/ 20 h 55"/>
                    <a:gd name="T6" fmla="*/ 0 w 55"/>
                    <a:gd name="T7" fmla="*/ 10 h 55"/>
                    <a:gd name="T8" fmla="*/ 10 w 55"/>
                    <a:gd name="T9" fmla="*/ 0 h 55"/>
                    <a:gd name="T10" fmla="*/ 55 w 55"/>
                    <a:gd name="T11" fmla="*/ 45 h 55"/>
                    <a:gd name="T12" fmla="*/ 45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45" y="55"/>
                      </a:moveTo>
                      <a:cubicBezTo>
                        <a:pt x="40" y="55"/>
                        <a:pt x="35" y="51"/>
                        <a:pt x="35" y="45"/>
                      </a:cubicBezTo>
                      <a:cubicBezTo>
                        <a:pt x="35" y="31"/>
                        <a:pt x="24" y="20"/>
                        <a:pt x="10" y="20"/>
                      </a:cubicBezTo>
                      <a:cubicBezTo>
                        <a:pt x="4" y="20"/>
                        <a:pt x="0" y="16"/>
                        <a:pt x="0" y="10"/>
                      </a:cubicBezTo>
                      <a:cubicBezTo>
                        <a:pt x="0" y="4"/>
                        <a:pt x="4" y="0"/>
                        <a:pt x="10" y="0"/>
                      </a:cubicBezTo>
                      <a:cubicBezTo>
                        <a:pt x="35" y="0"/>
                        <a:pt x="55" y="20"/>
                        <a:pt x="55" y="45"/>
                      </a:cubicBezTo>
                      <a:cubicBezTo>
                        <a:pt x="55" y="51"/>
                        <a:pt x="51" y="55"/>
                        <a:pt x="45" y="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 name="Freeform 54"/>
                <p:cNvSpPr>
                  <a:spLocks noEditPoints="1"/>
                </p:cNvSpPr>
                <p:nvPr/>
              </p:nvSpPr>
              <p:spPr bwMode="auto">
                <a:xfrm>
                  <a:off x="6573838" y="2508251"/>
                  <a:ext cx="73025" cy="77788"/>
                </a:xfrm>
                <a:custGeom>
                  <a:avLst/>
                  <a:gdLst>
                    <a:gd name="T0" fmla="*/ 69 w 81"/>
                    <a:gd name="T1" fmla="*/ 88 h 88"/>
                    <a:gd name="T2" fmla="*/ 69 w 81"/>
                    <a:gd name="T3" fmla="*/ 88 h 88"/>
                    <a:gd name="T4" fmla="*/ 37 w 81"/>
                    <a:gd name="T5" fmla="*/ 75 h 88"/>
                    <a:gd name="T6" fmla="*/ 18 w 81"/>
                    <a:gd name="T7" fmla="*/ 77 h 88"/>
                    <a:gd name="T8" fmla="*/ 4 w 81"/>
                    <a:gd name="T9" fmla="*/ 72 h 88"/>
                    <a:gd name="T10" fmla="*/ 1 w 81"/>
                    <a:gd name="T11" fmla="*/ 62 h 88"/>
                    <a:gd name="T12" fmla="*/ 11 w 81"/>
                    <a:gd name="T13" fmla="*/ 52 h 88"/>
                    <a:gd name="T14" fmla="*/ 19 w 81"/>
                    <a:gd name="T15" fmla="*/ 57 h 88"/>
                    <a:gd name="T16" fmla="*/ 26 w 81"/>
                    <a:gd name="T17" fmla="*/ 57 h 88"/>
                    <a:gd name="T18" fmla="*/ 36 w 81"/>
                    <a:gd name="T19" fmla="*/ 12 h 88"/>
                    <a:gd name="T20" fmla="*/ 63 w 81"/>
                    <a:gd name="T21" fmla="*/ 2 h 88"/>
                    <a:gd name="T22" fmla="*/ 81 w 81"/>
                    <a:gd name="T23" fmla="*/ 26 h 88"/>
                    <a:gd name="T24" fmla="*/ 72 w 81"/>
                    <a:gd name="T25" fmla="*/ 50 h 88"/>
                    <a:gd name="T26" fmla="*/ 57 w 81"/>
                    <a:gd name="T27" fmla="*/ 65 h 88"/>
                    <a:gd name="T28" fmla="*/ 69 w 81"/>
                    <a:gd name="T29" fmla="*/ 68 h 88"/>
                    <a:gd name="T30" fmla="*/ 79 w 81"/>
                    <a:gd name="T31" fmla="*/ 78 h 88"/>
                    <a:gd name="T32" fmla="*/ 69 w 81"/>
                    <a:gd name="T33" fmla="*/ 88 h 88"/>
                    <a:gd name="T34" fmla="*/ 57 w 81"/>
                    <a:gd name="T35" fmla="*/ 21 h 88"/>
                    <a:gd name="T36" fmla="*/ 50 w 81"/>
                    <a:gd name="T37" fmla="*/ 26 h 88"/>
                    <a:gd name="T38" fmla="*/ 44 w 81"/>
                    <a:gd name="T39" fmla="*/ 49 h 88"/>
                    <a:gd name="T40" fmla="*/ 56 w 81"/>
                    <a:gd name="T41" fmla="*/ 38 h 88"/>
                    <a:gd name="T42" fmla="*/ 61 w 81"/>
                    <a:gd name="T43" fmla="*/ 27 h 88"/>
                    <a:gd name="T44" fmla="*/ 58 w 81"/>
                    <a:gd name="T45" fmla="*/ 22 h 88"/>
                    <a:gd name="T46" fmla="*/ 57 w 81"/>
                    <a:gd name="T4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88">
                      <a:moveTo>
                        <a:pt x="69" y="88"/>
                      </a:moveTo>
                      <a:cubicBezTo>
                        <a:pt x="69" y="88"/>
                        <a:pt x="69" y="88"/>
                        <a:pt x="69" y="88"/>
                      </a:cubicBezTo>
                      <a:cubicBezTo>
                        <a:pt x="57" y="88"/>
                        <a:pt x="45" y="83"/>
                        <a:pt x="37" y="75"/>
                      </a:cubicBezTo>
                      <a:cubicBezTo>
                        <a:pt x="31" y="76"/>
                        <a:pt x="24" y="77"/>
                        <a:pt x="18" y="77"/>
                      </a:cubicBezTo>
                      <a:cubicBezTo>
                        <a:pt x="16" y="77"/>
                        <a:pt x="9" y="77"/>
                        <a:pt x="4" y="72"/>
                      </a:cubicBezTo>
                      <a:cubicBezTo>
                        <a:pt x="2" y="69"/>
                        <a:pt x="0" y="65"/>
                        <a:pt x="1" y="62"/>
                      </a:cubicBezTo>
                      <a:cubicBezTo>
                        <a:pt x="1" y="56"/>
                        <a:pt x="6" y="52"/>
                        <a:pt x="11" y="52"/>
                      </a:cubicBezTo>
                      <a:cubicBezTo>
                        <a:pt x="15" y="53"/>
                        <a:pt x="18" y="54"/>
                        <a:pt x="19" y="57"/>
                      </a:cubicBezTo>
                      <a:cubicBezTo>
                        <a:pt x="21" y="57"/>
                        <a:pt x="24" y="57"/>
                        <a:pt x="26" y="57"/>
                      </a:cubicBezTo>
                      <a:cubicBezTo>
                        <a:pt x="21" y="41"/>
                        <a:pt x="25" y="24"/>
                        <a:pt x="36" y="12"/>
                      </a:cubicBezTo>
                      <a:cubicBezTo>
                        <a:pt x="43" y="3"/>
                        <a:pt x="54" y="0"/>
                        <a:pt x="63" y="2"/>
                      </a:cubicBezTo>
                      <a:cubicBezTo>
                        <a:pt x="73" y="5"/>
                        <a:pt x="81" y="15"/>
                        <a:pt x="81" y="26"/>
                      </a:cubicBezTo>
                      <a:cubicBezTo>
                        <a:pt x="81" y="34"/>
                        <a:pt x="78" y="42"/>
                        <a:pt x="72" y="50"/>
                      </a:cubicBezTo>
                      <a:cubicBezTo>
                        <a:pt x="68" y="56"/>
                        <a:pt x="63" y="61"/>
                        <a:pt x="57" y="65"/>
                      </a:cubicBezTo>
                      <a:cubicBezTo>
                        <a:pt x="61" y="67"/>
                        <a:pt x="65" y="68"/>
                        <a:pt x="69" y="68"/>
                      </a:cubicBezTo>
                      <a:cubicBezTo>
                        <a:pt x="75" y="68"/>
                        <a:pt x="79" y="73"/>
                        <a:pt x="79" y="78"/>
                      </a:cubicBezTo>
                      <a:cubicBezTo>
                        <a:pt x="79" y="84"/>
                        <a:pt x="75" y="88"/>
                        <a:pt x="69" y="88"/>
                      </a:cubicBezTo>
                      <a:close/>
                      <a:moveTo>
                        <a:pt x="57" y="21"/>
                      </a:moveTo>
                      <a:cubicBezTo>
                        <a:pt x="55" y="21"/>
                        <a:pt x="52" y="23"/>
                        <a:pt x="50" y="26"/>
                      </a:cubicBezTo>
                      <a:cubicBezTo>
                        <a:pt x="44" y="32"/>
                        <a:pt x="42" y="41"/>
                        <a:pt x="44" y="49"/>
                      </a:cubicBezTo>
                      <a:cubicBezTo>
                        <a:pt x="49" y="47"/>
                        <a:pt x="53" y="43"/>
                        <a:pt x="56" y="38"/>
                      </a:cubicBezTo>
                      <a:cubicBezTo>
                        <a:pt x="58" y="35"/>
                        <a:pt x="61" y="31"/>
                        <a:pt x="61" y="27"/>
                      </a:cubicBezTo>
                      <a:cubicBezTo>
                        <a:pt x="61" y="24"/>
                        <a:pt x="59" y="22"/>
                        <a:pt x="58" y="22"/>
                      </a:cubicBezTo>
                      <a:cubicBezTo>
                        <a:pt x="58" y="21"/>
                        <a:pt x="57" y="21"/>
                        <a:pt x="57" y="21"/>
                      </a:cubicBezTo>
                      <a:close/>
                    </a:path>
                  </a:pathLst>
                </a:custGeom>
                <a:solidFill>
                  <a:srgbClr val="4B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55"/>
                <p:cNvSpPr>
                  <a:spLocks noEditPoints="1"/>
                </p:cNvSpPr>
                <p:nvPr/>
              </p:nvSpPr>
              <p:spPr bwMode="auto">
                <a:xfrm>
                  <a:off x="6113463" y="2479676"/>
                  <a:ext cx="47625" cy="47625"/>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0 h 54"/>
                    <a:gd name="T12" fmla="*/ 20 w 54"/>
                    <a:gd name="T13" fmla="*/ 27 h 54"/>
                    <a:gd name="T14" fmla="*/ 27 w 54"/>
                    <a:gd name="T15" fmla="*/ 34 h 54"/>
                    <a:gd name="T16" fmla="*/ 34 w 54"/>
                    <a:gd name="T17" fmla="*/ 27 h 54"/>
                    <a:gd name="T18" fmla="*/ 27 w 54"/>
                    <a:gd name="T1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0"/>
                      </a:moveTo>
                      <a:cubicBezTo>
                        <a:pt x="23" y="20"/>
                        <a:pt x="20" y="23"/>
                        <a:pt x="20" y="27"/>
                      </a:cubicBezTo>
                      <a:cubicBezTo>
                        <a:pt x="20" y="31"/>
                        <a:pt x="23" y="34"/>
                        <a:pt x="27" y="34"/>
                      </a:cubicBezTo>
                      <a:cubicBezTo>
                        <a:pt x="31" y="34"/>
                        <a:pt x="34" y="31"/>
                        <a:pt x="34" y="27"/>
                      </a:cubicBezTo>
                      <a:cubicBezTo>
                        <a:pt x="34" y="23"/>
                        <a:pt x="31" y="20"/>
                        <a:pt x="27"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56"/>
                <p:cNvSpPr>
                  <a:spLocks noEditPoints="1"/>
                </p:cNvSpPr>
                <p:nvPr/>
              </p:nvSpPr>
              <p:spPr bwMode="auto">
                <a:xfrm>
                  <a:off x="6019800" y="2322513"/>
                  <a:ext cx="571500" cy="493713"/>
                </a:xfrm>
                <a:custGeom>
                  <a:avLst/>
                  <a:gdLst>
                    <a:gd name="T0" fmla="*/ 475 w 643"/>
                    <a:gd name="T1" fmla="*/ 557 h 557"/>
                    <a:gd name="T2" fmla="*/ 445 w 643"/>
                    <a:gd name="T3" fmla="*/ 503 h 557"/>
                    <a:gd name="T4" fmla="*/ 340 w 643"/>
                    <a:gd name="T5" fmla="*/ 517 h 557"/>
                    <a:gd name="T6" fmla="*/ 228 w 643"/>
                    <a:gd name="T7" fmla="*/ 501 h 557"/>
                    <a:gd name="T8" fmla="*/ 197 w 643"/>
                    <a:gd name="T9" fmla="*/ 557 h 557"/>
                    <a:gd name="T10" fmla="*/ 105 w 643"/>
                    <a:gd name="T11" fmla="*/ 531 h 557"/>
                    <a:gd name="T12" fmla="*/ 93 w 643"/>
                    <a:gd name="T13" fmla="*/ 507 h 557"/>
                    <a:gd name="T14" fmla="*/ 108 w 643"/>
                    <a:gd name="T15" fmla="*/ 432 h 557"/>
                    <a:gd name="T16" fmla="*/ 50 w 643"/>
                    <a:gd name="T17" fmla="*/ 349 h 557"/>
                    <a:gd name="T18" fmla="*/ 0 w 643"/>
                    <a:gd name="T19" fmla="*/ 311 h 557"/>
                    <a:gd name="T20" fmla="*/ 38 w 643"/>
                    <a:gd name="T21" fmla="*/ 201 h 557"/>
                    <a:gd name="T22" fmla="*/ 54 w 643"/>
                    <a:gd name="T23" fmla="*/ 194 h 557"/>
                    <a:gd name="T24" fmla="*/ 115 w 643"/>
                    <a:gd name="T25" fmla="*/ 14 h 557"/>
                    <a:gd name="T26" fmla="*/ 126 w 643"/>
                    <a:gd name="T27" fmla="*/ 1 h 557"/>
                    <a:gd name="T28" fmla="*/ 340 w 643"/>
                    <a:gd name="T29" fmla="*/ 33 h 557"/>
                    <a:gd name="T30" fmla="*/ 565 w 643"/>
                    <a:gd name="T31" fmla="*/ 437 h 557"/>
                    <a:gd name="T32" fmla="*/ 579 w 643"/>
                    <a:gd name="T33" fmla="*/ 507 h 557"/>
                    <a:gd name="T34" fmla="*/ 566 w 643"/>
                    <a:gd name="T35" fmla="*/ 531 h 557"/>
                    <a:gd name="T36" fmla="*/ 475 w 643"/>
                    <a:gd name="T37" fmla="*/ 557 h 557"/>
                    <a:gd name="T38" fmla="*/ 461 w 643"/>
                    <a:gd name="T39" fmla="*/ 488 h 557"/>
                    <a:gd name="T40" fmla="*/ 559 w 643"/>
                    <a:gd name="T41" fmla="*/ 512 h 557"/>
                    <a:gd name="T42" fmla="*/ 541 w 643"/>
                    <a:gd name="T43" fmla="*/ 432 h 557"/>
                    <a:gd name="T44" fmla="*/ 623 w 643"/>
                    <a:gd name="T45" fmla="*/ 275 h 557"/>
                    <a:gd name="T46" fmla="*/ 227 w 643"/>
                    <a:gd name="T47" fmla="*/ 72 h 557"/>
                    <a:gd name="T48" fmla="*/ 139 w 643"/>
                    <a:gd name="T49" fmla="*/ 24 h 557"/>
                    <a:gd name="T50" fmla="*/ 131 w 643"/>
                    <a:gd name="T51" fmla="*/ 125 h 557"/>
                    <a:gd name="T52" fmla="*/ 66 w 643"/>
                    <a:gd name="T53" fmla="*/ 215 h 557"/>
                    <a:gd name="T54" fmla="*/ 38 w 643"/>
                    <a:gd name="T55" fmla="*/ 221 h 557"/>
                    <a:gd name="T56" fmla="*/ 20 w 643"/>
                    <a:gd name="T57" fmla="*/ 311 h 557"/>
                    <a:gd name="T58" fmla="*/ 57 w 643"/>
                    <a:gd name="T59" fmla="*/ 329 h 557"/>
                    <a:gd name="T60" fmla="*/ 72 w 643"/>
                    <a:gd name="T61" fmla="*/ 348 h 557"/>
                    <a:gd name="T62" fmla="*/ 132 w 643"/>
                    <a:gd name="T63" fmla="*/ 427 h 557"/>
                    <a:gd name="T64" fmla="*/ 112 w 643"/>
                    <a:gd name="T65" fmla="*/ 512 h 557"/>
                    <a:gd name="T66" fmla="*/ 211 w 643"/>
                    <a:gd name="T67" fmla="*/ 485 h 557"/>
                    <a:gd name="T68" fmla="*/ 245 w 643"/>
                    <a:gd name="T69" fmla="*/ 485 h 557"/>
                    <a:gd name="T70" fmla="*/ 428 w 643"/>
                    <a:gd name="T71" fmla="*/ 486 h 557"/>
                    <a:gd name="T72" fmla="*/ 451 w 643"/>
                    <a:gd name="T73" fmla="*/ 48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3" h="557">
                      <a:moveTo>
                        <a:pt x="475" y="557"/>
                      </a:moveTo>
                      <a:cubicBezTo>
                        <a:pt x="475" y="557"/>
                        <a:pt x="475" y="557"/>
                        <a:pt x="475" y="557"/>
                      </a:cubicBezTo>
                      <a:cubicBezTo>
                        <a:pt x="467" y="557"/>
                        <a:pt x="459" y="551"/>
                        <a:pt x="457" y="543"/>
                      </a:cubicBezTo>
                      <a:cubicBezTo>
                        <a:pt x="445" y="503"/>
                        <a:pt x="445" y="503"/>
                        <a:pt x="445" y="503"/>
                      </a:cubicBezTo>
                      <a:cubicBezTo>
                        <a:pt x="433" y="506"/>
                        <a:pt x="433" y="506"/>
                        <a:pt x="433" y="506"/>
                      </a:cubicBezTo>
                      <a:cubicBezTo>
                        <a:pt x="403" y="513"/>
                        <a:pt x="371" y="517"/>
                        <a:pt x="340" y="517"/>
                      </a:cubicBezTo>
                      <a:cubicBezTo>
                        <a:pt x="305" y="517"/>
                        <a:pt x="272" y="513"/>
                        <a:pt x="240" y="504"/>
                      </a:cubicBezTo>
                      <a:cubicBezTo>
                        <a:pt x="228" y="501"/>
                        <a:pt x="228" y="501"/>
                        <a:pt x="228" y="501"/>
                      </a:cubicBezTo>
                      <a:cubicBezTo>
                        <a:pt x="215" y="543"/>
                        <a:pt x="215" y="543"/>
                        <a:pt x="215" y="543"/>
                      </a:cubicBezTo>
                      <a:cubicBezTo>
                        <a:pt x="213" y="551"/>
                        <a:pt x="205" y="557"/>
                        <a:pt x="197" y="557"/>
                      </a:cubicBezTo>
                      <a:cubicBezTo>
                        <a:pt x="195" y="557"/>
                        <a:pt x="193" y="556"/>
                        <a:pt x="192" y="556"/>
                      </a:cubicBezTo>
                      <a:cubicBezTo>
                        <a:pt x="105" y="531"/>
                        <a:pt x="105" y="531"/>
                        <a:pt x="105" y="531"/>
                      </a:cubicBezTo>
                      <a:cubicBezTo>
                        <a:pt x="101" y="529"/>
                        <a:pt x="97" y="526"/>
                        <a:pt x="94" y="522"/>
                      </a:cubicBezTo>
                      <a:cubicBezTo>
                        <a:pt x="92" y="517"/>
                        <a:pt x="91" y="512"/>
                        <a:pt x="93" y="507"/>
                      </a:cubicBezTo>
                      <a:cubicBezTo>
                        <a:pt x="114" y="437"/>
                        <a:pt x="114" y="437"/>
                        <a:pt x="114" y="437"/>
                      </a:cubicBezTo>
                      <a:cubicBezTo>
                        <a:pt x="108" y="432"/>
                        <a:pt x="108" y="432"/>
                        <a:pt x="108" y="432"/>
                      </a:cubicBezTo>
                      <a:cubicBezTo>
                        <a:pt x="84" y="409"/>
                        <a:pt x="66" y="384"/>
                        <a:pt x="54" y="356"/>
                      </a:cubicBezTo>
                      <a:cubicBezTo>
                        <a:pt x="50" y="349"/>
                        <a:pt x="50" y="349"/>
                        <a:pt x="50" y="349"/>
                      </a:cubicBezTo>
                      <a:cubicBezTo>
                        <a:pt x="38" y="349"/>
                        <a:pt x="38" y="349"/>
                        <a:pt x="38" y="349"/>
                      </a:cubicBezTo>
                      <a:cubicBezTo>
                        <a:pt x="17" y="349"/>
                        <a:pt x="0" y="332"/>
                        <a:pt x="0" y="311"/>
                      </a:cubicBezTo>
                      <a:cubicBezTo>
                        <a:pt x="0" y="239"/>
                        <a:pt x="0" y="239"/>
                        <a:pt x="0" y="239"/>
                      </a:cubicBezTo>
                      <a:cubicBezTo>
                        <a:pt x="0" y="218"/>
                        <a:pt x="17" y="201"/>
                        <a:pt x="38" y="201"/>
                      </a:cubicBezTo>
                      <a:cubicBezTo>
                        <a:pt x="50" y="201"/>
                        <a:pt x="50" y="201"/>
                        <a:pt x="50" y="201"/>
                      </a:cubicBezTo>
                      <a:cubicBezTo>
                        <a:pt x="54" y="194"/>
                        <a:pt x="54" y="194"/>
                        <a:pt x="54" y="194"/>
                      </a:cubicBezTo>
                      <a:cubicBezTo>
                        <a:pt x="67" y="163"/>
                        <a:pt x="88" y="136"/>
                        <a:pt x="116" y="112"/>
                      </a:cubicBezTo>
                      <a:cubicBezTo>
                        <a:pt x="119" y="104"/>
                        <a:pt x="132" y="67"/>
                        <a:pt x="115" y="14"/>
                      </a:cubicBezTo>
                      <a:cubicBezTo>
                        <a:pt x="114" y="10"/>
                        <a:pt x="115" y="7"/>
                        <a:pt x="117" y="4"/>
                      </a:cubicBezTo>
                      <a:cubicBezTo>
                        <a:pt x="119" y="1"/>
                        <a:pt x="123" y="0"/>
                        <a:pt x="126" y="1"/>
                      </a:cubicBezTo>
                      <a:cubicBezTo>
                        <a:pt x="188" y="11"/>
                        <a:pt x="216" y="38"/>
                        <a:pt x="227" y="50"/>
                      </a:cubicBezTo>
                      <a:cubicBezTo>
                        <a:pt x="263" y="39"/>
                        <a:pt x="301" y="33"/>
                        <a:pt x="340" y="33"/>
                      </a:cubicBezTo>
                      <a:cubicBezTo>
                        <a:pt x="507" y="33"/>
                        <a:pt x="643" y="142"/>
                        <a:pt x="643" y="275"/>
                      </a:cubicBezTo>
                      <a:cubicBezTo>
                        <a:pt x="643" y="335"/>
                        <a:pt x="616" y="393"/>
                        <a:pt x="565" y="437"/>
                      </a:cubicBezTo>
                      <a:cubicBezTo>
                        <a:pt x="559" y="443"/>
                        <a:pt x="559" y="443"/>
                        <a:pt x="559" y="443"/>
                      </a:cubicBezTo>
                      <a:cubicBezTo>
                        <a:pt x="579" y="507"/>
                        <a:pt x="579" y="507"/>
                        <a:pt x="579" y="507"/>
                      </a:cubicBezTo>
                      <a:cubicBezTo>
                        <a:pt x="581" y="514"/>
                        <a:pt x="579" y="519"/>
                        <a:pt x="577" y="522"/>
                      </a:cubicBezTo>
                      <a:cubicBezTo>
                        <a:pt x="576" y="524"/>
                        <a:pt x="573" y="529"/>
                        <a:pt x="566" y="531"/>
                      </a:cubicBezTo>
                      <a:cubicBezTo>
                        <a:pt x="480" y="556"/>
                        <a:pt x="480" y="556"/>
                        <a:pt x="480" y="556"/>
                      </a:cubicBezTo>
                      <a:cubicBezTo>
                        <a:pt x="478" y="556"/>
                        <a:pt x="477" y="557"/>
                        <a:pt x="475" y="557"/>
                      </a:cubicBezTo>
                      <a:close/>
                      <a:moveTo>
                        <a:pt x="451" y="481"/>
                      </a:moveTo>
                      <a:cubicBezTo>
                        <a:pt x="456" y="481"/>
                        <a:pt x="460" y="483"/>
                        <a:pt x="461" y="488"/>
                      </a:cubicBezTo>
                      <a:cubicBezTo>
                        <a:pt x="476" y="536"/>
                        <a:pt x="476" y="536"/>
                        <a:pt x="476" y="536"/>
                      </a:cubicBezTo>
                      <a:cubicBezTo>
                        <a:pt x="559" y="512"/>
                        <a:pt x="559" y="512"/>
                        <a:pt x="559" y="512"/>
                      </a:cubicBezTo>
                      <a:cubicBezTo>
                        <a:pt x="538" y="442"/>
                        <a:pt x="538" y="442"/>
                        <a:pt x="538" y="442"/>
                      </a:cubicBezTo>
                      <a:cubicBezTo>
                        <a:pt x="537" y="438"/>
                        <a:pt x="538" y="434"/>
                        <a:pt x="541" y="432"/>
                      </a:cubicBezTo>
                      <a:cubicBezTo>
                        <a:pt x="552" y="422"/>
                        <a:pt x="552" y="422"/>
                        <a:pt x="552" y="422"/>
                      </a:cubicBezTo>
                      <a:cubicBezTo>
                        <a:pt x="598" y="382"/>
                        <a:pt x="623" y="329"/>
                        <a:pt x="623" y="275"/>
                      </a:cubicBezTo>
                      <a:cubicBezTo>
                        <a:pt x="623" y="153"/>
                        <a:pt x="496" y="53"/>
                        <a:pt x="340" y="53"/>
                      </a:cubicBezTo>
                      <a:cubicBezTo>
                        <a:pt x="300" y="53"/>
                        <a:pt x="262" y="59"/>
                        <a:pt x="227" y="72"/>
                      </a:cubicBezTo>
                      <a:cubicBezTo>
                        <a:pt x="222" y="73"/>
                        <a:pt x="217" y="71"/>
                        <a:pt x="215" y="67"/>
                      </a:cubicBezTo>
                      <a:cubicBezTo>
                        <a:pt x="215" y="67"/>
                        <a:pt x="196" y="38"/>
                        <a:pt x="139" y="24"/>
                      </a:cubicBezTo>
                      <a:cubicBezTo>
                        <a:pt x="153" y="83"/>
                        <a:pt x="134" y="121"/>
                        <a:pt x="133" y="122"/>
                      </a:cubicBezTo>
                      <a:cubicBezTo>
                        <a:pt x="132" y="124"/>
                        <a:pt x="132" y="125"/>
                        <a:pt x="131" y="125"/>
                      </a:cubicBezTo>
                      <a:cubicBezTo>
                        <a:pt x="104" y="148"/>
                        <a:pt x="85" y="174"/>
                        <a:pt x="72" y="202"/>
                      </a:cubicBezTo>
                      <a:cubicBezTo>
                        <a:pt x="66" y="215"/>
                        <a:pt x="66" y="215"/>
                        <a:pt x="66" y="215"/>
                      </a:cubicBezTo>
                      <a:cubicBezTo>
                        <a:pt x="64" y="219"/>
                        <a:pt x="61" y="221"/>
                        <a:pt x="57" y="221"/>
                      </a:cubicBezTo>
                      <a:cubicBezTo>
                        <a:pt x="38" y="221"/>
                        <a:pt x="38" y="221"/>
                        <a:pt x="38" y="221"/>
                      </a:cubicBezTo>
                      <a:cubicBezTo>
                        <a:pt x="28" y="221"/>
                        <a:pt x="20" y="229"/>
                        <a:pt x="20" y="239"/>
                      </a:cubicBezTo>
                      <a:cubicBezTo>
                        <a:pt x="20" y="311"/>
                        <a:pt x="20" y="311"/>
                        <a:pt x="20" y="311"/>
                      </a:cubicBezTo>
                      <a:cubicBezTo>
                        <a:pt x="20" y="321"/>
                        <a:pt x="28" y="329"/>
                        <a:pt x="38" y="329"/>
                      </a:cubicBezTo>
                      <a:cubicBezTo>
                        <a:pt x="57" y="329"/>
                        <a:pt x="57" y="329"/>
                        <a:pt x="57" y="329"/>
                      </a:cubicBezTo>
                      <a:cubicBezTo>
                        <a:pt x="61" y="329"/>
                        <a:pt x="64" y="332"/>
                        <a:pt x="66" y="335"/>
                      </a:cubicBezTo>
                      <a:cubicBezTo>
                        <a:pt x="72" y="348"/>
                        <a:pt x="72" y="348"/>
                        <a:pt x="72" y="348"/>
                      </a:cubicBezTo>
                      <a:cubicBezTo>
                        <a:pt x="83" y="373"/>
                        <a:pt x="100" y="397"/>
                        <a:pt x="122" y="417"/>
                      </a:cubicBezTo>
                      <a:cubicBezTo>
                        <a:pt x="132" y="427"/>
                        <a:pt x="132" y="427"/>
                        <a:pt x="132" y="427"/>
                      </a:cubicBezTo>
                      <a:cubicBezTo>
                        <a:pt x="135" y="429"/>
                        <a:pt x="136" y="433"/>
                        <a:pt x="135" y="437"/>
                      </a:cubicBezTo>
                      <a:cubicBezTo>
                        <a:pt x="112" y="512"/>
                        <a:pt x="112" y="512"/>
                        <a:pt x="112" y="512"/>
                      </a:cubicBezTo>
                      <a:cubicBezTo>
                        <a:pt x="196" y="536"/>
                        <a:pt x="196" y="536"/>
                        <a:pt x="196" y="536"/>
                      </a:cubicBezTo>
                      <a:cubicBezTo>
                        <a:pt x="211" y="485"/>
                        <a:pt x="211" y="485"/>
                        <a:pt x="211" y="485"/>
                      </a:cubicBezTo>
                      <a:cubicBezTo>
                        <a:pt x="213" y="480"/>
                        <a:pt x="218" y="477"/>
                        <a:pt x="224" y="479"/>
                      </a:cubicBezTo>
                      <a:cubicBezTo>
                        <a:pt x="245" y="485"/>
                        <a:pt x="245" y="485"/>
                        <a:pt x="245" y="485"/>
                      </a:cubicBezTo>
                      <a:cubicBezTo>
                        <a:pt x="275" y="493"/>
                        <a:pt x="307" y="497"/>
                        <a:pt x="340" y="497"/>
                      </a:cubicBezTo>
                      <a:cubicBezTo>
                        <a:pt x="370" y="497"/>
                        <a:pt x="399" y="494"/>
                        <a:pt x="428" y="486"/>
                      </a:cubicBezTo>
                      <a:cubicBezTo>
                        <a:pt x="449" y="481"/>
                        <a:pt x="449" y="481"/>
                        <a:pt x="449" y="481"/>
                      </a:cubicBezTo>
                      <a:cubicBezTo>
                        <a:pt x="450" y="481"/>
                        <a:pt x="451" y="481"/>
                        <a:pt x="451" y="4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57"/>
                <p:cNvSpPr>
                  <a:spLocks/>
                </p:cNvSpPr>
                <p:nvPr/>
              </p:nvSpPr>
              <p:spPr bwMode="auto">
                <a:xfrm>
                  <a:off x="6316663" y="2465388"/>
                  <a:ext cx="17463" cy="180975"/>
                </a:xfrm>
                <a:custGeom>
                  <a:avLst/>
                  <a:gdLst>
                    <a:gd name="T0" fmla="*/ 10 w 20"/>
                    <a:gd name="T1" fmla="*/ 205 h 205"/>
                    <a:gd name="T2" fmla="*/ 0 w 20"/>
                    <a:gd name="T3" fmla="*/ 195 h 205"/>
                    <a:gd name="T4" fmla="*/ 0 w 20"/>
                    <a:gd name="T5" fmla="*/ 10 h 205"/>
                    <a:gd name="T6" fmla="*/ 10 w 20"/>
                    <a:gd name="T7" fmla="*/ 0 h 205"/>
                    <a:gd name="T8" fmla="*/ 20 w 20"/>
                    <a:gd name="T9" fmla="*/ 10 h 205"/>
                    <a:gd name="T10" fmla="*/ 20 w 20"/>
                    <a:gd name="T11" fmla="*/ 195 h 205"/>
                    <a:gd name="T12" fmla="*/ 10 w 20"/>
                    <a:gd name="T13" fmla="*/ 205 h 205"/>
                  </a:gdLst>
                  <a:ahLst/>
                  <a:cxnLst>
                    <a:cxn ang="0">
                      <a:pos x="T0" y="T1"/>
                    </a:cxn>
                    <a:cxn ang="0">
                      <a:pos x="T2" y="T3"/>
                    </a:cxn>
                    <a:cxn ang="0">
                      <a:pos x="T4" y="T5"/>
                    </a:cxn>
                    <a:cxn ang="0">
                      <a:pos x="T6" y="T7"/>
                    </a:cxn>
                    <a:cxn ang="0">
                      <a:pos x="T8" y="T9"/>
                    </a:cxn>
                    <a:cxn ang="0">
                      <a:pos x="T10" y="T11"/>
                    </a:cxn>
                    <a:cxn ang="0">
                      <a:pos x="T12" y="T13"/>
                    </a:cxn>
                  </a:cxnLst>
                  <a:rect l="0" t="0" r="r" b="b"/>
                  <a:pathLst>
                    <a:path w="20" h="205">
                      <a:moveTo>
                        <a:pt x="10" y="205"/>
                      </a:moveTo>
                      <a:cubicBezTo>
                        <a:pt x="4" y="205"/>
                        <a:pt x="0" y="200"/>
                        <a:pt x="0" y="195"/>
                      </a:cubicBezTo>
                      <a:cubicBezTo>
                        <a:pt x="0" y="10"/>
                        <a:pt x="0" y="10"/>
                        <a:pt x="0" y="10"/>
                      </a:cubicBezTo>
                      <a:cubicBezTo>
                        <a:pt x="0" y="5"/>
                        <a:pt x="4" y="0"/>
                        <a:pt x="10" y="0"/>
                      </a:cubicBezTo>
                      <a:cubicBezTo>
                        <a:pt x="15" y="0"/>
                        <a:pt x="20" y="5"/>
                        <a:pt x="20" y="10"/>
                      </a:cubicBezTo>
                      <a:cubicBezTo>
                        <a:pt x="20" y="195"/>
                        <a:pt x="20" y="195"/>
                        <a:pt x="20" y="195"/>
                      </a:cubicBezTo>
                      <a:cubicBezTo>
                        <a:pt x="20" y="200"/>
                        <a:pt x="15" y="205"/>
                        <a:pt x="10" y="2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58"/>
                <p:cNvSpPr>
                  <a:spLocks/>
                </p:cNvSpPr>
                <p:nvPr/>
              </p:nvSpPr>
              <p:spPr bwMode="auto">
                <a:xfrm>
                  <a:off x="6281738" y="2481263"/>
                  <a:ext cx="90488" cy="76200"/>
                </a:xfrm>
                <a:custGeom>
                  <a:avLst/>
                  <a:gdLst>
                    <a:gd name="T0" fmla="*/ 50 w 103"/>
                    <a:gd name="T1" fmla="*/ 85 h 85"/>
                    <a:gd name="T2" fmla="*/ 48 w 103"/>
                    <a:gd name="T3" fmla="*/ 85 h 85"/>
                    <a:gd name="T4" fmla="*/ 1 w 103"/>
                    <a:gd name="T5" fmla="*/ 41 h 85"/>
                    <a:gd name="T6" fmla="*/ 50 w 103"/>
                    <a:gd name="T7" fmla="*/ 0 h 85"/>
                    <a:gd name="T8" fmla="*/ 101 w 103"/>
                    <a:gd name="T9" fmla="*/ 40 h 85"/>
                    <a:gd name="T10" fmla="*/ 95 w 103"/>
                    <a:gd name="T11" fmla="*/ 53 h 85"/>
                    <a:gd name="T12" fmla="*/ 82 w 103"/>
                    <a:gd name="T13" fmla="*/ 47 h 85"/>
                    <a:gd name="T14" fmla="*/ 50 w 103"/>
                    <a:gd name="T15" fmla="*/ 20 h 85"/>
                    <a:gd name="T16" fmla="*/ 21 w 103"/>
                    <a:gd name="T17" fmla="*/ 42 h 85"/>
                    <a:gd name="T18" fmla="*/ 51 w 103"/>
                    <a:gd name="T19" fmla="*/ 66 h 85"/>
                    <a:gd name="T20" fmla="*/ 60 w 103"/>
                    <a:gd name="T21" fmla="*/ 77 h 85"/>
                    <a:gd name="T22" fmla="*/ 50 w 103"/>
                    <a:gd name="T2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85">
                      <a:moveTo>
                        <a:pt x="50" y="85"/>
                      </a:moveTo>
                      <a:cubicBezTo>
                        <a:pt x="49" y="85"/>
                        <a:pt x="49" y="85"/>
                        <a:pt x="48" y="85"/>
                      </a:cubicBezTo>
                      <a:cubicBezTo>
                        <a:pt x="12" y="80"/>
                        <a:pt x="0" y="59"/>
                        <a:pt x="1" y="41"/>
                      </a:cubicBezTo>
                      <a:cubicBezTo>
                        <a:pt x="3" y="18"/>
                        <a:pt x="25" y="0"/>
                        <a:pt x="50" y="0"/>
                      </a:cubicBezTo>
                      <a:cubicBezTo>
                        <a:pt x="83" y="0"/>
                        <a:pt x="97" y="28"/>
                        <a:pt x="101" y="40"/>
                      </a:cubicBezTo>
                      <a:cubicBezTo>
                        <a:pt x="103" y="45"/>
                        <a:pt x="100" y="51"/>
                        <a:pt x="95" y="53"/>
                      </a:cubicBezTo>
                      <a:cubicBezTo>
                        <a:pt x="90" y="55"/>
                        <a:pt x="84" y="52"/>
                        <a:pt x="82" y="47"/>
                      </a:cubicBezTo>
                      <a:cubicBezTo>
                        <a:pt x="79" y="37"/>
                        <a:pt x="69" y="20"/>
                        <a:pt x="50" y="20"/>
                      </a:cubicBezTo>
                      <a:cubicBezTo>
                        <a:pt x="33" y="20"/>
                        <a:pt x="22" y="32"/>
                        <a:pt x="21" y="42"/>
                      </a:cubicBezTo>
                      <a:cubicBezTo>
                        <a:pt x="20" y="54"/>
                        <a:pt x="32" y="63"/>
                        <a:pt x="51" y="66"/>
                      </a:cubicBezTo>
                      <a:cubicBezTo>
                        <a:pt x="57" y="66"/>
                        <a:pt x="60" y="71"/>
                        <a:pt x="60" y="77"/>
                      </a:cubicBezTo>
                      <a:cubicBezTo>
                        <a:pt x="59" y="82"/>
                        <a:pt x="55" y="85"/>
                        <a:pt x="50" y="8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Freeform 59"/>
                <p:cNvSpPr>
                  <a:spLocks/>
                </p:cNvSpPr>
                <p:nvPr/>
              </p:nvSpPr>
              <p:spPr bwMode="auto">
                <a:xfrm>
                  <a:off x="6275388" y="2540001"/>
                  <a:ext cx="98425" cy="82550"/>
                </a:xfrm>
                <a:custGeom>
                  <a:avLst/>
                  <a:gdLst>
                    <a:gd name="T0" fmla="*/ 58 w 112"/>
                    <a:gd name="T1" fmla="*/ 93 h 93"/>
                    <a:gd name="T2" fmla="*/ 2 w 112"/>
                    <a:gd name="T3" fmla="*/ 49 h 93"/>
                    <a:gd name="T4" fmla="*/ 8 w 112"/>
                    <a:gd name="T5" fmla="*/ 36 h 93"/>
                    <a:gd name="T6" fmla="*/ 21 w 112"/>
                    <a:gd name="T7" fmla="*/ 42 h 93"/>
                    <a:gd name="T8" fmla="*/ 58 w 112"/>
                    <a:gd name="T9" fmla="*/ 73 h 93"/>
                    <a:gd name="T10" fmla="*/ 90 w 112"/>
                    <a:gd name="T11" fmla="*/ 47 h 93"/>
                    <a:gd name="T12" fmla="*/ 56 w 112"/>
                    <a:gd name="T13" fmla="*/ 20 h 93"/>
                    <a:gd name="T14" fmla="*/ 48 w 112"/>
                    <a:gd name="T15" fmla="*/ 9 h 93"/>
                    <a:gd name="T16" fmla="*/ 59 w 112"/>
                    <a:gd name="T17" fmla="*/ 1 h 93"/>
                    <a:gd name="T18" fmla="*/ 110 w 112"/>
                    <a:gd name="T19" fmla="*/ 49 h 93"/>
                    <a:gd name="T20" fmla="*/ 58 w 112"/>
                    <a:gd name="T2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93">
                      <a:moveTo>
                        <a:pt x="58" y="93"/>
                      </a:moveTo>
                      <a:cubicBezTo>
                        <a:pt x="22" y="93"/>
                        <a:pt x="7" y="62"/>
                        <a:pt x="2" y="49"/>
                      </a:cubicBezTo>
                      <a:cubicBezTo>
                        <a:pt x="0" y="44"/>
                        <a:pt x="3" y="38"/>
                        <a:pt x="8" y="36"/>
                      </a:cubicBezTo>
                      <a:cubicBezTo>
                        <a:pt x="13" y="34"/>
                        <a:pt x="19" y="37"/>
                        <a:pt x="21" y="42"/>
                      </a:cubicBezTo>
                      <a:cubicBezTo>
                        <a:pt x="25" y="54"/>
                        <a:pt x="36" y="73"/>
                        <a:pt x="58" y="73"/>
                      </a:cubicBezTo>
                      <a:cubicBezTo>
                        <a:pt x="77" y="73"/>
                        <a:pt x="90" y="60"/>
                        <a:pt x="90" y="47"/>
                      </a:cubicBezTo>
                      <a:cubicBezTo>
                        <a:pt x="91" y="34"/>
                        <a:pt x="79" y="24"/>
                        <a:pt x="56" y="20"/>
                      </a:cubicBezTo>
                      <a:cubicBezTo>
                        <a:pt x="51" y="20"/>
                        <a:pt x="47" y="14"/>
                        <a:pt x="48" y="9"/>
                      </a:cubicBezTo>
                      <a:cubicBezTo>
                        <a:pt x="49" y="3"/>
                        <a:pt x="54" y="0"/>
                        <a:pt x="59" y="1"/>
                      </a:cubicBezTo>
                      <a:cubicBezTo>
                        <a:pt x="99" y="7"/>
                        <a:pt x="112" y="29"/>
                        <a:pt x="110" y="49"/>
                      </a:cubicBezTo>
                      <a:cubicBezTo>
                        <a:pt x="109" y="73"/>
                        <a:pt x="85" y="93"/>
                        <a:pt x="58" y="9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30" name="TextBox 29"/>
            <p:cNvSpPr txBox="1"/>
            <p:nvPr/>
          </p:nvSpPr>
          <p:spPr>
            <a:xfrm>
              <a:off x="7445481" y="4346477"/>
              <a:ext cx="4376632" cy="1515512"/>
            </a:xfrm>
            <a:prstGeom prst="rect">
              <a:avLst/>
            </a:prstGeom>
            <a:noFill/>
          </p:spPr>
          <p:txBody>
            <a:bodyPr wrap="square" rtlCol="0">
              <a:noAutofit/>
            </a:bodyPr>
            <a:lstStyle/>
            <a:p>
              <a:pPr algn="ctr">
                <a:lnSpc>
                  <a:spcPct val="90000"/>
                </a:lnSpc>
                <a:spcAft>
                  <a:spcPts val="600"/>
                </a:spcAft>
              </a:pPr>
              <a:r>
                <a:rPr lang="en-US" sz="1400" dirty="0">
                  <a:solidFill>
                    <a:schemeClr val="bg1"/>
                  </a:solidFill>
                  <a:latin typeface="Arial" panose="020B0604020202020204" pitchFamily="34" charset="0"/>
                  <a:cs typeface="Arial" panose="020B0604020202020204" pitchFamily="34" charset="0"/>
                </a:rPr>
                <a:t>Average monthly amount:</a:t>
              </a:r>
            </a:p>
            <a:p>
              <a:pPr defTabSz="1087438">
                <a:lnSpc>
                  <a:spcPct val="90000"/>
                </a:lnSpc>
                <a:spcAft>
                  <a:spcPts val="600"/>
                </a:spcAft>
              </a:pPr>
              <a:r>
                <a:rPr lang="en-US" sz="1800" dirty="0">
                  <a:solidFill>
                    <a:schemeClr val="bg1"/>
                  </a:solidFill>
                  <a:latin typeface="Arial" panose="020B0604020202020204" pitchFamily="34" charset="0"/>
                  <a:cs typeface="Arial" panose="020B0604020202020204" pitchFamily="34" charset="0"/>
                </a:rPr>
                <a:t>Retired workers </a:t>
              </a:r>
              <a:r>
                <a:rPr lang="en-US" sz="1800" dirty="0">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rPr>
                <a:t>$1,837</a:t>
              </a:r>
            </a:p>
            <a:p>
              <a:pPr defTabSz="1087438">
                <a:lnSpc>
                  <a:spcPct val="90000"/>
                </a:lnSpc>
                <a:spcAft>
                  <a:spcPts val="600"/>
                </a:spcAft>
              </a:pPr>
              <a:r>
                <a:rPr lang="en-US" sz="1800" dirty="0">
                  <a:solidFill>
                    <a:schemeClr val="bg1"/>
                  </a:solidFill>
                  <a:latin typeface="Arial" panose="020B0604020202020204" pitchFamily="34" charset="0"/>
                  <a:cs typeface="Arial" panose="020B0604020202020204" pitchFamily="34" charset="0"/>
                </a:rPr>
                <a:t>Aged widow(</a:t>
              </a:r>
              <a:r>
                <a:rPr lang="en-US" sz="1800" dirty="0" err="1">
                  <a:solidFill>
                    <a:schemeClr val="bg1"/>
                  </a:solidFill>
                  <a:latin typeface="Arial" panose="020B0604020202020204" pitchFamily="34" charset="0"/>
                  <a:cs typeface="Arial" panose="020B0604020202020204" pitchFamily="34" charset="0"/>
                </a:rPr>
                <a:t>ers</a:t>
              </a:r>
              <a:r>
                <a:rPr lang="en-US" sz="1800" dirty="0">
                  <a:solidFill>
                    <a:schemeClr val="bg1"/>
                  </a:solidFill>
                  <a:latin typeface="Arial" panose="020B0604020202020204" pitchFamily="34" charset="0"/>
                  <a:cs typeface="Arial" panose="020B0604020202020204" pitchFamily="34" charset="0"/>
                </a:rPr>
                <a:t>)/parents </a:t>
              </a:r>
              <a:r>
                <a:rPr lang="en-US" sz="1800" dirty="0">
                  <a:solidFill>
                    <a:schemeClr val="tx1"/>
                  </a:solidFill>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rPr>
                <a:t>$1,713</a:t>
              </a:r>
            </a:p>
            <a:p>
              <a:pPr defTabSz="1087438">
                <a:lnSpc>
                  <a:spcPct val="90000"/>
                </a:lnSpc>
                <a:spcAft>
                  <a:spcPts val="600"/>
                </a:spcAft>
              </a:pPr>
              <a:r>
                <a:rPr lang="en-US" sz="1800" dirty="0">
                  <a:solidFill>
                    <a:schemeClr val="bg1"/>
                  </a:solidFill>
                  <a:latin typeface="Arial" panose="020B0604020202020204" pitchFamily="34" charset="0"/>
                  <a:cs typeface="Arial" panose="020B0604020202020204" pitchFamily="34" charset="0"/>
                </a:rPr>
                <a:t>Disabled workers </a:t>
              </a:r>
              <a:r>
                <a:rPr lang="en-US" sz="1800" dirty="0">
                  <a:solidFill>
                    <a:schemeClr val="tx1"/>
                  </a:solidFill>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rPr>
                <a:t>$1,486</a:t>
              </a:r>
            </a:p>
          </p:txBody>
        </p:sp>
      </p:grpSp>
      <p:sp>
        <p:nvSpPr>
          <p:cNvPr id="32" name="Text Box 12"/>
          <p:cNvSpPr txBox="1">
            <a:spLocks noChangeArrowheads="1"/>
          </p:cNvSpPr>
          <p:nvPr/>
        </p:nvSpPr>
        <p:spPr bwMode="gray">
          <a:xfrm>
            <a:off x="398068" y="6325270"/>
            <a:ext cx="7991475"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
                <a:schemeClr val="accent1"/>
              </a:buClr>
              <a:buFontTx/>
              <a:buNone/>
            </a:pPr>
            <a:r>
              <a:rPr lang="en-US" altLang="en-US" sz="1000" b="0" dirty="0">
                <a:solidFill>
                  <a:schemeClr val="bg2">
                    <a:lumMod val="50000"/>
                  </a:schemeClr>
                </a:solidFill>
                <a:latin typeface="+mn-lt"/>
                <a:cs typeface="Arial" panose="020B0604020202020204" pitchFamily="34" charset="0"/>
              </a:rPr>
              <a:t>Social Security Program Fact Sheet, “Fact Sheet on the Old-Age, Survivors, and Disability Insurance Program,” June 2023.</a:t>
            </a:r>
          </a:p>
        </p:txBody>
      </p:sp>
      <p:grpSp>
        <p:nvGrpSpPr>
          <p:cNvPr id="45" name="Group 44"/>
          <p:cNvGrpSpPr/>
          <p:nvPr/>
        </p:nvGrpSpPr>
        <p:grpSpPr>
          <a:xfrm>
            <a:off x="3160658" y="3407640"/>
            <a:ext cx="3053171" cy="1497783"/>
            <a:chOff x="4135775" y="4523533"/>
            <a:chExt cx="3053171" cy="1497783"/>
          </a:xfrm>
        </p:grpSpPr>
        <p:sp>
          <p:nvSpPr>
            <p:cNvPr id="46" name="Rectangle 45"/>
            <p:cNvSpPr/>
            <p:nvPr/>
          </p:nvSpPr>
          <p:spPr>
            <a:xfrm>
              <a:off x="4135775" y="4523533"/>
              <a:ext cx="3053169" cy="1497782"/>
            </a:xfrm>
            <a:prstGeom prst="rect">
              <a:avLst/>
            </a:prstGeom>
            <a:solidFill>
              <a:srgbClr val="122B54"/>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smtClean="0">
                <a:ln>
                  <a:noFill/>
                </a:ln>
                <a:solidFill>
                  <a:srgbClr val="FFFFFF"/>
                </a:solidFill>
                <a:effectLst/>
                <a:uLnTx/>
                <a:uFillTx/>
                <a:latin typeface="Arial" panose="020B0604020202020204"/>
                <a:ea typeface="+mn-ea"/>
                <a:cs typeface="+mn-cs"/>
              </a:endParaRPr>
            </a:p>
          </p:txBody>
        </p:sp>
        <p:sp>
          <p:nvSpPr>
            <p:cNvPr id="47" name="TextBox 46"/>
            <p:cNvSpPr txBox="1"/>
            <p:nvPr/>
          </p:nvSpPr>
          <p:spPr>
            <a:xfrm>
              <a:off x="4135776" y="4561982"/>
              <a:ext cx="2790198" cy="363181"/>
            </a:xfrm>
            <a:prstGeom prst="rect">
              <a:avLst/>
            </a:prstGeom>
            <a:noFill/>
          </p:spPr>
          <p:txBody>
            <a:bodyPr wrap="square"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Retired workers and their dependents</a:t>
              </a:r>
            </a:p>
          </p:txBody>
        </p:sp>
        <p:sp>
          <p:nvSpPr>
            <p:cNvPr id="48" name="TextBox 47"/>
            <p:cNvSpPr txBox="1"/>
            <p:nvPr/>
          </p:nvSpPr>
          <p:spPr>
            <a:xfrm>
              <a:off x="5630321" y="4989984"/>
              <a:ext cx="1558625" cy="1031332"/>
            </a:xfrm>
            <a:prstGeom prst="rect">
              <a:avLst/>
            </a:prstGeom>
            <a:noFill/>
          </p:spPr>
          <p:txBody>
            <a:bodyPr wrap="square" rtlCol="0" anchor="ctr">
              <a:no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4800" b="0" i="0" u="none" strike="noStrike" kern="0" cap="none" spc="0" normalizeH="0" baseline="0" noProof="0" dirty="0" smtClean="0">
                  <a:ln>
                    <a:noFill/>
                  </a:ln>
                  <a:solidFill>
                    <a:srgbClr val="FFFFFF"/>
                  </a:solidFill>
                  <a:effectLst/>
                  <a:uLnTx/>
                  <a:uFillTx/>
                </a:rPr>
                <a:t>78%</a:t>
              </a:r>
            </a:p>
          </p:txBody>
        </p:sp>
      </p:grpSp>
      <p:grpSp>
        <p:nvGrpSpPr>
          <p:cNvPr id="49" name="Group 48"/>
          <p:cNvGrpSpPr/>
          <p:nvPr/>
        </p:nvGrpSpPr>
        <p:grpSpPr>
          <a:xfrm>
            <a:off x="1616518" y="3949675"/>
            <a:ext cx="3256539" cy="1296962"/>
            <a:chOff x="2612985" y="4869176"/>
            <a:chExt cx="3256539" cy="1296962"/>
          </a:xfrm>
        </p:grpSpPr>
        <p:sp>
          <p:nvSpPr>
            <p:cNvPr id="50" name="Rectangle 49"/>
            <p:cNvSpPr/>
            <p:nvPr/>
          </p:nvSpPr>
          <p:spPr>
            <a:xfrm>
              <a:off x="2612985" y="4869176"/>
              <a:ext cx="3078177" cy="1152140"/>
            </a:xfrm>
            <a:prstGeom prst="rect">
              <a:avLst/>
            </a:prstGeom>
            <a:solidFill>
              <a:srgbClr val="007AB3"/>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smtClean="0">
                <a:ln>
                  <a:noFill/>
                </a:ln>
                <a:solidFill>
                  <a:srgbClr val="FFFFFF"/>
                </a:solidFill>
                <a:effectLst/>
                <a:uLnTx/>
                <a:uFillTx/>
                <a:latin typeface="Arial" panose="020B0604020202020204"/>
                <a:ea typeface="+mn-ea"/>
                <a:cs typeface="+mn-cs"/>
              </a:endParaRPr>
            </a:p>
          </p:txBody>
        </p:sp>
        <p:sp>
          <p:nvSpPr>
            <p:cNvPr id="51" name="TextBox 50"/>
            <p:cNvSpPr txBox="1"/>
            <p:nvPr/>
          </p:nvSpPr>
          <p:spPr>
            <a:xfrm>
              <a:off x="2612987" y="4887826"/>
              <a:ext cx="3256537" cy="424697"/>
            </a:xfrm>
            <a:prstGeom prst="rect">
              <a:avLst/>
            </a:prstGeom>
            <a:noFill/>
          </p:spPr>
          <p:txBody>
            <a:bodyPr wrap="square"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Survivors and their dependents</a:t>
              </a:r>
            </a:p>
          </p:txBody>
        </p:sp>
        <p:sp>
          <p:nvSpPr>
            <p:cNvPr id="52" name="TextBox 51"/>
            <p:cNvSpPr txBox="1"/>
            <p:nvPr/>
          </p:nvSpPr>
          <p:spPr>
            <a:xfrm>
              <a:off x="4054443" y="4993577"/>
              <a:ext cx="1497782" cy="1172561"/>
            </a:xfrm>
            <a:prstGeom prst="rect">
              <a:avLst/>
            </a:prstGeom>
            <a:noFill/>
          </p:spPr>
          <p:txBody>
            <a:bodyPr wrap="square" rtlCol="0" anchor="ctr">
              <a:no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FFFFFF"/>
                  </a:solidFill>
                  <a:effectLst/>
                  <a:uLnTx/>
                  <a:uFillTx/>
                </a:rPr>
                <a:t>9%</a:t>
              </a:r>
            </a:p>
          </p:txBody>
        </p:sp>
      </p:grpSp>
      <p:grpSp>
        <p:nvGrpSpPr>
          <p:cNvPr id="53" name="Group 52"/>
          <p:cNvGrpSpPr/>
          <p:nvPr/>
        </p:nvGrpSpPr>
        <p:grpSpPr>
          <a:xfrm>
            <a:off x="311064" y="4491855"/>
            <a:ext cx="2949097" cy="991399"/>
            <a:chOff x="325908" y="5157210"/>
            <a:chExt cx="2949097" cy="991399"/>
          </a:xfrm>
        </p:grpSpPr>
        <p:sp>
          <p:nvSpPr>
            <p:cNvPr id="54" name="Rectangle 53"/>
            <p:cNvSpPr/>
            <p:nvPr/>
          </p:nvSpPr>
          <p:spPr>
            <a:xfrm>
              <a:off x="378382" y="5157210"/>
              <a:ext cx="2797118" cy="864105"/>
            </a:xfrm>
            <a:prstGeom prst="rect">
              <a:avLst/>
            </a:prstGeom>
            <a:solidFill>
              <a:srgbClr val="B5DAE6"/>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smtClean="0">
                <a:ln>
                  <a:noFill/>
                </a:ln>
                <a:solidFill>
                  <a:srgbClr val="FFFFFF"/>
                </a:solidFill>
                <a:effectLst/>
                <a:uLnTx/>
                <a:uFillTx/>
                <a:latin typeface="Arial" panose="020B0604020202020204"/>
                <a:ea typeface="+mn-ea"/>
                <a:cs typeface="+mn-cs"/>
              </a:endParaRPr>
            </a:p>
          </p:txBody>
        </p:sp>
        <p:sp>
          <p:nvSpPr>
            <p:cNvPr id="55" name="TextBox 54"/>
            <p:cNvSpPr txBox="1"/>
            <p:nvPr/>
          </p:nvSpPr>
          <p:spPr>
            <a:xfrm>
              <a:off x="325908" y="5170617"/>
              <a:ext cx="2949097" cy="430147"/>
            </a:xfrm>
            <a:prstGeom prst="rect">
              <a:avLst/>
            </a:prstGeom>
            <a:noFill/>
          </p:spPr>
          <p:txBody>
            <a:bodyPr wrap="square" rtlCol="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3781"/>
                  </a:solidFill>
                  <a:effectLst/>
                  <a:uLnTx/>
                  <a:uFillTx/>
                </a:rPr>
                <a:t>Disabled workers and their dependents</a:t>
              </a:r>
            </a:p>
          </p:txBody>
        </p:sp>
        <p:sp>
          <p:nvSpPr>
            <p:cNvPr id="56" name="TextBox 55"/>
            <p:cNvSpPr txBox="1"/>
            <p:nvPr/>
          </p:nvSpPr>
          <p:spPr>
            <a:xfrm>
              <a:off x="888078" y="5284505"/>
              <a:ext cx="1458578" cy="864104"/>
            </a:xfrm>
            <a:prstGeom prst="rect">
              <a:avLst/>
            </a:prstGeom>
            <a:noFill/>
          </p:spPr>
          <p:txBody>
            <a:bodyPr wrap="square" rtlCol="0" anchor="ctr">
              <a:no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003781"/>
                  </a:solidFill>
                  <a:effectLst/>
                  <a:uLnTx/>
                  <a:uFillTx/>
                </a:rPr>
                <a:t>13%</a:t>
              </a:r>
            </a:p>
          </p:txBody>
        </p:sp>
      </p:grpSp>
    </p:spTree>
    <p:extLst>
      <p:ext uri="{BB962C8B-B14F-4D97-AF65-F5344CB8AC3E}">
        <p14:creationId xmlns:p14="http://schemas.microsoft.com/office/powerpoint/2010/main" val="404074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1000"/>
                                        <p:tgtEl>
                                          <p:spTgt spid="45"/>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1000"/>
                                        <p:tgtEl>
                                          <p:spTgt spid="49"/>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Will it be there?</a:t>
            </a:r>
          </a:p>
        </p:txBody>
      </p:sp>
      <p:sp>
        <p:nvSpPr>
          <p:cNvPr id="2" name="Slide Number Placeholder 1"/>
          <p:cNvSpPr>
            <a:spLocks noGrp="1"/>
          </p:cNvSpPr>
          <p:nvPr>
            <p:ph type="sldNum" sz="quarter" idx="11"/>
          </p:nvPr>
        </p:nvSpPr>
        <p:spPr/>
        <p:txBody>
          <a:bodyPr/>
          <a:lstStyle/>
          <a:p>
            <a:fld id="{67FC5CDF-15F9-4054-9F50-C9080AAD3281}" type="slidenum">
              <a:rPr lang="en-US" smtClean="0"/>
              <a:pPr/>
              <a:t>6</a:t>
            </a:fld>
            <a:endParaRPr lang="en-US" dirty="0"/>
          </a:p>
        </p:txBody>
      </p:sp>
      <p:grpSp>
        <p:nvGrpSpPr>
          <p:cNvPr id="8" name="Group 7"/>
          <p:cNvGrpSpPr/>
          <p:nvPr/>
        </p:nvGrpSpPr>
        <p:grpSpPr>
          <a:xfrm>
            <a:off x="6879259" y="1452266"/>
            <a:ext cx="3129067" cy="3165104"/>
            <a:chOff x="6493195" y="712888"/>
            <a:chExt cx="3129067" cy="3165104"/>
          </a:xfrm>
        </p:grpSpPr>
        <p:sp>
          <p:nvSpPr>
            <p:cNvPr id="9" name="Oval 477"/>
            <p:cNvSpPr>
              <a:spLocks noChangeArrowheads="1"/>
            </p:cNvSpPr>
            <p:nvPr/>
          </p:nvSpPr>
          <p:spPr bwMode="auto">
            <a:xfrm>
              <a:off x="6493195" y="712888"/>
              <a:ext cx="3129067" cy="3165104"/>
            </a:xfrm>
            <a:prstGeom prst="ellipse">
              <a:avLst/>
            </a:prstGeom>
            <a:solidFill>
              <a:srgbClr val="C8DEF0"/>
            </a:solidFill>
            <a:ln w="38100">
              <a:solidFill>
                <a:srgbClr val="77A6D2"/>
              </a:solidFill>
            </a:ln>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7313350" y="1394069"/>
              <a:ext cx="1488756" cy="1802742"/>
              <a:chOff x="3744317" y="4961672"/>
              <a:chExt cx="246888" cy="295554"/>
            </a:xfrm>
            <a:solidFill>
              <a:schemeClr val="tx1"/>
            </a:solidFill>
          </p:grpSpPr>
          <p:sp>
            <p:nvSpPr>
              <p:cNvPr id="11" name="Freeform 835"/>
              <p:cNvSpPr>
                <a:spLocks noEditPoints="1"/>
              </p:cNvSpPr>
              <p:nvPr/>
            </p:nvSpPr>
            <p:spPr bwMode="auto">
              <a:xfrm>
                <a:off x="3744317" y="4961672"/>
                <a:ext cx="246888" cy="295554"/>
              </a:xfrm>
              <a:custGeom>
                <a:avLst/>
                <a:gdLst>
                  <a:gd name="T0" fmla="*/ 102 w 160"/>
                  <a:gd name="T1" fmla="*/ 186 h 192"/>
                  <a:gd name="T2" fmla="*/ 122 w 160"/>
                  <a:gd name="T3" fmla="*/ 150 h 192"/>
                  <a:gd name="T4" fmla="*/ 94 w 160"/>
                  <a:gd name="T5" fmla="*/ 105 h 192"/>
                  <a:gd name="T6" fmla="*/ 93 w 160"/>
                  <a:gd name="T7" fmla="*/ 88 h 192"/>
                  <a:gd name="T8" fmla="*/ 110 w 160"/>
                  <a:gd name="T9" fmla="*/ 71 h 192"/>
                  <a:gd name="T10" fmla="*/ 102 w 160"/>
                  <a:gd name="T11" fmla="*/ 6 h 192"/>
                  <a:gd name="T12" fmla="*/ 160 w 160"/>
                  <a:gd name="T13" fmla="*/ 3 h 192"/>
                  <a:gd name="T14" fmla="*/ 81 w 160"/>
                  <a:gd name="T15" fmla="*/ 0 h 192"/>
                  <a:gd name="T16" fmla="*/ 3 w 160"/>
                  <a:gd name="T17" fmla="*/ 0 h 192"/>
                  <a:gd name="T18" fmla="*/ 3 w 160"/>
                  <a:gd name="T19" fmla="*/ 6 h 192"/>
                  <a:gd name="T20" fmla="*/ 51 w 160"/>
                  <a:gd name="T21" fmla="*/ 12 h 192"/>
                  <a:gd name="T22" fmla="*/ 67 w 160"/>
                  <a:gd name="T23" fmla="*/ 86 h 192"/>
                  <a:gd name="T24" fmla="*/ 68 w 160"/>
                  <a:gd name="T25" fmla="*/ 103 h 192"/>
                  <a:gd name="T26" fmla="*/ 51 w 160"/>
                  <a:gd name="T27" fmla="*/ 121 h 192"/>
                  <a:gd name="T28" fmla="*/ 51 w 160"/>
                  <a:gd name="T29" fmla="*/ 180 h 192"/>
                  <a:gd name="T30" fmla="*/ 3 w 160"/>
                  <a:gd name="T31" fmla="*/ 186 h 192"/>
                  <a:gd name="T32" fmla="*/ 3 w 160"/>
                  <a:gd name="T33" fmla="*/ 192 h 192"/>
                  <a:gd name="T34" fmla="*/ 160 w 160"/>
                  <a:gd name="T35" fmla="*/ 189 h 192"/>
                  <a:gd name="T36" fmla="*/ 55 w 160"/>
                  <a:gd name="T37" fmla="*/ 16 h 192"/>
                  <a:gd name="T38" fmla="*/ 81 w 160"/>
                  <a:gd name="T39" fmla="*/ 6 h 192"/>
                  <a:gd name="T40" fmla="*/ 116 w 160"/>
                  <a:gd name="T41" fmla="*/ 38 h 192"/>
                  <a:gd name="T42" fmla="*/ 55 w 160"/>
                  <a:gd name="T43" fmla="*/ 16 h 192"/>
                  <a:gd name="T44" fmla="*/ 55 w 160"/>
                  <a:gd name="T45" fmla="*/ 125 h 192"/>
                  <a:gd name="T46" fmla="*/ 73 w 160"/>
                  <a:gd name="T47" fmla="*/ 103 h 192"/>
                  <a:gd name="T48" fmla="*/ 71 w 160"/>
                  <a:gd name="T49" fmla="*/ 82 h 192"/>
                  <a:gd name="T50" fmla="*/ 45 w 160"/>
                  <a:gd name="T51" fmla="*/ 44 h 192"/>
                  <a:gd name="T52" fmla="*/ 106 w 160"/>
                  <a:gd name="T53" fmla="*/ 66 h 192"/>
                  <a:gd name="T54" fmla="*/ 87 w 160"/>
                  <a:gd name="T55" fmla="*/ 88 h 192"/>
                  <a:gd name="T56" fmla="*/ 90 w 160"/>
                  <a:gd name="T57" fmla="*/ 109 h 192"/>
                  <a:gd name="T58" fmla="*/ 116 w 160"/>
                  <a:gd name="T59" fmla="*/ 150 h 192"/>
                  <a:gd name="T60" fmla="*/ 82 w 160"/>
                  <a:gd name="T61" fmla="*/ 148 h 192"/>
                  <a:gd name="T62" fmla="*/ 49 w 160"/>
                  <a:gd name="T63" fmla="*/ 167 h 192"/>
                  <a:gd name="T64" fmla="*/ 52 w 160"/>
                  <a:gd name="T65" fmla="*/ 172 h 192"/>
                  <a:gd name="T66" fmla="*/ 109 w 160"/>
                  <a:gd name="T67" fmla="*/ 172 h 192"/>
                  <a:gd name="T68" fmla="*/ 80 w 160"/>
                  <a:gd name="T69" fmla="*/ 18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92">
                    <a:moveTo>
                      <a:pt x="158" y="186"/>
                    </a:moveTo>
                    <a:cubicBezTo>
                      <a:pt x="102" y="186"/>
                      <a:pt x="102" y="186"/>
                      <a:pt x="102" y="186"/>
                    </a:cubicBezTo>
                    <a:cubicBezTo>
                      <a:pt x="105" y="184"/>
                      <a:pt x="107" y="182"/>
                      <a:pt x="110" y="180"/>
                    </a:cubicBezTo>
                    <a:cubicBezTo>
                      <a:pt x="118" y="172"/>
                      <a:pt x="122" y="161"/>
                      <a:pt x="122" y="150"/>
                    </a:cubicBezTo>
                    <a:cubicBezTo>
                      <a:pt x="122" y="139"/>
                      <a:pt x="118" y="129"/>
                      <a:pt x="110" y="121"/>
                    </a:cubicBezTo>
                    <a:cubicBezTo>
                      <a:pt x="94" y="105"/>
                      <a:pt x="94" y="105"/>
                      <a:pt x="94" y="105"/>
                    </a:cubicBezTo>
                    <a:cubicBezTo>
                      <a:pt x="94" y="105"/>
                      <a:pt x="93" y="104"/>
                      <a:pt x="93" y="103"/>
                    </a:cubicBezTo>
                    <a:cubicBezTo>
                      <a:pt x="93" y="88"/>
                      <a:pt x="93" y="88"/>
                      <a:pt x="93" y="88"/>
                    </a:cubicBezTo>
                    <a:cubicBezTo>
                      <a:pt x="93" y="88"/>
                      <a:pt x="94" y="87"/>
                      <a:pt x="94" y="86"/>
                    </a:cubicBezTo>
                    <a:cubicBezTo>
                      <a:pt x="110" y="71"/>
                      <a:pt x="110" y="71"/>
                      <a:pt x="110" y="71"/>
                    </a:cubicBezTo>
                    <a:cubicBezTo>
                      <a:pt x="126" y="54"/>
                      <a:pt x="126" y="28"/>
                      <a:pt x="110" y="12"/>
                    </a:cubicBezTo>
                    <a:cubicBezTo>
                      <a:pt x="107" y="9"/>
                      <a:pt x="105" y="7"/>
                      <a:pt x="102" y="6"/>
                    </a:cubicBezTo>
                    <a:cubicBezTo>
                      <a:pt x="158" y="6"/>
                      <a:pt x="158" y="6"/>
                      <a:pt x="158" y="6"/>
                    </a:cubicBezTo>
                    <a:cubicBezTo>
                      <a:pt x="159" y="6"/>
                      <a:pt x="160" y="4"/>
                      <a:pt x="160" y="3"/>
                    </a:cubicBezTo>
                    <a:cubicBezTo>
                      <a:pt x="160" y="1"/>
                      <a:pt x="159" y="0"/>
                      <a:pt x="158" y="0"/>
                    </a:cubicBezTo>
                    <a:cubicBezTo>
                      <a:pt x="81" y="0"/>
                      <a:pt x="81" y="0"/>
                      <a:pt x="81" y="0"/>
                    </a:cubicBezTo>
                    <a:cubicBezTo>
                      <a:pt x="81" y="0"/>
                      <a:pt x="80" y="0"/>
                      <a:pt x="80" y="0"/>
                    </a:cubicBezTo>
                    <a:cubicBezTo>
                      <a:pt x="3" y="0"/>
                      <a:pt x="3" y="0"/>
                      <a:pt x="3" y="0"/>
                    </a:cubicBezTo>
                    <a:cubicBezTo>
                      <a:pt x="2" y="0"/>
                      <a:pt x="0" y="1"/>
                      <a:pt x="0" y="3"/>
                    </a:cubicBezTo>
                    <a:cubicBezTo>
                      <a:pt x="0" y="4"/>
                      <a:pt x="2" y="6"/>
                      <a:pt x="3" y="6"/>
                    </a:cubicBezTo>
                    <a:cubicBezTo>
                      <a:pt x="59" y="6"/>
                      <a:pt x="59" y="6"/>
                      <a:pt x="59" y="6"/>
                    </a:cubicBezTo>
                    <a:cubicBezTo>
                      <a:pt x="56" y="7"/>
                      <a:pt x="54" y="9"/>
                      <a:pt x="51" y="12"/>
                    </a:cubicBezTo>
                    <a:cubicBezTo>
                      <a:pt x="35" y="28"/>
                      <a:pt x="35" y="54"/>
                      <a:pt x="51" y="71"/>
                    </a:cubicBezTo>
                    <a:cubicBezTo>
                      <a:pt x="67" y="86"/>
                      <a:pt x="67" y="86"/>
                      <a:pt x="67" y="86"/>
                    </a:cubicBezTo>
                    <a:cubicBezTo>
                      <a:pt x="67" y="87"/>
                      <a:pt x="68" y="88"/>
                      <a:pt x="68" y="88"/>
                    </a:cubicBezTo>
                    <a:cubicBezTo>
                      <a:pt x="68" y="103"/>
                      <a:pt x="68" y="103"/>
                      <a:pt x="68" y="103"/>
                    </a:cubicBezTo>
                    <a:cubicBezTo>
                      <a:pt x="68" y="104"/>
                      <a:pt x="67" y="105"/>
                      <a:pt x="67" y="105"/>
                    </a:cubicBezTo>
                    <a:cubicBezTo>
                      <a:pt x="51" y="121"/>
                      <a:pt x="51" y="121"/>
                      <a:pt x="51" y="121"/>
                    </a:cubicBezTo>
                    <a:cubicBezTo>
                      <a:pt x="43" y="129"/>
                      <a:pt x="39" y="139"/>
                      <a:pt x="39" y="150"/>
                    </a:cubicBezTo>
                    <a:cubicBezTo>
                      <a:pt x="39" y="161"/>
                      <a:pt x="43" y="172"/>
                      <a:pt x="51" y="180"/>
                    </a:cubicBezTo>
                    <a:cubicBezTo>
                      <a:pt x="54" y="182"/>
                      <a:pt x="56" y="184"/>
                      <a:pt x="59" y="186"/>
                    </a:cubicBezTo>
                    <a:cubicBezTo>
                      <a:pt x="3" y="186"/>
                      <a:pt x="3" y="186"/>
                      <a:pt x="3" y="186"/>
                    </a:cubicBezTo>
                    <a:cubicBezTo>
                      <a:pt x="2" y="186"/>
                      <a:pt x="0" y="187"/>
                      <a:pt x="0" y="189"/>
                    </a:cubicBezTo>
                    <a:cubicBezTo>
                      <a:pt x="0" y="191"/>
                      <a:pt x="2" y="192"/>
                      <a:pt x="3" y="192"/>
                    </a:cubicBezTo>
                    <a:cubicBezTo>
                      <a:pt x="158" y="192"/>
                      <a:pt x="158" y="192"/>
                      <a:pt x="158" y="192"/>
                    </a:cubicBezTo>
                    <a:cubicBezTo>
                      <a:pt x="159" y="192"/>
                      <a:pt x="160" y="191"/>
                      <a:pt x="160" y="189"/>
                    </a:cubicBezTo>
                    <a:cubicBezTo>
                      <a:pt x="160" y="187"/>
                      <a:pt x="159" y="186"/>
                      <a:pt x="158" y="186"/>
                    </a:cubicBezTo>
                    <a:close/>
                    <a:moveTo>
                      <a:pt x="55" y="16"/>
                    </a:moveTo>
                    <a:cubicBezTo>
                      <a:pt x="62" y="9"/>
                      <a:pt x="71" y="6"/>
                      <a:pt x="80" y="6"/>
                    </a:cubicBezTo>
                    <a:cubicBezTo>
                      <a:pt x="81" y="6"/>
                      <a:pt x="81" y="6"/>
                      <a:pt x="81" y="6"/>
                    </a:cubicBezTo>
                    <a:cubicBezTo>
                      <a:pt x="90" y="6"/>
                      <a:pt x="99" y="9"/>
                      <a:pt x="106" y="16"/>
                    </a:cubicBezTo>
                    <a:cubicBezTo>
                      <a:pt x="112" y="22"/>
                      <a:pt x="115" y="30"/>
                      <a:pt x="116" y="38"/>
                    </a:cubicBezTo>
                    <a:cubicBezTo>
                      <a:pt x="45" y="38"/>
                      <a:pt x="45" y="38"/>
                      <a:pt x="45" y="38"/>
                    </a:cubicBezTo>
                    <a:cubicBezTo>
                      <a:pt x="46" y="30"/>
                      <a:pt x="49" y="22"/>
                      <a:pt x="55" y="16"/>
                    </a:cubicBezTo>
                    <a:close/>
                    <a:moveTo>
                      <a:pt x="49" y="167"/>
                    </a:moveTo>
                    <a:cubicBezTo>
                      <a:pt x="42" y="153"/>
                      <a:pt x="44" y="136"/>
                      <a:pt x="55" y="125"/>
                    </a:cubicBezTo>
                    <a:cubicBezTo>
                      <a:pt x="71" y="109"/>
                      <a:pt x="71" y="109"/>
                      <a:pt x="71" y="109"/>
                    </a:cubicBezTo>
                    <a:cubicBezTo>
                      <a:pt x="73" y="108"/>
                      <a:pt x="73" y="106"/>
                      <a:pt x="73" y="103"/>
                    </a:cubicBezTo>
                    <a:cubicBezTo>
                      <a:pt x="73" y="88"/>
                      <a:pt x="73" y="88"/>
                      <a:pt x="73" y="88"/>
                    </a:cubicBezTo>
                    <a:cubicBezTo>
                      <a:pt x="73" y="86"/>
                      <a:pt x="73" y="84"/>
                      <a:pt x="71" y="82"/>
                    </a:cubicBezTo>
                    <a:cubicBezTo>
                      <a:pt x="55" y="66"/>
                      <a:pt x="55" y="66"/>
                      <a:pt x="55" y="66"/>
                    </a:cubicBezTo>
                    <a:cubicBezTo>
                      <a:pt x="49" y="60"/>
                      <a:pt x="46" y="52"/>
                      <a:pt x="45" y="44"/>
                    </a:cubicBezTo>
                    <a:cubicBezTo>
                      <a:pt x="116" y="44"/>
                      <a:pt x="116" y="44"/>
                      <a:pt x="116" y="44"/>
                    </a:cubicBezTo>
                    <a:cubicBezTo>
                      <a:pt x="115" y="52"/>
                      <a:pt x="112" y="60"/>
                      <a:pt x="106" y="66"/>
                    </a:cubicBezTo>
                    <a:cubicBezTo>
                      <a:pt x="90" y="82"/>
                      <a:pt x="90" y="82"/>
                      <a:pt x="90" y="82"/>
                    </a:cubicBezTo>
                    <a:cubicBezTo>
                      <a:pt x="88" y="84"/>
                      <a:pt x="87" y="86"/>
                      <a:pt x="87" y="88"/>
                    </a:cubicBezTo>
                    <a:cubicBezTo>
                      <a:pt x="87" y="103"/>
                      <a:pt x="87" y="103"/>
                      <a:pt x="87" y="103"/>
                    </a:cubicBezTo>
                    <a:cubicBezTo>
                      <a:pt x="87" y="106"/>
                      <a:pt x="88" y="108"/>
                      <a:pt x="90" y="109"/>
                    </a:cubicBezTo>
                    <a:cubicBezTo>
                      <a:pt x="106" y="125"/>
                      <a:pt x="106" y="125"/>
                      <a:pt x="106" y="125"/>
                    </a:cubicBezTo>
                    <a:cubicBezTo>
                      <a:pt x="112" y="132"/>
                      <a:pt x="116" y="141"/>
                      <a:pt x="116" y="150"/>
                    </a:cubicBezTo>
                    <a:cubicBezTo>
                      <a:pt x="116" y="156"/>
                      <a:pt x="115" y="162"/>
                      <a:pt x="112" y="167"/>
                    </a:cubicBezTo>
                    <a:cubicBezTo>
                      <a:pt x="82" y="148"/>
                      <a:pt x="82" y="148"/>
                      <a:pt x="82" y="148"/>
                    </a:cubicBezTo>
                    <a:cubicBezTo>
                      <a:pt x="81" y="147"/>
                      <a:pt x="80" y="147"/>
                      <a:pt x="79" y="148"/>
                    </a:cubicBezTo>
                    <a:lnTo>
                      <a:pt x="49" y="167"/>
                    </a:lnTo>
                    <a:close/>
                    <a:moveTo>
                      <a:pt x="55" y="176"/>
                    </a:moveTo>
                    <a:cubicBezTo>
                      <a:pt x="54" y="174"/>
                      <a:pt x="53" y="173"/>
                      <a:pt x="52" y="172"/>
                    </a:cubicBezTo>
                    <a:cubicBezTo>
                      <a:pt x="80" y="154"/>
                      <a:pt x="80" y="154"/>
                      <a:pt x="80" y="154"/>
                    </a:cubicBezTo>
                    <a:cubicBezTo>
                      <a:pt x="109" y="172"/>
                      <a:pt x="109" y="172"/>
                      <a:pt x="109" y="172"/>
                    </a:cubicBezTo>
                    <a:cubicBezTo>
                      <a:pt x="108" y="173"/>
                      <a:pt x="107" y="174"/>
                      <a:pt x="106" y="176"/>
                    </a:cubicBezTo>
                    <a:cubicBezTo>
                      <a:pt x="99" y="182"/>
                      <a:pt x="90" y="186"/>
                      <a:pt x="80" y="186"/>
                    </a:cubicBezTo>
                    <a:cubicBezTo>
                      <a:pt x="71" y="186"/>
                      <a:pt x="62" y="182"/>
                      <a:pt x="55" y="176"/>
                    </a:cubicBezTo>
                    <a:close/>
                  </a:path>
                </a:pathLst>
              </a:custGeom>
              <a:solidFill>
                <a:schemeClr val="accent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36"/>
              <p:cNvSpPr>
                <a:spLocks/>
              </p:cNvSpPr>
              <p:nvPr/>
            </p:nvSpPr>
            <p:spPr bwMode="auto">
              <a:xfrm>
                <a:off x="3864199" y="5168202"/>
                <a:ext cx="8309" cy="9496"/>
              </a:xfrm>
              <a:custGeom>
                <a:avLst/>
                <a:gdLst>
                  <a:gd name="T0" fmla="*/ 5 w 5"/>
                  <a:gd name="T1" fmla="*/ 5 h 6"/>
                  <a:gd name="T2" fmla="*/ 5 w 5"/>
                  <a:gd name="T3" fmla="*/ 3 h 6"/>
                  <a:gd name="T4" fmla="*/ 5 w 5"/>
                  <a:gd name="T5" fmla="*/ 1 h 6"/>
                  <a:gd name="T6" fmla="*/ 0 w 5"/>
                  <a:gd name="T7" fmla="*/ 1 h 6"/>
                  <a:gd name="T8" fmla="*/ 0 w 5"/>
                  <a:gd name="T9" fmla="*/ 3 h 6"/>
                  <a:gd name="T10" fmla="*/ 0 w 5"/>
                  <a:gd name="T11" fmla="*/ 5 h 6"/>
                  <a:gd name="T12" fmla="*/ 2 w 5"/>
                  <a:gd name="T13" fmla="*/ 6 h 6"/>
                  <a:gd name="T14" fmla="*/ 5 w 5"/>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5" y="5"/>
                    </a:moveTo>
                    <a:cubicBezTo>
                      <a:pt x="5" y="5"/>
                      <a:pt x="5" y="4"/>
                      <a:pt x="5" y="3"/>
                    </a:cubicBezTo>
                    <a:cubicBezTo>
                      <a:pt x="5" y="3"/>
                      <a:pt x="5" y="2"/>
                      <a:pt x="5" y="1"/>
                    </a:cubicBezTo>
                    <a:cubicBezTo>
                      <a:pt x="3" y="0"/>
                      <a:pt x="1" y="0"/>
                      <a:pt x="0" y="1"/>
                    </a:cubicBezTo>
                    <a:cubicBezTo>
                      <a:pt x="0" y="2"/>
                      <a:pt x="0" y="3"/>
                      <a:pt x="0" y="3"/>
                    </a:cubicBezTo>
                    <a:cubicBezTo>
                      <a:pt x="0" y="4"/>
                      <a:pt x="0" y="5"/>
                      <a:pt x="0" y="5"/>
                    </a:cubicBezTo>
                    <a:cubicBezTo>
                      <a:pt x="1" y="6"/>
                      <a:pt x="2" y="6"/>
                      <a:pt x="2" y="6"/>
                    </a:cubicBezTo>
                    <a:cubicBezTo>
                      <a:pt x="3" y="6"/>
                      <a:pt x="4" y="6"/>
                      <a:pt x="5" y="5"/>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37"/>
              <p:cNvSpPr>
                <a:spLocks/>
              </p:cNvSpPr>
              <p:nvPr/>
            </p:nvSpPr>
            <p:spPr bwMode="auto">
              <a:xfrm>
                <a:off x="3864199" y="5148024"/>
                <a:ext cx="8309" cy="9496"/>
              </a:xfrm>
              <a:custGeom>
                <a:avLst/>
                <a:gdLst>
                  <a:gd name="T0" fmla="*/ 2 w 5"/>
                  <a:gd name="T1" fmla="*/ 6 h 6"/>
                  <a:gd name="T2" fmla="*/ 5 w 5"/>
                  <a:gd name="T3" fmla="*/ 5 h 6"/>
                  <a:gd name="T4" fmla="*/ 5 w 5"/>
                  <a:gd name="T5" fmla="*/ 3 h 6"/>
                  <a:gd name="T6" fmla="*/ 5 w 5"/>
                  <a:gd name="T7" fmla="*/ 1 h 6"/>
                  <a:gd name="T8" fmla="*/ 0 w 5"/>
                  <a:gd name="T9" fmla="*/ 1 h 6"/>
                  <a:gd name="T10" fmla="*/ 0 w 5"/>
                  <a:gd name="T11" fmla="*/ 3 h 6"/>
                  <a:gd name="T12" fmla="*/ 0 w 5"/>
                  <a:gd name="T13" fmla="*/ 5 h 6"/>
                  <a:gd name="T14" fmla="*/ 2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6"/>
                    </a:moveTo>
                    <a:cubicBezTo>
                      <a:pt x="3" y="6"/>
                      <a:pt x="4" y="6"/>
                      <a:pt x="5" y="5"/>
                    </a:cubicBezTo>
                    <a:cubicBezTo>
                      <a:pt x="5" y="5"/>
                      <a:pt x="5" y="4"/>
                      <a:pt x="5" y="3"/>
                    </a:cubicBezTo>
                    <a:cubicBezTo>
                      <a:pt x="5" y="2"/>
                      <a:pt x="5" y="2"/>
                      <a:pt x="5" y="1"/>
                    </a:cubicBezTo>
                    <a:cubicBezTo>
                      <a:pt x="3" y="0"/>
                      <a:pt x="1" y="0"/>
                      <a:pt x="0" y="1"/>
                    </a:cubicBezTo>
                    <a:cubicBezTo>
                      <a:pt x="0" y="2"/>
                      <a:pt x="0" y="2"/>
                      <a:pt x="0" y="3"/>
                    </a:cubicBezTo>
                    <a:cubicBezTo>
                      <a:pt x="0" y="4"/>
                      <a:pt x="0" y="5"/>
                      <a:pt x="0" y="5"/>
                    </a:cubicBezTo>
                    <a:cubicBezTo>
                      <a:pt x="1" y="6"/>
                      <a:pt x="2" y="6"/>
                      <a:pt x="2" y="6"/>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38"/>
              <p:cNvSpPr>
                <a:spLocks/>
              </p:cNvSpPr>
              <p:nvPr/>
            </p:nvSpPr>
            <p:spPr bwMode="auto">
              <a:xfrm>
                <a:off x="3864199" y="5127846"/>
                <a:ext cx="8309" cy="9496"/>
              </a:xfrm>
              <a:custGeom>
                <a:avLst/>
                <a:gdLst>
                  <a:gd name="T0" fmla="*/ 2 w 5"/>
                  <a:gd name="T1" fmla="*/ 6 h 6"/>
                  <a:gd name="T2" fmla="*/ 5 w 5"/>
                  <a:gd name="T3" fmla="*/ 5 h 6"/>
                  <a:gd name="T4" fmla="*/ 5 w 5"/>
                  <a:gd name="T5" fmla="*/ 3 h 6"/>
                  <a:gd name="T6" fmla="*/ 5 w 5"/>
                  <a:gd name="T7" fmla="*/ 1 h 6"/>
                  <a:gd name="T8" fmla="*/ 0 w 5"/>
                  <a:gd name="T9" fmla="*/ 1 h 6"/>
                  <a:gd name="T10" fmla="*/ 0 w 5"/>
                  <a:gd name="T11" fmla="*/ 3 h 6"/>
                  <a:gd name="T12" fmla="*/ 0 w 5"/>
                  <a:gd name="T13" fmla="*/ 5 h 6"/>
                  <a:gd name="T14" fmla="*/ 2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6"/>
                    </a:moveTo>
                    <a:cubicBezTo>
                      <a:pt x="3" y="6"/>
                      <a:pt x="4" y="6"/>
                      <a:pt x="5" y="5"/>
                    </a:cubicBezTo>
                    <a:cubicBezTo>
                      <a:pt x="5" y="5"/>
                      <a:pt x="5" y="4"/>
                      <a:pt x="5" y="3"/>
                    </a:cubicBezTo>
                    <a:cubicBezTo>
                      <a:pt x="5" y="2"/>
                      <a:pt x="5" y="2"/>
                      <a:pt x="5" y="1"/>
                    </a:cubicBezTo>
                    <a:cubicBezTo>
                      <a:pt x="3" y="0"/>
                      <a:pt x="1" y="0"/>
                      <a:pt x="0" y="1"/>
                    </a:cubicBezTo>
                    <a:cubicBezTo>
                      <a:pt x="0" y="2"/>
                      <a:pt x="0" y="2"/>
                      <a:pt x="0" y="3"/>
                    </a:cubicBezTo>
                    <a:cubicBezTo>
                      <a:pt x="0" y="4"/>
                      <a:pt x="0" y="5"/>
                      <a:pt x="0" y="5"/>
                    </a:cubicBezTo>
                    <a:cubicBezTo>
                      <a:pt x="1" y="6"/>
                      <a:pt x="2" y="6"/>
                      <a:pt x="2" y="6"/>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39"/>
              <p:cNvSpPr>
                <a:spLocks/>
              </p:cNvSpPr>
              <p:nvPr/>
            </p:nvSpPr>
            <p:spPr bwMode="auto">
              <a:xfrm>
                <a:off x="3762124" y="4983039"/>
                <a:ext cx="9496" cy="251636"/>
              </a:xfrm>
              <a:custGeom>
                <a:avLst/>
                <a:gdLst>
                  <a:gd name="T0" fmla="*/ 6 w 6"/>
                  <a:gd name="T1" fmla="*/ 160 h 163"/>
                  <a:gd name="T2" fmla="*/ 6 w 6"/>
                  <a:gd name="T3" fmla="*/ 3 h 163"/>
                  <a:gd name="T4" fmla="*/ 3 w 6"/>
                  <a:gd name="T5" fmla="*/ 0 h 163"/>
                  <a:gd name="T6" fmla="*/ 0 w 6"/>
                  <a:gd name="T7" fmla="*/ 3 h 163"/>
                  <a:gd name="T8" fmla="*/ 0 w 6"/>
                  <a:gd name="T9" fmla="*/ 160 h 163"/>
                  <a:gd name="T10" fmla="*/ 3 w 6"/>
                  <a:gd name="T11" fmla="*/ 163 h 163"/>
                  <a:gd name="T12" fmla="*/ 6 w 6"/>
                  <a:gd name="T13" fmla="*/ 160 h 163"/>
                </a:gdLst>
                <a:ahLst/>
                <a:cxnLst>
                  <a:cxn ang="0">
                    <a:pos x="T0" y="T1"/>
                  </a:cxn>
                  <a:cxn ang="0">
                    <a:pos x="T2" y="T3"/>
                  </a:cxn>
                  <a:cxn ang="0">
                    <a:pos x="T4" y="T5"/>
                  </a:cxn>
                  <a:cxn ang="0">
                    <a:pos x="T6" y="T7"/>
                  </a:cxn>
                  <a:cxn ang="0">
                    <a:pos x="T8" y="T9"/>
                  </a:cxn>
                  <a:cxn ang="0">
                    <a:pos x="T10" y="T11"/>
                  </a:cxn>
                  <a:cxn ang="0">
                    <a:pos x="T12" y="T13"/>
                  </a:cxn>
                </a:cxnLst>
                <a:rect l="0" t="0" r="r" b="b"/>
                <a:pathLst>
                  <a:path w="6" h="163">
                    <a:moveTo>
                      <a:pt x="6" y="160"/>
                    </a:moveTo>
                    <a:cubicBezTo>
                      <a:pt x="6" y="3"/>
                      <a:pt x="6" y="3"/>
                      <a:pt x="6" y="3"/>
                    </a:cubicBezTo>
                    <a:cubicBezTo>
                      <a:pt x="6" y="2"/>
                      <a:pt x="5" y="0"/>
                      <a:pt x="3" y="0"/>
                    </a:cubicBezTo>
                    <a:cubicBezTo>
                      <a:pt x="1" y="0"/>
                      <a:pt x="0" y="2"/>
                      <a:pt x="0" y="3"/>
                    </a:cubicBezTo>
                    <a:cubicBezTo>
                      <a:pt x="0" y="160"/>
                      <a:pt x="0" y="160"/>
                      <a:pt x="0" y="160"/>
                    </a:cubicBezTo>
                    <a:cubicBezTo>
                      <a:pt x="0" y="162"/>
                      <a:pt x="1" y="163"/>
                      <a:pt x="3" y="163"/>
                    </a:cubicBezTo>
                    <a:cubicBezTo>
                      <a:pt x="5" y="163"/>
                      <a:pt x="6" y="162"/>
                      <a:pt x="6" y="160"/>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40"/>
              <p:cNvSpPr>
                <a:spLocks/>
              </p:cNvSpPr>
              <p:nvPr/>
            </p:nvSpPr>
            <p:spPr bwMode="auto">
              <a:xfrm>
                <a:off x="3965219" y="4983039"/>
                <a:ext cx="9496" cy="251636"/>
              </a:xfrm>
              <a:custGeom>
                <a:avLst/>
                <a:gdLst>
                  <a:gd name="T0" fmla="*/ 0 w 6"/>
                  <a:gd name="T1" fmla="*/ 3 h 163"/>
                  <a:gd name="T2" fmla="*/ 0 w 6"/>
                  <a:gd name="T3" fmla="*/ 160 h 163"/>
                  <a:gd name="T4" fmla="*/ 3 w 6"/>
                  <a:gd name="T5" fmla="*/ 163 h 163"/>
                  <a:gd name="T6" fmla="*/ 6 w 6"/>
                  <a:gd name="T7" fmla="*/ 160 h 163"/>
                  <a:gd name="T8" fmla="*/ 6 w 6"/>
                  <a:gd name="T9" fmla="*/ 3 h 163"/>
                  <a:gd name="T10" fmla="*/ 3 w 6"/>
                  <a:gd name="T11" fmla="*/ 0 h 163"/>
                  <a:gd name="T12" fmla="*/ 0 w 6"/>
                  <a:gd name="T13" fmla="*/ 3 h 163"/>
                </a:gdLst>
                <a:ahLst/>
                <a:cxnLst>
                  <a:cxn ang="0">
                    <a:pos x="T0" y="T1"/>
                  </a:cxn>
                  <a:cxn ang="0">
                    <a:pos x="T2" y="T3"/>
                  </a:cxn>
                  <a:cxn ang="0">
                    <a:pos x="T4" y="T5"/>
                  </a:cxn>
                  <a:cxn ang="0">
                    <a:pos x="T6" y="T7"/>
                  </a:cxn>
                  <a:cxn ang="0">
                    <a:pos x="T8" y="T9"/>
                  </a:cxn>
                  <a:cxn ang="0">
                    <a:pos x="T10" y="T11"/>
                  </a:cxn>
                  <a:cxn ang="0">
                    <a:pos x="T12" y="T13"/>
                  </a:cxn>
                </a:cxnLst>
                <a:rect l="0" t="0" r="r" b="b"/>
                <a:pathLst>
                  <a:path w="6" h="163">
                    <a:moveTo>
                      <a:pt x="0" y="3"/>
                    </a:moveTo>
                    <a:cubicBezTo>
                      <a:pt x="0" y="160"/>
                      <a:pt x="0" y="160"/>
                      <a:pt x="0" y="160"/>
                    </a:cubicBezTo>
                    <a:cubicBezTo>
                      <a:pt x="0" y="162"/>
                      <a:pt x="1" y="163"/>
                      <a:pt x="3" y="163"/>
                    </a:cubicBezTo>
                    <a:cubicBezTo>
                      <a:pt x="4" y="163"/>
                      <a:pt x="6" y="162"/>
                      <a:pt x="6" y="160"/>
                    </a:cubicBezTo>
                    <a:cubicBezTo>
                      <a:pt x="6" y="3"/>
                      <a:pt x="6" y="3"/>
                      <a:pt x="6" y="3"/>
                    </a:cubicBezTo>
                    <a:cubicBezTo>
                      <a:pt x="6" y="2"/>
                      <a:pt x="4" y="0"/>
                      <a:pt x="3" y="0"/>
                    </a:cubicBezTo>
                    <a:cubicBezTo>
                      <a:pt x="1" y="0"/>
                      <a:pt x="0" y="2"/>
                      <a:pt x="0" y="3"/>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7" name="TextBox 16"/>
          <p:cNvSpPr txBox="1"/>
          <p:nvPr/>
        </p:nvSpPr>
        <p:spPr>
          <a:xfrm>
            <a:off x="6686780" y="4996222"/>
            <a:ext cx="3514027" cy="967485"/>
          </a:xfrm>
          <a:prstGeom prst="rect">
            <a:avLst/>
          </a:prstGeom>
          <a:noFill/>
        </p:spPr>
        <p:txBody>
          <a:bodyPr wrap="square" rtlCol="0">
            <a:noAutofit/>
          </a:bodyPr>
          <a:lstStyle/>
          <a:p>
            <a:pPr algn="ctr">
              <a:lnSpc>
                <a:spcPct val="90000"/>
              </a:lnSpc>
            </a:pPr>
            <a:r>
              <a:rPr lang="en-US" sz="2000" dirty="0">
                <a:latin typeface="Arial" panose="020B0604020202020204" pitchFamily="34" charset="0"/>
                <a:cs typeface="Arial" panose="020B0604020202020204" pitchFamily="34" charset="0"/>
              </a:rPr>
              <a:t>Will it be there when I retire?</a:t>
            </a:r>
          </a:p>
        </p:txBody>
      </p:sp>
      <p:sp>
        <p:nvSpPr>
          <p:cNvPr id="18" name="TextBox 17"/>
          <p:cNvSpPr txBox="1"/>
          <p:nvPr/>
        </p:nvSpPr>
        <p:spPr>
          <a:xfrm>
            <a:off x="391319" y="1585576"/>
            <a:ext cx="4723774" cy="4090097"/>
          </a:xfrm>
          <a:prstGeom prst="rect">
            <a:avLst/>
          </a:prstGeom>
          <a:noFill/>
        </p:spPr>
        <p:txBody>
          <a:bodyPr wrap="square" rtlCol="0">
            <a:noAutofit/>
          </a:bodyPr>
          <a:lstStyle/>
          <a:p>
            <a:pPr>
              <a:lnSpc>
                <a:spcPct val="90000"/>
              </a:lnSpc>
            </a:pPr>
            <a:r>
              <a:rPr lang="en-US" sz="1600" dirty="0">
                <a:solidFill>
                  <a:schemeClr val="bg1"/>
                </a:solidFill>
                <a:latin typeface="Arial" panose="020B0604020202020204" pitchFamily="34" charset="0"/>
                <a:cs typeface="Arial" panose="020B0604020202020204" pitchFamily="34" charset="0"/>
              </a:rPr>
              <a:t>OASI (old age and survivor income)</a:t>
            </a:r>
          </a:p>
          <a:p>
            <a:pPr>
              <a:lnSpc>
                <a:spcPct val="90000"/>
              </a:lnSpc>
            </a:pPr>
            <a:r>
              <a:rPr lang="en-US" sz="1600" dirty="0">
                <a:solidFill>
                  <a:schemeClr val="bg1"/>
                </a:solidFill>
                <a:latin typeface="Arial" panose="020B0604020202020204" pitchFamily="34" charset="0"/>
                <a:cs typeface="Arial" panose="020B0604020202020204" pitchFamily="34" charset="0"/>
              </a:rPr>
              <a:t>DI (disability income)</a:t>
            </a:r>
          </a:p>
          <a:p>
            <a:pPr>
              <a:lnSpc>
                <a:spcPct val="90000"/>
              </a:lnSpc>
            </a:pPr>
            <a:endParaRPr lang="en-US" dirty="0">
              <a:solidFill>
                <a:schemeClr val="bg1"/>
              </a:solidFill>
              <a:latin typeface="Arial" panose="020B0604020202020204" pitchFamily="34" charset="0"/>
              <a:cs typeface="Arial" panose="020B0604020202020204" pitchFamily="34" charset="0"/>
            </a:endParaRPr>
          </a:p>
          <a:p>
            <a:pPr>
              <a:lnSpc>
                <a:spcPct val="90000"/>
              </a:lnSpc>
            </a:pPr>
            <a:r>
              <a:rPr lang="en-US" sz="2400" dirty="0">
                <a:solidFill>
                  <a:schemeClr val="bg1"/>
                </a:solidFill>
                <a:latin typeface="Arial" panose="020B0604020202020204" pitchFamily="34" charset="0"/>
                <a:cs typeface="Arial" panose="020B0604020202020204" pitchFamily="34" charset="0"/>
              </a:rPr>
              <a:t>OASI and DI trust fund expected to be depleted in 2034.</a:t>
            </a:r>
          </a:p>
          <a:p>
            <a:pPr>
              <a:lnSpc>
                <a:spcPct val="90000"/>
              </a:lnSpc>
            </a:pPr>
            <a:endParaRPr lang="en-US" sz="2400" dirty="0">
              <a:solidFill>
                <a:schemeClr val="bg1"/>
              </a:solidFill>
              <a:latin typeface="Arial" panose="020B0604020202020204" pitchFamily="34" charset="0"/>
              <a:cs typeface="Arial" panose="020B0604020202020204" pitchFamily="34" charset="0"/>
            </a:endParaRPr>
          </a:p>
          <a:p>
            <a:pPr>
              <a:lnSpc>
                <a:spcPct val="90000"/>
              </a:lnSpc>
            </a:pPr>
            <a:r>
              <a:rPr lang="en-US" sz="2400" dirty="0">
                <a:solidFill>
                  <a:schemeClr val="bg1"/>
                </a:solidFill>
                <a:latin typeface="Arial" panose="020B0604020202020204" pitchFamily="34" charset="0"/>
                <a:cs typeface="Arial" panose="020B0604020202020204" pitchFamily="34" charset="0"/>
              </a:rPr>
              <a:t>Enough revenue coming in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to pay about 80% of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scheduled benefits.</a:t>
            </a:r>
          </a:p>
        </p:txBody>
      </p:sp>
      <p:sp>
        <p:nvSpPr>
          <p:cNvPr id="19" name="Text Box 12"/>
          <p:cNvSpPr txBox="1">
            <a:spLocks noChangeArrowheads="1"/>
          </p:cNvSpPr>
          <p:nvPr/>
        </p:nvSpPr>
        <p:spPr bwMode="gray">
          <a:xfrm>
            <a:off x="333712" y="6251743"/>
            <a:ext cx="9767541"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defTabSz="914400" eaLnBrk="1" hangingPunct="1">
              <a:lnSpc>
                <a:spcPct val="100000"/>
              </a:lnSpc>
              <a:spcAft>
                <a:spcPct val="0"/>
              </a:spcAft>
              <a:buClr>
                <a:schemeClr val="accent1"/>
              </a:buClr>
              <a:buFontTx/>
              <a:buNone/>
            </a:pPr>
            <a:r>
              <a:rPr lang="en-US" altLang="en-US" sz="1000" b="0" dirty="0">
                <a:solidFill>
                  <a:schemeClr val="bg2">
                    <a:lumMod val="50000"/>
                  </a:schemeClr>
                </a:solidFill>
                <a:latin typeface="+mn-lt"/>
                <a:cs typeface="Arial" panose="020B0604020202020204" pitchFamily="34" charset="0"/>
              </a:rPr>
              <a:t>“THE 2023 ANNUAL REPORT OF THE BOARD OF TRUSTEES OF THE FEDERAL OLD-AGE AND SURVIVORS INSURANCE AND FEDERAL DISABILITY INSURANCE TRUST FUNDS,” March 31, 2023.</a:t>
            </a:r>
          </a:p>
        </p:txBody>
      </p:sp>
    </p:spTree>
    <p:extLst>
      <p:ext uri="{BB962C8B-B14F-4D97-AF65-F5344CB8AC3E}">
        <p14:creationId xmlns:p14="http://schemas.microsoft.com/office/powerpoint/2010/main" val="58740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7</a:t>
            </a:fld>
            <a:endParaRPr lang="en-US" dirty="0"/>
          </a:p>
        </p:txBody>
      </p:sp>
      <p:sp>
        <p:nvSpPr>
          <p:cNvPr id="6" name="Text Placeholder 5"/>
          <p:cNvSpPr>
            <a:spLocks noGrp="1"/>
          </p:cNvSpPr>
          <p:nvPr>
            <p:ph type="body" sz="quarter" idx="20"/>
          </p:nvPr>
        </p:nvSpPr>
        <p:spPr>
          <a:solidFill>
            <a:schemeClr val="bg1"/>
          </a:solidFill>
        </p:spPr>
        <p:txBody>
          <a:bodyPr>
            <a:normAutofit/>
          </a:bodyPr>
          <a:lstStyle/>
          <a:p>
            <a:r>
              <a:rPr lang="en-US" dirty="0"/>
              <a:t>Statements online</a:t>
            </a:r>
          </a:p>
          <a:p>
            <a:r>
              <a:rPr lang="en-US" sz="2000" dirty="0">
                <a:solidFill>
                  <a:schemeClr val="accent2">
                    <a:lumMod val="20000"/>
                    <a:lumOff val="80000"/>
                  </a:schemeClr>
                </a:solidFill>
              </a:rPr>
              <a:t>https://secure.ssa.gov/RIL/SiView.do</a:t>
            </a:r>
          </a:p>
        </p:txBody>
      </p:sp>
      <p:pic>
        <p:nvPicPr>
          <p:cNvPr id="8"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84665" y="663864"/>
            <a:ext cx="7336854" cy="5242237"/>
          </a:xfrm>
          <a:prstGeom prst="rect">
            <a:avLst/>
          </a:prstGeom>
          <a:noFill/>
          <a:ln w="6350" algn="ctr">
            <a:solidFill>
              <a:schemeClr val="tx1"/>
            </a:solidFill>
            <a:miter lim="800000"/>
            <a:headEnd/>
            <a:tailEnd/>
          </a:ln>
          <a:effectLst/>
          <a:extLst>
            <a:ext uri="{909E8E84-426E-40DD-AFC4-6F175D3DCCD1}">
              <a14:hiddenFill xmlns:a14="http://schemas.microsoft.com/office/drawing/2010/main">
                <a:gradFill rotWithShape="1">
                  <a:gsLst>
                    <a:gs pos="0">
                      <a:srgbClr val="677DB3"/>
                    </a:gs>
                    <a:gs pos="100000">
                      <a:schemeClr val="accent1"/>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0979">
            <a:off x="7338622" y="1243897"/>
            <a:ext cx="3773259" cy="4883041"/>
          </a:xfrm>
          <a:prstGeom prst="rect">
            <a:avLst/>
          </a:prstGeom>
          <a:ln w="28575">
            <a:solidFill>
              <a:schemeClr val="bg2">
                <a:lumMod val="75000"/>
              </a:schemeClr>
            </a:solidFill>
          </a:ln>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84034">
            <a:off x="4350169" y="978043"/>
            <a:ext cx="3743084" cy="4843993"/>
          </a:xfrm>
          <a:prstGeom prst="rect">
            <a:avLst/>
          </a:prstGeom>
          <a:ln w="28575">
            <a:solidFill>
              <a:schemeClr val="bg2">
                <a:lumMod val="75000"/>
              </a:schemeClr>
            </a:solidFill>
          </a:ln>
        </p:spPr>
      </p:pic>
    </p:spTree>
    <p:extLst>
      <p:ext uri="{BB962C8B-B14F-4D97-AF65-F5344CB8AC3E}">
        <p14:creationId xmlns:p14="http://schemas.microsoft.com/office/powerpoint/2010/main" val="201796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8</a:t>
            </a:fld>
            <a:endParaRPr lang="en-US" dirty="0"/>
          </a:p>
        </p:txBody>
      </p:sp>
      <p:sp>
        <p:nvSpPr>
          <p:cNvPr id="5" name="Text Placeholder 4"/>
          <p:cNvSpPr>
            <a:spLocks noGrp="1"/>
          </p:cNvSpPr>
          <p:nvPr>
            <p:ph type="body" sz="quarter" idx="20"/>
          </p:nvPr>
        </p:nvSpPr>
        <p:spPr/>
        <p:txBody>
          <a:bodyPr>
            <a:normAutofit/>
          </a:bodyPr>
          <a:lstStyle/>
          <a:p>
            <a:r>
              <a:rPr lang="en-US" dirty="0">
                <a:latin typeface="+mn-lt"/>
              </a:rPr>
              <a:t>Social Security</a:t>
            </a:r>
          </a:p>
          <a:p>
            <a:r>
              <a:rPr lang="en-US" sz="2400" dirty="0">
                <a:latin typeface="+mn-lt"/>
              </a:rPr>
              <a:t>Income benefits</a:t>
            </a:r>
          </a:p>
        </p:txBody>
      </p:sp>
      <p:sp>
        <p:nvSpPr>
          <p:cNvPr id="12" name="Text Placeholder 11"/>
          <p:cNvSpPr>
            <a:spLocks noGrp="1"/>
          </p:cNvSpPr>
          <p:nvPr>
            <p:ph type="body" sz="quarter" idx="22"/>
          </p:nvPr>
        </p:nvSpPr>
        <p:spPr>
          <a:xfrm>
            <a:off x="2465170" y="563274"/>
            <a:ext cx="2246673" cy="1828800"/>
          </a:xfrm>
        </p:spPr>
        <p:txBody>
          <a:bodyPr>
            <a:normAutofit fontScale="92500" lnSpcReduction="10000"/>
          </a:bodyPr>
          <a:lstStyle/>
          <a:p>
            <a:r>
              <a:rPr lang="en-US" dirty="0">
                <a:latin typeface="+mn-lt"/>
              </a:rPr>
              <a:t>02</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769451" y="1919936"/>
            <a:ext cx="7431303" cy="4396679"/>
          </a:xfrm>
          <a:prstGeom prst="rect">
            <a:avLst/>
          </a:prstGeom>
        </p:spPr>
      </p:pic>
      <p:sp>
        <p:nvSpPr>
          <p:cNvPr id="7" name="TextBox 6"/>
          <p:cNvSpPr txBox="1"/>
          <p:nvPr/>
        </p:nvSpPr>
        <p:spPr>
          <a:xfrm>
            <a:off x="909782" y="1297541"/>
            <a:ext cx="1719368" cy="633677"/>
          </a:xfrm>
          <a:prstGeom prst="rect">
            <a:avLst/>
          </a:prstGeom>
          <a:noFill/>
        </p:spPr>
        <p:txBody>
          <a:bodyPr wrap="square" rtlCol="0" anchor="ctr">
            <a:noAutofit/>
          </a:bodyPr>
          <a:lstStyle/>
          <a:p>
            <a:pPr algn="r">
              <a:lnSpc>
                <a:spcPct val="90000"/>
              </a:lnSpc>
            </a:pPr>
            <a:r>
              <a:rPr lang="en-US" dirty="0">
                <a:solidFill>
                  <a:schemeClr val="bg1"/>
                </a:solidFill>
                <a:latin typeface="Arial" panose="020B0604020202020204" pitchFamily="34" charset="0"/>
                <a:cs typeface="Arial" panose="020B0604020202020204" pitchFamily="34" charset="0"/>
              </a:rPr>
              <a:t>KEY</a:t>
            </a:r>
          </a:p>
        </p:txBody>
      </p:sp>
    </p:spTree>
    <p:extLst>
      <p:ext uri="{BB962C8B-B14F-4D97-AF65-F5344CB8AC3E}">
        <p14:creationId xmlns:p14="http://schemas.microsoft.com/office/powerpoint/2010/main" val="87360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How to qualify for benefits</a:t>
            </a:r>
          </a:p>
        </p:txBody>
      </p:sp>
      <p:sp>
        <p:nvSpPr>
          <p:cNvPr id="2" name="Slide Number Placeholder 1"/>
          <p:cNvSpPr>
            <a:spLocks noGrp="1"/>
          </p:cNvSpPr>
          <p:nvPr>
            <p:ph type="sldNum" sz="quarter" idx="11"/>
          </p:nvPr>
        </p:nvSpPr>
        <p:spPr/>
        <p:txBody>
          <a:bodyPr/>
          <a:lstStyle/>
          <a:p>
            <a:fld id="{67FC5CDF-15F9-4054-9F50-C9080AAD3281}" type="slidenum">
              <a:rPr lang="en-US" smtClean="0"/>
              <a:pPr/>
              <a:t>9</a:t>
            </a:fld>
            <a:endParaRPr lang="en-US" dirty="0"/>
          </a:p>
        </p:txBody>
      </p:sp>
      <p:sp>
        <p:nvSpPr>
          <p:cNvPr id="3" name="Text Placeholder 2"/>
          <p:cNvSpPr>
            <a:spLocks noGrp="1"/>
          </p:cNvSpPr>
          <p:nvPr>
            <p:ph type="body" sz="quarter" idx="13"/>
          </p:nvPr>
        </p:nvSpPr>
        <p:spPr/>
        <p:txBody>
          <a:bodyPr/>
          <a:lstStyle/>
          <a:p>
            <a:r>
              <a:rPr lang="en-US" b="1" dirty="0">
                <a:solidFill>
                  <a:schemeClr val="bg1"/>
                </a:solidFill>
                <a:latin typeface="Arial" panose="020B0604020202020204" pitchFamily="34" charset="0"/>
                <a:cs typeface="Arial" panose="020B0604020202020204" pitchFamily="34" charset="0"/>
              </a:rPr>
              <a:t>Must be fully insured </a:t>
            </a:r>
            <a:r>
              <a:rPr lang="en-US" sz="1800" dirty="0">
                <a:solidFill>
                  <a:schemeClr val="bg1"/>
                </a:solidFill>
                <a:latin typeface="Arial" panose="020B0604020202020204" pitchFamily="34" charset="0"/>
                <a:cs typeface="Arial" panose="020B0604020202020204" pitchFamily="34" charset="0"/>
              </a:rPr>
              <a:t>(earned required number of Social Security credits to qualify)</a:t>
            </a:r>
          </a:p>
        </p:txBody>
      </p:sp>
      <p:sp>
        <p:nvSpPr>
          <p:cNvPr id="5" name="Rectangle 4"/>
          <p:cNvSpPr/>
          <p:nvPr/>
        </p:nvSpPr>
        <p:spPr>
          <a:xfrm>
            <a:off x="1567910" y="2000760"/>
            <a:ext cx="3028720" cy="1154162"/>
          </a:xfrm>
          <a:prstGeom prst="rect">
            <a:avLst/>
          </a:prstGeom>
        </p:spPr>
        <p:txBody>
          <a:bodyPr wrap="square">
            <a:spAutoFit/>
          </a:bodyPr>
          <a:lstStyle/>
          <a:p>
            <a:pPr marL="0" lvl="1" indent="0">
              <a:buNone/>
            </a:pPr>
            <a:r>
              <a:rPr lang="en-US" dirty="0">
                <a:solidFill>
                  <a:schemeClr val="bg1"/>
                </a:solidFill>
                <a:latin typeface="Arial" panose="020B0604020202020204" pitchFamily="34" charset="0"/>
                <a:cs typeface="Arial" panose="020B0604020202020204" pitchFamily="34" charset="0"/>
              </a:rPr>
              <a:t>Most workers need </a:t>
            </a:r>
            <a:r>
              <a:rPr lang="en-US" b="1" dirty="0">
                <a:solidFill>
                  <a:schemeClr val="bg1"/>
                </a:solidFill>
                <a:latin typeface="Arial" panose="020B0604020202020204" pitchFamily="34" charset="0"/>
                <a:cs typeface="Arial" panose="020B0604020202020204" pitchFamily="34" charset="0"/>
              </a:rPr>
              <a:t>40 credits or about 10 years of work</a:t>
            </a:r>
          </a:p>
        </p:txBody>
      </p:sp>
      <p:sp>
        <p:nvSpPr>
          <p:cNvPr id="6" name="Rectangle 5"/>
          <p:cNvSpPr/>
          <p:nvPr/>
        </p:nvSpPr>
        <p:spPr>
          <a:xfrm>
            <a:off x="562922" y="3557067"/>
            <a:ext cx="3897626" cy="2062103"/>
          </a:xfrm>
          <a:prstGeom prst="rect">
            <a:avLst/>
          </a:prstGeom>
        </p:spPr>
        <p:txBody>
          <a:bodyPr wrap="square">
            <a:spAutoFit/>
          </a:bodyPr>
          <a:lstStyle/>
          <a:p>
            <a:pPr marL="0" lvl="1" indent="0">
              <a:buNone/>
            </a:pPr>
            <a:r>
              <a:rPr lang="en-US" sz="1600" dirty="0">
                <a:solidFill>
                  <a:schemeClr val="bg1"/>
                </a:solidFill>
                <a:latin typeface="Arial" panose="020B0604020202020204" pitchFamily="34" charset="0"/>
                <a:cs typeface="Arial" panose="020B0604020202020204" pitchFamily="34" charset="0"/>
              </a:rPr>
              <a:t>Since 1978 you earn </a:t>
            </a:r>
            <a:r>
              <a:rPr lang="en-US" sz="1600" dirty="0">
                <a:latin typeface="Arial" panose="020B0604020202020204" pitchFamily="34" charset="0"/>
                <a:cs typeface="Arial" panose="020B0604020202020204" pitchFamily="34" charset="0"/>
              </a:rPr>
              <a:t>credits</a:t>
            </a:r>
            <a:r>
              <a:rPr lang="en-US" sz="1600" dirty="0">
                <a:solidFill>
                  <a:schemeClr val="bg1"/>
                </a:solidFill>
                <a:latin typeface="Arial" panose="020B0604020202020204" pitchFamily="34" charset="0"/>
                <a:cs typeface="Arial" panose="020B0604020202020204" pitchFamily="34" charset="0"/>
              </a:rPr>
              <a:t> on the basis of your annual earnings </a:t>
            </a:r>
            <a:r>
              <a:rPr lang="en-US" sz="1600" b="1" dirty="0">
                <a:solidFill>
                  <a:schemeClr val="bg1"/>
                </a:solidFill>
                <a:latin typeface="Arial" panose="020B0604020202020204" pitchFamily="34" charset="0"/>
                <a:cs typeface="Arial" panose="020B0604020202020204" pitchFamily="34" charset="0"/>
              </a:rPr>
              <a:t>up to four credits </a:t>
            </a:r>
            <a:r>
              <a:rPr lang="en-US" sz="1600" dirty="0">
                <a:solidFill>
                  <a:schemeClr val="bg1"/>
                </a:solidFill>
                <a:latin typeface="Arial" panose="020B0604020202020204" pitchFamily="34" charset="0"/>
                <a:cs typeface="Arial" panose="020B0604020202020204" pitchFamily="34" charset="0"/>
              </a:rPr>
              <a:t>in any year. </a:t>
            </a:r>
            <a:br>
              <a:rPr lang="en-US" sz="1600" dirty="0">
                <a:solidFill>
                  <a:schemeClr val="bg1"/>
                </a:solidFill>
                <a:latin typeface="Arial" panose="020B0604020202020204" pitchFamily="34" charset="0"/>
                <a:cs typeface="Arial" panose="020B0604020202020204" pitchFamily="34" charset="0"/>
              </a:rPr>
            </a:br>
            <a:endParaRPr lang="en-US" sz="1600" dirty="0">
              <a:solidFill>
                <a:schemeClr val="bg1"/>
              </a:solidFill>
              <a:latin typeface="Arial" panose="020B0604020202020204" pitchFamily="34" charset="0"/>
              <a:cs typeface="Arial" panose="020B0604020202020204" pitchFamily="34" charset="0"/>
            </a:endParaRPr>
          </a:p>
          <a:p>
            <a:pPr marL="0" lvl="1" indent="0">
              <a:buNone/>
            </a:pPr>
            <a:r>
              <a:rPr lang="en-US" sz="1600" dirty="0">
                <a:solidFill>
                  <a:schemeClr val="bg1"/>
                </a:solidFill>
                <a:latin typeface="Arial" panose="020B0604020202020204" pitchFamily="34" charset="0"/>
                <a:cs typeface="Arial" panose="020B0604020202020204" pitchFamily="34" charset="0"/>
              </a:rPr>
              <a:t>Prior to 1978 you earned one credit for each calendar quarter in which you had </a:t>
            </a:r>
            <a:r>
              <a:rPr lang="en-US" sz="1600" b="1" dirty="0">
                <a:solidFill>
                  <a:schemeClr val="bg1"/>
                </a:solidFill>
                <a:latin typeface="Arial" panose="020B0604020202020204" pitchFamily="34" charset="0"/>
                <a:cs typeface="Arial" panose="020B0604020202020204" pitchFamily="34" charset="0"/>
              </a:rPr>
              <a:t>wages or salary of at least $50 in covered employment</a:t>
            </a:r>
            <a:r>
              <a:rPr lang="en-US" sz="1600" dirty="0">
                <a:solidFill>
                  <a:schemeClr val="bg1"/>
                </a:solidFill>
                <a:latin typeface="Arial" panose="020B0604020202020204" pitchFamily="34" charset="0"/>
                <a:cs typeface="Arial" panose="020B0604020202020204" pitchFamily="34" charset="0"/>
              </a:rPr>
              <a:t>.</a:t>
            </a:r>
          </a:p>
        </p:txBody>
      </p:sp>
      <p:grpSp>
        <p:nvGrpSpPr>
          <p:cNvPr id="29" name="Group 28"/>
          <p:cNvGrpSpPr/>
          <p:nvPr/>
        </p:nvGrpSpPr>
        <p:grpSpPr>
          <a:xfrm>
            <a:off x="546466" y="2048206"/>
            <a:ext cx="790511" cy="633593"/>
            <a:chOff x="7250114" y="1206501"/>
            <a:chExt cx="423863" cy="339725"/>
          </a:xfrm>
          <a:solidFill>
            <a:schemeClr val="bg1"/>
          </a:solidFill>
        </p:grpSpPr>
        <p:sp>
          <p:nvSpPr>
            <p:cNvPr id="30" name="Freeform 930"/>
            <p:cNvSpPr>
              <a:spLocks noEditPoints="1"/>
            </p:cNvSpPr>
            <p:nvPr/>
          </p:nvSpPr>
          <p:spPr bwMode="auto">
            <a:xfrm>
              <a:off x="7250114" y="1254126"/>
              <a:ext cx="423863" cy="292100"/>
            </a:xfrm>
            <a:custGeom>
              <a:avLst/>
              <a:gdLst>
                <a:gd name="T0" fmla="*/ 107 w 113"/>
                <a:gd name="T1" fmla="*/ 78 h 78"/>
                <a:gd name="T2" fmla="*/ 6 w 113"/>
                <a:gd name="T3" fmla="*/ 78 h 78"/>
                <a:gd name="T4" fmla="*/ 0 w 113"/>
                <a:gd name="T5" fmla="*/ 72 h 78"/>
                <a:gd name="T6" fmla="*/ 0 w 113"/>
                <a:gd name="T7" fmla="*/ 6 h 78"/>
                <a:gd name="T8" fmla="*/ 6 w 113"/>
                <a:gd name="T9" fmla="*/ 0 h 78"/>
                <a:gd name="T10" fmla="*/ 107 w 113"/>
                <a:gd name="T11" fmla="*/ 0 h 78"/>
                <a:gd name="T12" fmla="*/ 113 w 113"/>
                <a:gd name="T13" fmla="*/ 6 h 78"/>
                <a:gd name="T14" fmla="*/ 113 w 113"/>
                <a:gd name="T15" fmla="*/ 72 h 78"/>
                <a:gd name="T16" fmla="*/ 107 w 113"/>
                <a:gd name="T17" fmla="*/ 78 h 78"/>
                <a:gd name="T18" fmla="*/ 6 w 113"/>
                <a:gd name="T19" fmla="*/ 4 h 78"/>
                <a:gd name="T20" fmla="*/ 3 w 113"/>
                <a:gd name="T21" fmla="*/ 6 h 78"/>
                <a:gd name="T22" fmla="*/ 3 w 113"/>
                <a:gd name="T23" fmla="*/ 72 h 78"/>
                <a:gd name="T24" fmla="*/ 6 w 113"/>
                <a:gd name="T25" fmla="*/ 74 h 78"/>
                <a:gd name="T26" fmla="*/ 107 w 113"/>
                <a:gd name="T27" fmla="*/ 74 h 78"/>
                <a:gd name="T28" fmla="*/ 109 w 113"/>
                <a:gd name="T29" fmla="*/ 72 h 78"/>
                <a:gd name="T30" fmla="*/ 109 w 113"/>
                <a:gd name="T31" fmla="*/ 6 h 78"/>
                <a:gd name="T32" fmla="*/ 107 w 113"/>
                <a:gd name="T33" fmla="*/ 4 h 78"/>
                <a:gd name="T34" fmla="*/ 6 w 113"/>
                <a:gd name="T3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78">
                  <a:moveTo>
                    <a:pt x="107" y="78"/>
                  </a:moveTo>
                  <a:cubicBezTo>
                    <a:pt x="6" y="78"/>
                    <a:pt x="6" y="78"/>
                    <a:pt x="6" y="78"/>
                  </a:cubicBezTo>
                  <a:cubicBezTo>
                    <a:pt x="3" y="78"/>
                    <a:pt x="0" y="75"/>
                    <a:pt x="0" y="72"/>
                  </a:cubicBezTo>
                  <a:cubicBezTo>
                    <a:pt x="0" y="6"/>
                    <a:pt x="0" y="6"/>
                    <a:pt x="0" y="6"/>
                  </a:cubicBezTo>
                  <a:cubicBezTo>
                    <a:pt x="0" y="3"/>
                    <a:pt x="3" y="0"/>
                    <a:pt x="6" y="0"/>
                  </a:cubicBezTo>
                  <a:cubicBezTo>
                    <a:pt x="107" y="0"/>
                    <a:pt x="107" y="0"/>
                    <a:pt x="107" y="0"/>
                  </a:cubicBezTo>
                  <a:cubicBezTo>
                    <a:pt x="110" y="0"/>
                    <a:pt x="113" y="3"/>
                    <a:pt x="113" y="6"/>
                  </a:cubicBezTo>
                  <a:cubicBezTo>
                    <a:pt x="113" y="72"/>
                    <a:pt x="113" y="72"/>
                    <a:pt x="113" y="72"/>
                  </a:cubicBezTo>
                  <a:cubicBezTo>
                    <a:pt x="113" y="75"/>
                    <a:pt x="110" y="78"/>
                    <a:pt x="107" y="78"/>
                  </a:cubicBezTo>
                  <a:close/>
                  <a:moveTo>
                    <a:pt x="6" y="4"/>
                  </a:moveTo>
                  <a:cubicBezTo>
                    <a:pt x="4" y="4"/>
                    <a:pt x="3" y="5"/>
                    <a:pt x="3" y="6"/>
                  </a:cubicBezTo>
                  <a:cubicBezTo>
                    <a:pt x="3" y="72"/>
                    <a:pt x="3" y="72"/>
                    <a:pt x="3" y="72"/>
                  </a:cubicBezTo>
                  <a:cubicBezTo>
                    <a:pt x="3" y="73"/>
                    <a:pt x="4" y="74"/>
                    <a:pt x="6" y="74"/>
                  </a:cubicBezTo>
                  <a:cubicBezTo>
                    <a:pt x="107" y="74"/>
                    <a:pt x="107" y="74"/>
                    <a:pt x="107" y="74"/>
                  </a:cubicBezTo>
                  <a:cubicBezTo>
                    <a:pt x="108" y="74"/>
                    <a:pt x="109" y="73"/>
                    <a:pt x="109" y="72"/>
                  </a:cubicBezTo>
                  <a:cubicBezTo>
                    <a:pt x="109" y="6"/>
                    <a:pt x="109" y="6"/>
                    <a:pt x="109" y="6"/>
                  </a:cubicBezTo>
                  <a:cubicBezTo>
                    <a:pt x="109" y="5"/>
                    <a:pt x="108" y="4"/>
                    <a:pt x="107" y="4"/>
                  </a:cubicBezTo>
                  <a:lnTo>
                    <a:pt x="6" y="4"/>
                  </a:lnTo>
                  <a:close/>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31"/>
            <p:cNvSpPr>
              <a:spLocks/>
            </p:cNvSpPr>
            <p:nvPr/>
          </p:nvSpPr>
          <p:spPr bwMode="auto">
            <a:xfrm>
              <a:off x="7392989" y="1206501"/>
              <a:ext cx="142875" cy="63500"/>
            </a:xfrm>
            <a:custGeom>
              <a:avLst/>
              <a:gdLst>
                <a:gd name="T0" fmla="*/ 36 w 38"/>
                <a:gd name="T1" fmla="*/ 17 h 17"/>
                <a:gd name="T2" fmla="*/ 35 w 38"/>
                <a:gd name="T3" fmla="*/ 15 h 17"/>
                <a:gd name="T4" fmla="*/ 35 w 38"/>
                <a:gd name="T5" fmla="*/ 4 h 17"/>
                <a:gd name="T6" fmla="*/ 3 w 38"/>
                <a:gd name="T7" fmla="*/ 4 h 17"/>
                <a:gd name="T8" fmla="*/ 3 w 38"/>
                <a:gd name="T9" fmla="*/ 15 h 17"/>
                <a:gd name="T10" fmla="*/ 1 w 38"/>
                <a:gd name="T11" fmla="*/ 17 h 17"/>
                <a:gd name="T12" fmla="*/ 0 w 38"/>
                <a:gd name="T13" fmla="*/ 15 h 17"/>
                <a:gd name="T14" fmla="*/ 0 w 38"/>
                <a:gd name="T15" fmla="*/ 2 h 17"/>
                <a:gd name="T16" fmla="*/ 1 w 38"/>
                <a:gd name="T17" fmla="*/ 0 h 17"/>
                <a:gd name="T18" fmla="*/ 36 w 38"/>
                <a:gd name="T19" fmla="*/ 0 h 17"/>
                <a:gd name="T20" fmla="*/ 38 w 38"/>
                <a:gd name="T21" fmla="*/ 2 h 17"/>
                <a:gd name="T22" fmla="*/ 38 w 38"/>
                <a:gd name="T23" fmla="*/ 15 h 17"/>
                <a:gd name="T24" fmla="*/ 36 w 3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7">
                  <a:moveTo>
                    <a:pt x="36" y="17"/>
                  </a:moveTo>
                  <a:cubicBezTo>
                    <a:pt x="35" y="17"/>
                    <a:pt x="35" y="16"/>
                    <a:pt x="35" y="15"/>
                  </a:cubicBezTo>
                  <a:cubicBezTo>
                    <a:pt x="35" y="4"/>
                    <a:pt x="35" y="4"/>
                    <a:pt x="35" y="4"/>
                  </a:cubicBezTo>
                  <a:cubicBezTo>
                    <a:pt x="3" y="4"/>
                    <a:pt x="3" y="4"/>
                    <a:pt x="3" y="4"/>
                  </a:cubicBezTo>
                  <a:cubicBezTo>
                    <a:pt x="3" y="15"/>
                    <a:pt x="3" y="15"/>
                    <a:pt x="3" y="15"/>
                  </a:cubicBezTo>
                  <a:cubicBezTo>
                    <a:pt x="3" y="16"/>
                    <a:pt x="2" y="17"/>
                    <a:pt x="1" y="17"/>
                  </a:cubicBezTo>
                  <a:cubicBezTo>
                    <a:pt x="0" y="17"/>
                    <a:pt x="0" y="16"/>
                    <a:pt x="0" y="15"/>
                  </a:cubicBezTo>
                  <a:cubicBezTo>
                    <a:pt x="0" y="2"/>
                    <a:pt x="0" y="2"/>
                    <a:pt x="0" y="2"/>
                  </a:cubicBezTo>
                  <a:cubicBezTo>
                    <a:pt x="0" y="1"/>
                    <a:pt x="0" y="0"/>
                    <a:pt x="1" y="0"/>
                  </a:cubicBezTo>
                  <a:cubicBezTo>
                    <a:pt x="36" y="0"/>
                    <a:pt x="36" y="0"/>
                    <a:pt x="36" y="0"/>
                  </a:cubicBezTo>
                  <a:cubicBezTo>
                    <a:pt x="37" y="0"/>
                    <a:pt x="38" y="1"/>
                    <a:pt x="38" y="2"/>
                  </a:cubicBezTo>
                  <a:cubicBezTo>
                    <a:pt x="38" y="15"/>
                    <a:pt x="38" y="15"/>
                    <a:pt x="38" y="15"/>
                  </a:cubicBezTo>
                  <a:cubicBezTo>
                    <a:pt x="38" y="16"/>
                    <a:pt x="37" y="17"/>
                    <a:pt x="36" y="17"/>
                  </a:cubicBezTo>
                  <a:close/>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32"/>
            <p:cNvSpPr>
              <a:spLocks noEditPoints="1"/>
            </p:cNvSpPr>
            <p:nvPr/>
          </p:nvSpPr>
          <p:spPr bwMode="auto">
            <a:xfrm>
              <a:off x="7340601" y="1358901"/>
              <a:ext cx="52388" cy="82550"/>
            </a:xfrm>
            <a:custGeom>
              <a:avLst/>
              <a:gdLst>
                <a:gd name="T0" fmla="*/ 9 w 14"/>
                <a:gd name="T1" fmla="*/ 22 h 22"/>
                <a:gd name="T2" fmla="*/ 5 w 14"/>
                <a:gd name="T3" fmla="*/ 22 h 22"/>
                <a:gd name="T4" fmla="*/ 0 w 14"/>
                <a:gd name="T5" fmla="*/ 16 h 22"/>
                <a:gd name="T6" fmla="*/ 0 w 14"/>
                <a:gd name="T7" fmla="*/ 6 h 22"/>
                <a:gd name="T8" fmla="*/ 5 w 14"/>
                <a:gd name="T9" fmla="*/ 0 h 22"/>
                <a:gd name="T10" fmla="*/ 9 w 14"/>
                <a:gd name="T11" fmla="*/ 0 h 22"/>
                <a:gd name="T12" fmla="*/ 14 w 14"/>
                <a:gd name="T13" fmla="*/ 6 h 22"/>
                <a:gd name="T14" fmla="*/ 14 w 14"/>
                <a:gd name="T15" fmla="*/ 16 h 22"/>
                <a:gd name="T16" fmla="*/ 9 w 14"/>
                <a:gd name="T17" fmla="*/ 22 h 22"/>
                <a:gd name="T18" fmla="*/ 5 w 14"/>
                <a:gd name="T19" fmla="*/ 4 h 22"/>
                <a:gd name="T20" fmla="*/ 3 w 14"/>
                <a:gd name="T21" fmla="*/ 6 h 22"/>
                <a:gd name="T22" fmla="*/ 3 w 14"/>
                <a:gd name="T23" fmla="*/ 16 h 22"/>
                <a:gd name="T24" fmla="*/ 5 w 14"/>
                <a:gd name="T25" fmla="*/ 18 h 22"/>
                <a:gd name="T26" fmla="*/ 9 w 14"/>
                <a:gd name="T27" fmla="*/ 18 h 22"/>
                <a:gd name="T28" fmla="*/ 11 w 14"/>
                <a:gd name="T29" fmla="*/ 16 h 22"/>
                <a:gd name="T30" fmla="*/ 11 w 14"/>
                <a:gd name="T31" fmla="*/ 6 h 22"/>
                <a:gd name="T32" fmla="*/ 9 w 14"/>
                <a:gd name="T33" fmla="*/ 4 h 22"/>
                <a:gd name="T34" fmla="*/ 5 w 14"/>
                <a:gd name="T3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2">
                  <a:moveTo>
                    <a:pt x="9" y="22"/>
                  </a:moveTo>
                  <a:cubicBezTo>
                    <a:pt x="5" y="22"/>
                    <a:pt x="5" y="22"/>
                    <a:pt x="5" y="22"/>
                  </a:cubicBezTo>
                  <a:cubicBezTo>
                    <a:pt x="2" y="22"/>
                    <a:pt x="0" y="19"/>
                    <a:pt x="0" y="16"/>
                  </a:cubicBezTo>
                  <a:cubicBezTo>
                    <a:pt x="0" y="6"/>
                    <a:pt x="0" y="6"/>
                    <a:pt x="0" y="6"/>
                  </a:cubicBezTo>
                  <a:cubicBezTo>
                    <a:pt x="0" y="3"/>
                    <a:pt x="2" y="0"/>
                    <a:pt x="5" y="0"/>
                  </a:cubicBezTo>
                  <a:cubicBezTo>
                    <a:pt x="9" y="0"/>
                    <a:pt x="9" y="0"/>
                    <a:pt x="9" y="0"/>
                  </a:cubicBezTo>
                  <a:cubicBezTo>
                    <a:pt x="12" y="0"/>
                    <a:pt x="14" y="3"/>
                    <a:pt x="14" y="6"/>
                  </a:cubicBezTo>
                  <a:cubicBezTo>
                    <a:pt x="14" y="16"/>
                    <a:pt x="14" y="16"/>
                    <a:pt x="14" y="16"/>
                  </a:cubicBezTo>
                  <a:cubicBezTo>
                    <a:pt x="14" y="19"/>
                    <a:pt x="12" y="22"/>
                    <a:pt x="9" y="22"/>
                  </a:cubicBezTo>
                  <a:close/>
                  <a:moveTo>
                    <a:pt x="5" y="4"/>
                  </a:moveTo>
                  <a:cubicBezTo>
                    <a:pt x="4" y="4"/>
                    <a:pt x="3" y="5"/>
                    <a:pt x="3" y="6"/>
                  </a:cubicBezTo>
                  <a:cubicBezTo>
                    <a:pt x="3" y="16"/>
                    <a:pt x="3" y="16"/>
                    <a:pt x="3" y="16"/>
                  </a:cubicBezTo>
                  <a:cubicBezTo>
                    <a:pt x="3" y="17"/>
                    <a:pt x="4" y="18"/>
                    <a:pt x="5" y="18"/>
                  </a:cubicBezTo>
                  <a:cubicBezTo>
                    <a:pt x="9" y="18"/>
                    <a:pt x="9" y="18"/>
                    <a:pt x="9" y="18"/>
                  </a:cubicBezTo>
                  <a:cubicBezTo>
                    <a:pt x="10" y="18"/>
                    <a:pt x="11" y="17"/>
                    <a:pt x="11" y="16"/>
                  </a:cubicBezTo>
                  <a:cubicBezTo>
                    <a:pt x="11" y="6"/>
                    <a:pt x="11" y="6"/>
                    <a:pt x="11" y="6"/>
                  </a:cubicBezTo>
                  <a:cubicBezTo>
                    <a:pt x="11" y="5"/>
                    <a:pt x="10" y="4"/>
                    <a:pt x="9" y="4"/>
                  </a:cubicBezTo>
                  <a:lnTo>
                    <a:pt x="5" y="4"/>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33"/>
            <p:cNvSpPr>
              <a:spLocks noEditPoints="1"/>
            </p:cNvSpPr>
            <p:nvPr/>
          </p:nvSpPr>
          <p:spPr bwMode="auto">
            <a:xfrm>
              <a:off x="7527926" y="1358901"/>
              <a:ext cx="55563" cy="82550"/>
            </a:xfrm>
            <a:custGeom>
              <a:avLst/>
              <a:gdLst>
                <a:gd name="T0" fmla="*/ 9 w 15"/>
                <a:gd name="T1" fmla="*/ 22 h 22"/>
                <a:gd name="T2" fmla="*/ 6 w 15"/>
                <a:gd name="T3" fmla="*/ 22 h 22"/>
                <a:gd name="T4" fmla="*/ 0 w 15"/>
                <a:gd name="T5" fmla="*/ 16 h 22"/>
                <a:gd name="T6" fmla="*/ 0 w 15"/>
                <a:gd name="T7" fmla="*/ 6 h 22"/>
                <a:gd name="T8" fmla="*/ 6 w 15"/>
                <a:gd name="T9" fmla="*/ 0 h 22"/>
                <a:gd name="T10" fmla="*/ 9 w 15"/>
                <a:gd name="T11" fmla="*/ 0 h 22"/>
                <a:gd name="T12" fmla="*/ 15 w 15"/>
                <a:gd name="T13" fmla="*/ 6 h 22"/>
                <a:gd name="T14" fmla="*/ 15 w 15"/>
                <a:gd name="T15" fmla="*/ 16 h 22"/>
                <a:gd name="T16" fmla="*/ 9 w 15"/>
                <a:gd name="T17" fmla="*/ 22 h 22"/>
                <a:gd name="T18" fmla="*/ 6 w 15"/>
                <a:gd name="T19" fmla="*/ 4 h 22"/>
                <a:gd name="T20" fmla="*/ 4 w 15"/>
                <a:gd name="T21" fmla="*/ 6 h 22"/>
                <a:gd name="T22" fmla="*/ 4 w 15"/>
                <a:gd name="T23" fmla="*/ 16 h 22"/>
                <a:gd name="T24" fmla="*/ 6 w 15"/>
                <a:gd name="T25" fmla="*/ 18 h 22"/>
                <a:gd name="T26" fmla="*/ 9 w 15"/>
                <a:gd name="T27" fmla="*/ 18 h 22"/>
                <a:gd name="T28" fmla="*/ 11 w 15"/>
                <a:gd name="T29" fmla="*/ 16 h 22"/>
                <a:gd name="T30" fmla="*/ 11 w 15"/>
                <a:gd name="T31" fmla="*/ 6 h 22"/>
                <a:gd name="T32" fmla="*/ 9 w 15"/>
                <a:gd name="T33" fmla="*/ 4 h 22"/>
                <a:gd name="T34" fmla="*/ 6 w 15"/>
                <a:gd name="T3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2">
                  <a:moveTo>
                    <a:pt x="9" y="22"/>
                  </a:moveTo>
                  <a:cubicBezTo>
                    <a:pt x="6" y="22"/>
                    <a:pt x="6" y="22"/>
                    <a:pt x="6" y="22"/>
                  </a:cubicBezTo>
                  <a:cubicBezTo>
                    <a:pt x="3" y="22"/>
                    <a:pt x="0" y="19"/>
                    <a:pt x="0" y="16"/>
                  </a:cubicBezTo>
                  <a:cubicBezTo>
                    <a:pt x="0" y="6"/>
                    <a:pt x="0" y="6"/>
                    <a:pt x="0" y="6"/>
                  </a:cubicBezTo>
                  <a:cubicBezTo>
                    <a:pt x="0" y="3"/>
                    <a:pt x="3" y="0"/>
                    <a:pt x="6" y="0"/>
                  </a:cubicBezTo>
                  <a:cubicBezTo>
                    <a:pt x="9" y="0"/>
                    <a:pt x="9" y="0"/>
                    <a:pt x="9" y="0"/>
                  </a:cubicBezTo>
                  <a:cubicBezTo>
                    <a:pt x="12" y="0"/>
                    <a:pt x="15" y="3"/>
                    <a:pt x="15" y="6"/>
                  </a:cubicBezTo>
                  <a:cubicBezTo>
                    <a:pt x="15" y="16"/>
                    <a:pt x="15" y="16"/>
                    <a:pt x="15" y="16"/>
                  </a:cubicBezTo>
                  <a:cubicBezTo>
                    <a:pt x="15" y="19"/>
                    <a:pt x="12" y="22"/>
                    <a:pt x="9" y="22"/>
                  </a:cubicBezTo>
                  <a:close/>
                  <a:moveTo>
                    <a:pt x="6" y="4"/>
                  </a:moveTo>
                  <a:cubicBezTo>
                    <a:pt x="5" y="4"/>
                    <a:pt x="4" y="5"/>
                    <a:pt x="4" y="6"/>
                  </a:cubicBezTo>
                  <a:cubicBezTo>
                    <a:pt x="4" y="16"/>
                    <a:pt x="4" y="16"/>
                    <a:pt x="4" y="16"/>
                  </a:cubicBezTo>
                  <a:cubicBezTo>
                    <a:pt x="4" y="17"/>
                    <a:pt x="5" y="18"/>
                    <a:pt x="6" y="18"/>
                  </a:cubicBezTo>
                  <a:cubicBezTo>
                    <a:pt x="9" y="18"/>
                    <a:pt x="9" y="18"/>
                    <a:pt x="9" y="18"/>
                  </a:cubicBezTo>
                  <a:cubicBezTo>
                    <a:pt x="10" y="18"/>
                    <a:pt x="11" y="17"/>
                    <a:pt x="11" y="16"/>
                  </a:cubicBezTo>
                  <a:cubicBezTo>
                    <a:pt x="11" y="6"/>
                    <a:pt x="11" y="6"/>
                    <a:pt x="11" y="6"/>
                  </a:cubicBezTo>
                  <a:cubicBezTo>
                    <a:pt x="11" y="5"/>
                    <a:pt x="10" y="4"/>
                    <a:pt x="9" y="4"/>
                  </a:cubicBezTo>
                  <a:lnTo>
                    <a:pt x="6" y="4"/>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934"/>
            <p:cNvSpPr>
              <a:spLocks/>
            </p:cNvSpPr>
            <p:nvPr/>
          </p:nvSpPr>
          <p:spPr bwMode="auto">
            <a:xfrm>
              <a:off x="7250114" y="1336676"/>
              <a:ext cx="79375" cy="71438"/>
            </a:xfrm>
            <a:custGeom>
              <a:avLst/>
              <a:gdLst>
                <a:gd name="T0" fmla="*/ 20 w 21"/>
                <a:gd name="T1" fmla="*/ 19 h 19"/>
                <a:gd name="T2" fmla="*/ 16 w 21"/>
                <a:gd name="T3" fmla="*/ 19 h 19"/>
                <a:gd name="T4" fmla="*/ 15 w 21"/>
                <a:gd name="T5" fmla="*/ 18 h 19"/>
                <a:gd name="T6" fmla="*/ 0 w 21"/>
                <a:gd name="T7" fmla="*/ 3 h 19"/>
                <a:gd name="T8" fmla="*/ 0 w 21"/>
                <a:gd name="T9" fmla="*/ 1 h 19"/>
                <a:gd name="T10" fmla="*/ 3 w 21"/>
                <a:gd name="T11" fmla="*/ 1 h 19"/>
                <a:gd name="T12" fmla="*/ 17 w 21"/>
                <a:gd name="T13" fmla="*/ 15 h 19"/>
                <a:gd name="T14" fmla="*/ 20 w 21"/>
                <a:gd name="T15" fmla="*/ 15 h 19"/>
                <a:gd name="T16" fmla="*/ 21 w 21"/>
                <a:gd name="T17" fmla="*/ 17 h 19"/>
                <a:gd name="T18" fmla="*/ 2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20" y="19"/>
                  </a:moveTo>
                  <a:cubicBezTo>
                    <a:pt x="16" y="19"/>
                    <a:pt x="16" y="19"/>
                    <a:pt x="16" y="19"/>
                  </a:cubicBezTo>
                  <a:cubicBezTo>
                    <a:pt x="16" y="19"/>
                    <a:pt x="15" y="18"/>
                    <a:pt x="15" y="18"/>
                  </a:cubicBezTo>
                  <a:cubicBezTo>
                    <a:pt x="0" y="3"/>
                    <a:pt x="0" y="3"/>
                    <a:pt x="0" y="3"/>
                  </a:cubicBezTo>
                  <a:cubicBezTo>
                    <a:pt x="0" y="3"/>
                    <a:pt x="0" y="2"/>
                    <a:pt x="0" y="1"/>
                  </a:cubicBezTo>
                  <a:cubicBezTo>
                    <a:pt x="1" y="0"/>
                    <a:pt x="2" y="0"/>
                    <a:pt x="3" y="1"/>
                  </a:cubicBezTo>
                  <a:cubicBezTo>
                    <a:pt x="17" y="15"/>
                    <a:pt x="17" y="15"/>
                    <a:pt x="17" y="15"/>
                  </a:cubicBezTo>
                  <a:cubicBezTo>
                    <a:pt x="20" y="15"/>
                    <a:pt x="20" y="15"/>
                    <a:pt x="20" y="15"/>
                  </a:cubicBezTo>
                  <a:cubicBezTo>
                    <a:pt x="21" y="15"/>
                    <a:pt x="21" y="16"/>
                    <a:pt x="21" y="17"/>
                  </a:cubicBezTo>
                  <a:cubicBezTo>
                    <a:pt x="21" y="18"/>
                    <a:pt x="21" y="19"/>
                    <a:pt x="20" y="19"/>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35"/>
            <p:cNvSpPr>
              <a:spLocks/>
            </p:cNvSpPr>
            <p:nvPr/>
          </p:nvSpPr>
          <p:spPr bwMode="auto">
            <a:xfrm>
              <a:off x="7591426" y="1336676"/>
              <a:ext cx="82550" cy="71438"/>
            </a:xfrm>
            <a:custGeom>
              <a:avLst/>
              <a:gdLst>
                <a:gd name="T0" fmla="*/ 5 w 22"/>
                <a:gd name="T1" fmla="*/ 19 h 19"/>
                <a:gd name="T2" fmla="*/ 2 w 22"/>
                <a:gd name="T3" fmla="*/ 19 h 19"/>
                <a:gd name="T4" fmla="*/ 0 w 22"/>
                <a:gd name="T5" fmla="*/ 17 h 19"/>
                <a:gd name="T6" fmla="*/ 2 w 22"/>
                <a:gd name="T7" fmla="*/ 15 h 19"/>
                <a:gd name="T8" fmla="*/ 5 w 22"/>
                <a:gd name="T9" fmla="*/ 15 h 19"/>
                <a:gd name="T10" fmla="*/ 19 w 22"/>
                <a:gd name="T11" fmla="*/ 1 h 19"/>
                <a:gd name="T12" fmla="*/ 21 w 22"/>
                <a:gd name="T13" fmla="*/ 1 h 19"/>
                <a:gd name="T14" fmla="*/ 21 w 22"/>
                <a:gd name="T15" fmla="*/ 3 h 19"/>
                <a:gd name="T16" fmla="*/ 6 w 22"/>
                <a:gd name="T17" fmla="*/ 18 h 19"/>
                <a:gd name="T18" fmla="*/ 5 w 22"/>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9">
                  <a:moveTo>
                    <a:pt x="5" y="19"/>
                  </a:moveTo>
                  <a:cubicBezTo>
                    <a:pt x="2" y="19"/>
                    <a:pt x="2" y="19"/>
                    <a:pt x="2" y="19"/>
                  </a:cubicBezTo>
                  <a:cubicBezTo>
                    <a:pt x="1" y="19"/>
                    <a:pt x="0" y="18"/>
                    <a:pt x="0" y="17"/>
                  </a:cubicBezTo>
                  <a:cubicBezTo>
                    <a:pt x="0" y="16"/>
                    <a:pt x="1" y="15"/>
                    <a:pt x="2" y="15"/>
                  </a:cubicBezTo>
                  <a:cubicBezTo>
                    <a:pt x="5" y="15"/>
                    <a:pt x="5" y="15"/>
                    <a:pt x="5" y="15"/>
                  </a:cubicBezTo>
                  <a:cubicBezTo>
                    <a:pt x="19" y="1"/>
                    <a:pt x="19" y="1"/>
                    <a:pt x="19" y="1"/>
                  </a:cubicBezTo>
                  <a:cubicBezTo>
                    <a:pt x="19" y="0"/>
                    <a:pt x="21" y="0"/>
                    <a:pt x="21" y="1"/>
                  </a:cubicBezTo>
                  <a:cubicBezTo>
                    <a:pt x="22" y="2"/>
                    <a:pt x="22" y="3"/>
                    <a:pt x="21" y="3"/>
                  </a:cubicBezTo>
                  <a:cubicBezTo>
                    <a:pt x="6" y="18"/>
                    <a:pt x="6" y="18"/>
                    <a:pt x="6" y="18"/>
                  </a:cubicBezTo>
                  <a:cubicBezTo>
                    <a:pt x="6" y="18"/>
                    <a:pt x="6" y="19"/>
                    <a:pt x="5" y="19"/>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36"/>
            <p:cNvSpPr>
              <a:spLocks/>
            </p:cNvSpPr>
            <p:nvPr/>
          </p:nvSpPr>
          <p:spPr bwMode="auto">
            <a:xfrm>
              <a:off x="7399339" y="1393826"/>
              <a:ext cx="123825" cy="14288"/>
            </a:xfrm>
            <a:custGeom>
              <a:avLst/>
              <a:gdLst>
                <a:gd name="T0" fmla="*/ 31 w 33"/>
                <a:gd name="T1" fmla="*/ 4 h 4"/>
                <a:gd name="T2" fmla="*/ 1 w 33"/>
                <a:gd name="T3" fmla="*/ 4 h 4"/>
                <a:gd name="T4" fmla="*/ 0 w 33"/>
                <a:gd name="T5" fmla="*/ 2 h 4"/>
                <a:gd name="T6" fmla="*/ 1 w 33"/>
                <a:gd name="T7" fmla="*/ 0 h 4"/>
                <a:gd name="T8" fmla="*/ 31 w 33"/>
                <a:gd name="T9" fmla="*/ 0 h 4"/>
                <a:gd name="T10" fmla="*/ 33 w 33"/>
                <a:gd name="T11" fmla="*/ 2 h 4"/>
                <a:gd name="T12" fmla="*/ 31 w 3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3" h="4">
                  <a:moveTo>
                    <a:pt x="31" y="4"/>
                  </a:moveTo>
                  <a:cubicBezTo>
                    <a:pt x="1" y="4"/>
                    <a:pt x="1" y="4"/>
                    <a:pt x="1" y="4"/>
                  </a:cubicBezTo>
                  <a:cubicBezTo>
                    <a:pt x="0" y="4"/>
                    <a:pt x="0" y="3"/>
                    <a:pt x="0" y="2"/>
                  </a:cubicBezTo>
                  <a:cubicBezTo>
                    <a:pt x="0" y="1"/>
                    <a:pt x="0" y="0"/>
                    <a:pt x="1" y="0"/>
                  </a:cubicBezTo>
                  <a:cubicBezTo>
                    <a:pt x="31" y="0"/>
                    <a:pt x="31" y="0"/>
                    <a:pt x="31" y="0"/>
                  </a:cubicBezTo>
                  <a:cubicBezTo>
                    <a:pt x="32" y="0"/>
                    <a:pt x="33" y="1"/>
                    <a:pt x="33" y="2"/>
                  </a:cubicBezTo>
                  <a:cubicBezTo>
                    <a:pt x="33" y="3"/>
                    <a:pt x="32" y="4"/>
                    <a:pt x="31" y="4"/>
                  </a:cubicBezTo>
                  <a:close/>
                </a:path>
              </a:pathLst>
            </a:custGeom>
            <a:solidFill>
              <a:schemeClr val="bg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5675929" y="2219253"/>
            <a:ext cx="6512896" cy="3583306"/>
            <a:chOff x="5675929" y="2219253"/>
            <a:chExt cx="6512896" cy="3583306"/>
          </a:xfrm>
        </p:grpSpPr>
        <p:sp>
          <p:nvSpPr>
            <p:cNvPr id="20" name="Rectangle 19"/>
            <p:cNvSpPr/>
            <p:nvPr/>
          </p:nvSpPr>
          <p:spPr>
            <a:xfrm>
              <a:off x="5675929" y="2219253"/>
              <a:ext cx="6512896" cy="3225992"/>
            </a:xfrm>
            <a:prstGeom prst="rect">
              <a:avLst/>
            </a:prstGeom>
            <a:solidFill>
              <a:srgbClr val="C8DE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Arial" panose="020B0604020202020204" pitchFamily="34" charset="0"/>
                <a:cs typeface="Arial" panose="020B0604020202020204" pitchFamily="34" charset="0"/>
              </a:endParaRPr>
            </a:p>
          </p:txBody>
        </p:sp>
        <p:sp>
          <p:nvSpPr>
            <p:cNvPr id="37" name="TextBox 36"/>
            <p:cNvSpPr txBox="1"/>
            <p:nvPr/>
          </p:nvSpPr>
          <p:spPr>
            <a:xfrm>
              <a:off x="6209626" y="2754813"/>
              <a:ext cx="4378132" cy="1962862"/>
            </a:xfrm>
            <a:prstGeom prst="rect">
              <a:avLst/>
            </a:prstGeom>
            <a:noFill/>
            <a:ln>
              <a:noFill/>
            </a:ln>
          </p:spPr>
          <p:txBody>
            <a:bodyPr wrap="square" rtlCol="0">
              <a:noAutofit/>
            </a:bodyPr>
            <a:lstStyle/>
            <a:p>
              <a:pPr>
                <a:lnSpc>
                  <a:spcPct val="90000"/>
                </a:lnSpc>
              </a:pPr>
              <a:r>
                <a:rPr lang="en-US" dirty="0">
                  <a:solidFill>
                    <a:schemeClr val="bg1"/>
                  </a:solidFill>
                  <a:latin typeface="Arial" panose="020B0604020202020204" pitchFamily="34" charset="0"/>
                  <a:cs typeface="Arial" panose="020B0604020202020204" pitchFamily="34" charset="0"/>
                </a:rPr>
                <a:t>2024 </a:t>
              </a:r>
            </a:p>
            <a:p>
              <a:pPr>
                <a:lnSpc>
                  <a:spcPct val="90000"/>
                </a:lnSpc>
              </a:pPr>
              <a:r>
                <a:rPr lang="en-US" dirty="0">
                  <a:solidFill>
                    <a:schemeClr val="bg1"/>
                  </a:solidFill>
                  <a:latin typeface="Arial" panose="020B0604020202020204" pitchFamily="34" charset="0"/>
                  <a:cs typeface="Arial" panose="020B0604020202020204" pitchFamily="34" charset="0"/>
                </a:rPr>
                <a:t>One credit recorded for every </a:t>
              </a:r>
              <a:r>
                <a:rPr lang="en-US" sz="3200" b="1" dirty="0">
                  <a:solidFill>
                    <a:schemeClr val="accent2"/>
                  </a:solidFill>
                  <a:latin typeface="Arial" panose="020B0604020202020204" pitchFamily="34" charset="0"/>
                  <a:cs typeface="Arial" panose="020B0604020202020204" pitchFamily="34" charset="0"/>
                </a:rPr>
                <a:t>$1,730 </a:t>
              </a:r>
              <a:r>
                <a:rPr lang="en-US" dirty="0">
                  <a:solidFill>
                    <a:schemeClr val="bg1"/>
                  </a:solidFill>
                  <a:latin typeface="Arial" panose="020B0604020202020204" pitchFamily="34" charset="0"/>
                  <a:cs typeface="Arial" panose="020B0604020202020204" pitchFamily="34" charset="0"/>
                </a:rPr>
                <a:t>earned in a year with four credits if you earn </a:t>
              </a:r>
              <a:r>
                <a:rPr lang="en-US" dirty="0">
                  <a:solidFill>
                    <a:schemeClr val="tx1"/>
                  </a:solidFill>
                  <a:latin typeface="Arial" panose="020B0604020202020204" pitchFamily="34" charset="0"/>
                  <a:cs typeface="Arial" panose="020B0604020202020204" pitchFamily="34" charset="0"/>
                </a:rPr>
                <a:t/>
              </a:r>
              <a:br>
                <a:rPr lang="en-US" dirty="0">
                  <a:solidFill>
                    <a:schemeClr val="tx1"/>
                  </a:solidFill>
                  <a:latin typeface="Arial" panose="020B0604020202020204" pitchFamily="34" charset="0"/>
                  <a:cs typeface="Arial" panose="020B0604020202020204" pitchFamily="34" charset="0"/>
                </a:rPr>
              </a:br>
              <a:r>
                <a:rPr lang="en-US" sz="3200" b="1" dirty="0">
                  <a:solidFill>
                    <a:schemeClr val="accent2"/>
                  </a:solidFill>
                  <a:latin typeface="Arial" panose="020B0604020202020204" pitchFamily="34" charset="0"/>
                  <a:cs typeface="Arial" panose="020B0604020202020204" pitchFamily="34" charset="0"/>
                </a:rPr>
                <a:t>$6,920 </a:t>
              </a:r>
              <a:r>
                <a:rPr lang="en-US" dirty="0">
                  <a:solidFill>
                    <a:schemeClr val="bg1"/>
                  </a:solidFill>
                  <a:latin typeface="Arial" panose="020B0604020202020204" pitchFamily="34" charset="0"/>
                  <a:cs typeface="Arial" panose="020B0604020202020204" pitchFamily="34" charset="0"/>
                </a:rPr>
                <a:t>or more.</a:t>
              </a:r>
            </a:p>
          </p:txBody>
        </p:sp>
        <p:sp>
          <p:nvSpPr>
            <p:cNvPr id="22" name="Text Box 41"/>
            <p:cNvSpPr txBox="1">
              <a:spLocks noChangeArrowheads="1"/>
            </p:cNvSpPr>
            <p:nvPr/>
          </p:nvSpPr>
          <p:spPr bwMode="gray">
            <a:xfrm>
              <a:off x="6209626" y="5554157"/>
              <a:ext cx="5415058"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94949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lnSpc>
                  <a:spcPct val="90000"/>
                </a:lnSpc>
                <a:spcAft>
                  <a:spcPct val="15000"/>
                </a:spcAft>
                <a:buClr>
                  <a:schemeClr val="tx1"/>
                </a:buClr>
                <a:buFont typeface="Wingdings" pitchFamily="2" charset="2"/>
                <a:defRPr sz="2400" b="1">
                  <a:solidFill>
                    <a:schemeClr val="tx1"/>
                  </a:solidFill>
                  <a:latin typeface="Calibri" pitchFamily="34" charset="0"/>
                  <a:ea typeface="ＭＳ Ｐゴシック" pitchFamily="34" charset="-128"/>
                </a:defRPr>
              </a:lvl1pPr>
              <a:lvl2pPr marL="742950" indent="-285750" eaLnBrk="0" hangingPunct="0">
                <a:lnSpc>
                  <a:spcPct val="90000"/>
                </a:lnSpc>
                <a:spcAft>
                  <a:spcPct val="15000"/>
                </a:spcAft>
                <a:buClr>
                  <a:schemeClr val="tx1"/>
                </a:buClr>
                <a:buFont typeface="Calibri" pitchFamily="34" charset="0"/>
                <a:defRPr sz="2400">
                  <a:solidFill>
                    <a:schemeClr val="tx1"/>
                  </a:solidFill>
                  <a:latin typeface="Calibri" pitchFamily="34" charset="0"/>
                  <a:ea typeface="ＭＳ Ｐゴシック" pitchFamily="34" charset="-128"/>
                </a:defRPr>
              </a:lvl2pPr>
              <a:lvl3pPr marL="1143000" indent="-228600" eaLnBrk="0" hangingPunct="0">
                <a:lnSpc>
                  <a:spcPct val="90000"/>
                </a:lnSpc>
                <a:spcAft>
                  <a:spcPct val="15000"/>
                </a:spcAft>
                <a:buClr>
                  <a:schemeClr val="tx1"/>
                </a:buClr>
                <a:buFont typeface="Wingdings" pitchFamily="2" charset="2"/>
                <a:buChar char="§"/>
                <a:defRPr sz="2400">
                  <a:solidFill>
                    <a:schemeClr val="tx1"/>
                  </a:solidFill>
                  <a:latin typeface="Calibri" pitchFamily="34" charset="0"/>
                  <a:ea typeface="ＭＳ Ｐゴシック" pitchFamily="34" charset="-128"/>
                </a:defRPr>
              </a:lvl3pPr>
              <a:lvl4pPr marL="1600200" indent="-228600" eaLnBrk="0" hangingPunct="0">
                <a:lnSpc>
                  <a:spcPct val="90000"/>
                </a:lnSpc>
                <a:spcAft>
                  <a:spcPct val="15000"/>
                </a:spcAft>
                <a:buClr>
                  <a:schemeClr val="tx1"/>
                </a:buClr>
                <a:buFont typeface="Calibri" pitchFamily="34" charset="0"/>
                <a:buChar char="-"/>
                <a:defRPr sz="2000">
                  <a:solidFill>
                    <a:schemeClr val="tx1"/>
                  </a:solidFill>
                  <a:latin typeface="Calibri" pitchFamily="34" charset="0"/>
                  <a:ea typeface="ＭＳ Ｐゴシック" pitchFamily="34" charset="-128"/>
                </a:defRPr>
              </a:lvl4pPr>
              <a:lvl5pPr marL="2057400" indent="-228600" eaLnBrk="0" hangingPunct="0">
                <a:lnSpc>
                  <a:spcPct val="90000"/>
                </a:lnSpc>
                <a:spcAft>
                  <a:spcPct val="15000"/>
                </a:spcAft>
                <a:buFont typeface="Calibri" pitchFamily="34" charset="0"/>
                <a:buChar char="-"/>
                <a:defRPr sz="1600">
                  <a:solidFill>
                    <a:schemeClr val="tx1"/>
                  </a:solidFill>
                  <a:latin typeface="Calibri" pitchFamily="34" charset="0"/>
                  <a:ea typeface="ＭＳ Ｐゴシック" pitchFamily="34" charset="-128"/>
                </a:defRPr>
              </a:lvl5pPr>
              <a:lvl6pPr marL="25146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6pPr>
              <a:lvl7pPr marL="29718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7pPr>
              <a:lvl8pPr marL="34290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8pPr>
              <a:lvl9pPr marL="3886200" indent="-228600" defTabSz="457200" eaLnBrk="0" fontAlgn="base" hangingPunct="0">
                <a:lnSpc>
                  <a:spcPct val="90000"/>
                </a:lnSpc>
                <a:spcBef>
                  <a:spcPct val="0"/>
                </a:spcBef>
                <a:spcAft>
                  <a:spcPct val="15000"/>
                </a:spcAft>
                <a:buFont typeface="Calibri" pitchFamily="34" charset="0"/>
                <a:buChar char="-"/>
                <a:defRPr sz="1600">
                  <a:solidFill>
                    <a:schemeClr val="tx1"/>
                  </a:solidFill>
                  <a:latin typeface="Calibri" pitchFamily="34" charset="0"/>
                  <a:ea typeface="ＭＳ Ｐゴシック" pitchFamily="34" charset="-128"/>
                </a:defRPr>
              </a:lvl9pPr>
            </a:lstStyle>
            <a:p>
              <a:pPr eaLnBrk="1" hangingPunct="1">
                <a:lnSpc>
                  <a:spcPct val="100000"/>
                </a:lnSpc>
                <a:spcBef>
                  <a:spcPct val="50000"/>
                </a:spcBef>
                <a:spcAft>
                  <a:spcPct val="30000"/>
                </a:spcAft>
                <a:buClr>
                  <a:schemeClr val="accent1"/>
                </a:buClr>
              </a:pPr>
              <a:r>
                <a:rPr lang="en-US" altLang="en-US" sz="1000" b="0" dirty="0">
                  <a:solidFill>
                    <a:schemeClr val="bg2">
                      <a:lumMod val="50000"/>
                    </a:schemeClr>
                  </a:solidFill>
                  <a:latin typeface="Arial" panose="020B0604020202020204" pitchFamily="34" charset="0"/>
                  <a:cs typeface="Arial" panose="020B0604020202020204" pitchFamily="34" charset="0"/>
                </a:rPr>
                <a:t>Social Security Administration, 2024 Social Security Changes, Fact Sheet.</a:t>
              </a:r>
            </a:p>
          </p:txBody>
        </p:sp>
      </p:grpSp>
    </p:spTree>
    <p:extLst>
      <p:ext uri="{BB962C8B-B14F-4D97-AF65-F5344CB8AC3E}">
        <p14:creationId xmlns:p14="http://schemas.microsoft.com/office/powerpoint/2010/main" val="1204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ZL_NY_MasterTemplate_2019.1">
  <a:themeElements>
    <a:clrScheme name="AZL Brand">
      <a:dk1>
        <a:srgbClr val="003781"/>
      </a:dk1>
      <a:lt1>
        <a:srgbClr val="424242"/>
      </a:lt1>
      <a:dk2>
        <a:srgbClr val="FFFFFF"/>
      </a:dk2>
      <a:lt2>
        <a:srgbClr val="F2F2F2"/>
      </a:lt2>
      <a:accent1>
        <a:srgbClr val="0F898F"/>
      </a:accent1>
      <a:accent2>
        <a:srgbClr val="0076BA"/>
      </a:accent2>
      <a:accent3>
        <a:srgbClr val="008265"/>
      </a:accent3>
      <a:accent4>
        <a:srgbClr val="93218B"/>
      </a:accent4>
      <a:accent5>
        <a:srgbClr val="CA4A4D"/>
      </a:accent5>
      <a:accent6>
        <a:srgbClr val="DF9900"/>
      </a:accent6>
      <a:hlink>
        <a:srgbClr val="006D43"/>
      </a:hlink>
      <a:folHlink>
        <a:srgbClr val="6F0A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7DFE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dirty="0" err="1" smtClean="0">
            <a:solidFill>
              <a:schemeClr val="tx1"/>
            </a:solidFill>
          </a:defRPr>
        </a:defPPr>
      </a:lstStyle>
    </a:txDef>
  </a:objectDefaults>
  <a:extraClrSchemeLst/>
  <a:custClrLst>
    <a:custClr name="Black">
      <a:srgbClr val="424242"/>
    </a:custClr>
    <a:custClr name="Teal">
      <a:srgbClr val="0F898F"/>
    </a:custClr>
    <a:custClr name="FIAPurple">
      <a:srgbClr val="4C3048"/>
    </a:custClr>
    <a:custClr name="VA Green">
      <a:srgbClr val="094437"/>
    </a:custClr>
    <a:custClr name="LifeRed">
      <a:srgbClr val="6A0A19"/>
    </a:custClr>
    <a:custClr name="Cerulean">
      <a:srgbClr val="0076BA"/>
    </a:custClr>
    <a:custClr name="Green">
      <a:srgbClr val="008265"/>
    </a:custClr>
    <a:custClr name="Purple">
      <a:srgbClr val="93218B"/>
    </a:custClr>
    <a:custClr name="Coral">
      <a:srgbClr val="CA4A4D"/>
    </a:custClr>
    <a:custClr name="Orange">
      <a:srgbClr val="DF9900"/>
    </a:custClr>
    <a:custClr name="Gray">
      <a:srgbClr val="7F7F7F"/>
    </a:custClr>
    <a:custClr name="Teal Lt1">
      <a:srgbClr val="80CAD4"/>
    </a:custClr>
    <a:custClr name="FIA Purple">
      <a:srgbClr val="551461"/>
    </a:custClr>
    <a:custClr name="VA Green Lt1">
      <a:srgbClr val="318F35"/>
    </a:custClr>
    <a:custClr name="LifeRed Lt 1">
      <a:srgbClr val="98051D"/>
    </a:custClr>
    <a:custClr name="Blue Lt 1">
      <a:srgbClr val="77A6D2"/>
    </a:custClr>
    <a:custClr name="Green Lt 1">
      <a:srgbClr val="6DB3A3"/>
    </a:custClr>
    <a:custClr name="Purple Lt 1">
      <a:srgbClr val="D27AB2"/>
    </a:custClr>
    <a:custClr name="Coral Lt 1">
      <a:srgbClr val="D87856"/>
    </a:custClr>
    <a:custClr name="Orange Lt 1">
      <a:srgbClr val="F5BB06"/>
    </a:custClr>
    <a:custClr name="Light Gray">
      <a:srgbClr val="D9D9D9"/>
    </a:custClr>
    <a:custClr name="Teal Lt 2">
      <a:srgbClr val="B7DEF4"/>
    </a:custClr>
    <a:custClr name="FIA Purple Lt2">
      <a:srgbClr val="AF9EB9"/>
    </a:custClr>
    <a:custClr name="VA Green Lt 2">
      <a:srgbClr val="8EC98D"/>
    </a:custClr>
    <a:custClr name="LifeRed Lt 2">
      <a:srgbClr val="CD8787"/>
    </a:custClr>
    <a:custClr name="Blue Lt 2">
      <a:srgbClr val="C8DEF0"/>
    </a:custClr>
    <a:custClr name="Green Lt 2">
      <a:srgbClr val="A3CFC2"/>
    </a:custClr>
    <a:custClr name="Purple Lt 2">
      <a:srgbClr val="DDC1DC"/>
    </a:custClr>
    <a:custClr name="Coral Lt 2">
      <a:srgbClr val="F8D8C9"/>
    </a:custClr>
    <a:custClr name="Orange Lt 2">
      <a:srgbClr val="FFF1BB"/>
    </a:custClr>
    <a:custClr name="Black">
      <a:srgbClr val="000000"/>
    </a:custClr>
    <a:custClr name="Black Font">
      <a:srgbClr val="424242"/>
    </a:custClr>
    <a:custClr name="AZ Gray Light">
      <a:srgbClr val="7F7F7F"/>
    </a:custClr>
    <a:custClr name="Light Gray">
      <a:srgbClr val="E6E6E6"/>
    </a:custClr>
    <a:custClr name="AZ Blue">
      <a:srgbClr val="003781"/>
    </a:custClr>
    <a:custClr name="AZ Blue Lt1">
      <a:srgbClr val="426BB3"/>
    </a:custClr>
    <a:custClr name="AZ Blue Lt2">
      <a:srgbClr val="95ABC9"/>
    </a:custClr>
    <a:custClr name="Teal">
      <a:srgbClr val="0F898F"/>
    </a:custClr>
    <a:custClr name="Teal Lt1">
      <a:srgbClr val="80CAD4"/>
    </a:custClr>
    <a:custClr name="Teal Lt2">
      <a:srgbClr val="B7DFE4"/>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AZL_NY_MasterTemplate_2019.1</Template>
  <TotalTime>5</TotalTime>
  <Words>5508</Words>
  <Application>Microsoft Office PowerPoint</Application>
  <PresentationFormat>Custom</PresentationFormat>
  <Paragraphs>474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Brush Script MT</vt:lpstr>
      <vt:lpstr>Calibri</vt:lpstr>
      <vt:lpstr>Wingdings</vt:lpstr>
      <vt:lpstr>AZL_NY_MasterTemplate_2019.1</vt:lpstr>
      <vt:lpstr>PowerPoint Presentation</vt:lpstr>
      <vt:lpstr>PowerPoint Presentation</vt:lpstr>
      <vt:lpstr>PowerPoint Presentation</vt:lpstr>
      <vt:lpstr>PowerPoint Presentation</vt:lpstr>
      <vt:lpstr>Social Security is more than just retirement</vt:lpstr>
      <vt:lpstr>Will it be there?</vt:lpstr>
      <vt:lpstr>PowerPoint Presentation</vt:lpstr>
      <vt:lpstr>PowerPoint Presentation</vt:lpstr>
      <vt:lpstr>How to qualify for benefits</vt:lpstr>
      <vt:lpstr>How are benefits calculated?</vt:lpstr>
      <vt:lpstr>PowerPoint Presentation</vt:lpstr>
      <vt:lpstr>Starting benefits</vt:lpstr>
      <vt:lpstr>Enhancing benefits by delaying start date</vt:lpstr>
      <vt:lpstr>PowerPoint Presentation</vt:lpstr>
      <vt:lpstr>PowerPoint Presentation</vt:lpstr>
      <vt:lpstr>Hypothetical example of Tamera</vt:lpstr>
      <vt:lpstr>PowerPoint Presentation</vt:lpstr>
      <vt:lpstr>Benefits are subject to income tax</vt:lpstr>
      <vt:lpstr>PowerPoint Presentation</vt:lpstr>
      <vt:lpstr>When one spouse does not qualify on own record</vt:lpstr>
      <vt:lpstr>When both spouses qualify on their own records</vt:lpstr>
      <vt:lpstr>When both spouses qualify on their own records</vt:lpstr>
      <vt:lpstr>Benefits for survivors</vt:lpstr>
      <vt:lpstr>Benefits for divorced spouse</vt:lpstr>
      <vt:lpstr>PowerPoint Presentation</vt:lpstr>
      <vt:lpstr>Medicare eligibility</vt:lpstr>
      <vt:lpstr>Medicare parts</vt:lpstr>
      <vt:lpstr>Medicare coverage decisions</vt:lpstr>
      <vt:lpstr>PowerPoint Presentation</vt:lpstr>
      <vt:lpstr>Next steps</vt:lpstr>
      <vt:lpstr>PowerPoint Presentation</vt:lpstr>
    </vt:vector>
  </TitlesOfParts>
  <Company>Allianz 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Christensen</dc:creator>
  <cp:keywords>FINAL</cp:keywords>
  <dc:description>V1.1</dc:description>
  <cp:lastModifiedBy>Karen Kirchner</cp:lastModifiedBy>
  <cp:revision>202</cp:revision>
  <cp:lastPrinted>2023-10-13T13:24:00Z</cp:lastPrinted>
  <dcterms:created xsi:type="dcterms:W3CDTF">2019-09-17T20:42:18Z</dcterms:created>
  <dcterms:modified xsi:type="dcterms:W3CDTF">2024-01-08T01:04:09Z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