
<file path=[Content_Types].xml><?xml version="1.0" encoding="utf-8"?>
<Types xmlns="http://schemas.openxmlformats.org/package/2006/content-types">
  <Default Extension="bin" ContentType="image/pn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96" r:id="rId3"/>
    <p:sldId id="257" r:id="rId4"/>
    <p:sldId id="258" r:id="rId5"/>
    <p:sldId id="259" r:id="rId6"/>
    <p:sldId id="260" r:id="rId7"/>
    <p:sldId id="261" r:id="rId8"/>
    <p:sldId id="262" r:id="rId9"/>
    <p:sldId id="263" r:id="rId10"/>
    <p:sldId id="264" r:id="rId11"/>
    <p:sldId id="265" r:id="rId12"/>
    <p:sldId id="282" r:id="rId13"/>
    <p:sldId id="266" r:id="rId14"/>
    <p:sldId id="267" r:id="rId15"/>
    <p:sldId id="268" r:id="rId16"/>
    <p:sldId id="269" r:id="rId17"/>
    <p:sldId id="270" r:id="rId18"/>
    <p:sldId id="286" r:id="rId19"/>
    <p:sldId id="273" r:id="rId20"/>
    <p:sldId id="283" r:id="rId21"/>
    <p:sldId id="274" r:id="rId22"/>
    <p:sldId id="277" r:id="rId23"/>
    <p:sldId id="278" r:id="rId24"/>
    <p:sldId id="284" r:id="rId25"/>
    <p:sldId id="287"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9" d="100"/>
          <a:sy n="99" d="100"/>
        </p:scale>
        <p:origin x="1542" y="78"/>
      </p:cViewPr>
      <p:guideLst>
        <p:guide orient="horz" pos="2160"/>
        <p:guide pos="2880"/>
      </p:guideLst>
    </p:cSldViewPr>
  </p:slideViewPr>
  <p:outlineViewPr>
    <p:cViewPr>
      <p:scale>
        <a:sx n="33" d="100"/>
        <a:sy n="33" d="100"/>
      </p:scale>
      <p:origin x="0" y="-17419"/>
    </p:cViewPr>
  </p:outlineViewPr>
  <p:notesTextViewPr>
    <p:cViewPr>
      <p:scale>
        <a:sx n="3" d="2"/>
        <a:sy n="3" d="2"/>
      </p:scale>
      <p:origin x="0" y="0"/>
    </p:cViewPr>
  </p:notesTextViewPr>
  <p:sorterViewPr>
    <p:cViewPr varScale="1">
      <p:scale>
        <a:sx n="1" d="1"/>
        <a:sy n="1" d="1"/>
      </p:scale>
      <p:origin x="0" y="-1392"/>
    </p:cViewPr>
  </p:sorterViewPr>
  <p:notesViewPr>
    <p:cSldViewPr snapToGrid="0">
      <p:cViewPr varScale="1">
        <p:scale>
          <a:sx n="83" d="100"/>
          <a:sy n="83" d="100"/>
        </p:scale>
        <p:origin x="3816"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589" cy="479897"/>
          </a:xfrm>
          <a:prstGeom prst="rect">
            <a:avLst/>
          </a:prstGeom>
        </p:spPr>
        <p:txBody>
          <a:bodyPr vert="horz" lIns="94727" tIns="47363" rIns="94727" bIns="47363" rtlCol="0"/>
          <a:lstStyle>
            <a:lvl1pPr algn="l">
              <a:defRPr sz="1200"/>
            </a:lvl1pPr>
          </a:lstStyle>
          <a:p>
            <a:endParaRPr lang="en-US" dirty="0"/>
          </a:p>
        </p:txBody>
      </p:sp>
      <p:sp>
        <p:nvSpPr>
          <p:cNvPr id="3" name="Date Placeholder 2"/>
          <p:cNvSpPr>
            <a:spLocks noGrp="1"/>
          </p:cNvSpPr>
          <p:nvPr>
            <p:ph type="dt" sz="quarter" idx="1"/>
          </p:nvPr>
        </p:nvSpPr>
        <p:spPr>
          <a:xfrm>
            <a:off x="4143959" y="1"/>
            <a:ext cx="3169589" cy="479897"/>
          </a:xfrm>
          <a:prstGeom prst="rect">
            <a:avLst/>
          </a:prstGeom>
        </p:spPr>
        <p:txBody>
          <a:bodyPr vert="horz" lIns="94727" tIns="47363" rIns="94727" bIns="47363" rtlCol="0"/>
          <a:lstStyle>
            <a:lvl1pPr algn="r">
              <a:defRPr sz="1200"/>
            </a:lvl1pPr>
          </a:lstStyle>
          <a:p>
            <a:fld id="{C7E01936-D839-4FDB-921A-C15EF902B7D4}" type="datetimeFigureOut">
              <a:rPr lang="en-US" smtClean="0"/>
              <a:pPr/>
              <a:t>7/26/2022</a:t>
            </a:fld>
            <a:endParaRPr lang="en-US" dirty="0"/>
          </a:p>
        </p:txBody>
      </p:sp>
      <p:sp>
        <p:nvSpPr>
          <p:cNvPr id="4" name="Footer Placeholder 3"/>
          <p:cNvSpPr>
            <a:spLocks noGrp="1"/>
          </p:cNvSpPr>
          <p:nvPr>
            <p:ph type="ftr" sz="quarter" idx="2"/>
          </p:nvPr>
        </p:nvSpPr>
        <p:spPr>
          <a:xfrm>
            <a:off x="1" y="9119666"/>
            <a:ext cx="3169589" cy="479897"/>
          </a:xfrm>
          <a:prstGeom prst="rect">
            <a:avLst/>
          </a:prstGeom>
        </p:spPr>
        <p:txBody>
          <a:bodyPr vert="horz" lIns="94727" tIns="47363" rIns="94727" bIns="473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59" y="9119666"/>
            <a:ext cx="3169589" cy="479897"/>
          </a:xfrm>
          <a:prstGeom prst="rect">
            <a:avLst/>
          </a:prstGeom>
        </p:spPr>
        <p:txBody>
          <a:bodyPr vert="horz" lIns="94727" tIns="47363" rIns="94727" bIns="47363" rtlCol="0" anchor="b"/>
          <a:lstStyle>
            <a:lvl1pPr algn="r">
              <a:defRPr sz="1200"/>
            </a:lvl1pPr>
          </a:lstStyle>
          <a:p>
            <a:fld id="{C241EA61-9A0C-42A9-B316-358370EE47C0}" type="slidenum">
              <a:rPr lang="en-US" smtClean="0"/>
              <a:pPr/>
              <a:t>‹#›</a:t>
            </a:fld>
            <a:endParaRPr lang="en-US" dirty="0"/>
          </a:p>
        </p:txBody>
      </p:sp>
    </p:spTree>
    <p:extLst>
      <p:ext uri="{BB962C8B-B14F-4D97-AF65-F5344CB8AC3E}">
        <p14:creationId xmlns:p14="http://schemas.microsoft.com/office/powerpoint/2010/main" val="22199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0" tIns="48321" rIns="96640" bIns="4832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0" tIns="48321" rIns="96640" bIns="4832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0" tIns="48321" rIns="96640" bIns="48321" rtlCol="0" anchor="b"/>
          <a:lstStyle>
            <a:lvl1pPr algn="r">
              <a:defRPr sz="1200"/>
            </a:lvl1pPr>
          </a:lstStyle>
          <a:p>
            <a:fld id="{9E029214-9A57-EB46-B63D-473859719233}" type="slidenum">
              <a:rPr lang="en-US" smtClean="0"/>
              <a:pPr/>
              <a:t>‹#›</a:t>
            </a:fld>
            <a:endParaRPr lang="en-US" dirty="0"/>
          </a:p>
        </p:txBody>
      </p:sp>
      <p:sp>
        <p:nvSpPr>
          <p:cNvPr id="8" name="Rectangle 9"/>
          <p:cNvSpPr>
            <a:spLocks noChangeArrowheads="1"/>
          </p:cNvSpPr>
          <p:nvPr/>
        </p:nvSpPr>
        <p:spPr bwMode="auto">
          <a:xfrm>
            <a:off x="736424" y="9311275"/>
            <a:ext cx="2514601" cy="33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7" tIns="45323" rIns="90647" bIns="45323">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800" b="0" dirty="0"/>
              <a:t>© 2022 Broadridge Investor Communication Solutions, Inc.</a:t>
            </a:r>
          </a:p>
        </p:txBody>
      </p:sp>
    </p:spTree>
    <p:extLst>
      <p:ext uri="{BB962C8B-B14F-4D97-AF65-F5344CB8AC3E}">
        <p14:creationId xmlns:p14="http://schemas.microsoft.com/office/powerpoint/2010/main" val="2215768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[V22N1]</a:t>
            </a:r>
          </a:p>
          <a:p>
            <a:endParaRPr lang="en-US" dirty="0"/>
          </a:p>
        </p:txBody>
      </p:sp>
      <p:sp>
        <p:nvSpPr>
          <p:cNvPr id="4" name="Slide Number Placeholder 3"/>
          <p:cNvSpPr>
            <a:spLocks noGrp="1"/>
          </p:cNvSpPr>
          <p:nvPr>
            <p:ph type="sldNum" sz="quarter" idx="10"/>
          </p:nvPr>
        </p:nvSpPr>
        <p:spPr/>
        <p:txBody>
          <a:bodyPr/>
          <a:lstStyle/>
          <a:p>
            <a:fld id="{9E029214-9A57-EB46-B63D-473859719233}" type="slidenum">
              <a:rPr lang="en-US" smtClean="0"/>
              <a:pPr/>
              <a:t>1</a:t>
            </a:fld>
            <a:endParaRPr lang="en-US" dirty="0"/>
          </a:p>
        </p:txBody>
      </p:sp>
    </p:spTree>
    <p:extLst>
      <p:ext uri="{BB962C8B-B14F-4D97-AF65-F5344CB8AC3E}">
        <p14:creationId xmlns:p14="http://schemas.microsoft.com/office/powerpoint/2010/main" val="1889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Times New Roman"/>
                <a:cs typeface=""/>
              </a:rPr>
              <a:t>So, now that I’ve covered how Roth IRAs work, let’s take a look at the three primary ways to fund a Roth IRA.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first is by making regular annual contributions, if you qualify based on your earnings.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second is by converting a traditional IRA to a Roth IRA. </a:t>
            </a:r>
          </a:p>
          <a:p>
            <a:pPr>
              <a:spcBef>
                <a:spcPts val="447"/>
              </a:spcBef>
            </a:pPr>
            <a:endParaRPr lang="en-US" sz="1000" dirty="0">
              <a:ea typeface="Times New Roman"/>
              <a:cs typeface=""/>
            </a:endParaRPr>
          </a:p>
          <a:p>
            <a:pPr>
              <a:spcBef>
                <a:spcPts val="447"/>
              </a:spcBef>
            </a:pPr>
            <a:r>
              <a:rPr lang="en-US" sz="1000" dirty="0">
                <a:ea typeface="Times New Roman"/>
                <a:cs typeface=""/>
              </a:rPr>
              <a:t>&lt;CLICK&gt; The third way is by rolling over an eligible distribution from an employer retirement plan, like a 401(k), to a Roth IRA.</a:t>
            </a:r>
          </a:p>
          <a:p>
            <a:pPr>
              <a:spcBef>
                <a:spcPts val="447"/>
              </a:spcBef>
            </a:pPr>
            <a:endParaRPr lang="en-US" sz="1000" dirty="0">
              <a:ea typeface="Times New Roman"/>
              <a:cs typeface=""/>
            </a:endParaRPr>
          </a:p>
          <a:p>
            <a:pPr>
              <a:spcBef>
                <a:spcPts val="447"/>
              </a:spcBef>
            </a:pPr>
            <a:r>
              <a:rPr lang="en-US" sz="1000" dirty="0">
                <a:ea typeface="Times New Roman"/>
                <a:cs typeface=""/>
              </a:rPr>
              <a:t>Let’s take a closer look at each of these options in greater detail.</a:t>
            </a:r>
          </a:p>
          <a:p>
            <a:pPr>
              <a:spcBef>
                <a:spcPts val="447"/>
              </a:spcBef>
            </a:pPr>
            <a:endParaRPr lang="en-US" sz="1000" dirty="0">
              <a:ea typeface="Times New Roman"/>
              <a:cs typeface=""/>
            </a:endParaRPr>
          </a:p>
          <a:p>
            <a:pPr>
              <a:spcBef>
                <a:spcPts val="447"/>
              </a:spcBef>
            </a:pPr>
            <a:r>
              <a:rPr lang="en-US" sz="1000" dirty="0">
                <a:ea typeface="Times New Roman"/>
                <a:cs typeface=""/>
              </a:rPr>
              <a:t>&lt;CLICK&gt;</a:t>
            </a: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11</a:t>
            </a:fld>
            <a:endParaRPr lang="en-US" dirty="0"/>
          </a:p>
        </p:txBody>
      </p:sp>
    </p:spTree>
    <p:extLst>
      <p:ext uri="{BB962C8B-B14F-4D97-AF65-F5344CB8AC3E}">
        <p14:creationId xmlns:p14="http://schemas.microsoft.com/office/powerpoint/2010/main" val="66951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
              </a:rPr>
              <a:t>The first way to fund a Roth IRA is simply by making annual contributions to the account. </a:t>
            </a:r>
          </a:p>
          <a:p>
            <a:pPr>
              <a:spcBef>
                <a:spcPts val="447"/>
              </a:spcBef>
            </a:pPr>
            <a:endParaRPr lang="en-US" sz="1000" dirty="0">
              <a:ea typeface="Cambria"/>
              <a:cs typeface=""/>
            </a:endParaRPr>
          </a:p>
          <a:p>
            <a:pPr>
              <a:spcBef>
                <a:spcPts val="447"/>
              </a:spcBef>
            </a:pPr>
            <a:r>
              <a:rPr lang="en-US" sz="1000" dirty="0">
                <a:ea typeface="Cambria"/>
                <a:cs typeface=""/>
              </a:rPr>
              <a:t>&lt;CLICK&gt; You can contribute up to $6,000 to a traditional IRA or Roth IRA, or to a combination of both, in 2022. </a:t>
            </a:r>
          </a:p>
          <a:p>
            <a:pPr>
              <a:spcBef>
                <a:spcPts val="447"/>
              </a:spcBef>
            </a:pPr>
            <a:endParaRPr lang="en-US" sz="1000" dirty="0">
              <a:ea typeface="Cambria"/>
              <a:cs typeface=""/>
            </a:endParaRPr>
          </a:p>
          <a:p>
            <a:pPr>
              <a:spcBef>
                <a:spcPts val="447"/>
              </a:spcBef>
            </a:pPr>
            <a:r>
              <a:rPr lang="en-US" sz="1000" dirty="0">
                <a:ea typeface="Cambria"/>
                <a:cs typeface=""/>
              </a:rPr>
              <a:t>&lt;CLICK&gt; The limit is $7,000 if you're age 50 or older.</a:t>
            </a:r>
          </a:p>
          <a:p>
            <a:pPr>
              <a:spcBef>
                <a:spcPts val="447"/>
              </a:spcBef>
            </a:pPr>
            <a:r>
              <a:rPr lang="en-US" sz="1000" dirty="0">
                <a:ea typeface="Cambria"/>
                <a:cs typeface=""/>
              </a:rPr>
              <a:t> </a:t>
            </a:r>
          </a:p>
          <a:p>
            <a:pPr>
              <a:spcBef>
                <a:spcPts val="447"/>
              </a:spcBef>
            </a:pPr>
            <a:r>
              <a:rPr lang="en-US" sz="1000" dirty="0">
                <a:ea typeface="Cambria"/>
                <a:cs typeface=""/>
              </a:rPr>
              <a:t>&lt;CLICK&gt; But your ability to make annual contributions to a Roth IRA depends on your earnings, specifically the amount of your modified adjusted gross income. So if you’re a high-income taxpayer, your ability to make annual contributions to a Roth IRA may still be reduced, or even eliminated. </a:t>
            </a:r>
          </a:p>
          <a:p>
            <a:pPr>
              <a:spcBef>
                <a:spcPts val="447"/>
              </a:spcBef>
            </a:pPr>
            <a:endParaRPr lang="en-US" sz="1000" dirty="0">
              <a:ea typeface="Cambria"/>
              <a:cs typeface=""/>
            </a:endParaRPr>
          </a:p>
          <a:p>
            <a:pPr>
              <a:spcBef>
                <a:spcPts val="447"/>
              </a:spcBef>
            </a:pPr>
            <a:r>
              <a:rPr lang="en-US" sz="1000" dirty="0">
                <a:ea typeface="Cambria"/>
                <a:cs typeface=""/>
              </a:rPr>
              <a:t>If you find yourself unable to make a regular contribution to a Roth IRA due to these income restrictions, there is another strategy that may be appropriate for you, which we’ll look at in a few moments.</a:t>
            </a:r>
          </a:p>
          <a:p>
            <a:pPr>
              <a:spcBef>
                <a:spcPts val="447"/>
              </a:spcBef>
            </a:pPr>
            <a:endParaRPr lang="en-US" sz="1000" dirty="0">
              <a:ea typeface="Cambria"/>
              <a:cs typeface=""/>
            </a:endParaRPr>
          </a:p>
          <a:p>
            <a:pPr>
              <a:spcBef>
                <a:spcPts val="447"/>
              </a:spcBef>
            </a:pPr>
            <a:r>
              <a:rPr lang="en-US" sz="1000" dirty="0">
                <a:ea typeface="Cambria"/>
                <a:cs typeface=""/>
              </a:rPr>
              <a:t>&lt;CLICK&gt;</a:t>
            </a:r>
          </a:p>
          <a:p>
            <a:pPr>
              <a:spcBef>
                <a:spcPts val="447"/>
              </a:spcBef>
            </a:pPr>
            <a:endParaRPr lang="en-US" sz="1000" dirty="0">
              <a:ea typeface="Cambria"/>
              <a:cs typeface=""/>
            </a:endParaRPr>
          </a:p>
          <a:p>
            <a:pPr>
              <a:spcBef>
                <a:spcPts val="447"/>
              </a:spcBef>
            </a:pPr>
            <a:endParaRPr lang="en-US" dirty="0">
              <a:latin typeface="Times New Roman"/>
              <a:ea typeface="Cambria"/>
              <a:cs typeface="Times New Roman"/>
            </a:endParaRPr>
          </a:p>
          <a:p>
            <a:pPr>
              <a:spcBef>
                <a:spcPts val="447"/>
              </a:spcBef>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12</a:t>
            </a:fld>
            <a:endParaRPr lang="en-US" dirty="0"/>
          </a:p>
        </p:txBody>
      </p:sp>
    </p:spTree>
    <p:extLst>
      <p:ext uri="{BB962C8B-B14F-4D97-AF65-F5344CB8AC3E}">
        <p14:creationId xmlns:p14="http://schemas.microsoft.com/office/powerpoint/2010/main" val="117164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171" eaLnBrk="0" fontAlgn="base" hangingPunct="0">
              <a:spcBef>
                <a:spcPts val="447"/>
              </a:spcBef>
              <a:defRPr/>
            </a:pPr>
            <a:r>
              <a:rPr lang="en-US" sz="1000" dirty="0">
                <a:ea typeface="Times New Roman"/>
                <a:cs typeface=""/>
              </a:rPr>
              <a:t>Now let’s look at the second way of funding a Roth IRA  ̶  a conversion, which allows you to turn your traditional IRA into a Roth IRA.</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447"/>
              </a:spcBef>
              <a:defRPr/>
            </a:pPr>
            <a:r>
              <a:rPr lang="en-US" sz="1000" dirty="0">
                <a:ea typeface="Times New Roman"/>
                <a:cs typeface=""/>
              </a:rPr>
              <a:t>&lt;CLICK&gt; When you convert your traditional IRA to a Roth IRA, you’re taxed as if you took a withdrawal equal to the amount of the conversion. So by converting, you’ll accelerate the taxation of your traditional IRA. </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447"/>
              </a:spcBef>
              <a:defRPr/>
            </a:pPr>
            <a:r>
              <a:rPr lang="en-US" sz="1000" dirty="0">
                <a:ea typeface="Times New Roman"/>
                <a:cs typeface=""/>
              </a:rPr>
              <a:t>&lt;CLICK&gt; Why would you want to do this? Again, as I discussed earlier, you trade off paying taxes now with the hope and expectation that later distributions from your Roth IRA will be qualified, and therefore tax free.</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447"/>
              </a:spcBef>
              <a:defRPr/>
            </a:pPr>
            <a:r>
              <a:rPr lang="en-US" sz="1000" dirty="0">
                <a:ea typeface="Times New Roman"/>
                <a:cs typeface=""/>
              </a:rPr>
              <a:t>&lt;CLICK&gt; When I talk about conversions, the term “traditional IRA” also includes SEP-IRAs and SIMPLE IRAs</a:t>
            </a:r>
            <a:r>
              <a:rPr lang="en-US" sz="1000">
                <a:ea typeface="Times New Roman"/>
                <a:cs typeface=""/>
              </a:rPr>
              <a:t>. You </a:t>
            </a:r>
            <a:r>
              <a:rPr lang="en-US" sz="1000" dirty="0">
                <a:ea typeface="Times New Roman"/>
                <a:cs typeface=""/>
              </a:rPr>
              <a:t>can convert these to Roth IRAs as well, but for SIMPLE IRAs you’ll have to satisfy a two-year waiting period before you can convert to a Roth. (You cannot, however, convert SEP or SIMPLE IRAs that you’ve inherited.)</a:t>
            </a:r>
          </a:p>
          <a:p>
            <a:pPr defTabSz="947171" eaLnBrk="0" fontAlgn="base" hangingPunct="0">
              <a:spcBef>
                <a:spcPts val="447"/>
              </a:spcBef>
              <a:defRPr/>
            </a:pPr>
            <a:endParaRPr lang="en-US" sz="1000" dirty="0">
              <a:latin typeface="Arial" charset="0"/>
            </a:endParaRPr>
          </a:p>
          <a:p>
            <a:pPr>
              <a:spcBef>
                <a:spcPts val="447"/>
              </a:spcBef>
            </a:pPr>
            <a:r>
              <a:rPr lang="en-US" sz="1000" dirty="0">
                <a:latin typeface="Arial" charset="0"/>
              </a:rPr>
              <a:t>&lt;CLICK&gt;</a:t>
            </a:r>
          </a:p>
          <a:p>
            <a:pPr defTabSz="947171" eaLnBrk="0" fontAlgn="base" hangingPunct="0">
              <a:spcBef>
                <a:spcPts val="447"/>
              </a:spcBef>
              <a:defRPr/>
            </a:pPr>
            <a:endParaRPr lang="en-US" sz="1000" dirty="0">
              <a:ea typeface="Times New Roman"/>
              <a:cs typeface=""/>
            </a:endParaRPr>
          </a:p>
          <a:p>
            <a:pPr defTabSz="947171" eaLnBrk="0" fontAlgn="base" hangingPunct="0">
              <a:spcBef>
                <a:spcPts val="373"/>
              </a:spcBef>
              <a:defRPr/>
            </a:pPr>
            <a:endParaRPr lang="en-US" sz="1000" dirty="0">
              <a:ea typeface="Times New Roman"/>
              <a:cs typeface=""/>
            </a:endParaRPr>
          </a:p>
          <a:p>
            <a:pPr defTabSz="947171" eaLnBrk="0" fontAlgn="base" hangingPunct="0">
              <a:spcBef>
                <a:spcPts val="373"/>
              </a:spcBef>
              <a:defRPr/>
            </a:pPr>
            <a:endParaRPr lang="en-US" sz="1000" dirty="0">
              <a:ea typeface="Cambria"/>
              <a:cs typeface=""/>
            </a:endParaRPr>
          </a:p>
          <a:p>
            <a:endParaRPr lang="en-US" sz="1000" dirty="0">
              <a:ea typeface="Cambria"/>
              <a:cs typeface=""/>
            </a:endParaRP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13</a:t>
            </a:fld>
            <a:endParaRPr lang="en-US" dirty="0"/>
          </a:p>
        </p:txBody>
      </p:sp>
    </p:spTree>
    <p:extLst>
      <p:ext uri="{BB962C8B-B14F-4D97-AF65-F5344CB8AC3E}">
        <p14:creationId xmlns:p14="http://schemas.microsoft.com/office/powerpoint/2010/main" val="311871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14</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ts val="447"/>
              </a:spcBef>
            </a:pPr>
            <a:r>
              <a:rPr lang="en-US" sz="1000" dirty="0">
                <a:ea typeface="Cambria"/>
                <a:cs typeface="Times New Roman"/>
              </a:rPr>
              <a:t>You can convert amounts from a traditional IRA to a Roth IRA in three ways.</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rollover. You receive a distribution from your traditional IRA and then roll it over to a Roth IRA within 60 days after the distribution.</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trustee-to-trustee transfer. You direct the trustee of the traditional IRA to transfer an amount from your traditional IRA to the trustee of your Roth IRA.</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You can make a "same-trustee" transfer. If the trustee of your traditional IRA also maintains your Roth IRA, you can direct the trustee to simply transfer an amount from your traditional IRA to your Roth IRA, or redesignate your traditional IRA as a Roth IRA.</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357764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
              </a:rPr>
              <a:t>As I’ve said, when you make a conversion, you’re taxed as if you made a withdrawal from your traditional IRA. </a:t>
            </a:r>
          </a:p>
          <a:p>
            <a:pPr>
              <a:spcBef>
                <a:spcPts val="447"/>
              </a:spcBef>
            </a:pPr>
            <a:endParaRPr lang="en-US" sz="1000" dirty="0">
              <a:ea typeface="Times New Roman"/>
              <a:cs typeface=""/>
            </a:endParaRPr>
          </a:p>
          <a:p>
            <a:pPr>
              <a:spcBef>
                <a:spcPts val="447"/>
              </a:spcBef>
            </a:pPr>
            <a:r>
              <a:rPr lang="en-US" sz="1000" dirty="0">
                <a:ea typeface="Times New Roman"/>
                <a:cs typeface=""/>
              </a:rPr>
              <a:t>But there’s one important difference: the 10% early distribution penalty doesn’t apply to Roth conversions, even if you haven’t yet attained age 59½. But be careful — if you make a nonqualified withdrawal of converted funds from your Roth IRA within five years after a conversion, the IRS will recapture that early distribution penalty unless you’re 59½ or another exception applies.</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
            </a:endParaRPr>
          </a:p>
          <a:p>
            <a:pPr>
              <a:spcBef>
                <a:spcPts val="447"/>
              </a:spcBef>
            </a:pPr>
            <a:r>
              <a:rPr lang="en-US" sz="1000" dirty="0">
                <a:ea typeface="Times New Roman"/>
                <a:cs typeface=""/>
              </a:rPr>
              <a:t> </a:t>
            </a:r>
            <a:endParaRPr lang="en-US" sz="1000" dirty="0">
              <a:ea typeface="Cambria"/>
              <a:cs typeface=""/>
            </a:endParaRPr>
          </a:p>
          <a:p>
            <a:pPr>
              <a:spcBef>
                <a:spcPts val="373"/>
              </a:spcBef>
            </a:pPr>
            <a:endParaRPr lang="en-US" dirty="0">
              <a:latin typeface="Arial" charset="0"/>
            </a:endParaRPr>
          </a:p>
        </p:txBody>
      </p:sp>
    </p:spTree>
    <p:extLst>
      <p:ext uri="{BB962C8B-B14F-4D97-AF65-F5344CB8AC3E}">
        <p14:creationId xmlns:p14="http://schemas.microsoft.com/office/powerpoint/2010/main" val="343626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16</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you’ve only made deductible contributions to your traditional IRA, then the tax calculation is easy: &lt;CLICK&gt; the entire amount you convert will be subject to federal income tax.</a:t>
            </a:r>
          </a:p>
          <a:p>
            <a:pPr>
              <a:spcBef>
                <a:spcPts val="447"/>
              </a:spcBef>
            </a:pPr>
            <a:endParaRPr lang="en-US" sz="1000" dirty="0">
              <a:ea typeface="Times New Roman"/>
              <a:cs typeface="ArialMT"/>
            </a:endParaRPr>
          </a:p>
          <a:p>
            <a:pPr defTabSz="947171" eaLnBrk="0" fontAlgn="base" hangingPunct="0">
              <a:spcBef>
                <a:spcPts val="447"/>
              </a:spcBef>
              <a:defRPr/>
            </a:pPr>
            <a:r>
              <a:rPr lang="en-US" sz="1000" dirty="0">
                <a:ea typeface="Times New Roman"/>
                <a:cs typeface="ArialMT"/>
              </a:rPr>
              <a:t>But if you’ve made any nondeductible — that is, after-tax —contributions to your traditional IRA, the calculation is a little more complicated.</a:t>
            </a:r>
            <a:r>
              <a:rPr lang="en-US" sz="1000" dirty="0">
                <a:ea typeface="ＭＳ Ｐゴシック" pitchFamily="-112" charset="-128"/>
              </a:rPr>
              <a:t> </a:t>
            </a:r>
          </a:p>
          <a:p>
            <a:pPr defTabSz="947171" eaLnBrk="0" fontAlgn="base" hangingPunct="0">
              <a:spcBef>
                <a:spcPts val="447"/>
              </a:spcBef>
              <a:defRPr/>
            </a:pPr>
            <a:endParaRPr lang="en-US" sz="1000" dirty="0">
              <a:ea typeface="ＭＳ Ｐゴシック" pitchFamily="-112" charset="-128"/>
            </a:endParaRPr>
          </a:p>
          <a:p>
            <a:pPr defTabSz="947171" eaLnBrk="0" fontAlgn="base" hangingPunct="0">
              <a:spcBef>
                <a:spcPts val="447"/>
              </a:spcBef>
              <a:defRPr/>
            </a:pPr>
            <a:r>
              <a:rPr lang="en-US" sz="1000" dirty="0">
                <a:ea typeface="ＭＳ Ｐゴシック" pitchFamily="-112" charset="-128"/>
              </a:rPr>
              <a:t>&lt;CLICK&gt;</a:t>
            </a:r>
            <a:endParaRPr lang="en-US" sz="1000" dirty="0">
              <a:ea typeface="Cambria"/>
              <a:cs typeface="Times New Roman"/>
            </a:endParaRPr>
          </a:p>
          <a:p>
            <a:pPr>
              <a:spcBef>
                <a:spcPts val="447"/>
              </a:spcBef>
            </a:pPr>
            <a:endParaRPr lang="en-US" dirty="0">
              <a:latin typeface="Arial"/>
              <a:ea typeface="Times New Roman"/>
              <a:cs typeface="ArialMT"/>
            </a:endParaRPr>
          </a:p>
          <a:p>
            <a:pPr>
              <a:spcBef>
                <a:spcPts val="447"/>
              </a:spcBef>
            </a:pPr>
            <a:endParaRPr lang="en-US" dirty="0">
              <a:latin typeface="Arial"/>
              <a:ea typeface="Times New Roman"/>
              <a:cs typeface="ArialMT"/>
            </a:endParaRPr>
          </a:p>
        </p:txBody>
      </p:sp>
    </p:spTree>
    <p:extLst>
      <p:ext uri="{BB962C8B-B14F-4D97-AF65-F5344CB8AC3E}">
        <p14:creationId xmlns:p14="http://schemas.microsoft.com/office/powerpoint/2010/main" val="97769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17</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spcBef>
                <a:spcPts val="447"/>
              </a:spcBef>
            </a:pPr>
            <a:r>
              <a:rPr lang="en-US" sz="1000" dirty="0">
                <a:ea typeface="Times New Roman"/>
                <a:cs typeface="ArialMT"/>
              </a:rPr>
              <a:t>If you’ve made nondeductible contributions to your traditional IRA, &lt;CLICK&gt; then any time you take a distribution, your withdrawal is treated as a pro rata amount of taxable and nontaxable dollars. Since conversions are taxed the same as withdrawals, the same rule applies: if you've made after-tax contributions to your traditional IRA, part of your conversion will be taxable and part will be nontaxable.</a:t>
            </a:r>
          </a:p>
          <a:p>
            <a:pPr>
              <a:spcBef>
                <a:spcPts val="447"/>
              </a:spcBef>
            </a:pPr>
            <a:endParaRPr lang="en-US" sz="1000" dirty="0">
              <a:ea typeface="Times New Roman"/>
              <a:cs typeface="ArialMT"/>
            </a:endParaRPr>
          </a:p>
          <a:p>
            <a:pPr defTabSz="947171" eaLnBrk="0" fontAlgn="base" hangingPunct="0">
              <a:spcBef>
                <a:spcPts val="447"/>
              </a:spcBef>
              <a:defRPr/>
            </a:pPr>
            <a:r>
              <a:rPr lang="en-US" sz="1000" dirty="0">
                <a:ea typeface="Times New Roman"/>
                <a:cs typeface="ArialMT"/>
              </a:rPr>
              <a:t>&lt;CLICK&gt; This means that you can't convert just the nontaxable portion of your traditional IRA in order to wind up with a tax-free conversion.</a:t>
            </a:r>
          </a:p>
          <a:p>
            <a:pPr defTabSz="947171" eaLnBrk="0" fontAlgn="base" hangingPunct="0">
              <a:spcBef>
                <a:spcPts val="447"/>
              </a:spcBef>
              <a:defRPr/>
            </a:pPr>
            <a:endParaRPr lang="en-US" sz="1000" dirty="0">
              <a:ea typeface="Times New Roman"/>
              <a:cs typeface="ArialMT"/>
            </a:endParaRPr>
          </a:p>
          <a:p>
            <a:pPr defTabSz="947171" eaLnBrk="0" fontAlgn="base" hangingPunct="0">
              <a:spcBef>
                <a:spcPts val="447"/>
              </a:spcBef>
              <a:defRPr/>
            </a:pPr>
            <a:r>
              <a:rPr lang="en-US" sz="1000" dirty="0">
                <a:ea typeface="Times New Roman"/>
                <a:cs typeface="ArialMT"/>
              </a:rPr>
              <a:t>&lt;CLICK&gt; </a:t>
            </a:r>
            <a:endParaRPr lang="en-US" sz="1000" dirty="0">
              <a:ea typeface="Cambria"/>
              <a:cs typeface="Times New Roman"/>
            </a:endParaRPr>
          </a:p>
          <a:p>
            <a:pPr>
              <a:spcBef>
                <a:spcPts val="447"/>
              </a:spcBef>
            </a:pPr>
            <a:endParaRPr lang="en-US" sz="1000" dirty="0">
              <a:ea typeface="Cambria"/>
              <a:cs typeface="Times New Roman"/>
            </a:endParaRPr>
          </a:p>
          <a:p>
            <a:pPr>
              <a:spcBef>
                <a:spcPts val="447"/>
              </a:spcBef>
            </a:pPr>
            <a:r>
              <a:rPr lang="en-US" sz="1000" dirty="0">
                <a:ea typeface="Times New Roman"/>
                <a:cs typeface="ArialMT"/>
              </a:rPr>
              <a:t> </a:t>
            </a:r>
            <a:endParaRPr lang="en-US" sz="1000" dirty="0">
              <a:ea typeface="Cambria"/>
              <a:cs typeface="Times New Roman"/>
            </a:endParaRPr>
          </a:p>
          <a:p>
            <a:pPr>
              <a:spcBef>
                <a:spcPts val="447"/>
              </a:spcBef>
            </a:pPr>
            <a:endParaRPr lang="en-US" sz="1000" dirty="0"/>
          </a:p>
        </p:txBody>
      </p:sp>
    </p:spTree>
    <p:extLst>
      <p:ext uri="{BB962C8B-B14F-4D97-AF65-F5344CB8AC3E}">
        <p14:creationId xmlns:p14="http://schemas.microsoft.com/office/powerpoint/2010/main" val="17996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18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731520" y="4560570"/>
            <a:ext cx="5852160" cy="4320540"/>
          </a:xfrm>
          <a:noFill/>
          <a:ln/>
        </p:spPr>
        <p:txBody>
          <a:bodyPr/>
          <a:lstStyle/>
          <a:p>
            <a:pPr>
              <a:spcBef>
                <a:spcPts val="447"/>
              </a:spcBef>
            </a:pPr>
            <a:r>
              <a:rPr lang="en-US" sz="1000" dirty="0">
                <a:ea typeface="Times New Roman"/>
                <a:cs typeface="ArialMT"/>
              </a:rPr>
              <a:t>&lt;CLICK&gt; Moreover, whenever you take a withdrawal from any traditional IRA you own, you're required to aggregate that IRA with all other traditional IRAs you own, including any SEP and SIMPLE IRAs, when you calculate the taxable and nontaxable portion of your withdrawal. This applies to conversions as well.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So you can’t just transfer all the nontaxable funds to a separate IRA and then convert that one to a Roth to avoid conversion taxes.</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171" fontAlgn="base">
              <a:spcBef>
                <a:spcPts val="373"/>
              </a:spcBef>
              <a:defRPr/>
            </a:pPr>
            <a:endParaRPr lang="en-US" sz="1000" dirty="0">
              <a:ea typeface="Cambria"/>
              <a:cs typeface="Times New Roman"/>
            </a:endParaRPr>
          </a:p>
          <a:p>
            <a:pPr>
              <a:spcBef>
                <a:spcPts val="373"/>
              </a:spcBef>
            </a:pPr>
            <a:endParaRPr lang="en-US" sz="1000" dirty="0"/>
          </a:p>
        </p:txBody>
      </p:sp>
    </p:spTree>
    <p:extLst>
      <p:ext uri="{BB962C8B-B14F-4D97-AF65-F5344CB8AC3E}">
        <p14:creationId xmlns:p14="http://schemas.microsoft.com/office/powerpoint/2010/main" val="558269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720725"/>
            <a:ext cx="4797425" cy="3598863"/>
          </a:xfrm>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Times New Roman"/>
              </a:rPr>
              <a:t>Before 2010, you weren't able to convert a traditional IRA to a Roth IRA if your income exceeded $100,000, or you were married and filed separate federal income tax returns.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Thanks to subsequent changes in federal law, anyone can now convert a traditional IRA to a Roth IRA, without regard to income limits or marital status.</a:t>
            </a:r>
          </a:p>
          <a:p>
            <a:pPr>
              <a:spcBef>
                <a:spcPts val="447"/>
              </a:spcBef>
            </a:pPr>
            <a:r>
              <a:rPr lang="en-US" sz="1000" dirty="0">
                <a:ea typeface="Cambria"/>
                <a:cs typeface="Times New Roman"/>
              </a:rPr>
              <a:t> </a:t>
            </a:r>
          </a:p>
          <a:p>
            <a:pPr>
              <a:spcBef>
                <a:spcPts val="447"/>
              </a:spcBef>
            </a:pPr>
            <a:r>
              <a:rPr lang="en-US" sz="1000" dirty="0">
                <a:ea typeface="Cambria"/>
                <a:cs typeface="Times New Roman"/>
              </a:rPr>
              <a:t>There is one important exception: if you inherit a traditional IRA, you can't convert that inherited IRA to a Roth. However, special rules apply to spouse beneficiaries. If you are the surviving spouse and you inherit a traditional IRA, you can roll those funds into your own traditional IRA, and then make a Roth conversion. If you are the surviving spouse and sole beneficiary, you can also treat the inherited IRA as your own and then make a conversion.</a:t>
            </a:r>
          </a:p>
          <a:p>
            <a:pPr>
              <a:spcBef>
                <a:spcPts val="447"/>
              </a:spcBef>
            </a:pPr>
            <a:endParaRPr lang="en-US" sz="1000" dirty="0">
              <a:latin typeface="Arial" charset="0"/>
            </a:endParaRPr>
          </a:p>
          <a:p>
            <a:pPr>
              <a:spcBef>
                <a:spcPts val="447"/>
              </a:spcBef>
            </a:pPr>
            <a:r>
              <a:rPr lang="en-US" sz="1000" dirty="0">
                <a:latin typeface="Arial" charset="0"/>
              </a:rPr>
              <a:t>&lt;CLICK&gt;</a:t>
            </a:r>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19</a:t>
            </a:fld>
            <a:endParaRPr lang="en-US" dirty="0"/>
          </a:p>
        </p:txBody>
      </p:sp>
    </p:spTree>
    <p:extLst>
      <p:ext uri="{BB962C8B-B14F-4D97-AF65-F5344CB8AC3E}">
        <p14:creationId xmlns:p14="http://schemas.microsoft.com/office/powerpoint/2010/main" val="280197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47"/>
              </a:spcBef>
            </a:pPr>
            <a:r>
              <a:rPr lang="en-US" sz="1000" dirty="0">
                <a:ea typeface="Cambria"/>
                <a:cs typeface="Times New Roman"/>
              </a:rPr>
              <a:t>Now we’ll revisit an earlier point we brought up. What if you’d like to contribute to a Roth IRA but your adjusted gross income exceeds the current limits?</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That’s where a “back door Roth IRA” </a:t>
            </a:r>
            <a:r>
              <a:rPr lang="en-US" sz="1000" dirty="0">
                <a:ea typeface="Times New Roman"/>
                <a:cs typeface="ArialMT"/>
              </a:rPr>
              <a:t>— a Roth conversion strategy — </a:t>
            </a:r>
            <a:r>
              <a:rPr lang="en-US" sz="1000" dirty="0">
                <a:ea typeface="Cambria"/>
                <a:cs typeface="Times New Roman"/>
              </a:rPr>
              <a:t>comes into play.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This is how it would work: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Anyone with earned income can make nondeductible contributions to a traditional IRA, regardless of income, marital status, or participation in an employer retirement plan. The only requirement is that you have compensation for the year at least equal to the amount of your contribution. And as we know, virtually anyone can convert a traditional IRA to a Roth IRA under current law.</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So you would make your annual contribution initially to a traditional IRA. </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You can then immediately convert the traditional IRA to a Roth.</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But remember, you’ll need to aggregate all your traditional IRAs when you calculate the taxable portion of the conversion.</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a:p>
            <a:pPr>
              <a:spcBef>
                <a:spcPts val="447"/>
              </a:spcBef>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20</a:t>
            </a:fld>
            <a:endParaRPr lang="en-US" dirty="0"/>
          </a:p>
        </p:txBody>
      </p:sp>
    </p:spTree>
    <p:extLst>
      <p:ext uri="{BB962C8B-B14F-4D97-AF65-F5344CB8AC3E}">
        <p14:creationId xmlns:p14="http://schemas.microsoft.com/office/powerpoint/2010/main" val="27827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3</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000" dirty="0">
              <a:latin typeface="Arial" charset="0"/>
            </a:endParaRPr>
          </a:p>
          <a:p>
            <a:pPr defTabSz="947171" fontAlgn="base">
              <a:spcBef>
                <a:spcPts val="447"/>
              </a:spcBef>
              <a:spcAft>
                <a:spcPct val="0"/>
              </a:spcAft>
              <a:defRPr/>
            </a:pPr>
            <a:r>
              <a:rPr lang="en-US" sz="1000" dirty="0">
                <a:latin typeface="Arial"/>
                <a:ea typeface="Times New Roman"/>
                <a:cs typeface="ArialMT"/>
              </a:rPr>
              <a:t>Roth IRAs have become popular retirement savings vehicles since their introduction in 1998. In 2020, approximately 26.3 million, or 20.5% of, U.S. households, had Roth IRAs. [Source: 2021 Investment Company Fact Book.]</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Contributions to Roth IRAs are made on an after-tax basis, so</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there’s no up-front tax benefit.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But if certain conditions are satisfied, distributions from Roth IRAs are totally free from federal income taxes. It’s this potential for tax-free withdrawals that has made Roth IRAs so attractive.</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Bear in mind that different state rules may also apply. </a:t>
            </a:r>
          </a:p>
          <a:p>
            <a:pPr>
              <a:spcBef>
                <a:spcPts val="447"/>
              </a:spcBef>
            </a:pPr>
            <a:endParaRPr lang="en-US" sz="1000" dirty="0">
              <a:latin typeface="Arial" charset="0"/>
            </a:endParaRPr>
          </a:p>
          <a:p>
            <a:pPr>
              <a:spcBef>
                <a:spcPts val="447"/>
              </a:spcBef>
            </a:pPr>
            <a:r>
              <a:rPr lang="en-US" sz="1000" dirty="0">
                <a:latin typeface="Arial" charset="0"/>
              </a:rPr>
              <a:t>&lt;CLICK&gt;</a:t>
            </a:r>
          </a:p>
          <a:p>
            <a:pPr defTabSz="947171" fontAlgn="base">
              <a:spcBef>
                <a:spcPts val="447"/>
              </a:spcBef>
              <a:spcAft>
                <a:spcPct val="0"/>
              </a:spcAft>
              <a:defRPr/>
            </a:pPr>
            <a:endParaRPr lang="en-US" sz="1000" dirty="0">
              <a:latin typeface="Arial" charset="0"/>
            </a:endParaRPr>
          </a:p>
        </p:txBody>
      </p:sp>
    </p:spTree>
    <p:extLst>
      <p:ext uri="{BB962C8B-B14F-4D97-AF65-F5344CB8AC3E}">
        <p14:creationId xmlns:p14="http://schemas.microsoft.com/office/powerpoint/2010/main" val="178678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21</a:t>
            </a:fld>
            <a:endParaRPr lang="en-US" dirty="0"/>
          </a:p>
        </p:txBody>
      </p:sp>
      <p:sp>
        <p:nvSpPr>
          <p:cNvPr id="149506" name="Rectangle 2"/>
          <p:cNvSpPr>
            <a:spLocks noGrp="1" noRot="1" noChangeAspect="1" noChangeArrowheads="1" noTextEdit="1"/>
          </p:cNvSpPr>
          <p:nvPr>
            <p:ph type="sldImg"/>
          </p:nvPr>
        </p:nvSpPr>
        <p:spPr bwMode="auto">
          <a:xfrm>
            <a:off x="1258888" y="720725"/>
            <a:ext cx="4799012" cy="360045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6" y="4561229"/>
            <a:ext cx="5363817" cy="4639924"/>
          </a:xfrm>
          <a:prstGeom prst="rect">
            <a:avLst/>
          </a:prstGeom>
          <a:solidFill>
            <a:srgbClr val="FFFFFF"/>
          </a:solidFill>
          <a:ln>
            <a:miter lim="800000"/>
            <a:headEnd/>
            <a:tailEnd/>
          </a:ln>
        </p:spPr>
        <p:txBody>
          <a:bodyPr lIns="96591" tIns="48297" rIns="96591" bIns="48297"/>
          <a:lstStyle/>
          <a:p>
            <a:pPr>
              <a:spcBef>
                <a:spcPts val="447"/>
              </a:spcBef>
            </a:pPr>
            <a:r>
              <a:rPr lang="en-US" sz="1000" dirty="0">
                <a:ea typeface="Cambria"/>
                <a:cs typeface="Times New Roman"/>
              </a:rPr>
              <a:t>The final method of funding a Roth IRA is through a rollover from an employer plan like a 401(k). These rollovers are also commonly called conversions and are subject to many of the same rules as traditional IRA-to-Roth conversions.</a:t>
            </a: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When you receive a distribution from your 401(k) or other employer plan, your employer is required to tell you whether the distribution is eligible to be rolled over. If it is, you'll have the option of rolling over all or part of that distribution to an IRA, Roth or traditional.</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If you roll the distribution over to a Roth IRA, the amount you roll over — except for any after-tax contributions you’ve made — will be subject to federal income taxes. </a:t>
            </a:r>
          </a:p>
          <a:p>
            <a:pPr>
              <a:spcBef>
                <a:spcPts val="447"/>
              </a:spcBef>
            </a:pPr>
            <a:r>
              <a:rPr lang="en-US" sz="1000" dirty="0">
                <a:ea typeface="Cambria"/>
                <a:cs typeface="Times New Roman"/>
              </a:rPr>
              <a:t> </a:t>
            </a:r>
          </a:p>
          <a:p>
            <a:pPr>
              <a:spcBef>
                <a:spcPts val="447"/>
              </a:spcBef>
            </a:pPr>
            <a:r>
              <a:rPr lang="en-US" sz="1000" dirty="0">
                <a:ea typeface="Cambria"/>
                <a:cs typeface="Times New Roman"/>
              </a:rPr>
              <a:t>&lt;CLICK&gt; Anyone can roll over funds to a Roth IRA, regardless of income limits or marital status. Even nonspouse beneficiaries can roll over inherited employer dollars (other than inherited SEP and SIMPLE IRAs) to a Roth IRA — but only in a direct rollover. </a:t>
            </a:r>
          </a:p>
          <a:p>
            <a:pPr>
              <a:spcBef>
                <a:spcPts val="447"/>
              </a:spcBef>
            </a:pPr>
            <a:endParaRPr lang="en-US" sz="1000" dirty="0">
              <a:ea typeface="Cambria"/>
              <a:cs typeface="Times New Roman"/>
            </a:endParaRPr>
          </a:p>
          <a:p>
            <a:pPr>
              <a:spcBef>
                <a:spcPts val="447"/>
              </a:spcBef>
            </a:pPr>
            <a:r>
              <a:rPr lang="en-US" sz="1000" dirty="0"/>
              <a:t>In addition to rolling your employer-plan money into an IRA, you may also be able to 1) leave the money in the plan, if allowed; 2) transfer assets to a new employer’s plan; or 3) withdraw the funds.</a:t>
            </a:r>
            <a:endParaRPr lang="en-US" sz="1000" dirty="0">
              <a:ea typeface="Cambria"/>
              <a:cs typeface="Times New Roman"/>
            </a:endParaRPr>
          </a:p>
          <a:p>
            <a:pPr>
              <a:spcBef>
                <a:spcPts val="447"/>
              </a:spcBef>
            </a:pPr>
            <a:endParaRPr lang="en-US" sz="1000" dirty="0">
              <a:ea typeface="Cambria"/>
              <a:cs typeface="Times New Roman"/>
            </a:endParaRPr>
          </a:p>
          <a:p>
            <a:pPr>
              <a:spcBef>
                <a:spcPts val="447"/>
              </a:spcBef>
            </a:pPr>
            <a:r>
              <a:rPr lang="en-US" sz="1000" dirty="0">
                <a:ea typeface="Cambria"/>
                <a:cs typeface="Times New Roman"/>
              </a:rPr>
              <a:t>&lt;CLICK&gt; Rollovers from employer plans can be complicated and can have serious tax implications, so make sure you understand all of your options, including any fees and penalties that may apply and other special tax rules that may be available to you, before you take any action. </a:t>
            </a:r>
          </a:p>
          <a:p>
            <a:pPr>
              <a:spcBef>
                <a:spcPts val="447"/>
              </a:spcBef>
            </a:pPr>
            <a:endParaRPr lang="en-US" sz="1000" dirty="0">
              <a:ea typeface="Cambria"/>
              <a:cs typeface="Times New Roman"/>
            </a:endParaRP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ea typeface="Cambria"/>
              <a:cs typeface="Times New Roman"/>
            </a:endParaRPr>
          </a:p>
        </p:txBody>
      </p:sp>
    </p:spTree>
    <p:extLst>
      <p:ext uri="{BB962C8B-B14F-4D97-AF65-F5344CB8AC3E}">
        <p14:creationId xmlns:p14="http://schemas.microsoft.com/office/powerpoint/2010/main" val="139923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22</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spcBef>
                <a:spcPts val="447"/>
              </a:spcBef>
            </a:pPr>
            <a:r>
              <a:rPr lang="en-US" sz="1000" dirty="0">
                <a:ea typeface="Cambria"/>
                <a:cs typeface=""/>
              </a:rPr>
              <a:t>Is a Roth IRA appropriate for you? </a:t>
            </a:r>
            <a:r>
              <a:rPr lang="en-US" sz="1000" dirty="0">
                <a:ea typeface="ＭＳ Ｐゴシック" pitchFamily="-112" charset="-128"/>
                <a:cs typeface=""/>
              </a:rPr>
              <a:t>The answer is a complicated one and depends on your particular situation and goals. The following are some typical reasons for choosing a Roth: </a:t>
            </a:r>
          </a:p>
          <a:p>
            <a:pPr>
              <a:spcBef>
                <a:spcPts val="447"/>
              </a:spcBef>
            </a:pPr>
            <a:endParaRPr lang="en-US" sz="1000" dirty="0">
              <a:ea typeface="ＭＳ Ｐゴシック" pitchFamily="-112" charset="-128"/>
              <a:cs typeface=""/>
            </a:endParaRPr>
          </a:p>
          <a:p>
            <a:r>
              <a:rPr lang="en-US" sz="1000" dirty="0">
                <a:ea typeface="ＭＳ Ｐゴシック" pitchFamily="-112" charset="-128"/>
                <a:cs typeface=""/>
              </a:rPr>
              <a:t>A Roth IRA may make sense if you believe you'll be in a higher tax bracket in the future, when you begin taking distributions. Conversely, a Roth IRA may be unwise if you believe you'll be in a lower tax bracket when you retire. However, tax rates are just one factor to consider.</a:t>
            </a:r>
          </a:p>
          <a:p>
            <a:r>
              <a:rPr lang="en-US" sz="1000" dirty="0">
                <a:ea typeface="ＭＳ Ｐゴシック" pitchFamily="-112" charset="-128"/>
                <a:cs typeface=""/>
              </a:rPr>
              <a:t> </a:t>
            </a:r>
          </a:p>
          <a:p>
            <a:r>
              <a:rPr lang="en-US" sz="1000" dirty="0">
                <a:ea typeface="ＭＳ Ｐゴシック" pitchFamily="-112" charset="-128"/>
                <a:cs typeface=""/>
              </a:rPr>
              <a:t>As I discussed, qualified distributions are tax free. That means in the future you can supplement any taxable income you have with tax-free income that won't impact the taxation of your Social Security benefits or affect any tax benefits that are keyed to your adjusted gross income. </a:t>
            </a:r>
          </a:p>
          <a:p>
            <a:endParaRPr lang="en-US" sz="1000" dirty="0">
              <a:ea typeface="ＭＳ Ｐゴシック" pitchFamily="-112" charset="-128"/>
              <a:cs typeface=""/>
            </a:endParaRPr>
          </a:p>
          <a:p>
            <a:r>
              <a:rPr lang="en-US" sz="1000" dirty="0">
                <a:ea typeface="ＭＳ Ｐゴシック" pitchFamily="-112" charset="-128"/>
                <a:cs typeface=""/>
              </a:rPr>
              <a:t>You're required to start taking distributions from traditional IRAs when you turn 72. But with Roth IRAs you never have to take a withdrawal. This can allow your IRA assets to enjoy the benefit of tax-free compounding for a longer period of time. </a:t>
            </a:r>
          </a:p>
          <a:p>
            <a:endParaRPr lang="en-US" sz="1000" dirty="0">
              <a:ea typeface="ＭＳ Ｐゴシック" pitchFamily="-112" charset="-128"/>
              <a:cs typeface=""/>
            </a:endParaRPr>
          </a:p>
          <a:p>
            <a:r>
              <a:rPr lang="en-US" sz="1000" dirty="0">
                <a:ea typeface="ＭＳ Ｐゴシック" pitchFamily="-112" charset="-128"/>
                <a:cs typeface=""/>
              </a:rPr>
              <a:t>And because you aren’t required to take distributions, you can potentially leave more dollars income tax free to your heirs, especially if you don't need the Roth IRA assets to fund your retirement.</a:t>
            </a:r>
          </a:p>
          <a:p>
            <a:endParaRPr lang="en-US" sz="1000" dirty="0">
              <a:ea typeface="ＭＳ Ｐゴシック" pitchFamily="-112" charset="-128"/>
              <a:cs typeface=""/>
            </a:endParaRPr>
          </a:p>
          <a:p>
            <a:pPr>
              <a:spcBef>
                <a:spcPts val="447"/>
              </a:spcBef>
            </a:pPr>
            <a:r>
              <a:rPr lang="en-US" sz="1000" dirty="0">
                <a:cs typeface=""/>
              </a:rPr>
              <a:t>&lt;CLICK&gt;</a:t>
            </a:r>
          </a:p>
          <a:p>
            <a:pPr>
              <a:spcBef>
                <a:spcPts val="447"/>
              </a:spcBef>
            </a:pPr>
            <a:endParaRPr lang="en-US" sz="1000" dirty="0">
              <a:ea typeface="Cambria"/>
              <a:cs typeface="Times New Roman"/>
            </a:endParaRPr>
          </a:p>
          <a:p>
            <a:pPr eaLnBrk="1" hangingPunct="1"/>
            <a:endParaRPr lang="en-US" sz="1000" dirty="0"/>
          </a:p>
        </p:txBody>
      </p:sp>
    </p:spTree>
    <p:extLst>
      <p:ext uri="{BB962C8B-B14F-4D97-AF65-F5344CB8AC3E}">
        <p14:creationId xmlns:p14="http://schemas.microsoft.com/office/powerpoint/2010/main" val="119255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23</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92500" lnSpcReduction="10000"/>
          </a:bodyPr>
          <a:lstStyle/>
          <a:p>
            <a:pPr>
              <a:spcBef>
                <a:spcPts val="447"/>
              </a:spcBef>
            </a:pPr>
            <a:r>
              <a:rPr lang="en-US" sz="1000" dirty="0">
                <a:ea typeface="Cambria"/>
                <a:cs typeface=""/>
              </a:rPr>
              <a:t>Some of the factors that may argue against a Roth IRA include the following:</a:t>
            </a:r>
          </a:p>
          <a:p>
            <a:pPr>
              <a:spcBef>
                <a:spcPts val="447"/>
              </a:spcBef>
            </a:pPr>
            <a:endParaRPr lang="en-US" sz="1000" dirty="0">
              <a:ea typeface="Cambria"/>
              <a:cs typeface=""/>
            </a:endParaRPr>
          </a:p>
          <a:p>
            <a:pPr>
              <a:spcBef>
                <a:spcPts val="447"/>
              </a:spcBef>
            </a:pPr>
            <a:r>
              <a:rPr lang="en-US" sz="1000" dirty="0">
                <a:ea typeface="Cambria"/>
                <a:cs typeface=""/>
              </a:rPr>
              <a:t>If you expect to be in a lower tax bracket in the future when you’ll begin taking distributions, then a Roth IRA may not be an appropriate choice, particularly if you plan to convert traditional IRA assets to a Roth IRA.</a:t>
            </a:r>
          </a:p>
          <a:p>
            <a:pPr>
              <a:spcBef>
                <a:spcPts val="447"/>
              </a:spcBef>
            </a:pPr>
            <a:endParaRPr lang="en-US" sz="1000" dirty="0">
              <a:ea typeface="Cambria"/>
              <a:cs typeface=""/>
            </a:endParaRPr>
          </a:p>
          <a:p>
            <a:pPr>
              <a:spcBef>
                <a:spcPts val="447"/>
              </a:spcBef>
            </a:pPr>
            <a:r>
              <a:rPr lang="en-US" sz="1000" dirty="0">
                <a:ea typeface="Cambria"/>
                <a:cs typeface=""/>
              </a:rPr>
              <a:t>As I discussed earlier, you'll have to pay federal income taxes on all or part of the amount you convert. This may raise your current marginal tax rate, increase the tax you pay on other items of income like Social Security, and possibly impact other AGI-related tax benefits. </a:t>
            </a:r>
          </a:p>
          <a:p>
            <a:pPr>
              <a:spcBef>
                <a:spcPts val="447"/>
              </a:spcBef>
            </a:pPr>
            <a:endParaRPr lang="en-US" sz="1000" dirty="0">
              <a:ea typeface="Cambria"/>
              <a:cs typeface=""/>
            </a:endParaRPr>
          </a:p>
          <a:p>
            <a:pPr>
              <a:spcBef>
                <a:spcPts val="447"/>
              </a:spcBef>
            </a:pPr>
            <a:r>
              <a:rPr lang="en-US" sz="1000" dirty="0">
                <a:ea typeface="Cambria"/>
                <a:cs typeface=""/>
              </a:rPr>
              <a:t>If you’ll have to use IRA dollars to pay the conversion tax, the benefits of converting to a Roth IRA are substantially reduced. Using IRA dollars to pay the tax reduces the amount of funds in your IRA, potentially jeopardizing your retirement goals. In addition, the IRA funds used to pay the tax may themselves be subject to federal income tax and a premature distribution tax.</a:t>
            </a:r>
          </a:p>
          <a:p>
            <a:pPr>
              <a:spcBef>
                <a:spcPts val="447"/>
              </a:spcBef>
            </a:pPr>
            <a:endParaRPr lang="en-US" sz="1000" dirty="0">
              <a:ea typeface="Cambria"/>
              <a:cs typeface=""/>
            </a:endParaRPr>
          </a:p>
          <a:p>
            <a:pPr>
              <a:spcBef>
                <a:spcPts val="447"/>
              </a:spcBef>
            </a:pPr>
            <a:r>
              <a:rPr lang="en-US" sz="1000" dirty="0">
                <a:ea typeface="Cambria"/>
                <a:cs typeface=""/>
              </a:rPr>
              <a:t>If you’ll need to use the funds before you’re eligible for tax-free qualified distributions, any earnings you withdraw will be subject to income tax and penalties. In addition, if you convert funds, the IRS may recapture all or part of any penalty tax you should have paid if you make a withdrawal within five years of your conversion. </a:t>
            </a:r>
          </a:p>
          <a:p>
            <a:pPr>
              <a:spcBef>
                <a:spcPts val="447"/>
              </a:spcBef>
            </a:pPr>
            <a:endParaRPr lang="en-US" sz="1000" dirty="0">
              <a:ea typeface="Cambria"/>
              <a:cs typeface=""/>
            </a:endParaRPr>
          </a:p>
          <a:p>
            <a:pPr>
              <a:spcBef>
                <a:spcPts val="447"/>
              </a:spcBef>
            </a:pPr>
            <a:r>
              <a:rPr lang="en-US" sz="1000" dirty="0">
                <a:ea typeface="Cambria"/>
                <a:cs typeface=""/>
              </a:rPr>
              <a:t>One of the main reasons to consider contributing to a Roth IRA is that qualified distributions are completely tax free. However, some experts are skeptical that this will always remain the case, given the uncertain status of Social Security and the projected lost federal revenue attributable to Roth IRAs.</a:t>
            </a:r>
          </a:p>
          <a:p>
            <a:pPr>
              <a:spcBef>
                <a:spcPts val="447"/>
              </a:spcBef>
            </a:pPr>
            <a:br>
              <a:rPr lang="en-US" sz="1000" dirty="0">
                <a:ea typeface="Cambria"/>
                <a:cs typeface=""/>
              </a:rPr>
            </a:br>
            <a:r>
              <a:rPr lang="en-US" sz="1000" dirty="0">
                <a:ea typeface="Cambria"/>
                <a:cs typeface=""/>
              </a:rPr>
              <a:t>Although most states follow the federal tax treatment of Roth IRAs, you should check with a tax professional regarding the tax treatment of Roth IRAs in your particular state.</a:t>
            </a:r>
          </a:p>
          <a:p>
            <a:pPr>
              <a:spcBef>
                <a:spcPts val="447"/>
              </a:spcBef>
            </a:pPr>
            <a:endParaRPr lang="en-US" sz="1000" dirty="0">
              <a:cs typeface=""/>
            </a:endParaRPr>
          </a:p>
          <a:p>
            <a:pPr>
              <a:spcBef>
                <a:spcPts val="447"/>
              </a:spcBef>
            </a:pPr>
            <a:r>
              <a:rPr lang="en-US" sz="1000" dirty="0">
                <a:cs typeface=""/>
              </a:rPr>
              <a:t>It’s important to weigh all these factors, pro and con, to determine if a Roth IRA is appropriate for you.</a:t>
            </a:r>
          </a:p>
          <a:p>
            <a:pPr>
              <a:spcBef>
                <a:spcPts val="447"/>
              </a:spcBef>
            </a:pPr>
            <a:endParaRPr lang="en-US" sz="1000" dirty="0">
              <a:cs typeface=""/>
            </a:endParaRPr>
          </a:p>
          <a:p>
            <a:pPr>
              <a:spcBef>
                <a:spcPts val="447"/>
              </a:spcBef>
            </a:pPr>
            <a:r>
              <a:rPr lang="en-US" sz="1000" dirty="0">
                <a:cs typeface=""/>
              </a:rPr>
              <a:t>&lt;CLICK&gt;</a:t>
            </a:r>
          </a:p>
          <a:p>
            <a:pPr>
              <a:spcBef>
                <a:spcPts val="447"/>
              </a:spcBef>
            </a:pPr>
            <a:endParaRPr lang="en-US" sz="1000" dirty="0">
              <a:ea typeface="Cambria"/>
              <a:cs typeface="Times New Roman"/>
            </a:endParaRPr>
          </a:p>
          <a:p>
            <a:pPr eaLnBrk="1" hangingPunct="1"/>
            <a:endParaRPr lang="en-US" sz="1000" dirty="0"/>
          </a:p>
        </p:txBody>
      </p:sp>
    </p:spTree>
    <p:extLst>
      <p:ext uri="{BB962C8B-B14F-4D97-AF65-F5344CB8AC3E}">
        <p14:creationId xmlns:p14="http://schemas.microsoft.com/office/powerpoint/2010/main" val="28509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spcBef>
                <a:spcPts val="447"/>
              </a:spcBef>
            </a:pPr>
            <a:r>
              <a:rPr lang="en-US" dirty="0"/>
              <a:t>Small steps can help enhance your financial life one day at a time. Questions are always welcome.</a:t>
            </a:r>
            <a:endParaRPr lang="en-US" sz="1000" dirty="0">
              <a:solidFill>
                <a:srgbClr val="000000"/>
              </a:solidFill>
            </a:endParaRPr>
          </a:p>
          <a:p>
            <a:endParaRPr lang="en-US" dirty="0"/>
          </a:p>
        </p:txBody>
      </p:sp>
    </p:spTree>
    <p:extLst>
      <p:ext uri="{BB962C8B-B14F-4D97-AF65-F5344CB8AC3E}">
        <p14:creationId xmlns:p14="http://schemas.microsoft.com/office/powerpoint/2010/main" val="338200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A9ADA2-E20B-49FD-8D9A-B2C9B6C74E74}" type="slidenum">
              <a:rPr lang="en-US"/>
              <a:pPr/>
              <a:t>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normAutofit fontScale="77500" lnSpcReduction="20000"/>
          </a:bodyPr>
          <a:lstStyle/>
          <a:p>
            <a:pPr>
              <a:spcBef>
                <a:spcPts val="447"/>
              </a:spcBef>
            </a:pPr>
            <a:r>
              <a:rPr lang="en-US" sz="1000" dirty="0">
                <a:latin typeface="Arial"/>
              </a:rPr>
              <a:t>Practically anyone can open and make annual contributions to a traditional IRA. &lt;CLICK&gt; The only requirement is that you must have taxable compensation. </a:t>
            </a:r>
          </a:p>
          <a:p>
            <a:pPr>
              <a:spcBef>
                <a:spcPts val="447"/>
              </a:spcBef>
            </a:pPr>
            <a:endParaRPr lang="en-US" sz="1000" dirty="0">
              <a:latin typeface="Arial"/>
            </a:endParaRPr>
          </a:p>
          <a:p>
            <a:pPr>
              <a:spcBef>
                <a:spcPts val="447"/>
              </a:spcBef>
            </a:pPr>
            <a:r>
              <a:rPr lang="en-US" sz="1000" dirty="0">
                <a:latin typeface="Arial"/>
              </a:rPr>
              <a:t>&lt;CLICK&gt; Whether or not you can deduct your contributions, though, depends on your income, filing status, and whether you or your spouse is covered by an employer retirement plan.</a:t>
            </a:r>
          </a:p>
          <a:p>
            <a:pPr>
              <a:spcBef>
                <a:spcPts val="447"/>
              </a:spcBef>
            </a:pPr>
            <a:endParaRPr lang="en-US" sz="1000" dirty="0">
              <a:latin typeface="Arial"/>
            </a:endParaRPr>
          </a:p>
          <a:p>
            <a:pPr>
              <a:spcBef>
                <a:spcPts val="447"/>
              </a:spcBef>
            </a:pPr>
            <a:r>
              <a:rPr lang="en-US" sz="1000" dirty="0">
                <a:latin typeface="Arial"/>
              </a:rPr>
              <a:t>&lt;CLICK&gt; But even if you’re not eligible to deduct your contributions, you can make </a:t>
            </a:r>
            <a:r>
              <a:rPr lang="en-US" sz="1000" i="1" dirty="0">
                <a:latin typeface="Arial"/>
              </a:rPr>
              <a:t>nondeductible</a:t>
            </a:r>
            <a:r>
              <a:rPr lang="en-US" sz="1000" dirty="0">
                <a:latin typeface="Arial"/>
              </a:rPr>
              <a:t> contributions to a traditional IRA. This is important, and I’ll touch upon this again later. Nondeductible contributions are often called “after-tax” contributions. </a:t>
            </a:r>
          </a:p>
          <a:p>
            <a:pPr>
              <a:spcBef>
                <a:spcPts val="447"/>
              </a:spcBef>
            </a:pPr>
            <a:endParaRPr lang="en-US" sz="1000" dirty="0">
              <a:latin typeface="Arial"/>
            </a:endParaRPr>
          </a:p>
          <a:p>
            <a:pPr defTabSz="947171" fontAlgn="base">
              <a:spcBef>
                <a:spcPts val="447"/>
              </a:spcBef>
              <a:spcAft>
                <a:spcPct val="0"/>
              </a:spcAft>
              <a:defRPr/>
            </a:pPr>
            <a:r>
              <a:rPr lang="en-US" sz="1000" dirty="0">
                <a:latin typeface="Arial"/>
              </a:rPr>
              <a:t>&lt;CLICK&gt; </a:t>
            </a:r>
            <a:r>
              <a:rPr lang="en-US" sz="1000" dirty="0">
                <a:latin typeface="Arial"/>
                <a:ea typeface="Times New Roman"/>
                <a:cs typeface="ArialMT"/>
              </a:rPr>
              <a:t>When you withdraw funds from your traditional IRA, the entire distribution is taxable, except for your after-tax contributions. That is, your deductible contributions, and any IRA earnings, are taxed when you withdraw them. And if you’re not yet 59½, a 10% early distribution penalty tax may also apply to the taxable amount.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Distributions are required once you reach age 72.</a:t>
            </a:r>
          </a:p>
          <a:p>
            <a:pPr>
              <a:spcBef>
                <a:spcPts val="447"/>
              </a:spcBef>
            </a:pPr>
            <a:endParaRPr lang="en-US" sz="1000" dirty="0">
              <a:latin typeface="Arial"/>
            </a:endParaRPr>
          </a:p>
          <a:p>
            <a:pPr>
              <a:spcBef>
                <a:spcPts val="447"/>
              </a:spcBef>
            </a:pPr>
            <a:r>
              <a:rPr lang="en-US" sz="1000" dirty="0">
                <a:latin typeface="Arial"/>
              </a:rPr>
              <a:t>&lt;CLICK&gt; With a Roth IRA, just as with a traditional IRA, you must have taxable compensation to make annual contributions</a:t>
            </a:r>
            <a:r>
              <a:rPr lang="en-US" sz="1000">
                <a:latin typeface="Arial"/>
              </a:rPr>
              <a:t>. </a:t>
            </a:r>
          </a:p>
          <a:p>
            <a:pPr>
              <a:spcBef>
                <a:spcPts val="447"/>
              </a:spcBef>
            </a:pPr>
            <a:endParaRPr lang="en-US" sz="1000" dirty="0">
              <a:latin typeface="Arial"/>
            </a:endParaRPr>
          </a:p>
          <a:p>
            <a:pPr>
              <a:spcBef>
                <a:spcPts val="447"/>
              </a:spcBef>
            </a:pPr>
            <a:r>
              <a:rPr lang="en-US" sz="1000" dirty="0">
                <a:latin typeface="Arial"/>
              </a:rPr>
              <a:t>&lt;CLICK&gt; But not everyone can make annual contributions to a Roth IRA. Roth IRA contributions are phased out for individuals with higher incomes. Whether you can contribute, and whether you can make a full or partial contribution, depends on your modified adjusted gross income and your income tax filing status.</a:t>
            </a:r>
          </a:p>
          <a:p>
            <a:pPr>
              <a:spcBef>
                <a:spcPts val="447"/>
              </a:spcBef>
            </a:pPr>
            <a:endParaRPr lang="en-US" sz="1000" dirty="0">
              <a:latin typeface="Arial"/>
            </a:endParaRPr>
          </a:p>
          <a:p>
            <a:pPr defTabSz="947171" fontAlgn="base">
              <a:spcBef>
                <a:spcPts val="447"/>
              </a:spcBef>
              <a:spcAft>
                <a:spcPct val="0"/>
              </a:spcAft>
              <a:defRPr/>
            </a:pPr>
            <a:r>
              <a:rPr lang="en-US" sz="1000" dirty="0">
                <a:latin typeface="Arial"/>
              </a:rPr>
              <a:t>&lt;CLICK&gt; Unlike traditional IRAs, contributions to a Roth IRA are always made with after-tax dollars — you don’t get a deduction for your contributions.</a:t>
            </a:r>
            <a:r>
              <a:rPr lang="en-US" sz="1000" dirty="0">
                <a:latin typeface="Arial"/>
                <a:ea typeface="Times New Roman"/>
                <a:cs typeface="ArialMT"/>
              </a:rPr>
              <a:t> When you make a withdrawal from your Roth IRA, your contributions always come out tax free. And if your withdrawal is "qualified,” earnings in your Roth IRA are also tax free.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You aren’t required to take any distributions during your lifetime.</a:t>
            </a:r>
            <a:endParaRPr lang="en-US" sz="1000" dirty="0">
              <a:latin typeface="Arial"/>
            </a:endParaRPr>
          </a:p>
          <a:p>
            <a:pPr>
              <a:spcBef>
                <a:spcPts val="447"/>
              </a:spcBef>
            </a:pPr>
            <a:endParaRPr lang="en-US" sz="1000" dirty="0">
              <a:latin typeface="Arial"/>
            </a:endParaRPr>
          </a:p>
          <a:p>
            <a:pPr>
              <a:spcBef>
                <a:spcPts val="447"/>
              </a:spcBef>
            </a:pPr>
            <a:r>
              <a:rPr lang="en-US" sz="1000" dirty="0">
                <a:latin typeface="Arial"/>
              </a:rPr>
              <a:t>&lt;CLICK&gt; With both traditional and Roth IRAs, funds grow tax deferred, and for Roth IRAs, potentially tax free.</a:t>
            </a:r>
          </a:p>
          <a:p>
            <a:pPr>
              <a:spcBef>
                <a:spcPts val="447"/>
              </a:spcBef>
            </a:pPr>
            <a:r>
              <a:rPr lang="en-US" sz="1000" dirty="0">
                <a:latin typeface="Arial"/>
              </a:rPr>
              <a:t> </a:t>
            </a:r>
            <a:endParaRPr lang="en-US" sz="1000" dirty="0">
              <a:latin typeface="Arial" charset="0"/>
            </a:endParaRPr>
          </a:p>
          <a:p>
            <a:pPr>
              <a:spcBef>
                <a:spcPts val="447"/>
              </a:spcBef>
            </a:pPr>
            <a:r>
              <a:rPr lang="en-US" sz="1000" dirty="0">
                <a:latin typeface="Arial" charset="0"/>
              </a:rPr>
              <a:t>&lt;CLICK&gt;</a:t>
            </a:r>
          </a:p>
          <a:p>
            <a:pPr>
              <a:spcBef>
                <a:spcPts val="447"/>
              </a:spcBef>
            </a:pPr>
            <a:endParaRPr lang="en-US" sz="1000" dirty="0">
              <a:latin typeface="Arial"/>
            </a:endParaRPr>
          </a:p>
        </p:txBody>
      </p:sp>
    </p:spTree>
    <p:extLst>
      <p:ext uri="{BB962C8B-B14F-4D97-AF65-F5344CB8AC3E}">
        <p14:creationId xmlns:p14="http://schemas.microsoft.com/office/powerpoint/2010/main" val="28395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cs typeface=""/>
              </a:rPr>
              <a:t>If you meet certain conditions, your withdrawals from a Roth IRA will be completely free from federal income tax. </a:t>
            </a:r>
          </a:p>
          <a:p>
            <a:pPr>
              <a:spcBef>
                <a:spcPts val="447"/>
              </a:spcBef>
            </a:pPr>
            <a:endParaRPr lang="en-US" sz="1000" dirty="0">
              <a:cs typeface=""/>
            </a:endParaRPr>
          </a:p>
          <a:p>
            <a:pPr>
              <a:spcBef>
                <a:spcPts val="447"/>
              </a:spcBef>
            </a:pPr>
            <a:r>
              <a:rPr lang="en-US" sz="1000" dirty="0">
                <a:cs typeface=""/>
              </a:rPr>
              <a:t>&lt;CLICK&gt; To qualify, you must satisfy a five-year holding requirement, </a:t>
            </a:r>
          </a:p>
          <a:p>
            <a:pPr>
              <a:spcBef>
                <a:spcPts val="447"/>
              </a:spcBef>
            </a:pPr>
            <a:endParaRPr lang="en-US" sz="1000" dirty="0">
              <a:cs typeface=""/>
            </a:endParaRPr>
          </a:p>
          <a:p>
            <a:pPr>
              <a:spcBef>
                <a:spcPts val="447"/>
              </a:spcBef>
            </a:pPr>
            <a:r>
              <a:rPr lang="en-US" sz="1000" dirty="0">
                <a:cs typeface=""/>
              </a:rPr>
              <a:t>&lt;CLICK&gt; and you generally must reach age 59½ before making the withdrawal.</a:t>
            </a:r>
          </a:p>
          <a:p>
            <a:pPr>
              <a:spcBef>
                <a:spcPts val="447"/>
              </a:spcBef>
            </a:pPr>
            <a:endParaRPr lang="en-US" sz="1000" dirty="0">
              <a:cs typeface=""/>
            </a:endParaRPr>
          </a:p>
          <a:p>
            <a:pPr>
              <a:spcBef>
                <a:spcPts val="447"/>
              </a:spcBef>
            </a:pPr>
            <a:r>
              <a:rPr lang="en-US" sz="1000" dirty="0">
                <a:cs typeface=""/>
              </a:rPr>
              <a:t>&lt;CLICK&gt;  Even if you haven’t reached age 59½, distributions will be tax free if you satisfy the five-year holding period requirement and you make the withdrawal either because of a disability, or</a:t>
            </a:r>
          </a:p>
          <a:p>
            <a:pPr>
              <a:spcBef>
                <a:spcPts val="447"/>
              </a:spcBef>
            </a:pPr>
            <a:endParaRPr lang="en-US" sz="1000" dirty="0">
              <a:cs typeface=""/>
            </a:endParaRPr>
          </a:p>
          <a:p>
            <a:pPr>
              <a:spcBef>
                <a:spcPts val="447"/>
              </a:spcBef>
            </a:pPr>
            <a:r>
              <a:rPr lang="en-US" sz="1000" dirty="0">
                <a:cs typeface=""/>
              </a:rPr>
              <a:t>&lt;CLICK&gt; to pay certain first-time homebuyer expenses. </a:t>
            </a:r>
          </a:p>
          <a:p>
            <a:pPr>
              <a:spcBef>
                <a:spcPts val="447"/>
              </a:spcBef>
            </a:pPr>
            <a:endParaRPr lang="en-US" sz="1000" dirty="0">
              <a:cs typeface=""/>
            </a:endParaRPr>
          </a:p>
          <a:p>
            <a:pPr>
              <a:spcBef>
                <a:spcPts val="447"/>
              </a:spcBef>
            </a:pPr>
            <a:r>
              <a:rPr lang="en-US" sz="1000" dirty="0">
                <a:cs typeface=""/>
              </a:rPr>
              <a:t>&lt;CLICK&gt; Payments after your death are also qualified if the five-year holding period is satisfied.</a:t>
            </a:r>
          </a:p>
          <a:p>
            <a:pPr defTabSz="947171" fontAlgn="base">
              <a:spcBef>
                <a:spcPts val="447"/>
              </a:spcBef>
              <a:spcAft>
                <a:spcPct val="0"/>
              </a:spcAft>
              <a:defRPr/>
            </a:pPr>
            <a:endParaRPr lang="en-US" sz="1000" dirty="0">
              <a:cs typeface=""/>
            </a:endParaRPr>
          </a:p>
          <a:p>
            <a:pPr defTabSz="947171" fontAlgn="base">
              <a:spcBef>
                <a:spcPts val="447"/>
              </a:spcBef>
              <a:spcAft>
                <a:spcPct val="0"/>
              </a:spcAft>
              <a:defRPr/>
            </a:pPr>
            <a:r>
              <a:rPr lang="en-US" sz="1000" dirty="0">
                <a:cs typeface=""/>
              </a:rPr>
              <a:t>&lt;CLICK&gt;</a:t>
            </a:r>
          </a:p>
          <a:p>
            <a:pPr>
              <a:spcBef>
                <a:spcPts val="447"/>
              </a:spcBef>
            </a:pPr>
            <a:endParaRPr lang="en-US" sz="1000" dirty="0">
              <a:cs typeface=""/>
            </a:endParaRPr>
          </a:p>
          <a:p>
            <a:pPr>
              <a:spcBef>
                <a:spcPts val="447"/>
              </a:spcBef>
            </a:pPr>
            <a:endParaRPr lang="en-US" sz="1000" dirty="0">
              <a:cs typeface=""/>
            </a:endParaRPr>
          </a:p>
        </p:txBody>
      </p:sp>
    </p:spTree>
    <p:extLst>
      <p:ext uri="{BB962C8B-B14F-4D97-AF65-F5344CB8AC3E}">
        <p14:creationId xmlns:p14="http://schemas.microsoft.com/office/powerpoint/2010/main" val="11855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6</a:t>
            </a:fld>
            <a:endParaRPr lang="en-US" dirty="0"/>
          </a:p>
        </p:txBody>
      </p:sp>
      <p:sp>
        <p:nvSpPr>
          <p:cNvPr id="49155" name="Rectangle 2"/>
          <p:cNvSpPr>
            <a:spLocks noGrp="1" noRot="1" noChangeAspect="1" noChangeArrowheads="1" noTextEdit="1"/>
          </p:cNvSpPr>
          <p:nvPr>
            <p:ph type="sldImg"/>
          </p:nvPr>
        </p:nvSpPr>
        <p:spPr>
          <a:xfrm>
            <a:off x="1258888" y="720725"/>
            <a:ext cx="4797425" cy="3598863"/>
          </a:xfrm>
          <a:ln/>
        </p:spPr>
      </p:sp>
      <p:sp>
        <p:nvSpPr>
          <p:cNvPr id="49156" name="Rectangle 3"/>
          <p:cNvSpPr>
            <a:spLocks noGrp="1" noChangeArrowheads="1"/>
          </p:cNvSpPr>
          <p:nvPr>
            <p:ph type="body" idx="1"/>
          </p:nvPr>
        </p:nvSpPr>
        <p:spPr>
          <a:noFill/>
          <a:ln/>
        </p:spPr>
        <p:txBody>
          <a:bodyPr>
            <a:normAutofit fontScale="77500" lnSpcReduction="20000"/>
          </a:bodyPr>
          <a:lstStyle/>
          <a:p>
            <a:pPr eaLnBrk="1" hangingPunct="1"/>
            <a:endParaRPr lang="en-US" sz="1000" dirty="0">
              <a:latin typeface="Arial" charset="0"/>
            </a:endParaRPr>
          </a:p>
          <a:p>
            <a:pPr defTabSz="947171" fontAlgn="base">
              <a:spcBef>
                <a:spcPts val="447"/>
              </a:spcBef>
              <a:spcAft>
                <a:spcPct val="0"/>
              </a:spcAft>
              <a:defRPr/>
            </a:pPr>
            <a:r>
              <a:rPr lang="en-US" sz="1000" dirty="0">
                <a:latin typeface="Arial"/>
                <a:ea typeface="Times New Roman"/>
                <a:cs typeface="ArialMT"/>
              </a:rPr>
              <a:t>The five-year holding period begins on January 1 of the tax year for which you first make a contribution to ANY Roth IRA, and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ends after five full calendar years.</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You have only one five-year holding period for all Roth IRAs you own for calculating qualified distributions. However, Roth IRAs you inherit are subject to different rules.</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 five-year holding period also applies to your beneficiaries after your death. So even though your death is a qualifying event, your beneficiaries will not be able to receive tax-free distributions from your Roth IRA until the five-year holding period is satisfied.</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Spouse beneficiaries have additional options. Your spouse can roll your Roth IRA proceeds into his or her own Roth IRA. If your spouse is your sole beneficiary, your spouse can also treat your Roth IRA as his or her own. In either case, your spouse will be able to use either your holding period or his or her own, whichever is more favorable. That is, the five-year holding period will begin on January 1 of the tax year your spouse first established any Roth IRA or, if earlier, January 1 of the tax year for which you first established any Roth IRA. </a:t>
            </a:r>
          </a:p>
          <a:p>
            <a:pPr>
              <a:spcBef>
                <a:spcPts val="447"/>
              </a:spcBef>
            </a:pPr>
            <a:endParaRPr lang="en-US" sz="1000" dirty="0">
              <a:latin typeface="Arial" charset="0"/>
            </a:endParaRPr>
          </a:p>
          <a:p>
            <a:pPr defTabSz="947171" fontAlgn="base">
              <a:spcBef>
                <a:spcPts val="447"/>
              </a:spcBef>
              <a:spcAft>
                <a:spcPct val="0"/>
              </a:spcAft>
              <a:defRPr/>
            </a:pPr>
            <a:r>
              <a:rPr lang="en-US" sz="1000" dirty="0">
                <a:latin typeface="Arial"/>
                <a:ea typeface="Times New Roman"/>
                <a:cs typeface="ArialMT"/>
              </a:rPr>
              <a:t>As I’ve said, the five-year holding period begins on January 1 of the </a:t>
            </a:r>
            <a:r>
              <a:rPr lang="en-US" sz="1000" i="1" dirty="0">
                <a:latin typeface="Arial"/>
                <a:ea typeface="Times New Roman"/>
                <a:cs typeface="ArialMT"/>
              </a:rPr>
              <a:t>tax</a:t>
            </a:r>
            <a:r>
              <a:rPr lang="en-US" sz="1000" dirty="0">
                <a:latin typeface="Arial"/>
                <a:ea typeface="Times New Roman"/>
                <a:cs typeface="ArialMT"/>
              </a:rPr>
              <a:t> year for which you first establish ANY Roth IRA.</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Remember that you generally have until April 15 to make an annual contribution to an IRA for the previous tax year.</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So, for example, if you make your first contribution to a Roth IRA on April 15, 2022, and you designate that contribution for the 2021 tax year, your five-year holding period will begin on January 1, 2021.</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charset="0"/>
              </a:rPr>
              <a:t>Now let’s look at some specific examples of how the qualified distribution rules work.</a:t>
            </a:r>
          </a:p>
          <a:p>
            <a:pPr defTabSz="947171" fontAlgn="base">
              <a:spcBef>
                <a:spcPts val="447"/>
              </a:spcBef>
              <a:spcAft>
                <a:spcPct val="0"/>
              </a:spcAft>
              <a:defRPr/>
            </a:pPr>
            <a:endParaRPr lang="en-US" sz="1000" dirty="0">
              <a:latin typeface="Arial"/>
              <a:ea typeface="Times New Roman"/>
              <a:cs typeface="ArialMT"/>
            </a:endParaRPr>
          </a:p>
          <a:p>
            <a:pPr>
              <a:spcBef>
                <a:spcPts val="447"/>
              </a:spcBef>
            </a:pPr>
            <a:endParaRPr lang="en-US" sz="1000" dirty="0">
              <a:latin typeface="Arial" charset="0"/>
            </a:endParaRPr>
          </a:p>
          <a:p>
            <a:pPr>
              <a:spcBef>
                <a:spcPts val="447"/>
              </a:spcBef>
            </a:pPr>
            <a:r>
              <a:rPr lang="en-US" sz="1000" dirty="0">
                <a:latin typeface="Arial" charset="0"/>
              </a:rPr>
              <a:t>&lt;CLICK&gt;</a:t>
            </a:r>
          </a:p>
          <a:p>
            <a:pPr defTabSz="947171" fontAlgn="base">
              <a:spcBef>
                <a:spcPts val="447"/>
              </a:spcBef>
              <a:spcAft>
                <a:spcPct val="0"/>
              </a:spcAft>
              <a:defRPr/>
            </a:pPr>
            <a:r>
              <a:rPr lang="en-US" sz="1000" dirty="0">
                <a:latin typeface="Arial" charset="0"/>
              </a:rPr>
              <a:t> </a:t>
            </a:r>
          </a:p>
        </p:txBody>
      </p:sp>
    </p:spTree>
    <p:extLst>
      <p:ext uri="{BB962C8B-B14F-4D97-AF65-F5344CB8AC3E}">
        <p14:creationId xmlns:p14="http://schemas.microsoft.com/office/powerpoint/2010/main" val="295974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normAutofit/>
          </a:bodyPr>
          <a:lstStyle/>
          <a:p>
            <a:pPr eaLnBrk="1" hangingPunct="1">
              <a:lnSpc>
                <a:spcPct val="90000"/>
              </a:lnSpc>
            </a:pPr>
            <a:endParaRPr lang="en-US" dirty="0">
              <a:latin typeface="Arial" charset="0"/>
            </a:endParaRPr>
          </a:p>
          <a:p>
            <a:pPr defTabSz="947171" fontAlgn="base">
              <a:spcBef>
                <a:spcPts val="447"/>
              </a:spcBef>
              <a:spcAft>
                <a:spcPct val="0"/>
              </a:spcAft>
              <a:defRPr/>
            </a:pPr>
            <a:r>
              <a:rPr lang="en-US" sz="1000" dirty="0">
                <a:ea typeface="Times New Roman"/>
                <a:cs typeface="ArialMT"/>
              </a:rPr>
              <a:t>In this example, assume you're 60 years old when you &lt;CLICK&gt; set up your first Roth IRA on December 31, 2022, by converting a traditional IRA to a Roth IRA. </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To have tax-free qualified distributions, you have to satisfy the five-year holding period and have a qualifying event.</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You already have a qualifying event, since you’re older than 59½. So you’ll be entitled to tax-free distributions after the end of the five-year holding period.</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The five-year holding period begins January 1, 2022, the first day of the tax year in which you establish the Roth IRA.</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The five-year holding period ends December 31, 2026. </a:t>
            </a:r>
          </a:p>
          <a:p>
            <a:pPr defTabSz="947171" fontAlgn="base">
              <a:spcBef>
                <a:spcPts val="447"/>
              </a:spcBef>
              <a:spcAft>
                <a:spcPct val="0"/>
              </a:spcAft>
              <a:defRPr/>
            </a:pPr>
            <a:endParaRPr lang="en-US" sz="1000" dirty="0">
              <a:ea typeface="Times New Roman"/>
              <a:cs typeface="ArialMT"/>
            </a:endParaRPr>
          </a:p>
          <a:p>
            <a:pPr defTabSz="947171" fontAlgn="base">
              <a:spcBef>
                <a:spcPts val="447"/>
              </a:spcBef>
              <a:spcAft>
                <a:spcPct val="0"/>
              </a:spcAft>
              <a:defRPr/>
            </a:pPr>
            <a:r>
              <a:rPr lang="en-US" sz="1000" dirty="0">
                <a:ea typeface="Times New Roman"/>
                <a:cs typeface="ArialMT"/>
              </a:rPr>
              <a:t>&lt;CLICK&gt; You’ll be able to receive tax-free distributions from that Roth IRA, and any Roth IRA you subsequently establish, after that date.</a:t>
            </a:r>
            <a:endParaRPr lang="en-US" sz="1000" dirty="0">
              <a:ea typeface="Cambria"/>
              <a:cs typeface="Times New Roman"/>
            </a:endParaRPr>
          </a:p>
          <a:p>
            <a:pPr>
              <a:spcBef>
                <a:spcPts val="447"/>
              </a:spcBef>
            </a:pPr>
            <a:endParaRPr lang="en-US" sz="1000" dirty="0"/>
          </a:p>
          <a:p>
            <a:pPr>
              <a:spcBef>
                <a:spcPts val="447"/>
              </a:spcBef>
            </a:pPr>
            <a:r>
              <a:rPr lang="en-US" sz="1000" dirty="0"/>
              <a:t>Note that in this example you get credit for all of 2022, even though you set up the Roth IRA on the last day of the year.</a:t>
            </a:r>
          </a:p>
          <a:p>
            <a:pPr>
              <a:spcBef>
                <a:spcPts val="447"/>
              </a:spcBef>
            </a:pPr>
            <a:endParaRPr lang="en-US" sz="1000" dirty="0">
              <a:latin typeface="Arial" charset="0"/>
            </a:endParaRPr>
          </a:p>
          <a:p>
            <a:pPr>
              <a:spcBef>
                <a:spcPts val="447"/>
              </a:spcBef>
            </a:pPr>
            <a:r>
              <a:rPr lang="en-US" sz="1000" dirty="0">
                <a:latin typeface="Arial" charset="0"/>
              </a:rPr>
              <a:t>&lt;CLICK&gt;</a:t>
            </a:r>
          </a:p>
        </p:txBody>
      </p:sp>
    </p:spTree>
    <p:extLst>
      <p:ext uri="{BB962C8B-B14F-4D97-AF65-F5344CB8AC3E}">
        <p14:creationId xmlns:p14="http://schemas.microsoft.com/office/powerpoint/2010/main" val="181466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8</a:t>
            </a:fld>
            <a:endParaRPr lang="en-US" dirty="0"/>
          </a:p>
        </p:txBody>
      </p:sp>
      <p:sp>
        <p:nvSpPr>
          <p:cNvPr id="57347" name="Rectangle 2"/>
          <p:cNvSpPr>
            <a:spLocks noGrp="1" noRot="1" noChangeAspect="1" noChangeArrowheads="1" noTextEdit="1"/>
          </p:cNvSpPr>
          <p:nvPr>
            <p:ph type="sldImg"/>
          </p:nvPr>
        </p:nvSpPr>
        <p:spPr>
          <a:xfrm>
            <a:off x="1176338" y="663575"/>
            <a:ext cx="4797425" cy="3598863"/>
          </a:xfrm>
          <a:ln/>
        </p:spPr>
      </p:sp>
      <p:sp>
        <p:nvSpPr>
          <p:cNvPr id="57348" name="Rectangle 3"/>
          <p:cNvSpPr>
            <a:spLocks noGrp="1" noChangeArrowheads="1"/>
          </p:cNvSpPr>
          <p:nvPr>
            <p:ph type="body" idx="1"/>
          </p:nvPr>
        </p:nvSpPr>
        <p:spPr>
          <a:noFill/>
          <a:ln/>
        </p:spPr>
        <p:txBody>
          <a:bodyPr>
            <a:normAutofit lnSpcReduction="10000"/>
          </a:bodyPr>
          <a:lstStyle/>
          <a:p>
            <a:pPr defTabSz="947171" fontAlgn="base">
              <a:spcBef>
                <a:spcPts val="447"/>
              </a:spcBef>
              <a:spcAft>
                <a:spcPct val="0"/>
              </a:spcAft>
              <a:defRPr/>
            </a:pPr>
            <a:r>
              <a:rPr lang="en-US" sz="1000" dirty="0">
                <a:latin typeface="Arial"/>
                <a:ea typeface="Times New Roman"/>
                <a:cs typeface="ArialMT"/>
              </a:rPr>
              <a:t>Now assume you're 35 years old, and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you set up your first Roth IRA on June 1, 2022, by making a rollover from your 401(k) plan to your Roth IRA.</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To have tax-free qualified distributions, you have to satisfy the five-year holding period and have a qualifying event.</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 five-year holding period begins January 1, 2022, the first day of the tax year in which you establish the Roth IRA.</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The five-year holding period ends December 31, 2026.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Even though you’ll satisfy the five-year holding period on December 31, 2026, you won’t be able to receive tax-free qualified distributions until you have a qualifying event after that date. </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In general, you won’t be able to take qualified withdrawals until 2046, when you attain age 59½.</a:t>
            </a:r>
          </a:p>
          <a:p>
            <a:pPr defTabSz="947171" fontAlgn="base">
              <a:spcBef>
                <a:spcPts val="447"/>
              </a:spcBef>
              <a:spcAft>
                <a:spcPct val="0"/>
              </a:spcAft>
              <a:defRPr/>
            </a:pPr>
            <a:endParaRPr lang="en-US" sz="1000" dirty="0">
              <a:latin typeface="Arial"/>
              <a:ea typeface="Times New Roman"/>
              <a:cs typeface="ArialMT"/>
            </a:endParaRPr>
          </a:p>
          <a:p>
            <a:pPr defTabSz="947171" fontAlgn="base">
              <a:spcBef>
                <a:spcPts val="447"/>
              </a:spcBef>
              <a:spcAft>
                <a:spcPct val="0"/>
              </a:spcAft>
              <a:defRPr/>
            </a:pPr>
            <a:r>
              <a:rPr lang="en-US" sz="1000" dirty="0">
                <a:latin typeface="Arial"/>
                <a:ea typeface="Times New Roman"/>
                <a:cs typeface="ArialMT"/>
              </a:rPr>
              <a:t>&lt;CLICK&gt; But you may be eligible for qualified withdrawals earlier, if you become disabled or have eligible first-time homebuyer expenses.</a:t>
            </a:r>
          </a:p>
          <a:p>
            <a:pPr>
              <a:spcBef>
                <a:spcPts val="447"/>
              </a:spcBef>
            </a:pPr>
            <a:endParaRPr lang="en-US" sz="1000" dirty="0">
              <a:latin typeface="Arial" charset="0"/>
            </a:endParaRPr>
          </a:p>
          <a:p>
            <a:pPr>
              <a:spcBef>
                <a:spcPts val="447"/>
              </a:spcBef>
            </a:pPr>
            <a:r>
              <a:rPr lang="en-US" sz="1000" dirty="0">
                <a:latin typeface="Arial" charset="0"/>
              </a:rPr>
              <a:t>&lt;CLICK&gt;</a:t>
            </a:r>
          </a:p>
        </p:txBody>
      </p:sp>
    </p:spTree>
    <p:extLst>
      <p:ext uri="{BB962C8B-B14F-4D97-AF65-F5344CB8AC3E}">
        <p14:creationId xmlns:p14="http://schemas.microsoft.com/office/powerpoint/2010/main" val="108644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t>In this example, assume you inherit a Roth IRA from your mother in 2022.</a:t>
            </a:r>
          </a:p>
          <a:p>
            <a:pPr>
              <a:spcBef>
                <a:spcPts val="447"/>
              </a:spcBef>
            </a:pPr>
            <a:endParaRPr lang="en-US" sz="1000" dirty="0"/>
          </a:p>
          <a:p>
            <a:pPr>
              <a:spcBef>
                <a:spcPts val="447"/>
              </a:spcBef>
            </a:pPr>
            <a:r>
              <a:rPr lang="en-US" sz="1000" dirty="0"/>
              <a:t>&lt;CLICK&gt; Your mother established her first Roth IRA in 2019 by making a regular annual contribution.</a:t>
            </a:r>
          </a:p>
          <a:p>
            <a:pPr>
              <a:spcBef>
                <a:spcPts val="447"/>
              </a:spcBef>
            </a:pPr>
            <a:endParaRPr lang="en-US" sz="1000" dirty="0"/>
          </a:p>
          <a:p>
            <a:pPr>
              <a:spcBef>
                <a:spcPts val="447"/>
              </a:spcBef>
            </a:pPr>
            <a:r>
              <a:rPr lang="en-US" sz="1000" dirty="0"/>
              <a:t>&lt;CLICK&gt; To have tax-free qualified distributions, you must have a qualifying event AND satisfy the five-year holding period.</a:t>
            </a:r>
          </a:p>
          <a:p>
            <a:pPr>
              <a:spcBef>
                <a:spcPts val="447"/>
              </a:spcBef>
            </a:pPr>
            <a:endParaRPr lang="en-US" sz="1000" dirty="0"/>
          </a:p>
          <a:p>
            <a:pPr>
              <a:spcBef>
                <a:spcPts val="447"/>
              </a:spcBef>
            </a:pPr>
            <a:r>
              <a:rPr lang="en-US" sz="1000" dirty="0"/>
              <a:t>&lt;CLICK&gt; Your mother’s death is the qualifying event.</a:t>
            </a:r>
          </a:p>
          <a:p>
            <a:pPr>
              <a:spcBef>
                <a:spcPts val="447"/>
              </a:spcBef>
            </a:pPr>
            <a:endParaRPr lang="en-US" sz="1000" dirty="0"/>
          </a:p>
          <a:p>
            <a:pPr>
              <a:spcBef>
                <a:spcPts val="447"/>
              </a:spcBef>
            </a:pPr>
            <a:r>
              <a:rPr lang="en-US" sz="1000" dirty="0"/>
              <a:t>&lt;CLICK&gt; The five-year holding period begins January 1, 2019,</a:t>
            </a:r>
          </a:p>
          <a:p>
            <a:pPr>
              <a:spcBef>
                <a:spcPts val="447"/>
              </a:spcBef>
            </a:pPr>
            <a:endParaRPr lang="en-US" sz="1000" dirty="0"/>
          </a:p>
          <a:p>
            <a:pPr>
              <a:spcBef>
                <a:spcPts val="447"/>
              </a:spcBef>
            </a:pPr>
            <a:r>
              <a:rPr lang="en-US" sz="1000" dirty="0"/>
              <a:t>&lt;CLICK&gt; and ends on December 31, 2023.</a:t>
            </a:r>
          </a:p>
          <a:p>
            <a:pPr>
              <a:spcBef>
                <a:spcPts val="447"/>
              </a:spcBef>
            </a:pPr>
            <a:endParaRPr lang="en-US" sz="1000" dirty="0"/>
          </a:p>
          <a:p>
            <a:pPr>
              <a:spcBef>
                <a:spcPts val="447"/>
              </a:spcBef>
            </a:pPr>
            <a:r>
              <a:rPr lang="en-US" sz="1000" dirty="0"/>
              <a:t>&lt;CLICK&gt; So you’ll be entitled to tax-free qualified distributions any time after December 31, 2023. </a:t>
            </a:r>
          </a:p>
          <a:p>
            <a:pPr>
              <a:spcBef>
                <a:spcPts val="447"/>
              </a:spcBef>
            </a:pPr>
            <a:endParaRPr lang="en-US" sz="1000" dirty="0">
              <a:latin typeface="Arial" charset="0"/>
            </a:endParaRPr>
          </a:p>
          <a:p>
            <a:pPr>
              <a:spcBef>
                <a:spcPts val="447"/>
              </a:spcBef>
            </a:pPr>
            <a:r>
              <a:rPr lang="en-US" sz="1000" dirty="0">
                <a:latin typeface="Arial" charset="0"/>
              </a:rPr>
              <a:t>&lt;CLICK&gt;</a:t>
            </a:r>
            <a:endParaRPr lang="en-US" sz="1000" dirty="0"/>
          </a:p>
          <a:p>
            <a:pPr eaLnBrk="1" hangingPunct="1">
              <a:lnSpc>
                <a:spcPct val="90000"/>
              </a:lnSpc>
            </a:pPr>
            <a:endParaRPr lang="en-US" sz="1000" dirty="0">
              <a:latin typeface="Arial" charset="0"/>
            </a:endParaRPr>
          </a:p>
        </p:txBody>
      </p:sp>
    </p:spTree>
    <p:extLst>
      <p:ext uri="{BB962C8B-B14F-4D97-AF65-F5344CB8AC3E}">
        <p14:creationId xmlns:p14="http://schemas.microsoft.com/office/powerpoint/2010/main" val="78792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10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47"/>
              </a:spcBef>
            </a:pPr>
            <a:r>
              <a:rPr lang="en-US" sz="1000" dirty="0">
                <a:latin typeface="Arial" pitchFamily="-112" charset="0"/>
                <a:ea typeface="ＭＳ Ｐゴシック" pitchFamily="-112" charset="-128"/>
              </a:rPr>
              <a:t>If you take a distribution from your Roth IRA, but you haven’t met the five-year holding period or there hasn't been a qualifying event, then your distribution is “nonqualified.” </a:t>
            </a:r>
            <a:r>
              <a:rPr lang="en-US" sz="1000" dirty="0">
                <a:latin typeface="Arial" charset="0"/>
                <a:ea typeface="ＭＳ Ｐゴシック" pitchFamily="-112" charset="-128"/>
              </a:rPr>
              <a:t>But e</a:t>
            </a:r>
            <a:r>
              <a:rPr lang="en-US" sz="1000" dirty="0">
                <a:latin typeface="Arial" charset="0"/>
              </a:rPr>
              <a:t>ven non-qualified distributions from a Roth IRA get special tax treatment. </a:t>
            </a:r>
          </a:p>
          <a:p>
            <a:pPr>
              <a:spcBef>
                <a:spcPts val="447"/>
              </a:spcBef>
            </a:pPr>
            <a:endParaRPr lang="en-US" sz="1000" dirty="0">
              <a:latin typeface="Arial" charset="0"/>
              <a:ea typeface="ＭＳ Ｐゴシック" pitchFamily="-112" charset="-128"/>
            </a:endParaRPr>
          </a:p>
          <a:p>
            <a:pPr>
              <a:spcBef>
                <a:spcPts val="447"/>
              </a:spcBef>
            </a:pPr>
            <a:r>
              <a:rPr lang="en-US" sz="1000" dirty="0">
                <a:latin typeface="Arial" charset="0"/>
                <a:ea typeface="ＭＳ Ｐゴシック" pitchFamily="-112" charset="-128"/>
              </a:rPr>
              <a:t>&lt;CLICK&gt; </a:t>
            </a:r>
            <a:r>
              <a:rPr lang="en-US" sz="1000" dirty="0">
                <a:latin typeface="Arial" pitchFamily="-112" charset="0"/>
                <a:ea typeface="ＭＳ Ｐゴシック" pitchFamily="-112" charset="-128"/>
              </a:rPr>
              <a:t>Since your own Roth contributions were made on an after-tax basis, you can withdraw those contributions tax free at any time. </a:t>
            </a:r>
          </a:p>
          <a:p>
            <a:pPr>
              <a:spcBef>
                <a:spcPts val="447"/>
              </a:spcBef>
            </a:pPr>
            <a:endParaRPr lang="en-US" sz="1000" dirty="0">
              <a:latin typeface="Arial" pitchFamily="-112" charset="0"/>
              <a:ea typeface="ＭＳ Ｐゴシック" pitchFamily="-112" charset="-128"/>
            </a:endParaRPr>
          </a:p>
          <a:p>
            <a:pPr>
              <a:spcBef>
                <a:spcPts val="447"/>
              </a:spcBef>
            </a:pPr>
            <a:r>
              <a:rPr lang="en-US" sz="1000" dirty="0">
                <a:latin typeface="Arial" pitchFamily="-112" charset="0"/>
                <a:ea typeface="ＭＳ Ｐゴシック" pitchFamily="-112" charset="-128"/>
              </a:rPr>
              <a:t>&lt;CLICK&gt; Plus, you get all of your contributions back first, before you’re deemed to be withdrawing any taxable earnings. </a:t>
            </a:r>
            <a:r>
              <a:rPr lang="en-US" sz="1000" dirty="0">
                <a:latin typeface="Arial" charset="0"/>
              </a:rPr>
              <a:t>This is in contrast to traditional IRAs, where each distribution is deemed to consist of a pro rata amount of taxable and nontaxable dollars.</a:t>
            </a:r>
          </a:p>
          <a:p>
            <a:pPr>
              <a:spcBef>
                <a:spcPts val="447"/>
              </a:spcBef>
            </a:pPr>
            <a:endParaRPr lang="en-US" sz="1000" dirty="0">
              <a:latin typeface="Arial" charset="0"/>
            </a:endParaRPr>
          </a:p>
          <a:p>
            <a:pPr>
              <a:spcBef>
                <a:spcPts val="447"/>
              </a:spcBef>
            </a:pPr>
            <a:r>
              <a:rPr lang="en-US" sz="1000" dirty="0">
                <a:latin typeface="Arial" charset="0"/>
              </a:rPr>
              <a:t>&lt;CLICK&gt; Of course, any earnings you withdraw will be subject to income tax and, if you’re under age 59½, the additional 10% early distribution penalty tax, unless an exception applies.</a:t>
            </a:r>
          </a:p>
          <a:p>
            <a:pPr>
              <a:spcBef>
                <a:spcPts val="447"/>
              </a:spcBef>
            </a:pPr>
            <a:endParaRPr lang="en-US" sz="1000" dirty="0">
              <a:latin typeface="Arial" charset="0"/>
            </a:endParaRPr>
          </a:p>
          <a:p>
            <a:pPr>
              <a:spcBef>
                <a:spcPts val="447"/>
              </a:spcBef>
            </a:pPr>
            <a:r>
              <a:rPr lang="en-US" sz="1000" dirty="0">
                <a:latin typeface="Arial" charset="0"/>
              </a:rPr>
              <a:t>&lt;CLICK&gt;</a:t>
            </a:r>
          </a:p>
          <a:p>
            <a:pPr>
              <a:spcBef>
                <a:spcPts val="447"/>
              </a:spcBef>
            </a:pPr>
            <a:r>
              <a:rPr lang="en-US" sz="1000" dirty="0">
                <a:latin typeface="Arial" charset="0"/>
              </a:rPr>
              <a:t> </a:t>
            </a:r>
          </a:p>
          <a:p>
            <a:pPr>
              <a:spcBef>
                <a:spcPts val="447"/>
              </a:spcBef>
            </a:pPr>
            <a:endParaRPr lang="en-US" dirty="0">
              <a:latin typeface="Arial" charset="0"/>
            </a:endParaRPr>
          </a:p>
        </p:txBody>
      </p:sp>
    </p:spTree>
    <p:extLst>
      <p:ext uri="{BB962C8B-B14F-4D97-AF65-F5344CB8AC3E}">
        <p14:creationId xmlns:p14="http://schemas.microsoft.com/office/powerpoint/2010/main" val="337563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2o241988599A270s_logo"/>
          <p:cNvPicPr>
            <a:picLocks/>
          </p:cNvPicPr>
          <p:nvPr userDrawn="1"/>
        </p:nvPicPr>
        <p:blipFill>
          <a:blip r:embed="rId2"/>
          <a:stretch>
            <a:fillRect/>
          </a:stretch>
        </p:blipFill>
        <p:spPr>
          <a:xfrm>
            <a:off x="63499" y="6032499"/>
            <a:ext cx="762000" cy="762000"/>
          </a:xfrm>
          <a:prstGeom prst="rect">
            <a:avLst/>
          </a:prstGeom>
        </p:spPr>
      </p:pic>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83449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41496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6" name="Content Placeholder 2"/>
          <p:cNvSpPr>
            <a:spLocks noGrp="1"/>
          </p:cNvSpPr>
          <p:nvPr>
            <p:ph idx="1"/>
          </p:nvPr>
        </p:nvSpPr>
        <p:spPr>
          <a:xfrm>
            <a:off x="530352" y="1828800"/>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70126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8360229" cy="68339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997039"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2o241988599A270s_logo"/>
          <p:cNvPicPr>
            <a:picLocks/>
          </p:cNvPicPr>
          <p:nvPr userDrawn="1"/>
        </p:nvPicPr>
        <p:blipFill>
          <a:blip r:embed="rId11"/>
          <a:stretch>
            <a:fillRect/>
          </a:stretch>
        </p:blipFill>
        <p:spPr>
          <a:xfrm>
            <a:off x="63499" y="6032499"/>
            <a:ext cx="762000" cy="76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bin"/></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 name="Title 1"/>
          <p:cNvSpPr txBox="1">
            <a:spLocks/>
          </p:cNvSpPr>
          <p:nvPr/>
        </p:nvSpPr>
        <p:spPr>
          <a:xfrm>
            <a:off x="1209675" y="2689970"/>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Roth IRA Basics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36396"/>
            <a:ext cx="6934200" cy="4621604"/>
          </a:xfrm>
          <a:prstGeom prst="rect">
            <a:avLst/>
          </a:prstGeom>
        </p:spPr>
      </p:pic>
      <p:sp>
        <p:nvSpPr>
          <p:cNvPr id="56322" name="Rectangle 2"/>
          <p:cNvSpPr>
            <a:spLocks noGrp="1" noChangeArrowheads="1"/>
          </p:cNvSpPr>
          <p:nvPr>
            <p:ph type="title" idx="4294967295"/>
          </p:nvPr>
        </p:nvSpPr>
        <p:spPr/>
        <p:txBody>
          <a:bodyPr/>
          <a:lstStyle/>
          <a:p>
            <a:r>
              <a:rPr lang="en-US" dirty="0"/>
              <a:t>Nonqualified Roth Distributions</a:t>
            </a:r>
            <a:endParaRPr lang="en-US" i="1" dirty="0"/>
          </a:p>
        </p:txBody>
      </p:sp>
      <p:sp>
        <p:nvSpPr>
          <p:cNvPr id="4" name="Rectangle 8"/>
          <p:cNvSpPr txBox="1">
            <a:spLocks noChangeArrowheads="1"/>
          </p:cNvSpPr>
          <p:nvPr/>
        </p:nvSpPr>
        <p:spPr bwMode="auto">
          <a:xfrm>
            <a:off x="530351" y="2419350"/>
            <a:ext cx="5365623"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rPr>
              <a:t>Your contributions come out tax</a:t>
            </a:r>
            <a:r>
              <a:rPr kumimoji="0" lang="en-US" sz="2600" b="0" i="0" u="none" strike="noStrike" kern="0" cap="none" spc="0" normalizeH="0" noProof="0" dirty="0">
                <a:ln>
                  <a:noFill/>
                </a:ln>
                <a:solidFill>
                  <a:srgbClr val="5D5D5D"/>
                </a:solidFill>
                <a:effectLst/>
                <a:uLnTx/>
                <a:uFillTx/>
                <a:latin typeface="Calibri" panose="020F0502020204030204" pitchFamily="34" charset="0"/>
              </a:rPr>
              <a:t> </a:t>
            </a:r>
            <a:r>
              <a:rPr kumimoji="0" lang="en-US" sz="2600" b="0" i="0" u="none" strike="noStrike" kern="0" cap="none" spc="0" normalizeH="0" baseline="0" noProof="0" dirty="0">
                <a:ln>
                  <a:noFill/>
                </a:ln>
                <a:solidFill>
                  <a:srgbClr val="5D5D5D"/>
                </a:solidFill>
                <a:effectLst/>
                <a:uLnTx/>
                <a:uFillTx/>
                <a:latin typeface="Calibri" panose="020F0502020204030204" pitchFamily="34" charset="0"/>
              </a:rPr>
              <a:t>free</a:t>
            </a: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lang="en-US" sz="2600" kern="0" dirty="0">
                <a:solidFill>
                  <a:srgbClr val="5D5D5D"/>
                </a:solidFill>
                <a:latin typeface="Calibri" panose="020F0502020204030204" pitchFamily="34" charset="0"/>
              </a:rPr>
              <a:t>Your contributions come out first</a:t>
            </a:r>
            <a:endParaRPr kumimoji="0" lang="en-US" sz="2600" b="0" i="0" u="none" strike="noStrike" kern="0" cap="none" spc="0" normalizeH="0" baseline="0" noProof="0" dirty="0">
              <a:ln>
                <a:noFill/>
              </a:ln>
              <a:solidFill>
                <a:srgbClr val="5D5D5D"/>
              </a:solidFill>
              <a:effectLst/>
              <a:uLnTx/>
              <a:uFillTx/>
              <a:latin typeface="Calibri" panose="020F0502020204030204" pitchFamily="34" charset="0"/>
            </a:endParaRP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lang="en-US" sz="2600" kern="0" dirty="0">
                <a:solidFill>
                  <a:srgbClr val="5D5D5D"/>
                </a:solidFill>
                <a:latin typeface="Calibri" panose="020F0502020204030204" pitchFamily="34" charset="0"/>
              </a:rPr>
              <a:t>Taxable earnings come out last</a:t>
            </a:r>
          </a:p>
          <a:p>
            <a:pPr marL="228600" marR="0" lvl="0" indent="-2286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rPr>
              <a:t>Earnings are subject to</a:t>
            </a:r>
            <a:r>
              <a:rPr kumimoji="0" lang="en-US" sz="2600" b="0" i="0" u="none" strike="noStrike" kern="0" cap="none" spc="0" normalizeH="0" noProof="0" dirty="0">
                <a:ln>
                  <a:noFill/>
                </a:ln>
                <a:solidFill>
                  <a:srgbClr val="5D5D5D"/>
                </a:solidFill>
                <a:effectLst/>
                <a:uLnTx/>
                <a:uFillTx/>
                <a:latin typeface="Calibri" panose="020F0502020204030204" pitchFamily="34" charset="0"/>
              </a:rPr>
              <a:t> </a:t>
            </a:r>
            <a:br>
              <a:rPr kumimoji="0" lang="en-US" sz="2600" b="0" i="0" u="none" strike="noStrike" kern="0" cap="none" spc="0" normalizeH="0" noProof="0" dirty="0">
                <a:ln>
                  <a:noFill/>
                </a:ln>
                <a:solidFill>
                  <a:srgbClr val="5D5D5D"/>
                </a:solidFill>
                <a:effectLst/>
                <a:uLnTx/>
                <a:uFillTx/>
                <a:latin typeface="Calibri" panose="020F0502020204030204" pitchFamily="34" charset="0"/>
              </a:rPr>
            </a:br>
            <a:r>
              <a:rPr kumimoji="0" lang="en-US" sz="2600" b="0" i="0" u="none" strike="noStrike" kern="0" cap="none" spc="0" normalizeH="0" noProof="0" dirty="0">
                <a:ln>
                  <a:noFill/>
                </a:ln>
                <a:solidFill>
                  <a:srgbClr val="5D5D5D"/>
                </a:solidFill>
                <a:effectLst/>
                <a:uLnTx/>
                <a:uFillTx/>
                <a:latin typeface="Calibri" panose="020F0502020204030204" pitchFamily="34" charset="0"/>
              </a:rPr>
              <a:t>income tax, and 10%</a:t>
            </a:r>
            <a:br>
              <a:rPr kumimoji="0" lang="en-US" sz="2600" b="0" i="0" u="none" strike="noStrike" kern="0" cap="none" spc="0" normalizeH="0" noProof="0" dirty="0">
                <a:ln>
                  <a:noFill/>
                </a:ln>
                <a:solidFill>
                  <a:srgbClr val="5D5D5D"/>
                </a:solidFill>
                <a:effectLst/>
                <a:uLnTx/>
                <a:uFillTx/>
                <a:latin typeface="Calibri" panose="020F0502020204030204" pitchFamily="34" charset="0"/>
              </a:rPr>
            </a:br>
            <a:r>
              <a:rPr kumimoji="0" lang="en-US" sz="2600" b="0" i="0" u="none" strike="noStrike" kern="0" cap="none" spc="0" normalizeH="0" noProof="0" dirty="0">
                <a:ln>
                  <a:noFill/>
                </a:ln>
                <a:solidFill>
                  <a:srgbClr val="5D5D5D"/>
                </a:solidFill>
                <a:effectLst/>
                <a:uLnTx/>
                <a:uFillTx/>
                <a:latin typeface="Calibri" panose="020F0502020204030204" pitchFamily="34" charset="0"/>
              </a:rPr>
              <a:t>penalty tax unless </a:t>
            </a:r>
            <a:br>
              <a:rPr kumimoji="0" lang="en-US" sz="2600" b="0" i="0" u="none" strike="noStrike" kern="0" cap="none" spc="0" normalizeH="0" noProof="0" dirty="0">
                <a:ln>
                  <a:noFill/>
                </a:ln>
                <a:solidFill>
                  <a:srgbClr val="5D5D5D"/>
                </a:solidFill>
                <a:effectLst/>
                <a:uLnTx/>
                <a:uFillTx/>
                <a:latin typeface="Calibri" panose="020F0502020204030204" pitchFamily="34" charset="0"/>
              </a:rPr>
            </a:br>
            <a:r>
              <a:rPr kumimoji="0" lang="en-US" sz="2600" b="0" i="0" u="none" strike="noStrike" kern="0" cap="none" spc="0" normalizeH="0" noProof="0" dirty="0">
                <a:ln>
                  <a:noFill/>
                </a:ln>
                <a:solidFill>
                  <a:srgbClr val="5D5D5D"/>
                </a:solidFill>
                <a:effectLst/>
                <a:uLnTx/>
                <a:uFillTx/>
                <a:latin typeface="Calibri" panose="020F0502020204030204" pitchFamily="34" charset="0"/>
              </a:rPr>
              <a:t>exception applies</a:t>
            </a:r>
          </a:p>
        </p:txBody>
      </p:sp>
      <p:sp>
        <p:nvSpPr>
          <p:cNvPr id="5" name="TextBox 4"/>
          <p:cNvSpPr txBox="1"/>
          <p:nvPr/>
        </p:nvSpPr>
        <p:spPr>
          <a:xfrm>
            <a:off x="530352" y="1676400"/>
            <a:ext cx="7467600" cy="646331"/>
          </a:xfrm>
          <a:prstGeom prst="rect">
            <a:avLst/>
          </a:prstGeom>
          <a:noFill/>
        </p:spPr>
        <p:txBody>
          <a:bodyPr wrap="square" rtlCol="0">
            <a:spAutoFit/>
          </a:bodyPr>
          <a:lstStyle/>
          <a:p>
            <a:pPr>
              <a:lnSpc>
                <a:spcPct val="90000"/>
              </a:lnSpc>
              <a:spcBef>
                <a:spcPct val="20000"/>
              </a:spcBef>
              <a:buClr>
                <a:schemeClr val="folHlink"/>
              </a:buClr>
              <a:buSzPct val="90000"/>
            </a:pPr>
            <a:r>
              <a:rPr lang="en-US" sz="2000" b="1" kern="0" dirty="0">
                <a:solidFill>
                  <a:schemeClr val="accent6"/>
                </a:solidFill>
                <a:latin typeface="+mn-lt"/>
                <a:ea typeface="+mn-ea"/>
              </a:rPr>
              <a:t>Nonqualified distribution: You haven’t satisfied the five-year holding period or you don’t have a qualifying event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Fund a Roth IRA</a:t>
            </a:r>
          </a:p>
        </p:txBody>
      </p:sp>
      <p:grpSp>
        <p:nvGrpSpPr>
          <p:cNvPr id="10" name="Group 9"/>
          <p:cNvGrpSpPr/>
          <p:nvPr/>
        </p:nvGrpSpPr>
        <p:grpSpPr>
          <a:xfrm>
            <a:off x="557360" y="2334642"/>
            <a:ext cx="1943100" cy="2526038"/>
            <a:chOff x="381001" y="2219325"/>
            <a:chExt cx="1943100" cy="2526038"/>
          </a:xfrm>
        </p:grpSpPr>
        <p:sp>
          <p:nvSpPr>
            <p:cNvPr id="3" name="TextBox 2"/>
            <p:cNvSpPr txBox="1"/>
            <p:nvPr/>
          </p:nvSpPr>
          <p:spPr>
            <a:xfrm>
              <a:off x="381001" y="3729700"/>
              <a:ext cx="1943100" cy="1015663"/>
            </a:xfrm>
            <a:prstGeom prst="rect">
              <a:avLst/>
            </a:prstGeom>
            <a:noFill/>
          </p:spPr>
          <p:txBody>
            <a:bodyPr wrap="square" rtlCol="0">
              <a:spAutoFit/>
            </a:bodyPr>
            <a:lstStyle/>
            <a:p>
              <a:pPr lvl="0" algn="ctr"/>
              <a:r>
                <a:rPr lang="en-US" sz="2000" dirty="0">
                  <a:solidFill>
                    <a:srgbClr val="5D5D5D"/>
                  </a:solidFill>
                </a:rPr>
                <a:t>Regular Annual Contributions</a:t>
              </a:r>
            </a:p>
            <a:p>
              <a:pPr algn="ct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22" y="2219325"/>
              <a:ext cx="1559523" cy="2018206"/>
            </a:xfrm>
            <a:prstGeom prst="rect">
              <a:avLst/>
            </a:prstGeom>
          </p:spPr>
        </p:pic>
      </p:grpSp>
      <p:grpSp>
        <p:nvGrpSpPr>
          <p:cNvPr id="11" name="Group 10"/>
          <p:cNvGrpSpPr/>
          <p:nvPr/>
        </p:nvGrpSpPr>
        <p:grpSpPr>
          <a:xfrm>
            <a:off x="5634789" y="1953411"/>
            <a:ext cx="2933700" cy="2673723"/>
            <a:chOff x="2828925" y="1833514"/>
            <a:chExt cx="2933700" cy="2673723"/>
          </a:xfrm>
        </p:grpSpPr>
        <p:sp>
          <p:nvSpPr>
            <p:cNvPr id="5" name="TextBox 4"/>
            <p:cNvSpPr txBox="1"/>
            <p:nvPr/>
          </p:nvSpPr>
          <p:spPr>
            <a:xfrm>
              <a:off x="2828925" y="3712700"/>
              <a:ext cx="2933700" cy="707886"/>
            </a:xfrm>
            <a:prstGeom prst="rect">
              <a:avLst/>
            </a:prstGeom>
            <a:noFill/>
          </p:spPr>
          <p:txBody>
            <a:bodyPr wrap="square" rtlCol="0">
              <a:spAutoFit/>
            </a:bodyPr>
            <a:lstStyle/>
            <a:p>
              <a:pPr lvl="0" algn="ctr"/>
              <a:r>
                <a:rPr lang="en-US" sz="2000" dirty="0">
                  <a:solidFill>
                    <a:srgbClr val="5D5D5D"/>
                  </a:solidFill>
                </a:rPr>
                <a:t>Rollover from Eligible Employer Plan to Roth IRA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266" y="1833514"/>
              <a:ext cx="2066059" cy="2673723"/>
            </a:xfrm>
            <a:prstGeom prst="rect">
              <a:avLst/>
            </a:prstGeom>
          </p:spPr>
        </p:pic>
      </p:grpSp>
      <p:grpSp>
        <p:nvGrpSpPr>
          <p:cNvPr id="12" name="Group 11"/>
          <p:cNvGrpSpPr/>
          <p:nvPr/>
        </p:nvGrpSpPr>
        <p:grpSpPr>
          <a:xfrm>
            <a:off x="2928510" y="2018649"/>
            <a:ext cx="2752725" cy="2650191"/>
            <a:chOff x="6124575" y="1857046"/>
            <a:chExt cx="2752725" cy="2650191"/>
          </a:xfrm>
        </p:grpSpPr>
        <p:sp>
          <p:nvSpPr>
            <p:cNvPr id="6" name="TextBox 5"/>
            <p:cNvSpPr txBox="1"/>
            <p:nvPr/>
          </p:nvSpPr>
          <p:spPr>
            <a:xfrm>
              <a:off x="6124575" y="3712700"/>
              <a:ext cx="2752725" cy="707886"/>
            </a:xfrm>
            <a:prstGeom prst="rect">
              <a:avLst/>
            </a:prstGeom>
            <a:noFill/>
          </p:spPr>
          <p:txBody>
            <a:bodyPr wrap="square" rtlCol="0">
              <a:spAutoFit/>
            </a:bodyPr>
            <a:lstStyle/>
            <a:p>
              <a:pPr lvl="0" algn="ctr"/>
              <a:r>
                <a:rPr lang="en-US" sz="2000" dirty="0">
                  <a:solidFill>
                    <a:srgbClr val="5D5D5D"/>
                  </a:solidFill>
                </a:rPr>
                <a:t>Convert Traditional IRA to Roth IRA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025" y="1857046"/>
              <a:ext cx="2047875" cy="2650191"/>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Funding Annual Roth Contributions</a:t>
            </a:r>
          </a:p>
        </p:txBody>
      </p:sp>
      <p:sp>
        <p:nvSpPr>
          <p:cNvPr id="13" name="Rectangle 3"/>
          <p:cNvSpPr>
            <a:spLocks noGrp="1" noChangeArrowheads="1"/>
          </p:cNvSpPr>
          <p:nvPr>
            <p:ph idx="1"/>
          </p:nvPr>
        </p:nvSpPr>
        <p:spPr>
          <a:xfrm>
            <a:off x="546099" y="2187576"/>
            <a:ext cx="6569075" cy="2070099"/>
          </a:xfrm>
        </p:spPr>
        <p:txBody>
          <a:bodyPr/>
          <a:lstStyle/>
          <a:p>
            <a:r>
              <a:rPr lang="en-US" sz="2200" dirty="0"/>
              <a:t>You can contribute up to $6,000 to a Roth IRA in 2022</a:t>
            </a:r>
          </a:p>
          <a:p>
            <a:r>
              <a:rPr lang="en-US" sz="2200" dirty="0"/>
              <a:t>Individuals age 50 or older can make additional “catch-up” contribution of $1,000</a:t>
            </a:r>
          </a:p>
          <a:p>
            <a:r>
              <a:rPr lang="en-US" sz="2200" dirty="0"/>
              <a:t>Annual contributions may be limited depending on income level and filing status:</a:t>
            </a:r>
          </a:p>
        </p:txBody>
      </p:sp>
      <p:graphicFrame>
        <p:nvGraphicFramePr>
          <p:cNvPr id="14" name="Table 13"/>
          <p:cNvGraphicFramePr>
            <a:graphicFrameLocks noGrp="1"/>
          </p:cNvGraphicFramePr>
          <p:nvPr>
            <p:extLst>
              <p:ext uri="{D42A27DB-BD31-4B8C-83A1-F6EECF244321}">
                <p14:modId xmlns:p14="http://schemas.microsoft.com/office/powerpoint/2010/main" val="4213313582"/>
              </p:ext>
            </p:extLst>
          </p:nvPr>
        </p:nvGraphicFramePr>
        <p:xfrm>
          <a:off x="923925" y="4237147"/>
          <a:ext cx="7162800" cy="18288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370840">
                <a:tc>
                  <a:txBody>
                    <a:bodyPr/>
                    <a:lstStyle/>
                    <a:p>
                      <a:r>
                        <a:rPr lang="en-US" sz="1200" dirty="0">
                          <a:solidFill>
                            <a:srgbClr val="FFFFFF"/>
                          </a:solidFill>
                          <a:latin typeface="Calibri" panose="020F0502020204030204" pitchFamily="34" charset="0"/>
                          <a:cs typeface="Arial"/>
                        </a:rPr>
                        <a:t>Federal filing</a:t>
                      </a:r>
                      <a:r>
                        <a:rPr lang="en-US" sz="1200" baseline="0" dirty="0">
                          <a:solidFill>
                            <a:srgbClr val="FFFFFF"/>
                          </a:solidFill>
                          <a:latin typeface="Calibri" panose="020F0502020204030204" pitchFamily="34" charset="0"/>
                          <a:cs typeface="Arial"/>
                        </a:rPr>
                        <a:t> </a:t>
                      </a:r>
                      <a:r>
                        <a:rPr lang="en-US" sz="1200" dirty="0">
                          <a:solidFill>
                            <a:srgbClr val="FFFFFF"/>
                          </a:solidFill>
                          <a:latin typeface="Calibri" panose="020F0502020204030204" pitchFamily="34" charset="0"/>
                          <a:cs typeface="Arial"/>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b="1" kern="1200" dirty="0">
                          <a:solidFill>
                            <a:srgbClr val="FFFFFF"/>
                          </a:solidFill>
                          <a:latin typeface="Calibri" panose="020F0502020204030204" pitchFamily="34" charset="0"/>
                          <a:ea typeface="+mn-ea"/>
                          <a:cs typeface="Arial"/>
                        </a:rPr>
                        <a:t>2022 Roth contribution reduced if MAGI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dirty="0">
                          <a:solidFill>
                            <a:srgbClr val="FFFFFF"/>
                          </a:solidFill>
                          <a:latin typeface="Calibri" panose="020F0502020204030204" pitchFamily="34" charset="0"/>
                          <a:cs typeface="Arial"/>
                        </a:rPr>
                        <a:t>You</a:t>
                      </a:r>
                      <a:r>
                        <a:rPr lang="en-US" sz="1200" baseline="0" dirty="0">
                          <a:solidFill>
                            <a:srgbClr val="FFFFFF"/>
                          </a:solidFill>
                          <a:latin typeface="Calibri" panose="020F0502020204030204" pitchFamily="34" charset="0"/>
                          <a:cs typeface="Arial"/>
                        </a:rPr>
                        <a:t> can’t contribute to a Roth IRA in 2022 if your MAGI is:</a:t>
                      </a:r>
                      <a:endParaRPr lang="en-US" sz="1200" dirty="0">
                        <a:solidFill>
                          <a:srgbClr val="FFFFFF"/>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70840">
                <a:tc>
                  <a:txBody>
                    <a:bodyPr/>
                    <a:lstStyle/>
                    <a:p>
                      <a:r>
                        <a:rPr lang="en-US" sz="1200" b="1" kern="1200" dirty="0">
                          <a:solidFill>
                            <a:srgbClr val="5D5D5D"/>
                          </a:solidFill>
                          <a:latin typeface="Calibri" panose="020F0502020204030204" pitchFamily="34" charset="0"/>
                          <a:ea typeface="+mn-ea"/>
                          <a:cs typeface="Arial"/>
                        </a:rPr>
                        <a:t>Single or head of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 than $129,000 but less than $144,000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$144,000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200" b="1" kern="1200" dirty="0">
                          <a:solidFill>
                            <a:srgbClr val="5D5D5D"/>
                          </a:solidFill>
                          <a:latin typeface="Calibri" panose="020F0502020204030204" pitchFamily="34" charset="0"/>
                          <a:ea typeface="+mn-ea"/>
                          <a:cs typeface="Arial"/>
                        </a:rPr>
                        <a:t>Married</a:t>
                      </a:r>
                      <a:r>
                        <a:rPr lang="en-US" sz="1200" b="1" kern="1200" baseline="0" dirty="0">
                          <a:solidFill>
                            <a:srgbClr val="5D5D5D"/>
                          </a:solidFill>
                          <a:latin typeface="Calibri" panose="020F0502020204030204" pitchFamily="34" charset="0"/>
                          <a:ea typeface="+mn-ea"/>
                          <a:cs typeface="Arial"/>
                        </a:rPr>
                        <a:t> filing jointly or qualifying widow(er)</a:t>
                      </a:r>
                      <a:endParaRPr lang="en-US" sz="1200"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a:t>
                      </a:r>
                      <a:r>
                        <a:rPr lang="en-US" sz="1200" b="1" baseline="0" dirty="0">
                          <a:solidFill>
                            <a:srgbClr val="5D5D5D"/>
                          </a:solidFill>
                          <a:latin typeface="Calibri" panose="020F0502020204030204" pitchFamily="34" charset="0"/>
                          <a:cs typeface="Arial"/>
                        </a:rPr>
                        <a:t> than $204,000 but less than $214,000</a:t>
                      </a:r>
                      <a:endParaRPr lang="en-US" sz="1200" b="1"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$214,000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200" b="1" dirty="0">
                          <a:solidFill>
                            <a:srgbClr val="5D5D5D"/>
                          </a:solidFill>
                          <a:latin typeface="Calibri" panose="020F0502020204030204" pitchFamily="34" charset="0"/>
                          <a:cs typeface="Arial"/>
                        </a:rPr>
                        <a:t>Married</a:t>
                      </a:r>
                      <a:r>
                        <a:rPr lang="en-US" sz="1200" b="1" baseline="0" dirty="0">
                          <a:solidFill>
                            <a:srgbClr val="5D5D5D"/>
                          </a:solidFill>
                          <a:latin typeface="Calibri" panose="020F0502020204030204" pitchFamily="34" charset="0"/>
                          <a:cs typeface="Arial"/>
                        </a:rPr>
                        <a:t> filing separately</a:t>
                      </a:r>
                      <a:endParaRPr lang="en-US" sz="1200" b="1" dirty="0">
                        <a:solidFill>
                          <a:srgbClr val="5D5D5D"/>
                        </a:solidFill>
                        <a:latin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More than $0 but less than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5D5D5D"/>
                          </a:solidFill>
                          <a:latin typeface="Calibri" panose="020F0502020204030204" pitchFamily="34" charset="0"/>
                          <a:cs typeface="Arial"/>
                        </a:rPr>
                        <a:t>$10,000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654" y="609600"/>
            <a:ext cx="1508391" cy="1952036"/>
          </a:xfrm>
          <a:prstGeom prst="rect">
            <a:avLst/>
          </a:prstGeom>
        </p:spPr>
      </p:pic>
    </p:spTree>
    <p:extLst>
      <p:ext uri="{BB962C8B-B14F-4D97-AF65-F5344CB8AC3E}">
        <p14:creationId xmlns:p14="http://schemas.microsoft.com/office/powerpoint/2010/main" val="13006775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9" t="6228"/>
          <a:stretch/>
        </p:blipFill>
        <p:spPr>
          <a:xfrm>
            <a:off x="0" y="1838324"/>
            <a:ext cx="7955453" cy="5019675"/>
          </a:xfrm>
          <a:prstGeom prst="rect">
            <a:avLst/>
          </a:prstGeom>
        </p:spPr>
      </p:pic>
      <p:sp>
        <p:nvSpPr>
          <p:cNvPr id="2" name="Title 1"/>
          <p:cNvSpPr>
            <a:spLocks noGrp="1"/>
          </p:cNvSpPr>
          <p:nvPr>
            <p:ph type="title"/>
          </p:nvPr>
        </p:nvSpPr>
        <p:spPr/>
        <p:txBody>
          <a:bodyPr>
            <a:noAutofit/>
          </a:bodyPr>
          <a:lstStyle/>
          <a:p>
            <a:r>
              <a:rPr lang="en-US" dirty="0"/>
              <a:t>Converting a Traditional IRA </a:t>
            </a:r>
            <a:br>
              <a:rPr lang="en-US" dirty="0"/>
            </a:br>
            <a:r>
              <a:rPr lang="en-US" dirty="0"/>
              <a:t>to a Roth IRA</a:t>
            </a:r>
          </a:p>
        </p:txBody>
      </p:sp>
      <p:sp>
        <p:nvSpPr>
          <p:cNvPr id="5" name="Content Placeholder 4"/>
          <p:cNvSpPr>
            <a:spLocks noGrp="1"/>
          </p:cNvSpPr>
          <p:nvPr>
            <p:ph idx="1"/>
          </p:nvPr>
        </p:nvSpPr>
        <p:spPr>
          <a:xfrm>
            <a:off x="657225" y="1962150"/>
            <a:ext cx="8127365" cy="1219200"/>
          </a:xfrm>
        </p:spPr>
        <p:txBody>
          <a:bodyPr>
            <a:normAutofit/>
          </a:bodyPr>
          <a:lstStyle/>
          <a:p>
            <a:pPr lvl="0">
              <a:defRPr/>
            </a:pPr>
            <a:r>
              <a:rPr lang="en-US" dirty="0">
                <a:cs typeface="Arial (Body)"/>
              </a:rPr>
              <a:t>Taxed in year of conversion as if you took a withdrawal (but 10% early distribution does not apply)</a:t>
            </a:r>
          </a:p>
        </p:txBody>
      </p:sp>
      <p:sp>
        <p:nvSpPr>
          <p:cNvPr id="6" name="Content Placeholder 4"/>
          <p:cNvSpPr txBox="1">
            <a:spLocks/>
          </p:cNvSpPr>
          <p:nvPr/>
        </p:nvSpPr>
        <p:spPr>
          <a:xfrm>
            <a:off x="3171826" y="2809875"/>
            <a:ext cx="5600699" cy="3667125"/>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85750" indent="-28575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cs typeface="Arial (Body)"/>
              </a:rPr>
              <a:t>Trade off immediate taxation for possibility of tax-free qualified distributions in future</a:t>
            </a:r>
          </a:p>
          <a:p>
            <a:pPr>
              <a:defRPr/>
            </a:pPr>
            <a:r>
              <a:rPr lang="en-US" dirty="0">
                <a:cs typeface="Arial (Body)"/>
              </a:rPr>
              <a:t>You can also convert SIMPLE IRAs (after two-year waiting period) and SEP-IRAs to Roth IRAs</a:t>
            </a: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74800"/>
            <a:ext cx="7924800" cy="5283200"/>
          </a:xfrm>
          <a:prstGeom prst="rect">
            <a:avLst/>
          </a:prstGeom>
        </p:spPr>
      </p:pic>
      <p:sp>
        <p:nvSpPr>
          <p:cNvPr id="33794" name="Rectangle 4"/>
          <p:cNvSpPr>
            <a:spLocks noGrp="1" noChangeArrowheads="1"/>
          </p:cNvSpPr>
          <p:nvPr>
            <p:ph type="title"/>
          </p:nvPr>
        </p:nvSpPr>
        <p:spPr/>
        <p:txBody>
          <a:bodyPr>
            <a:noAutofit/>
          </a:bodyPr>
          <a:lstStyle/>
          <a:p>
            <a:r>
              <a:rPr lang="en-US" dirty="0"/>
              <a:t>Ways to Convert a Traditional IRA </a:t>
            </a:r>
            <a:br>
              <a:rPr lang="en-US" dirty="0"/>
            </a:br>
            <a:r>
              <a:rPr lang="en-US" dirty="0"/>
              <a:t>to a Roth IRA</a:t>
            </a:r>
          </a:p>
        </p:txBody>
      </p:sp>
      <p:sp>
        <p:nvSpPr>
          <p:cNvPr id="23558" name="Rectangle 6"/>
          <p:cNvSpPr>
            <a:spLocks noGrp="1" noChangeArrowheads="1"/>
          </p:cNvSpPr>
          <p:nvPr>
            <p:ph idx="1"/>
          </p:nvPr>
        </p:nvSpPr>
        <p:spPr>
          <a:xfrm>
            <a:off x="530352" y="1828800"/>
            <a:ext cx="4702175" cy="3308350"/>
          </a:xfrm>
        </p:spPr>
        <p:txBody>
          <a:bodyPr/>
          <a:lstStyle/>
          <a:p>
            <a:r>
              <a:rPr lang="en-US" sz="2800" dirty="0"/>
              <a:t>Rollover</a:t>
            </a:r>
          </a:p>
          <a:p>
            <a:r>
              <a:rPr lang="en-US" sz="2800" dirty="0"/>
              <a:t>Trustee-to-trustee transfer</a:t>
            </a:r>
          </a:p>
          <a:p>
            <a:r>
              <a:rPr lang="en-US" sz="2800" dirty="0"/>
              <a:t>Same-trustee transfer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8">
                                            <p:txEl>
                                              <p:pRg st="1" end="1"/>
                                            </p:txEl>
                                          </p:spTgt>
                                        </p:tgtEl>
                                        <p:attrNameLst>
                                          <p:attrName>style.visibility</p:attrName>
                                        </p:attrNameLst>
                                      </p:cBhvr>
                                      <p:to>
                                        <p:strVal val="visible"/>
                                      </p:to>
                                    </p:set>
                                    <p:anim calcmode="lin" valueType="num">
                                      <p:cBhvr additive="base">
                                        <p:cTn id="13" dur="500" fill="hold"/>
                                        <p:tgtEl>
                                          <p:spTgt spid="235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8">
                                            <p:txEl>
                                              <p:pRg st="2" end="2"/>
                                            </p:txEl>
                                          </p:spTgt>
                                        </p:tgtEl>
                                        <p:attrNameLst>
                                          <p:attrName>style.visibility</p:attrName>
                                        </p:attrNameLst>
                                      </p:cBhvr>
                                      <p:to>
                                        <p:strVal val="visible"/>
                                      </p:to>
                                    </p:set>
                                    <p:anim calcmode="lin" valueType="num">
                                      <p:cBhvr additive="base">
                                        <p:cTn id="19" dur="500" fill="hold"/>
                                        <p:tgtEl>
                                          <p:spTgt spid="235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725" y="1924050"/>
            <a:ext cx="6312275" cy="4933950"/>
          </a:xfrm>
          <a:prstGeom prst="rect">
            <a:avLst/>
          </a:prstGeom>
        </p:spPr>
      </p:pic>
      <p:sp>
        <p:nvSpPr>
          <p:cNvPr id="29698" name="Rectangle 4"/>
          <p:cNvSpPr>
            <a:spLocks noGrp="1" noChangeArrowheads="1"/>
          </p:cNvSpPr>
          <p:nvPr>
            <p:ph type="title"/>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530351" y="1828800"/>
            <a:ext cx="6375273" cy="4362450"/>
          </a:xfrm>
        </p:spPr>
        <p:txBody>
          <a:bodyPr>
            <a:noAutofit/>
          </a:bodyPr>
          <a:lstStyle/>
          <a:p>
            <a:r>
              <a:rPr lang="en-US" sz="2800" dirty="0"/>
              <a:t>Taxed as if you took a withdrawal from the traditional IRA</a:t>
            </a:r>
          </a:p>
          <a:p>
            <a:r>
              <a:rPr lang="en-US" sz="2800" dirty="0"/>
              <a:t>10% penalty tax doesn’t apply </a:t>
            </a:r>
            <a:br>
              <a:rPr lang="en-US" sz="2800" dirty="0"/>
            </a:br>
            <a:r>
              <a:rPr lang="en-US" sz="2800" dirty="0"/>
              <a:t>(but may be recaptured </a:t>
            </a:r>
            <a:br>
              <a:rPr lang="en-US" sz="2800" dirty="0"/>
            </a:br>
            <a:r>
              <a:rPr lang="en-US" sz="2800" dirty="0"/>
              <a:t>if you make a nonqualified </a:t>
            </a:r>
            <a:br>
              <a:rPr lang="en-US" sz="2800" dirty="0"/>
            </a:br>
            <a:r>
              <a:rPr lang="en-US" sz="2800" dirty="0"/>
              <a:t>withdrawal from your </a:t>
            </a:r>
            <a:br>
              <a:rPr lang="en-US" sz="2800" dirty="0"/>
            </a:br>
            <a:r>
              <a:rPr lang="en-US" sz="2800" dirty="0"/>
              <a:t>Roth IRA within five years </a:t>
            </a:r>
            <a:br>
              <a:rPr lang="en-US" sz="2800" dirty="0"/>
            </a:br>
            <a:r>
              <a:rPr lang="en-US" sz="2800" dirty="0"/>
              <a:t>of any conversion)</a:t>
            </a:r>
          </a:p>
          <a:p>
            <a:pPr>
              <a:buNone/>
            </a:pPr>
            <a:endParaRPr lang="en-US" sz="280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5975" y="3429000"/>
            <a:ext cx="1619250" cy="2476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685800" y="1828800"/>
            <a:ext cx="7924800" cy="1371600"/>
          </a:xfrm>
        </p:spPr>
        <p:txBody>
          <a:bodyPr/>
          <a:lstStyle/>
          <a:p>
            <a:pPr>
              <a:spcBef>
                <a:spcPts val="0"/>
              </a:spcBef>
              <a:buNone/>
            </a:pPr>
            <a:r>
              <a:rPr lang="en-US" sz="2400" dirty="0"/>
              <a:t>If you’ve made only deductible contributions to your</a:t>
            </a:r>
          </a:p>
          <a:p>
            <a:pPr>
              <a:spcBef>
                <a:spcPts val="0"/>
              </a:spcBef>
              <a:buNone/>
            </a:pPr>
            <a:r>
              <a:rPr lang="en-US" sz="2400" dirty="0"/>
              <a:t>traditional IRAs, then the entire amount you convert is </a:t>
            </a:r>
          </a:p>
          <a:p>
            <a:pPr>
              <a:spcBef>
                <a:spcPts val="0"/>
              </a:spcBef>
              <a:buNone/>
            </a:pPr>
            <a:r>
              <a:rPr lang="en-US" sz="2400" dirty="0"/>
              <a:t>subject to income tax.</a:t>
            </a:r>
          </a:p>
        </p:txBody>
      </p:sp>
      <p:sp>
        <p:nvSpPr>
          <p:cNvPr id="7" name="Text Box 15"/>
          <p:cNvSpPr txBox="1">
            <a:spLocks noChangeArrowheads="1"/>
          </p:cNvSpPr>
          <p:nvPr/>
        </p:nvSpPr>
        <p:spPr bwMode="auto">
          <a:xfrm>
            <a:off x="2161250" y="3962401"/>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dirty="0">
                <a:solidFill>
                  <a:srgbClr val="FFFFFF"/>
                </a:solidFill>
                <a:latin typeface="Calibri" panose="020F0502020204030204" pitchFamily="34" charset="0"/>
                <a:cs typeface="Arial"/>
              </a:rPr>
              <a:t>Only deductible contributions and earnings</a:t>
            </a:r>
          </a:p>
        </p:txBody>
      </p:sp>
      <p:sp>
        <p:nvSpPr>
          <p:cNvPr id="11" name="TextBox 10"/>
          <p:cNvSpPr txBox="1"/>
          <p:nvPr/>
        </p:nvSpPr>
        <p:spPr>
          <a:xfrm>
            <a:off x="4724400" y="4267200"/>
            <a:ext cx="3163687" cy="461665"/>
          </a:xfrm>
          <a:prstGeom prst="rect">
            <a:avLst/>
          </a:prstGeom>
          <a:noFill/>
        </p:spPr>
        <p:txBody>
          <a:bodyPr wrap="none" rtlCol="0">
            <a:spAutoFit/>
          </a:bodyPr>
          <a:lstStyle/>
          <a:p>
            <a:r>
              <a:rPr lang="en-US" sz="2400" dirty="0">
                <a:solidFill>
                  <a:srgbClr val="5D5D5D"/>
                </a:solidFill>
                <a:latin typeface="Calibri" panose="020F0502020204030204" pitchFamily="34" charset="0"/>
                <a:cs typeface="Arial"/>
              </a:rPr>
              <a:t>Fully taxable conversion</a:t>
            </a:r>
          </a:p>
        </p:txBody>
      </p:sp>
      <p:sp>
        <p:nvSpPr>
          <p:cNvPr id="12" name="TextBox 11"/>
          <p:cNvSpPr txBox="1"/>
          <p:nvPr/>
        </p:nvSpPr>
        <p:spPr>
          <a:xfrm>
            <a:off x="2495550" y="3614322"/>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10" name="TextBox 9"/>
          <p:cNvSpPr txBox="1"/>
          <p:nvPr/>
        </p:nvSpPr>
        <p:spPr>
          <a:xfrm>
            <a:off x="4114800" y="4191000"/>
            <a:ext cx="389850" cy="584775"/>
          </a:xfrm>
          <a:prstGeom prst="rect">
            <a:avLst/>
          </a:prstGeom>
          <a:noFill/>
        </p:spPr>
        <p:txBody>
          <a:bodyPr wrap="none" rtlCol="0">
            <a:spAutoFit/>
          </a:bodyPr>
          <a:lstStyle/>
          <a:p>
            <a:r>
              <a:rPr lang="en-US" sz="3200" dirty="0">
                <a:solidFill>
                  <a:srgbClr val="5D5D5D"/>
                </a:solidFil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29699" name="Rectangle 6"/>
          <p:cNvSpPr>
            <a:spLocks noGrp="1" noChangeArrowheads="1"/>
          </p:cNvSpPr>
          <p:nvPr>
            <p:ph type="body" sz="half" idx="4294967295"/>
          </p:nvPr>
        </p:nvSpPr>
        <p:spPr>
          <a:xfrm>
            <a:off x="3298825" y="1625599"/>
            <a:ext cx="4470400" cy="4648200"/>
          </a:xfrm>
        </p:spPr>
        <p:txBody>
          <a:bodyPr>
            <a:normAutofit/>
          </a:bodyPr>
          <a:lstStyle/>
          <a:p>
            <a:pPr>
              <a:spcBef>
                <a:spcPts val="0"/>
              </a:spcBef>
              <a:spcAft>
                <a:spcPts val="0"/>
              </a:spcAft>
            </a:pPr>
            <a:r>
              <a:rPr lang="en-US" dirty="0"/>
              <a:t>If you’ve made nondeductible (after-tax) contributions to your traditional IRA, any distribution consists of pro rata amount of taxable and nontaxable dollars</a:t>
            </a:r>
          </a:p>
          <a:p>
            <a:r>
              <a:rPr lang="en-US" dirty="0"/>
              <a:t>Can’t just convert nontaxable dollars in a traditional IRA for </a:t>
            </a:r>
            <a:br>
              <a:rPr lang="en-US" dirty="0"/>
            </a:br>
            <a:r>
              <a:rPr lang="en-US" dirty="0"/>
              <a:t>tax-free conversion</a:t>
            </a:r>
          </a:p>
          <a:p>
            <a:pPr>
              <a:buNone/>
            </a:pPr>
            <a:endParaRPr lang="en-US" dirty="0"/>
          </a:p>
        </p:txBody>
      </p:sp>
      <p:grpSp>
        <p:nvGrpSpPr>
          <p:cNvPr id="12" name="Group 11"/>
          <p:cNvGrpSpPr/>
          <p:nvPr/>
        </p:nvGrpSpPr>
        <p:grpSpPr>
          <a:xfrm>
            <a:off x="1467048" y="1811045"/>
            <a:ext cx="1638102" cy="4059652"/>
            <a:chOff x="1467048" y="1811045"/>
            <a:chExt cx="1638102" cy="4059652"/>
          </a:xfrm>
        </p:grpSpPr>
        <p:sp>
          <p:nvSpPr>
            <p:cNvPr id="13" name="Rectangle 12"/>
            <p:cNvSpPr/>
            <p:nvPr/>
          </p:nvSpPr>
          <p:spPr>
            <a:xfrm>
              <a:off x="1476441" y="1811045"/>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Box 15"/>
            <p:cNvSpPr txBox="1">
              <a:spLocks noChangeArrowheads="1"/>
            </p:cNvSpPr>
            <p:nvPr/>
          </p:nvSpPr>
          <p:spPr bwMode="auto">
            <a:xfrm>
              <a:off x="1571823" y="2303110"/>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TAXABLE </a:t>
              </a:r>
              <a:r>
                <a:rPr lang="en-US" sz="1600" b="1" dirty="0">
                  <a:solidFill>
                    <a:srgbClr val="FFFFFF"/>
                  </a:solidFill>
                  <a:latin typeface="Calibri" panose="020F0502020204030204" pitchFamily="34" charset="0"/>
                  <a:cs typeface="Arial"/>
                </a:rPr>
                <a:t>Deductible contributions and earnings</a:t>
              </a:r>
            </a:p>
          </p:txBody>
        </p:sp>
        <p:sp>
          <p:nvSpPr>
            <p:cNvPr id="19" name="TextBox 18"/>
            <p:cNvSpPr txBox="1"/>
            <p:nvPr/>
          </p:nvSpPr>
          <p:spPr>
            <a:xfrm>
              <a:off x="1928879" y="1811045"/>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20" name="Rectangle 19"/>
            <p:cNvSpPr/>
            <p:nvPr/>
          </p:nvSpPr>
          <p:spPr>
            <a:xfrm>
              <a:off x="1476375" y="4102222"/>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nvSpPr>
          <p:spPr bwMode="auto">
            <a:xfrm>
              <a:off x="1467048" y="4102223"/>
              <a:ext cx="1638102" cy="120032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NONTAXABLE </a:t>
              </a:r>
              <a:r>
                <a:rPr lang="en-US" sz="1600" b="1" dirty="0">
                  <a:solidFill>
                    <a:srgbClr val="FFFFFF"/>
                  </a:solidFill>
                  <a:latin typeface="Calibri" panose="020F0502020204030204" pitchFamily="34" charset="0"/>
                  <a:cs typeface="Arial"/>
                </a:rPr>
                <a:t>Non-deductible contributions</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r>
              <a:rPr lang="en-US" dirty="0"/>
              <a:t>Calculating the Conversion Taxes</a:t>
            </a:r>
          </a:p>
        </p:txBody>
      </p:sp>
      <p:sp>
        <p:nvSpPr>
          <p:cNvPr id="42" name="Rectangle 41"/>
          <p:cNvSpPr/>
          <p:nvPr/>
        </p:nvSpPr>
        <p:spPr>
          <a:xfrm>
            <a:off x="5800791" y="1811044"/>
            <a:ext cx="1619250" cy="229117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1118795" y="2182505"/>
            <a:ext cx="4334466" cy="2092881"/>
          </a:xfrm>
          <a:prstGeom prst="rect">
            <a:avLst/>
          </a:prstGeom>
          <a:noFill/>
        </p:spPr>
        <p:txBody>
          <a:bodyPr wrap="square" rtlCol="0">
            <a:spAutoFit/>
          </a:bodyPr>
          <a:lstStyle/>
          <a:p>
            <a:r>
              <a:rPr lang="en-US" sz="2600" dirty="0">
                <a:solidFill>
                  <a:srgbClr val="5D5D5D"/>
                </a:solidFill>
                <a:latin typeface="Calibri" panose="020F0502020204030204" pitchFamily="34" charset="0"/>
                <a:cs typeface="Arial"/>
              </a:rPr>
              <a:t>Must aggregate all traditional IRAs you own, including SEP and SIMPLE IRAs, when calculating the taxable amount of a withdrawal or conversion</a:t>
            </a:r>
          </a:p>
        </p:txBody>
      </p:sp>
      <p:sp>
        <p:nvSpPr>
          <p:cNvPr id="43" name="Text Box 15"/>
          <p:cNvSpPr txBox="1">
            <a:spLocks noChangeArrowheads="1"/>
          </p:cNvSpPr>
          <p:nvPr/>
        </p:nvSpPr>
        <p:spPr bwMode="auto">
          <a:xfrm>
            <a:off x="5896173" y="2303110"/>
            <a:ext cx="1428486" cy="144655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TAXABLE </a:t>
            </a:r>
            <a:r>
              <a:rPr lang="en-US" sz="1600" b="1" dirty="0">
                <a:solidFill>
                  <a:srgbClr val="FFFFFF"/>
                </a:solidFill>
                <a:latin typeface="Calibri" panose="020F0502020204030204" pitchFamily="34" charset="0"/>
                <a:cs typeface="Arial"/>
              </a:rPr>
              <a:t>Deductible contributions and earnings</a:t>
            </a:r>
          </a:p>
        </p:txBody>
      </p:sp>
      <p:sp>
        <p:nvSpPr>
          <p:cNvPr id="44" name="TextBox 43"/>
          <p:cNvSpPr txBox="1"/>
          <p:nvPr/>
        </p:nvSpPr>
        <p:spPr>
          <a:xfrm>
            <a:off x="6253229" y="1811045"/>
            <a:ext cx="828675" cy="492443"/>
          </a:xfrm>
          <a:prstGeom prst="rect">
            <a:avLst/>
          </a:prstGeom>
          <a:noFill/>
        </p:spPr>
        <p:txBody>
          <a:bodyPr wrap="square" rtlCol="0">
            <a:spAutoFit/>
          </a:bodyPr>
          <a:lstStyle/>
          <a:p>
            <a:r>
              <a:rPr lang="en-US" sz="2600" b="1" dirty="0">
                <a:solidFill>
                  <a:srgbClr val="FFFFFF"/>
                </a:solidFill>
                <a:latin typeface="Calibri" panose="020F0502020204030204" pitchFamily="34" charset="0"/>
                <a:cs typeface="Arial"/>
              </a:rPr>
              <a:t>IRA</a:t>
            </a:r>
          </a:p>
        </p:txBody>
      </p:sp>
      <p:sp>
        <p:nvSpPr>
          <p:cNvPr id="45" name="Rectangle 44"/>
          <p:cNvSpPr/>
          <p:nvPr/>
        </p:nvSpPr>
        <p:spPr>
          <a:xfrm>
            <a:off x="5800725" y="4102221"/>
            <a:ext cx="1619250" cy="17684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 Box 15"/>
          <p:cNvSpPr txBox="1">
            <a:spLocks noChangeArrowheads="1"/>
          </p:cNvSpPr>
          <p:nvPr/>
        </p:nvSpPr>
        <p:spPr bwMode="auto">
          <a:xfrm>
            <a:off x="5791398" y="4102222"/>
            <a:ext cx="1638102" cy="120032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endParaRPr lang="en-US" sz="1600" b="1" u="sng" dirty="0">
              <a:solidFill>
                <a:srgbClr val="FFFFFF"/>
              </a:solidFill>
              <a:latin typeface="Arial"/>
              <a:cs typeface="Arial"/>
            </a:endParaRPr>
          </a:p>
          <a:p>
            <a:pPr algn="ctr">
              <a:spcBef>
                <a:spcPct val="50000"/>
              </a:spcBef>
            </a:pPr>
            <a:r>
              <a:rPr lang="en-US" sz="1600" b="1" u="sng" dirty="0">
                <a:solidFill>
                  <a:srgbClr val="FFFFFF"/>
                </a:solidFill>
                <a:latin typeface="Calibri" panose="020F0502020204030204" pitchFamily="34" charset="0"/>
                <a:cs typeface="Arial"/>
              </a:rPr>
              <a:t>NONTAXABLE </a:t>
            </a:r>
            <a:r>
              <a:rPr lang="en-US" sz="1600" b="1" dirty="0">
                <a:solidFill>
                  <a:srgbClr val="FFFFFF"/>
                </a:solidFill>
                <a:latin typeface="Calibri" panose="020F0502020204030204" pitchFamily="34" charset="0"/>
                <a:cs typeface="Arial"/>
              </a:rPr>
              <a:t>Non-deductible contributions</a:t>
            </a:r>
          </a:p>
        </p:txBody>
      </p:sp>
    </p:spTree>
    <p:extLst>
      <p:ext uri="{BB962C8B-B14F-4D97-AF65-F5344CB8AC3E}">
        <p14:creationId xmlns:p14="http://schemas.microsoft.com/office/powerpoint/2010/main" val="42278602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312" y="2400300"/>
            <a:ext cx="6201687" cy="4458364"/>
          </a:xfrm>
          <a:prstGeom prst="rect">
            <a:avLst/>
          </a:prstGeom>
        </p:spPr>
      </p:pic>
      <p:sp>
        <p:nvSpPr>
          <p:cNvPr id="2" name="Title 1"/>
          <p:cNvSpPr>
            <a:spLocks noGrp="1"/>
          </p:cNvSpPr>
          <p:nvPr>
            <p:ph type="title"/>
          </p:nvPr>
        </p:nvSpPr>
        <p:spPr/>
        <p:txBody>
          <a:bodyPr/>
          <a:lstStyle/>
          <a:p>
            <a:r>
              <a:rPr lang="en-US" dirty="0"/>
              <a:t>Who Can Convert to a Roth?</a:t>
            </a:r>
          </a:p>
        </p:txBody>
      </p:sp>
      <p:grpSp>
        <p:nvGrpSpPr>
          <p:cNvPr id="5" name="Group 4"/>
          <p:cNvGrpSpPr/>
          <p:nvPr/>
        </p:nvGrpSpPr>
        <p:grpSpPr>
          <a:xfrm>
            <a:off x="568854" y="1581864"/>
            <a:ext cx="4705352" cy="1857527"/>
            <a:chOff x="568854" y="1581864"/>
            <a:chExt cx="4705352" cy="1857527"/>
          </a:xfrm>
        </p:grpSpPr>
        <p:sp>
          <p:nvSpPr>
            <p:cNvPr id="7" name="TextBox 6"/>
            <p:cNvSpPr txBox="1"/>
            <p:nvPr/>
          </p:nvSpPr>
          <p:spPr>
            <a:xfrm>
              <a:off x="568854" y="1869731"/>
              <a:ext cx="4705352" cy="1569660"/>
            </a:xfrm>
            <a:prstGeom prst="rect">
              <a:avLst/>
            </a:prstGeom>
            <a:noFill/>
          </p:spPr>
          <p:txBody>
            <a:bodyPr wrap="square" rtlCol="0">
              <a:spAutoFit/>
            </a:bodyPr>
            <a:lstStyle/>
            <a:p>
              <a:pPr marL="342900" lvl="0" indent="-342900">
                <a:buClr>
                  <a:srgbClr val="5D5D5D"/>
                </a:buClr>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You can’t convert an inherited traditional IRA to a Roth IRA  (special rules apply to spouse beneficiaries)</a:t>
              </a:r>
            </a:p>
          </p:txBody>
        </p:sp>
        <p:sp>
          <p:nvSpPr>
            <p:cNvPr id="10" name="TextBox 9"/>
            <p:cNvSpPr txBox="1"/>
            <p:nvPr/>
          </p:nvSpPr>
          <p:spPr>
            <a:xfrm>
              <a:off x="925223" y="1581864"/>
              <a:ext cx="3352800"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Exception</a:t>
              </a:r>
              <a:endParaRPr lang="en-US" sz="2200" b="1" dirty="0">
                <a:solidFill>
                  <a:schemeClr val="accent6"/>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“Back Door” to Fund Annual Roth Contributions</a:t>
            </a:r>
          </a:p>
        </p:txBody>
      </p:sp>
      <p:sp>
        <p:nvSpPr>
          <p:cNvPr id="13" name="Rectangle 3"/>
          <p:cNvSpPr>
            <a:spLocks noGrp="1" noChangeArrowheads="1"/>
          </p:cNvSpPr>
          <p:nvPr>
            <p:ph idx="1"/>
          </p:nvPr>
        </p:nvSpPr>
        <p:spPr>
          <a:xfrm>
            <a:off x="546100" y="2187575"/>
            <a:ext cx="8083550" cy="2600325"/>
          </a:xfrm>
        </p:spPr>
        <p:txBody>
          <a:bodyPr/>
          <a:lstStyle/>
          <a:p>
            <a:r>
              <a:rPr lang="en-US" sz="2000" dirty="0"/>
              <a:t>Even if you can’t contribute to a Roth IRA because of the income limits, you can contribute to a traditional IRA as long as you have earned income </a:t>
            </a:r>
          </a:p>
          <a:p>
            <a:r>
              <a:rPr lang="en-US" sz="2000" dirty="0"/>
              <a:t>Anyone can convert a traditional IRA to a Roth, regardless of income or marital status</a:t>
            </a:r>
          </a:p>
          <a:p>
            <a:pPr lvl="0">
              <a:defRPr/>
            </a:pPr>
            <a:r>
              <a:rPr lang="en-US" sz="2000" dirty="0"/>
              <a:t>You can make nondeductible contributions initially to a traditional IRA </a:t>
            </a:r>
          </a:p>
          <a:p>
            <a:pPr lvl="0">
              <a:defRPr/>
            </a:pPr>
            <a:r>
              <a:rPr lang="en-US" sz="2000" dirty="0"/>
              <a:t>Convert that traditional IRA to a Roth</a:t>
            </a:r>
          </a:p>
          <a:p>
            <a:pPr lvl="0">
              <a:defRPr/>
            </a:pPr>
            <a:r>
              <a:rPr lang="en-US" sz="2000" dirty="0"/>
              <a:t>Remember to aggregate your traditional IRAs when calculating tax</a:t>
            </a:r>
          </a:p>
        </p:txBody>
      </p:sp>
      <p:sp>
        <p:nvSpPr>
          <p:cNvPr id="5" name="TextBox 4"/>
          <p:cNvSpPr txBox="1"/>
          <p:nvPr/>
        </p:nvSpPr>
        <p:spPr>
          <a:xfrm>
            <a:off x="191475" y="5502275"/>
            <a:ext cx="2096728" cy="523220"/>
          </a:xfrm>
          <a:prstGeom prst="rect">
            <a:avLst/>
          </a:prstGeom>
          <a:noFill/>
        </p:spPr>
        <p:txBody>
          <a:bodyPr wrap="none" rtlCol="0">
            <a:spAutoFit/>
          </a:bodyPr>
          <a:lstStyle/>
          <a:p>
            <a:pPr algn="r"/>
            <a:r>
              <a:rPr lang="en-US" sz="1400" b="1" dirty="0">
                <a:solidFill>
                  <a:srgbClr val="5D5D5D"/>
                </a:solidFill>
                <a:latin typeface="Calibri" panose="020F0502020204030204" pitchFamily="34" charset="0"/>
                <a:cs typeface="Arial"/>
              </a:rPr>
              <a:t>Up to $6,000 in 2022</a:t>
            </a:r>
          </a:p>
          <a:p>
            <a:pPr algn="r"/>
            <a:r>
              <a:rPr lang="en-US" sz="1400" b="1" dirty="0">
                <a:solidFill>
                  <a:srgbClr val="5D5D5D"/>
                </a:solidFill>
                <a:latin typeface="Calibri" panose="020F0502020204030204" pitchFamily="34" charset="0"/>
                <a:cs typeface="Arial"/>
              </a:rPr>
              <a:t>($7,000 if age 50 or older)</a:t>
            </a:r>
          </a:p>
        </p:txBody>
      </p:sp>
      <p:sp>
        <p:nvSpPr>
          <p:cNvPr id="9" name="Rectangle 8"/>
          <p:cNvSpPr/>
          <p:nvPr/>
        </p:nvSpPr>
        <p:spPr>
          <a:xfrm>
            <a:off x="4241800" y="4787900"/>
            <a:ext cx="1295400" cy="1752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endParaRPr lang="en-US" b="1" dirty="0">
              <a:solidFill>
                <a:srgbClr val="FFFFFF"/>
              </a:solidFill>
              <a:latin typeface="Calibri" panose="020F0502020204030204" pitchFamily="34" charset="0"/>
              <a:cs typeface="Arial"/>
            </a:endParaRPr>
          </a:p>
          <a:p>
            <a:pPr algn="ctr"/>
            <a:r>
              <a:rPr lang="en-US" b="1" dirty="0">
                <a:solidFill>
                  <a:srgbClr val="FFFFFF"/>
                </a:solidFill>
                <a:latin typeface="Calibri" panose="020F0502020204030204" pitchFamily="34" charset="0"/>
                <a:cs typeface="Arial"/>
              </a:rPr>
              <a:t>Traditional</a:t>
            </a:r>
          </a:p>
          <a:p>
            <a:pPr algn="ctr"/>
            <a:r>
              <a:rPr lang="en-US" b="1" dirty="0">
                <a:solidFill>
                  <a:srgbClr val="FFFFFF"/>
                </a:solidFill>
                <a:latin typeface="Calibri" panose="020F0502020204030204" pitchFamily="34" charset="0"/>
                <a:cs typeface="Arial"/>
              </a:rPr>
              <a:t>IRA</a:t>
            </a:r>
          </a:p>
        </p:txBody>
      </p:sp>
      <p:sp>
        <p:nvSpPr>
          <p:cNvPr id="11" name="Right Arrow 10"/>
          <p:cNvSpPr/>
          <p:nvPr/>
        </p:nvSpPr>
        <p:spPr>
          <a:xfrm>
            <a:off x="2266950" y="5321300"/>
            <a:ext cx="1905000" cy="914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400" b="1" dirty="0">
                <a:solidFill>
                  <a:srgbClr val="FFFFFF"/>
                </a:solidFill>
                <a:latin typeface="Calibri" panose="020F0502020204030204" pitchFamily="34" charset="0"/>
                <a:cs typeface="Arial"/>
              </a:rPr>
              <a:t>First contribute to: </a:t>
            </a:r>
          </a:p>
        </p:txBody>
      </p:sp>
      <p:sp>
        <p:nvSpPr>
          <p:cNvPr id="16" name="Rectangle 15"/>
          <p:cNvSpPr/>
          <p:nvPr/>
        </p:nvSpPr>
        <p:spPr>
          <a:xfrm>
            <a:off x="7289800" y="4787900"/>
            <a:ext cx="1219200" cy="1752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b="1" dirty="0">
              <a:solidFill>
                <a:srgbClr val="FFFFFF"/>
              </a:solidFill>
              <a:latin typeface="Calibri" panose="020F0502020204030204" pitchFamily="34" charset="0"/>
              <a:cs typeface="Arial"/>
            </a:endParaRPr>
          </a:p>
          <a:p>
            <a:r>
              <a:rPr lang="en-US" b="1" dirty="0">
                <a:solidFill>
                  <a:srgbClr val="FFFFFF"/>
                </a:solidFill>
                <a:latin typeface="Calibri" panose="020F0502020204030204" pitchFamily="34" charset="0"/>
                <a:cs typeface="Arial"/>
              </a:rPr>
              <a:t>Roth IRA</a:t>
            </a:r>
          </a:p>
        </p:txBody>
      </p:sp>
      <p:sp>
        <p:nvSpPr>
          <p:cNvPr id="17" name="Right Arrow 16"/>
          <p:cNvSpPr/>
          <p:nvPr/>
        </p:nvSpPr>
        <p:spPr>
          <a:xfrm>
            <a:off x="5648325" y="5321300"/>
            <a:ext cx="1641475" cy="914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400" b="1" dirty="0">
                <a:solidFill>
                  <a:srgbClr val="FFFFFF"/>
                </a:solidFill>
                <a:latin typeface="Calibri" panose="020F0502020204030204" pitchFamily="34" charset="0"/>
                <a:cs typeface="Arial"/>
              </a:rPr>
              <a:t>Then convert to:</a:t>
            </a:r>
          </a:p>
        </p:txBody>
      </p:sp>
    </p:spTree>
    <p:extLst>
      <p:ext uri="{BB962C8B-B14F-4D97-AF65-F5344CB8AC3E}">
        <p14:creationId xmlns:p14="http://schemas.microsoft.com/office/powerpoint/2010/main" val="23289292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lide(from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lide(from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lide(fromLeft)">
                                      <p:cBhvr>
                                        <p:cTn id="17" dur="500"/>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1"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2"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P spid="13" grpId="2" build="p"/>
      <p:bldP spid="5" grpId="0"/>
      <p:bldP spid="9" grpId="0" animBg="1"/>
      <p:bldP spid="11"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Autofit/>
          </a:bodyPr>
          <a:lstStyle/>
          <a:p>
            <a:r>
              <a:rPr lang="en-US" dirty="0"/>
              <a:t>Converting Employer Plan </a:t>
            </a:r>
            <a:br>
              <a:rPr lang="en-US" dirty="0"/>
            </a:br>
            <a:r>
              <a:rPr lang="en-US" dirty="0"/>
              <a:t>Dollars to a Roth IRA</a:t>
            </a:r>
            <a:endParaRPr lang="en-US" i="1" dirty="0"/>
          </a:p>
        </p:txBody>
      </p:sp>
      <p:sp>
        <p:nvSpPr>
          <p:cNvPr id="148483" name="Rectangle 3"/>
          <p:cNvSpPr>
            <a:spLocks noGrp="1" noChangeArrowheads="1"/>
          </p:cNvSpPr>
          <p:nvPr>
            <p:ph idx="1"/>
          </p:nvPr>
        </p:nvSpPr>
        <p:spPr>
          <a:xfrm>
            <a:off x="548639" y="2063751"/>
            <a:ext cx="7404735" cy="1860550"/>
          </a:xfrm>
        </p:spPr>
        <p:txBody>
          <a:bodyPr/>
          <a:lstStyle/>
          <a:p>
            <a:r>
              <a:rPr lang="en-US" sz="2200" dirty="0"/>
              <a:t>Eligible distributions from 401(k), 403(b), 457(b), and qualified plans can be rolled over to traditional or Roth IRA</a:t>
            </a:r>
          </a:p>
          <a:p>
            <a:r>
              <a:rPr lang="en-US" sz="2200" dirty="0"/>
              <a:t>Your employer will identify an eligible rollover distribution</a:t>
            </a:r>
          </a:p>
          <a:p>
            <a:r>
              <a:rPr lang="en-US" sz="2200" dirty="0"/>
              <a:t>Amounts rolled over to a Roth IRA are taxed except for any after-tax contributions</a:t>
            </a:r>
          </a:p>
          <a:p>
            <a:pPr>
              <a:buNone/>
            </a:pPr>
            <a:endParaRPr lang="en-US" sz="2200" dirty="0"/>
          </a:p>
          <a:p>
            <a:endParaRPr lang="en-US" sz="2200" dirty="0"/>
          </a:p>
        </p:txBody>
      </p:sp>
      <p:sp>
        <p:nvSpPr>
          <p:cNvPr id="9" name="Content Placeholder 8"/>
          <p:cNvSpPr>
            <a:spLocks noGrp="1"/>
          </p:cNvSpPr>
          <p:nvPr>
            <p:ph sz="half" idx="4294967295"/>
          </p:nvPr>
        </p:nvSpPr>
        <p:spPr>
          <a:xfrm>
            <a:off x="530351" y="3975101"/>
            <a:ext cx="7689724" cy="1778000"/>
          </a:xfrm>
        </p:spPr>
        <p:txBody>
          <a:bodyPr>
            <a:noAutofit/>
          </a:bodyPr>
          <a:lstStyle/>
          <a:p>
            <a:r>
              <a:rPr lang="en-US" sz="2200" dirty="0"/>
              <a:t>Anyone can roll over to a Roth IRA, regardless of income limits or marital status — even non-spouse beneficiaries </a:t>
            </a:r>
          </a:p>
          <a:p>
            <a:r>
              <a:rPr lang="en-US" sz="2200" dirty="0"/>
              <a:t>Rollovers from employer plans can be complicated, and can have serious tax implications</a:t>
            </a:r>
          </a:p>
          <a:p>
            <a:pPr marL="0" indent="0">
              <a:buNone/>
            </a:pPr>
            <a:endParaRPr lang="en-US" sz="2200" dirty="0"/>
          </a:p>
          <a:p>
            <a:pPr marL="0" indent="0">
              <a:buNone/>
            </a:pPr>
            <a:r>
              <a:rPr lang="en-US" sz="1800" i="1" dirty="0"/>
              <a:t>In addition to rolling your employer-plan money into an IRA, you may also be able to 1) leave the money in the plan, if allowed; 2) transfer assets to a new employer’s plan; or 3) withdraw the funds.</a:t>
            </a:r>
            <a:endParaRPr lang="en-US" sz="1800" i="1" dirty="0">
              <a:ea typeface="Cambria"/>
              <a:cs typeface="Times New Roman"/>
            </a:endParaRPr>
          </a:p>
          <a:p>
            <a:endParaRPr lang="en-US" sz="2200" dirty="0"/>
          </a:p>
          <a:p>
            <a:endParaRPr lang="en-US" sz="2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737" y="571500"/>
            <a:ext cx="1672250" cy="216408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1000"/>
                                        <p:tgtEl>
                                          <p:spTgt spid="1484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1000"/>
                                        <p:tgtEl>
                                          <p:spTgt spid="148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fade">
                                      <p:cBhvr>
                                        <p:cTn id="15" dur="1000"/>
                                        <p:tgtEl>
                                          <p:spTgt spid="148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4" y="2343150"/>
            <a:ext cx="6772275" cy="4514850"/>
          </a:xfrm>
          <a:prstGeom prst="rect">
            <a:avLst/>
          </a:prstGeom>
        </p:spPr>
      </p:pic>
      <p:sp>
        <p:nvSpPr>
          <p:cNvPr id="4" name="TextBox 3"/>
          <p:cNvSpPr txBox="1"/>
          <p:nvPr/>
        </p:nvSpPr>
        <p:spPr>
          <a:xfrm>
            <a:off x="752473" y="2114343"/>
            <a:ext cx="5924552" cy="3416320"/>
          </a:xfrm>
          <a:prstGeom prst="rect">
            <a:avLst/>
          </a:prstGeom>
          <a:noFill/>
        </p:spPr>
        <p:txBody>
          <a:bodyPr wrap="square" rtlCol="0">
            <a:spAutoFit/>
          </a:bodyPr>
          <a:lstStyle/>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Beneficial if you expect to be in a higher tax bracket when you take payouts</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Qualified distributions are tax free, won’t impact Social Security</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Lifetime distributions not required;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more assets can compound tax free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for longer time </a:t>
            </a:r>
          </a:p>
          <a:p>
            <a:pPr marL="342900" lvl="0" indent="-342900">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be able to leave more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to heirs, income tax free</a:t>
            </a:r>
          </a:p>
        </p:txBody>
      </p:sp>
      <p:sp>
        <p:nvSpPr>
          <p:cNvPr id="5" name="TextBox 4"/>
          <p:cNvSpPr txBox="1"/>
          <p:nvPr/>
        </p:nvSpPr>
        <p:spPr>
          <a:xfrm>
            <a:off x="623886" y="1771650"/>
            <a:ext cx="5586413"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Pros</a:t>
            </a:r>
            <a:endParaRPr lang="en-US" sz="2200" b="1" dirty="0">
              <a:solidFill>
                <a:schemeClr val="accent6"/>
              </a:solidFill>
            </a:endParaRPr>
          </a:p>
        </p:txBody>
      </p:sp>
      <p:sp>
        <p:nvSpPr>
          <p:cNvPr id="7" name="Rectangle 2"/>
          <p:cNvSpPr>
            <a:spLocks noGrp="1" noChangeArrowheads="1"/>
          </p:cNvSpPr>
          <p:nvPr>
            <p:ph type="title"/>
          </p:nvPr>
        </p:nvSpPr>
        <p:spPr>
          <a:xfrm>
            <a:off x="530352" y="530352"/>
            <a:ext cx="8360229" cy="707898"/>
          </a:xfrm>
        </p:spPr>
        <p:txBody>
          <a:bodyPr>
            <a:noAutofit/>
          </a:bodyPr>
          <a:lstStyle/>
          <a:p>
            <a:r>
              <a:rPr lang="en-US" dirty="0"/>
              <a:t>Is a Roth IRA Appropriate for You?</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472" y="2114343"/>
            <a:ext cx="6981827" cy="4539704"/>
          </a:xfrm>
          <a:prstGeom prst="rect">
            <a:avLst/>
          </a:prstGeom>
          <a:noFill/>
        </p:spPr>
        <p:txBody>
          <a:bodyPr wrap="square" rtlCol="0">
            <a:spAutoFit/>
          </a:bodyPr>
          <a:lstStyle/>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not be appropriate if you expect to be in a lower tax bracket when you’ll take payouts (particularly if you plan to convert funds)</a:t>
            </a:r>
          </a:p>
          <a:p>
            <a:pPr marL="800100" lvl="1"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You pay taxes now; potential negative impact on Social Security, other items</a:t>
            </a:r>
          </a:p>
          <a:p>
            <a:pPr marL="800100" lvl="1"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Using IRA funds to pay conversion taxes may have serious drawbacks</a:t>
            </a:r>
          </a:p>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May not be appropriate if you’ll need to use the funds soon</a:t>
            </a:r>
          </a:p>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Risk of future law changes</a:t>
            </a:r>
          </a:p>
          <a:p>
            <a:pPr marL="342900" lvl="0" indent="-342900">
              <a:spcAft>
                <a:spcPts val="600"/>
              </a:spcAft>
              <a:buSzPct val="50000"/>
              <a:buFont typeface="Wingdings" panose="05000000000000000000" pitchFamily="2" charset="2"/>
              <a:buChar char="l"/>
            </a:pPr>
            <a:r>
              <a:rPr lang="en-US" sz="2400" dirty="0">
                <a:solidFill>
                  <a:srgbClr val="5D5D5D"/>
                </a:solidFill>
                <a:latin typeface="Calibri" panose="020F0502020204030204" pitchFamily="34" charset="0"/>
                <a:cs typeface="Arial"/>
              </a:rPr>
              <a:t>State tax treatment may differ</a:t>
            </a:r>
          </a:p>
        </p:txBody>
      </p:sp>
      <p:sp>
        <p:nvSpPr>
          <p:cNvPr id="5" name="TextBox 4"/>
          <p:cNvSpPr txBox="1"/>
          <p:nvPr/>
        </p:nvSpPr>
        <p:spPr>
          <a:xfrm>
            <a:off x="623886" y="1771650"/>
            <a:ext cx="5586413" cy="430887"/>
          </a:xfrm>
          <a:prstGeom prst="rect">
            <a:avLst/>
          </a:prstGeom>
          <a:noFill/>
        </p:spPr>
        <p:txBody>
          <a:bodyPr wrap="square" rtlCol="0">
            <a:spAutoFit/>
          </a:bodyPr>
          <a:lstStyle/>
          <a:p>
            <a:pPr lvl="0"/>
            <a:r>
              <a:rPr lang="en-US" sz="2200" b="1" dirty="0">
                <a:solidFill>
                  <a:schemeClr val="accent6"/>
                </a:solidFill>
                <a:latin typeface="Calibri" panose="020F0502020204030204" pitchFamily="34" charset="0"/>
                <a:cs typeface="Arial"/>
              </a:rPr>
              <a:t>Cons</a:t>
            </a:r>
            <a:endParaRPr lang="en-US" sz="2200" b="1" dirty="0">
              <a:solidFill>
                <a:schemeClr val="accent6"/>
              </a:solidFill>
            </a:endParaRPr>
          </a:p>
        </p:txBody>
      </p:sp>
      <p:sp>
        <p:nvSpPr>
          <p:cNvPr id="8" name="Rectangle 2"/>
          <p:cNvSpPr txBox="1">
            <a:spLocks noChangeArrowheads="1"/>
          </p:cNvSpPr>
          <p:nvPr/>
        </p:nvSpPr>
        <p:spPr>
          <a:xfrm>
            <a:off x="530352" y="530352"/>
            <a:ext cx="8360229" cy="641223"/>
          </a:xfrm>
          <a:prstGeom prst="rect">
            <a:avLst/>
          </a:prstGeom>
        </p:spPr>
        <p:txBody>
          <a:bodyP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Is a Roth IRA Appropriate for You?</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832104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5547"/>
            <a:ext cx="9144000" cy="4752453"/>
          </a:xfrm>
          <a:prstGeom prst="rect">
            <a:avLst/>
          </a:prstGeom>
        </p:spPr>
      </p:pic>
    </p:spTree>
    <p:extLst>
      <p:ext uri="{BB962C8B-B14F-4D97-AF65-F5344CB8AC3E}">
        <p14:creationId xmlns:p14="http://schemas.microsoft.com/office/powerpoint/2010/main" val="715982766"/>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052" y="1104899"/>
            <a:ext cx="7979947" cy="5776595"/>
          </a:xfrm>
          <a:prstGeom prst="rect">
            <a:avLst/>
          </a:prstGeom>
        </p:spPr>
      </p:pic>
      <p:sp>
        <p:nvSpPr>
          <p:cNvPr id="48130" name="Rectangle 4"/>
          <p:cNvSpPr>
            <a:spLocks noGrp="1" noChangeArrowheads="1"/>
          </p:cNvSpPr>
          <p:nvPr>
            <p:ph type="title" idx="4294967295"/>
          </p:nvPr>
        </p:nvSpPr>
        <p:spPr/>
        <p:txBody>
          <a:bodyPr/>
          <a:lstStyle/>
          <a:p>
            <a:r>
              <a:rPr lang="en-US" dirty="0"/>
              <a:t>Introduction to Roth IRAs</a:t>
            </a:r>
          </a:p>
        </p:txBody>
      </p:sp>
      <p:sp>
        <p:nvSpPr>
          <p:cNvPr id="48131" name="Rectangle 6"/>
          <p:cNvSpPr>
            <a:spLocks noGrp="1" noChangeArrowheads="1"/>
          </p:cNvSpPr>
          <p:nvPr>
            <p:ph type="body" sz="half" idx="4294967295"/>
          </p:nvPr>
        </p:nvSpPr>
        <p:spPr>
          <a:xfrm>
            <a:off x="530352" y="1888177"/>
            <a:ext cx="4038600" cy="4495800"/>
          </a:xfrm>
        </p:spPr>
        <p:txBody>
          <a:bodyPr>
            <a:normAutofit/>
          </a:bodyPr>
          <a:lstStyle/>
          <a:p>
            <a:r>
              <a:rPr lang="en-US" dirty="0"/>
              <a:t>Contributions are made on an after-tax basis</a:t>
            </a:r>
          </a:p>
          <a:p>
            <a:r>
              <a:rPr lang="en-US" dirty="0"/>
              <a:t>There’s no up-front tax benefit</a:t>
            </a:r>
          </a:p>
          <a:p>
            <a:r>
              <a:rPr lang="en-US" dirty="0"/>
              <a:t>Qualified distributions are entirely free from federal income tax</a:t>
            </a:r>
          </a:p>
          <a:p>
            <a:r>
              <a:rPr lang="en-US" dirty="0"/>
              <a:t>Caution: Different rules may apply for state tax purposes</a:t>
            </a:r>
          </a:p>
          <a:p>
            <a:pPr>
              <a:buNone/>
            </a:pPr>
            <a:endParaRPr lang="en-US" dirty="0"/>
          </a:p>
          <a:p>
            <a:pPr>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dirty="0"/>
              <a:t>Traditional IRA vs. Roth IRA</a:t>
            </a:r>
            <a:endParaRPr lang="en-US" i="1" dirty="0"/>
          </a:p>
        </p:txBody>
      </p:sp>
      <p:sp>
        <p:nvSpPr>
          <p:cNvPr id="135171" name="Rectangle 3"/>
          <p:cNvSpPr>
            <a:spLocks noGrp="1" noChangeArrowheads="1"/>
          </p:cNvSpPr>
          <p:nvPr>
            <p:ph type="body" sz="half" idx="4294967295"/>
          </p:nvPr>
        </p:nvSpPr>
        <p:spPr>
          <a:xfrm>
            <a:off x="607620" y="2036624"/>
            <a:ext cx="4116779" cy="4419600"/>
          </a:xfrm>
        </p:spPr>
        <p:txBody>
          <a:bodyPr>
            <a:noAutofit/>
          </a:bodyPr>
          <a:lstStyle/>
          <a:p>
            <a:pPr marL="225425" indent="-225425"/>
            <a:r>
              <a:rPr lang="en-US" sz="1800" dirty="0"/>
              <a:t>Can make annual contribution if you have taxable compensation</a:t>
            </a:r>
          </a:p>
          <a:p>
            <a:pPr marL="225425" indent="-225425"/>
            <a:r>
              <a:rPr lang="en-US" sz="1800" dirty="0"/>
              <a:t>Deductible contributions depend on income, filing status, and coverage by retirement plan</a:t>
            </a:r>
          </a:p>
          <a:p>
            <a:pPr marL="225425" indent="-225425"/>
            <a:r>
              <a:rPr lang="en-US" sz="1800" dirty="0"/>
              <a:t>Can make after-tax (nondeductible) contributions</a:t>
            </a:r>
          </a:p>
          <a:p>
            <a:pPr marL="225425" indent="-225425"/>
            <a:r>
              <a:rPr lang="en-US" sz="1800" dirty="0"/>
              <a:t>Distributions subject to federal income tax, except for after-tax contributions </a:t>
            </a:r>
          </a:p>
          <a:p>
            <a:pPr marL="225425" indent="-225425"/>
            <a:r>
              <a:rPr lang="en-US" sz="1800" dirty="0"/>
              <a:t>Distributions prior to age 59½ may be subject to additional 10% penalty tax</a:t>
            </a:r>
          </a:p>
          <a:p>
            <a:pPr marL="225425" indent="-225425"/>
            <a:r>
              <a:rPr lang="en-US" sz="1800" dirty="0"/>
              <a:t>Distributions required after 72</a:t>
            </a:r>
          </a:p>
          <a:p>
            <a:pPr marL="225425" indent="-225425"/>
            <a:r>
              <a:rPr lang="en-US" sz="1800" dirty="0"/>
              <a:t>Funds grow tax deferred</a:t>
            </a:r>
          </a:p>
          <a:p>
            <a:pPr marL="225425" indent="-225425"/>
            <a:endParaRPr lang="en-US" sz="1800" dirty="0"/>
          </a:p>
          <a:p>
            <a:pPr marL="225425" indent="-225425"/>
            <a:endParaRPr lang="en-US" sz="1800" dirty="0"/>
          </a:p>
        </p:txBody>
      </p:sp>
      <p:sp>
        <p:nvSpPr>
          <p:cNvPr id="8" name="Rectangle 8"/>
          <p:cNvSpPr txBox="1">
            <a:spLocks noChangeArrowheads="1"/>
          </p:cNvSpPr>
          <p:nvPr/>
        </p:nvSpPr>
        <p:spPr bwMode="auto">
          <a:xfrm>
            <a:off x="4874821" y="2036623"/>
            <a:ext cx="4269179" cy="4987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indent="-225425">
              <a:spcBef>
                <a:spcPct val="20000"/>
              </a:spcBef>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cs typeface="Arial"/>
              </a:rPr>
              <a:t>Can make annual contribution if you have taxable compensation</a:t>
            </a:r>
          </a:p>
          <a:p>
            <a:pPr marL="225425" lvl="0"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Ability to contribute depends on income level and filing status</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All contributions are after-tax </a:t>
            </a:r>
            <a:br>
              <a:rPr lang="en-US" dirty="0">
                <a:solidFill>
                  <a:srgbClr val="5D5D5D"/>
                </a:solidFill>
                <a:latin typeface="Calibri" panose="020F0502020204030204" pitchFamily="34" charset="0"/>
                <a:cs typeface="Arial"/>
              </a:rPr>
            </a:br>
            <a:r>
              <a:rPr lang="en-US" dirty="0">
                <a:solidFill>
                  <a:srgbClr val="5D5D5D"/>
                </a:solidFill>
                <a:latin typeface="Calibri" panose="020F0502020204030204" pitchFamily="34" charset="0"/>
                <a:cs typeface="Arial"/>
              </a:rPr>
              <a:t>(no up-front deduction)</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Qualified distributions are entirely free from federal income taxes</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For nonqualified distributions, earnings subject to federal income tax and 10% penalty tax may apply if under age 59½ </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No lifetime required distributions </a:t>
            </a:r>
          </a:p>
          <a:p>
            <a:pPr marL="225425" indent="-225425">
              <a:spcBef>
                <a:spcPct val="20000"/>
              </a:spcBef>
              <a:buClr>
                <a:srgbClr val="5D5D5D"/>
              </a:buClr>
              <a:buSzPct val="50000"/>
              <a:buFont typeface="Wingdings" panose="05000000000000000000" pitchFamily="2" charset="2"/>
              <a:buChar char="l"/>
              <a:defRPr/>
            </a:pPr>
            <a:r>
              <a:rPr lang="en-US" dirty="0">
                <a:solidFill>
                  <a:srgbClr val="5D5D5D"/>
                </a:solidFill>
                <a:latin typeface="Calibri" panose="020F0502020204030204" pitchFamily="34" charset="0"/>
                <a:cs typeface="Arial"/>
              </a:rPr>
              <a:t>Funds grow tax deferred/tax free</a:t>
            </a:r>
            <a:endParaRPr lang="en-US" kern="0" dirty="0">
              <a:solidFill>
                <a:srgbClr val="5D5D5D"/>
              </a:solidFill>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5D5D5D"/>
              </a:buClr>
              <a:buSzPct val="50000"/>
              <a:buFont typeface="Wingdings" panose="05000000000000000000" pitchFamily="2" charset="2"/>
              <a:buChar char="l"/>
              <a:tabLst/>
              <a:defRPr/>
            </a:pPr>
            <a:endParaRPr kumimoji="0" lang="en-US" b="0" i="0" u="none" strike="noStrike" kern="0" cap="none" spc="0" normalizeH="0" baseline="0" noProof="0" dirty="0">
              <a:ln>
                <a:noFill/>
              </a:ln>
              <a:solidFill>
                <a:srgbClr val="5D5D5D"/>
              </a:solidFill>
              <a:effectLst/>
              <a:uLnTx/>
              <a:uFillTx/>
              <a:latin typeface="Calibri" panose="020F0502020204030204" pitchFamily="34" charset="0"/>
            </a:endParaRPr>
          </a:p>
        </p:txBody>
      </p:sp>
      <p:sp>
        <p:nvSpPr>
          <p:cNvPr id="7" name="Line 6"/>
          <p:cNvSpPr>
            <a:spLocks noChangeShapeType="1"/>
          </p:cNvSpPr>
          <p:nvPr/>
        </p:nvSpPr>
        <p:spPr bwMode="auto">
          <a:xfrm>
            <a:off x="4760025" y="2036624"/>
            <a:ext cx="0" cy="4191000"/>
          </a:xfrm>
          <a:prstGeom prst="line">
            <a:avLst/>
          </a:prstGeom>
          <a:ln w="28575">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3" name="TextBox 2"/>
          <p:cNvSpPr txBox="1"/>
          <p:nvPr/>
        </p:nvSpPr>
        <p:spPr>
          <a:xfrm>
            <a:off x="653143" y="1520043"/>
            <a:ext cx="1935678" cy="769441"/>
          </a:xfrm>
          <a:prstGeom prst="rect">
            <a:avLst/>
          </a:prstGeom>
          <a:noFill/>
        </p:spPr>
        <p:txBody>
          <a:bodyPr wrap="square" rtlCol="0">
            <a:spAutoFit/>
          </a:bodyPr>
          <a:lstStyle/>
          <a:p>
            <a:r>
              <a:rPr lang="en-US" sz="2200" b="1" dirty="0">
                <a:solidFill>
                  <a:schemeClr val="accent6"/>
                </a:solidFill>
                <a:latin typeface="Calibri" panose="020F0502020204030204" pitchFamily="34" charset="0"/>
              </a:rPr>
              <a:t>Traditional IRA</a:t>
            </a:r>
          </a:p>
          <a:p>
            <a:endParaRPr lang="en-US" sz="2200" b="1" dirty="0">
              <a:solidFill>
                <a:schemeClr val="accent6"/>
              </a:solidFill>
              <a:latin typeface="Calibri" panose="020F0502020204030204" pitchFamily="34" charset="0"/>
            </a:endParaRPr>
          </a:p>
        </p:txBody>
      </p:sp>
      <p:sp>
        <p:nvSpPr>
          <p:cNvPr id="10" name="TextBox 9"/>
          <p:cNvSpPr txBox="1"/>
          <p:nvPr/>
        </p:nvSpPr>
        <p:spPr>
          <a:xfrm>
            <a:off x="4973781" y="1520043"/>
            <a:ext cx="1935678" cy="769441"/>
          </a:xfrm>
          <a:prstGeom prst="rect">
            <a:avLst/>
          </a:prstGeom>
          <a:noFill/>
        </p:spPr>
        <p:txBody>
          <a:bodyPr wrap="square" rtlCol="0">
            <a:spAutoFit/>
          </a:bodyPr>
          <a:lstStyle/>
          <a:p>
            <a:r>
              <a:rPr lang="en-US" sz="2200" b="1" dirty="0">
                <a:solidFill>
                  <a:schemeClr val="accent6"/>
                </a:solidFill>
                <a:latin typeface="Calibri" panose="020F0502020204030204" pitchFamily="34" charset="0"/>
              </a:rPr>
              <a:t>Roth IRA</a:t>
            </a:r>
          </a:p>
          <a:p>
            <a:endParaRPr lang="en-US" sz="2200" b="1" dirty="0">
              <a:solidFill>
                <a:schemeClr val="accent6"/>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slide(from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slide(fromLeft)">
                                      <p:cBhvr>
                                        <p:cTn id="22" dur="500"/>
                                        <p:tgtEl>
                                          <p:spTgt spid="135171">
                                            <p:txEl>
                                              <p:pRg st="3" end="3"/>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35171">
                                            <p:txEl>
                                              <p:pRg st="4" end="4"/>
                                            </p:txEl>
                                          </p:spTgt>
                                        </p:tgtEl>
                                        <p:attrNameLst>
                                          <p:attrName>style.visibility</p:attrName>
                                        </p:attrNameLst>
                                      </p:cBhvr>
                                      <p:to>
                                        <p:strVal val="visible"/>
                                      </p:to>
                                    </p:set>
                                    <p:animEffect transition="in" filter="slide(fromLeft)">
                                      <p:cBhvr>
                                        <p:cTn id="25" dur="500"/>
                                        <p:tgtEl>
                                          <p:spTgt spid="1351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35171">
                                            <p:txEl>
                                              <p:pRg st="5" end="5"/>
                                            </p:txEl>
                                          </p:spTgt>
                                        </p:tgtEl>
                                        <p:attrNameLst>
                                          <p:attrName>style.visibility</p:attrName>
                                        </p:attrNameLst>
                                      </p:cBhvr>
                                      <p:to>
                                        <p:strVal val="visible"/>
                                      </p:to>
                                    </p:set>
                                    <p:animEffect transition="in" filter="slide(fromLeft)">
                                      <p:cBhvr>
                                        <p:cTn id="30" dur="500"/>
                                        <p:tgtEl>
                                          <p:spTgt spid="13517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accel="50000" decel="5000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accel="50000" decel="5000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accel="50000" decel="5000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 calcmode="lin" valueType="num">
                                      <p:cBhvr additive="base">
                                        <p:cTn id="5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2" accel="50000" decel="50000" fill="hold" grpId="0" nodeType="with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accel="50000" decel="50000"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accel="50000" decel="50000" fill="hold" grpId="1"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 calcmode="lin" valueType="num">
                                      <p:cBhvr additive="base">
                                        <p:cTn id="67"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accel="50000" decel="50000" fill="hold" grpId="1" nodeType="withEffect">
                                  <p:stCondLst>
                                    <p:cond delay="0"/>
                                  </p:stCondLst>
                                  <p:childTnLst>
                                    <p:set>
                                      <p:cBhvr>
                                        <p:cTn id="70" dur="1" fill="hold">
                                          <p:stCondLst>
                                            <p:cond delay="0"/>
                                          </p:stCondLst>
                                        </p:cTn>
                                        <p:tgtEl>
                                          <p:spTgt spid="135171">
                                            <p:txEl>
                                              <p:pRg st="6" end="6"/>
                                            </p:txEl>
                                          </p:spTgt>
                                        </p:tgtEl>
                                        <p:attrNameLst>
                                          <p:attrName>style.visibility</p:attrName>
                                        </p:attrNameLst>
                                      </p:cBhvr>
                                      <p:to>
                                        <p:strVal val="visible"/>
                                      </p:to>
                                    </p:set>
                                    <p:anim calcmode="lin" valueType="num">
                                      <p:cBhvr additive="base">
                                        <p:cTn id="71" dur="500" fill="hold"/>
                                        <p:tgtEl>
                                          <p:spTgt spid="135171">
                                            <p:txEl>
                                              <p:pRg st="6" end="6"/>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351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1" grpId="1" build="p"/>
      <p:bldP spid="8" grpId="0" build="p"/>
      <p:bldP spid="8"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72486"/>
            <a:ext cx="7924800" cy="5288670"/>
          </a:xfrm>
          <a:prstGeom prst="rect">
            <a:avLst/>
          </a:prstGeom>
        </p:spPr>
      </p:pic>
      <p:sp>
        <p:nvSpPr>
          <p:cNvPr id="56322" name="Rectangle 2"/>
          <p:cNvSpPr>
            <a:spLocks noGrp="1" noChangeArrowheads="1"/>
          </p:cNvSpPr>
          <p:nvPr>
            <p:ph type="title" idx="4294967295"/>
          </p:nvPr>
        </p:nvSpPr>
        <p:spPr>
          <a:xfrm>
            <a:off x="530352" y="520827"/>
            <a:ext cx="8360229" cy="726948"/>
          </a:xfrm>
        </p:spPr>
        <p:txBody>
          <a:bodyPr/>
          <a:lstStyle/>
          <a:p>
            <a:r>
              <a:rPr lang="en-US" dirty="0"/>
              <a:t>Roth Tax-Free Qualified Distributions</a:t>
            </a:r>
            <a:endParaRPr lang="en-US" i="1" dirty="0"/>
          </a:p>
        </p:txBody>
      </p:sp>
      <p:sp>
        <p:nvSpPr>
          <p:cNvPr id="139272" name="Rectangle 8"/>
          <p:cNvSpPr>
            <a:spLocks noGrp="1" noChangeArrowheads="1"/>
          </p:cNvSpPr>
          <p:nvPr>
            <p:ph type="body" sz="half" idx="4294967295"/>
          </p:nvPr>
        </p:nvSpPr>
        <p:spPr>
          <a:xfrm>
            <a:off x="530352" y="1828799"/>
            <a:ext cx="5906074" cy="4833257"/>
          </a:xfrm>
        </p:spPr>
        <p:txBody>
          <a:bodyPr>
            <a:noAutofit/>
          </a:bodyPr>
          <a:lstStyle/>
          <a:p>
            <a:pPr>
              <a:spcBef>
                <a:spcPts val="0"/>
              </a:spcBef>
              <a:spcAft>
                <a:spcPts val="0"/>
              </a:spcAft>
              <a:buNone/>
            </a:pPr>
            <a:endParaRPr lang="en-US" sz="1800" dirty="0"/>
          </a:p>
          <a:p>
            <a:pPr marL="0" indent="0">
              <a:spcBef>
                <a:spcPts val="0"/>
              </a:spcBef>
              <a:spcAft>
                <a:spcPts val="0"/>
              </a:spcAft>
              <a:buNone/>
            </a:pPr>
            <a:r>
              <a:rPr lang="en-US" sz="2200" dirty="0"/>
              <a:t>For a distribution to be qualified, it must meet BOTH of the following requirements:</a:t>
            </a:r>
          </a:p>
          <a:p>
            <a:pPr>
              <a:lnSpc>
                <a:spcPct val="90000"/>
              </a:lnSpc>
            </a:pPr>
            <a:r>
              <a:rPr lang="en-US" sz="2400" b="1" dirty="0"/>
              <a:t>Satisfy five-year holding period</a:t>
            </a:r>
            <a:endParaRPr lang="en-US" sz="2400" dirty="0"/>
          </a:p>
          <a:p>
            <a:pPr>
              <a:lnSpc>
                <a:spcPct val="90000"/>
              </a:lnSpc>
              <a:buNone/>
            </a:pPr>
            <a:r>
              <a:rPr lang="en-US" sz="2400" dirty="0"/>
              <a:t>           AND</a:t>
            </a:r>
          </a:p>
          <a:p>
            <a:pPr>
              <a:lnSpc>
                <a:spcPct val="90000"/>
              </a:lnSpc>
              <a:spcAft>
                <a:spcPts val="600"/>
              </a:spcAft>
            </a:pPr>
            <a:r>
              <a:rPr lang="en-US" sz="2400" b="1" dirty="0"/>
              <a:t>Have qualifying event</a:t>
            </a:r>
          </a:p>
          <a:p>
            <a:pPr lvl="1">
              <a:lnSpc>
                <a:spcPct val="90000"/>
              </a:lnSpc>
            </a:pPr>
            <a:r>
              <a:rPr lang="en-US" sz="2400" dirty="0"/>
              <a:t>Age 59½ </a:t>
            </a:r>
          </a:p>
          <a:p>
            <a:pPr lvl="1">
              <a:lnSpc>
                <a:spcPct val="90000"/>
              </a:lnSpc>
            </a:pPr>
            <a:r>
              <a:rPr lang="en-US" sz="2400" dirty="0"/>
              <a:t>Disability</a:t>
            </a:r>
          </a:p>
          <a:p>
            <a:pPr lvl="1">
              <a:lnSpc>
                <a:spcPct val="90000"/>
              </a:lnSpc>
            </a:pPr>
            <a:r>
              <a:rPr lang="en-US" sz="2400" dirty="0"/>
              <a:t>First-time homebuyer expenses </a:t>
            </a:r>
            <a:br>
              <a:rPr lang="en-US" sz="2400" dirty="0"/>
            </a:br>
            <a:r>
              <a:rPr lang="en-US" sz="2400" dirty="0"/>
              <a:t>(limited to $10,000 lifetime </a:t>
            </a:r>
            <a:br>
              <a:rPr lang="en-US" sz="2400" dirty="0"/>
            </a:br>
            <a:r>
              <a:rPr lang="en-US" sz="2400" dirty="0"/>
              <a:t>from all IRAs)</a:t>
            </a:r>
          </a:p>
          <a:p>
            <a:pPr lvl="1">
              <a:lnSpc>
                <a:spcPct val="90000"/>
              </a:lnSpc>
            </a:pPr>
            <a:r>
              <a:rPr lang="en-US" sz="2400" dirty="0"/>
              <a:t>Death</a:t>
            </a:r>
          </a:p>
        </p:txBody>
      </p:sp>
      <p:sp>
        <p:nvSpPr>
          <p:cNvPr id="5" name="TextBox 4"/>
          <p:cNvSpPr txBox="1"/>
          <p:nvPr/>
        </p:nvSpPr>
        <p:spPr>
          <a:xfrm>
            <a:off x="530352" y="1591845"/>
            <a:ext cx="6535466" cy="800219"/>
          </a:xfrm>
          <a:prstGeom prst="rect">
            <a:avLst/>
          </a:prstGeom>
          <a:noFill/>
        </p:spPr>
        <p:txBody>
          <a:bodyPr wrap="square" rtlCol="0">
            <a:spAutoFit/>
          </a:bodyPr>
          <a:lstStyle/>
          <a:p>
            <a:pPr>
              <a:spcBef>
                <a:spcPts val="0"/>
              </a:spcBef>
              <a:spcAft>
                <a:spcPts val="0"/>
              </a:spcAft>
              <a:buNone/>
            </a:pPr>
            <a:r>
              <a:rPr lang="en-US" sz="2200" b="1" dirty="0">
                <a:solidFill>
                  <a:schemeClr val="accent6"/>
                </a:solidFill>
                <a:latin typeface="Calibri" panose="020F0502020204030204" pitchFamily="34" charset="0"/>
                <a:cs typeface="Arial"/>
              </a:rPr>
              <a:t>Qualified distributions are federal income tax free</a:t>
            </a:r>
            <a:r>
              <a:rPr lang="en-US" sz="2200" dirty="0">
                <a:latin typeface="Arial"/>
                <a:cs typeface="Arial"/>
              </a:rPr>
              <a:t>. </a:t>
            </a:r>
          </a:p>
          <a:p>
            <a:endParaRPr lang="en-US" sz="2400" dirty="0">
              <a:latin typeface="Arial"/>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9272">
                                            <p:txEl>
                                              <p:pRg st="2" end="2"/>
                                            </p:txEl>
                                          </p:spTgt>
                                        </p:tgtEl>
                                        <p:attrNameLst>
                                          <p:attrName>style.visibility</p:attrName>
                                        </p:attrNameLst>
                                      </p:cBhvr>
                                      <p:to>
                                        <p:strVal val="visible"/>
                                      </p:to>
                                    </p:set>
                                    <p:animEffect transition="in" filter="slide(fromLeft)">
                                      <p:cBhvr>
                                        <p:cTn id="7" dur="500"/>
                                        <p:tgtEl>
                                          <p:spTgt spid="139272">
                                            <p:txEl>
                                              <p:pRg st="2" end="2"/>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39272">
                                            <p:txEl>
                                              <p:pRg st="3" end="3"/>
                                            </p:txEl>
                                          </p:spTgt>
                                        </p:tgtEl>
                                        <p:attrNameLst>
                                          <p:attrName>style.visibility</p:attrName>
                                        </p:attrNameLst>
                                      </p:cBhvr>
                                      <p:to>
                                        <p:strVal val="visible"/>
                                      </p:to>
                                    </p:set>
                                    <p:animEffect transition="in" filter="slide(fromLeft)">
                                      <p:cBhvr>
                                        <p:cTn id="10" dur="500"/>
                                        <p:tgtEl>
                                          <p:spTgt spid="13927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39272">
                                            <p:txEl>
                                              <p:pRg st="4" end="4"/>
                                            </p:txEl>
                                          </p:spTgt>
                                        </p:tgtEl>
                                        <p:attrNameLst>
                                          <p:attrName>style.visibility</p:attrName>
                                        </p:attrNameLst>
                                      </p:cBhvr>
                                      <p:to>
                                        <p:strVal val="visible"/>
                                      </p:to>
                                    </p:set>
                                    <p:animEffect transition="in" filter="slide(fromLeft)">
                                      <p:cBhvr>
                                        <p:cTn id="15" dur="500"/>
                                        <p:tgtEl>
                                          <p:spTgt spid="139272">
                                            <p:txEl>
                                              <p:pRg st="4" end="4"/>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39272">
                                            <p:txEl>
                                              <p:pRg st="5" end="5"/>
                                            </p:txEl>
                                          </p:spTgt>
                                        </p:tgtEl>
                                        <p:attrNameLst>
                                          <p:attrName>style.visibility</p:attrName>
                                        </p:attrNameLst>
                                      </p:cBhvr>
                                      <p:to>
                                        <p:strVal val="visible"/>
                                      </p:to>
                                    </p:set>
                                    <p:animEffect transition="in" filter="slide(fromLeft)">
                                      <p:cBhvr>
                                        <p:cTn id="18" dur="500"/>
                                        <p:tgtEl>
                                          <p:spTgt spid="13927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39272">
                                            <p:txEl>
                                              <p:pRg st="6" end="6"/>
                                            </p:txEl>
                                          </p:spTgt>
                                        </p:tgtEl>
                                        <p:attrNameLst>
                                          <p:attrName>style.visibility</p:attrName>
                                        </p:attrNameLst>
                                      </p:cBhvr>
                                      <p:to>
                                        <p:strVal val="visible"/>
                                      </p:to>
                                    </p:set>
                                    <p:animEffect transition="in" filter="slide(fromLeft)">
                                      <p:cBhvr>
                                        <p:cTn id="23" dur="500"/>
                                        <p:tgtEl>
                                          <p:spTgt spid="139272">
                                            <p:txEl>
                                              <p:pRg st="6" end="6"/>
                                            </p:txEl>
                                          </p:spTgt>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39272">
                                            <p:txEl>
                                              <p:pRg st="7" end="7"/>
                                            </p:txEl>
                                          </p:spTgt>
                                        </p:tgtEl>
                                        <p:attrNameLst>
                                          <p:attrName>style.visibility</p:attrName>
                                        </p:attrNameLst>
                                      </p:cBhvr>
                                      <p:to>
                                        <p:strVal val="visible"/>
                                      </p:to>
                                    </p:set>
                                    <p:animEffect transition="in" filter="slide(fromLeft)">
                                      <p:cBhvr>
                                        <p:cTn id="26" dur="500"/>
                                        <p:tgtEl>
                                          <p:spTgt spid="13927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39272">
                                            <p:txEl>
                                              <p:pRg st="8" end="8"/>
                                            </p:txEl>
                                          </p:spTgt>
                                        </p:tgtEl>
                                        <p:attrNameLst>
                                          <p:attrName>style.visibility</p:attrName>
                                        </p:attrNameLst>
                                      </p:cBhvr>
                                      <p:to>
                                        <p:strVal val="visible"/>
                                      </p:to>
                                    </p:set>
                                    <p:animEffect transition="in" filter="slide(fromLeft)">
                                      <p:cBhvr>
                                        <p:cTn id="31" dur="500"/>
                                        <p:tgtEl>
                                          <p:spTgt spid="1392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530352" y="542925"/>
            <a:ext cx="7302500" cy="1295400"/>
          </a:xfrm>
        </p:spPr>
        <p:txBody>
          <a:bodyPr>
            <a:noAutofit/>
          </a:bodyPr>
          <a:lstStyle/>
          <a:p>
            <a:r>
              <a:rPr lang="en-US" dirty="0"/>
              <a:t>Roth Qualified Distributions: </a:t>
            </a:r>
            <a:br>
              <a:rPr lang="en-US" dirty="0"/>
            </a:br>
            <a:r>
              <a:rPr lang="en-US" b="0" dirty="0"/>
              <a:t>The Five-Year Holding Period</a:t>
            </a:r>
          </a:p>
        </p:txBody>
      </p:sp>
      <p:sp>
        <p:nvSpPr>
          <p:cNvPr id="48131" name="Rectangle 6"/>
          <p:cNvSpPr>
            <a:spLocks noGrp="1" noChangeArrowheads="1"/>
          </p:cNvSpPr>
          <p:nvPr>
            <p:ph idx="1"/>
          </p:nvPr>
        </p:nvSpPr>
        <p:spPr>
          <a:xfrm>
            <a:off x="549853" y="1949450"/>
            <a:ext cx="8298452" cy="3384550"/>
          </a:xfrm>
        </p:spPr>
        <p:txBody>
          <a:bodyPr/>
          <a:lstStyle/>
          <a:p>
            <a:pPr marL="171450" indent="-171450"/>
            <a:r>
              <a:rPr lang="en-US" sz="2000" dirty="0"/>
              <a:t>Five-year holding period begins on the first day of tax year for which you first made a contribution (annual, rollover, or conversion) to ANY Roth IRA</a:t>
            </a:r>
          </a:p>
          <a:p>
            <a:pPr marL="171450" indent="-171450"/>
            <a:r>
              <a:rPr lang="en-US" sz="2000" dirty="0"/>
              <a:t>Five-year holding period ends after five calendar years</a:t>
            </a:r>
          </a:p>
          <a:p>
            <a:pPr marL="171450" indent="-171450"/>
            <a:r>
              <a:rPr lang="en-US" sz="2000" dirty="0"/>
              <a:t>Applies to your beneficiaries after your death as well </a:t>
            </a:r>
          </a:p>
          <a:p>
            <a:pPr marL="171450" indent="-171450"/>
            <a:r>
              <a:rPr lang="en-US" sz="2000" dirty="0"/>
              <a:t>Spouse beneficiary can roll over to own Roth IRA or treat your Roth IRA as his or her own. In either case, the five-year holding period begins on the </a:t>
            </a:r>
            <a:r>
              <a:rPr lang="en-US" sz="2000" i="1" dirty="0"/>
              <a:t>earlier </a:t>
            </a:r>
            <a:r>
              <a:rPr lang="en-US" sz="2000" dirty="0"/>
              <a:t>of:</a:t>
            </a:r>
          </a:p>
          <a:p>
            <a:pPr marL="628650" lvl="1" indent="-171450"/>
            <a:r>
              <a:rPr lang="en-US" sz="1800" dirty="0"/>
              <a:t>January 1 of tax year your spouse first established any Roth IRA, or</a:t>
            </a:r>
          </a:p>
          <a:p>
            <a:pPr marL="628650" lvl="1" indent="-171450"/>
            <a:r>
              <a:rPr lang="en-US" sz="1800" dirty="0"/>
              <a:t>January 1 of tax year you first established any Roth IRA</a:t>
            </a:r>
          </a:p>
          <a:p>
            <a:pPr>
              <a:spcAft>
                <a:spcPts val="600"/>
              </a:spcAft>
              <a:buNone/>
            </a:pPr>
            <a:endParaRPr lang="en-US" sz="1700" dirty="0"/>
          </a:p>
        </p:txBody>
      </p:sp>
      <p:grpSp>
        <p:nvGrpSpPr>
          <p:cNvPr id="2" name="Group 6"/>
          <p:cNvGrpSpPr/>
          <p:nvPr/>
        </p:nvGrpSpPr>
        <p:grpSpPr>
          <a:xfrm>
            <a:off x="600077" y="5054557"/>
            <a:ext cx="8248228" cy="1550947"/>
            <a:chOff x="838200" y="1780709"/>
            <a:chExt cx="3444912" cy="4499454"/>
          </a:xfrm>
          <a:effectLst/>
        </p:grpSpPr>
        <p:sp>
          <p:nvSpPr>
            <p:cNvPr id="8" name="Rectangle 7"/>
            <p:cNvSpPr/>
            <p:nvPr/>
          </p:nvSpPr>
          <p:spPr>
            <a:xfrm>
              <a:off x="838200" y="1780709"/>
              <a:ext cx="3429000" cy="3933220"/>
            </a:xfrm>
            <a:prstGeom prst="rect">
              <a:avLst/>
            </a:prstGeom>
            <a:solidFill>
              <a:srgbClr val="FFFFFF"/>
            </a:solidFill>
            <a:ln>
              <a:solidFill>
                <a:schemeClr val="accent2"/>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TextBox 8"/>
            <p:cNvSpPr txBox="1"/>
            <p:nvPr/>
          </p:nvSpPr>
          <p:spPr>
            <a:xfrm>
              <a:off x="854112" y="1904998"/>
              <a:ext cx="3429000" cy="4375165"/>
            </a:xfrm>
            <a:prstGeom prst="rect">
              <a:avLst/>
            </a:prstGeom>
            <a:noFill/>
          </p:spPr>
          <p:txBody>
            <a:bodyPr wrap="square" rtlCol="0">
              <a:spAutoFit/>
            </a:bodyPr>
            <a:lstStyle/>
            <a:p>
              <a:pPr>
                <a:spcAft>
                  <a:spcPts val="600"/>
                </a:spcAft>
              </a:pPr>
              <a:r>
                <a:rPr lang="en-US" sz="1600" b="1" dirty="0">
                  <a:solidFill>
                    <a:srgbClr val="5D5D5D"/>
                  </a:solidFill>
                </a:rPr>
                <a:t>Period begins on January 1 of first tax year for which you made a contribution to any Roth IRA</a:t>
              </a:r>
              <a:endParaRPr lang="en-US" sz="1600" dirty="0">
                <a:solidFill>
                  <a:srgbClr val="5D5D5D"/>
                </a:solidFill>
              </a:endParaRPr>
            </a:p>
            <a:p>
              <a:pPr marL="171450" indent="-171450">
                <a:spcAft>
                  <a:spcPts val="600"/>
                </a:spcAft>
                <a:buFont typeface="Arial" pitchFamily="34" charset="0"/>
                <a:buChar char="•"/>
              </a:pPr>
              <a:r>
                <a:rPr lang="en-US" sz="1600" dirty="0">
                  <a:solidFill>
                    <a:srgbClr val="5D5D5D"/>
                  </a:solidFill>
                </a:rPr>
                <a:t>Can make a regular (annual) contribution to an IRA for a tax year until April 15 of following year</a:t>
              </a:r>
            </a:p>
            <a:p>
              <a:pPr marL="171450" indent="-171450">
                <a:buFont typeface="Arial" pitchFamily="34" charset="0"/>
                <a:buChar char="•"/>
              </a:pPr>
              <a:r>
                <a:rPr lang="en-US" sz="1600" dirty="0">
                  <a:solidFill>
                    <a:srgbClr val="5D5D5D"/>
                  </a:solidFill>
                </a:rPr>
                <a:t>If you make regular contribution to first Roth IRA on April 15, 2022, and designate contribution for 2021, five-year holding period begins on January 1, 2021</a:t>
              </a:r>
            </a:p>
            <a:p>
              <a:endParaRPr lang="en-US" dirty="0">
                <a:solidFill>
                  <a:srgbClr val="5D5D5D"/>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10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0"/>
                                  </p:stCondLst>
                                  <p:childTnLst>
                                    <p:set>
                                      <p:cBhvr>
                                        <p:cTn id="28" dur="1" fill="hold">
                                          <p:stCondLst>
                                            <p:cond delay="0"/>
                                          </p:stCondLst>
                                        </p:cTn>
                                        <p:tgtEl>
                                          <p:spTgt spid="48131">
                                            <p:txEl>
                                              <p:pRg st="4" end="4"/>
                                            </p:txEl>
                                          </p:spTgt>
                                        </p:tgtEl>
                                        <p:attrNameLst>
                                          <p:attrName>style.visibility</p:attrName>
                                        </p:attrNameLst>
                                      </p:cBhvr>
                                      <p:to>
                                        <p:strVal val="visible"/>
                                      </p:to>
                                    </p:set>
                                    <p:anim calcmode="lin" valueType="num">
                                      <p:cBhvr additive="base">
                                        <p:cTn id="29"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13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grpId="0" nodeType="withEffect">
                                  <p:stCondLst>
                                    <p:cond delay="0"/>
                                  </p:stCondLst>
                                  <p:childTnLst>
                                    <p:set>
                                      <p:cBhvr>
                                        <p:cTn id="32" dur="1" fill="hold">
                                          <p:stCondLst>
                                            <p:cond delay="0"/>
                                          </p:stCondLst>
                                        </p:cTn>
                                        <p:tgtEl>
                                          <p:spTgt spid="48131">
                                            <p:txEl>
                                              <p:pRg st="5" end="5"/>
                                            </p:txEl>
                                          </p:spTgt>
                                        </p:tgtEl>
                                        <p:attrNameLst>
                                          <p:attrName>style.visibility</p:attrName>
                                        </p:attrNameLst>
                                      </p:cBhvr>
                                      <p:to>
                                        <p:strVal val="visible"/>
                                      </p:to>
                                    </p:set>
                                    <p:anim calcmode="lin" valueType="num">
                                      <p:cBhvr additive="base">
                                        <p:cTn id="33" dur="500" fill="hold"/>
                                        <p:tgtEl>
                                          <p:spTgt spid="4813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8131">
                                            <p:txEl>
                                              <p:pRg st="5" end="5"/>
                                            </p:txEl>
                                          </p:spTgt>
                                        </p:tgtEl>
                                        <p:attrNameLst>
                                          <p:attrName>ppt_y</p:attrName>
                                        </p:attrNameLst>
                                      </p:cBhvr>
                                      <p:tavLst>
                                        <p:tav tm="0">
                                          <p:val>
                                            <p:strVal val="#ppt_y"/>
                                          </p:val>
                                        </p:tav>
                                        <p:tav tm="100000">
                                          <p:val>
                                            <p:strVal val="#ppt_y"/>
                                          </p:val>
                                        </p:tav>
                                      </p:tavLst>
                                    </p:anim>
                                  </p:childTnLst>
                                </p:cTn>
                              </p:par>
                              <p:par>
                                <p:cTn id="35" presetID="9"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dirty="0"/>
              <a:t>Qualified Distributions — </a:t>
            </a:r>
            <a:r>
              <a:rPr lang="en-US" b="0" dirty="0"/>
              <a:t>Example 1</a:t>
            </a:r>
            <a:endParaRPr lang="en-US" b="0" i="1" dirty="0"/>
          </a:p>
        </p:txBody>
      </p:sp>
      <p:sp>
        <p:nvSpPr>
          <p:cNvPr id="139272" name="Rectangle 8"/>
          <p:cNvSpPr>
            <a:spLocks noGrp="1" noChangeArrowheads="1"/>
          </p:cNvSpPr>
          <p:nvPr>
            <p:ph type="body" sz="half" idx="4294967295"/>
          </p:nvPr>
        </p:nvSpPr>
        <p:spPr>
          <a:xfrm>
            <a:off x="685800" y="1448800"/>
            <a:ext cx="8208818" cy="3182587"/>
          </a:xfrm>
        </p:spPr>
        <p:txBody>
          <a:bodyPr>
            <a:noAutofit/>
          </a:bodyPr>
          <a:lstStyle/>
          <a:p>
            <a:pPr marL="228600" indent="-228600">
              <a:lnSpc>
                <a:spcPct val="90000"/>
              </a:lnSpc>
            </a:pPr>
            <a:r>
              <a:rPr lang="en-US" sz="2200" dirty="0"/>
              <a:t>Age 60</a:t>
            </a:r>
          </a:p>
          <a:p>
            <a:pPr marL="228600" indent="-228600">
              <a:lnSpc>
                <a:spcPct val="90000"/>
              </a:lnSpc>
            </a:pPr>
            <a:r>
              <a:rPr lang="en-US" sz="2200" dirty="0"/>
              <a:t>Establish first Roth IRA on December 31, 2022, by converting a traditional IRA to a Roth IRA</a:t>
            </a:r>
          </a:p>
          <a:p>
            <a:pPr marL="228600" indent="-228600">
              <a:lnSpc>
                <a:spcPct val="90000"/>
              </a:lnSpc>
            </a:pPr>
            <a:r>
              <a:rPr lang="en-US" sz="2200" dirty="0"/>
              <a:t>Must have qualifying event AND satisfy five-year holding period</a:t>
            </a:r>
          </a:p>
          <a:p>
            <a:pPr marL="228600" indent="-228600">
              <a:lnSpc>
                <a:spcPct val="90000"/>
              </a:lnSpc>
            </a:pPr>
            <a:r>
              <a:rPr lang="en-US" sz="2200" dirty="0"/>
              <a:t>Here qualifying event has occurred — you’ve attained age 59½ </a:t>
            </a:r>
          </a:p>
          <a:p>
            <a:pPr marL="228600" indent="-228600">
              <a:lnSpc>
                <a:spcPct val="90000"/>
              </a:lnSpc>
            </a:pPr>
            <a:r>
              <a:rPr lang="en-US" sz="2200" dirty="0"/>
              <a:t>Five-year holding period begins January 1, 2022</a:t>
            </a:r>
          </a:p>
          <a:p>
            <a:pPr marL="228600" indent="-228600">
              <a:lnSpc>
                <a:spcPct val="90000"/>
              </a:lnSpc>
            </a:pPr>
            <a:r>
              <a:rPr lang="en-US" sz="2200" dirty="0"/>
              <a:t>Five-year holding period ends December 31, 2026</a:t>
            </a:r>
          </a:p>
          <a:p>
            <a:pPr marL="228600" indent="-228600">
              <a:lnSpc>
                <a:spcPct val="90000"/>
              </a:lnSpc>
            </a:pPr>
            <a:r>
              <a:rPr lang="en-US" sz="2200" dirty="0"/>
              <a:t>Tax-free qualified withdrawals from this Roth IRA, and any other Roth IRA you own, available anytime after December 31, 2026</a:t>
            </a:r>
          </a:p>
          <a:p>
            <a:pPr>
              <a:lnSpc>
                <a:spcPct val="90000"/>
              </a:lnSpc>
              <a:buNone/>
            </a:pPr>
            <a:endParaRPr lang="en-US" sz="2200" dirty="0"/>
          </a:p>
          <a:p>
            <a:pPr>
              <a:lnSpc>
                <a:spcPct val="90000"/>
              </a:lnSpc>
              <a:buNone/>
            </a:pPr>
            <a:endParaRPr lang="en-US" sz="2200" dirty="0"/>
          </a:p>
        </p:txBody>
      </p:sp>
      <p:cxnSp>
        <p:nvCxnSpPr>
          <p:cNvPr id="4" name="Straight Connector 3"/>
          <p:cNvCxnSpPr/>
          <p:nvPr/>
        </p:nvCxnSpPr>
        <p:spPr>
          <a:xfrm>
            <a:off x="1145129" y="5791200"/>
            <a:ext cx="7010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2598277" y="5716127"/>
            <a:ext cx="155448"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62133" y="5105400"/>
            <a:ext cx="1614737" cy="523220"/>
          </a:xfrm>
          <a:prstGeom prst="rect">
            <a:avLst/>
          </a:prstGeom>
          <a:noFill/>
        </p:spPr>
        <p:txBody>
          <a:bodyPr wrap="none" rtlCol="0">
            <a:spAutoFit/>
          </a:bodyPr>
          <a:lstStyle/>
          <a:p>
            <a:pPr algn="ctr"/>
            <a:r>
              <a:rPr lang="en-US" sz="1400" b="1" dirty="0">
                <a:solidFill>
                  <a:srgbClr val="5D5D5D"/>
                </a:solidFill>
              </a:rPr>
              <a:t>Establish first Roth </a:t>
            </a:r>
          </a:p>
          <a:p>
            <a:pPr algn="ctr"/>
            <a:r>
              <a:rPr lang="en-US" sz="1400" b="1" dirty="0">
                <a:solidFill>
                  <a:srgbClr val="5D5D5D"/>
                </a:solidFill>
              </a:rPr>
              <a:t>IRA 12/31/2022</a:t>
            </a:r>
          </a:p>
        </p:txBody>
      </p:sp>
      <p:cxnSp>
        <p:nvCxnSpPr>
          <p:cNvPr id="7" name="Straight Connector 6"/>
          <p:cNvCxnSpPr/>
          <p:nvPr/>
        </p:nvCxnSpPr>
        <p:spPr>
          <a:xfrm rot="5400000">
            <a:off x="2218468" y="586813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90782" y="5939135"/>
            <a:ext cx="1409233" cy="523220"/>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59½ </a:t>
            </a:r>
          </a:p>
        </p:txBody>
      </p:sp>
      <p:cxnSp>
        <p:nvCxnSpPr>
          <p:cNvPr id="9" name="Straight Connector 8"/>
          <p:cNvCxnSpPr/>
          <p:nvPr/>
        </p:nvCxnSpPr>
        <p:spPr>
          <a:xfrm rot="5400000">
            <a:off x="1526129" y="5715000"/>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4232" y="5105400"/>
            <a:ext cx="1348447"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1/1/2022</a:t>
            </a:r>
          </a:p>
        </p:txBody>
      </p:sp>
      <p:sp>
        <p:nvSpPr>
          <p:cNvPr id="11" name="TextBox 10"/>
          <p:cNvSpPr txBox="1"/>
          <p:nvPr/>
        </p:nvSpPr>
        <p:spPr>
          <a:xfrm>
            <a:off x="5405290" y="5153025"/>
            <a:ext cx="1463862" cy="523220"/>
          </a:xfrm>
          <a:prstGeom prst="rect">
            <a:avLst/>
          </a:prstGeom>
          <a:noFill/>
        </p:spPr>
        <p:txBody>
          <a:bodyPr wrap="none" rtlCol="0">
            <a:spAutoFit/>
          </a:bodyPr>
          <a:lstStyle/>
          <a:p>
            <a:pPr algn="ctr"/>
            <a:r>
              <a:rPr lang="en-US" sz="1400" b="1" dirty="0">
                <a:solidFill>
                  <a:srgbClr val="5D5D5D"/>
                </a:solidFill>
              </a:rPr>
              <a:t>5-year period </a:t>
            </a:r>
          </a:p>
          <a:p>
            <a:pPr algn="ctr"/>
            <a:r>
              <a:rPr lang="en-US" sz="1400" b="1" dirty="0">
                <a:solidFill>
                  <a:srgbClr val="5D5D5D"/>
                </a:solidFill>
              </a:rPr>
              <a:t>ends 12/31/2026</a:t>
            </a:r>
          </a:p>
        </p:txBody>
      </p:sp>
      <p:sp>
        <p:nvSpPr>
          <p:cNvPr id="12" name="TextBox 11"/>
          <p:cNvSpPr txBox="1"/>
          <p:nvPr/>
        </p:nvSpPr>
        <p:spPr>
          <a:xfrm>
            <a:off x="5284568" y="5939135"/>
            <a:ext cx="1694695" cy="523220"/>
          </a:xfrm>
          <a:prstGeom prst="rect">
            <a:avLst/>
          </a:prstGeom>
          <a:noFill/>
        </p:spPr>
        <p:txBody>
          <a:bodyPr wrap="none" rtlCol="0">
            <a:spAutoFit/>
          </a:bodyPr>
          <a:lstStyle/>
          <a:p>
            <a:pPr algn="ctr"/>
            <a:r>
              <a:rPr lang="en-US" sz="1400" b="1" dirty="0">
                <a:solidFill>
                  <a:schemeClr val="accent2"/>
                </a:solidFill>
              </a:rPr>
              <a:t>Tax-free distribution</a:t>
            </a:r>
          </a:p>
          <a:p>
            <a:pPr algn="ctr"/>
            <a:r>
              <a:rPr lang="en-US" sz="1400" b="1" dirty="0">
                <a:solidFill>
                  <a:schemeClr val="accent2"/>
                </a:solidFill>
              </a:rPr>
              <a:t>after 12/31/2026</a:t>
            </a:r>
          </a:p>
        </p:txBody>
      </p:sp>
      <p:cxnSp>
        <p:nvCxnSpPr>
          <p:cNvPr id="13" name="Straight Connector 12"/>
          <p:cNvCxnSpPr/>
          <p:nvPr/>
        </p:nvCxnSpPr>
        <p:spPr>
          <a:xfrm rot="5400000">
            <a:off x="6096605" y="5716524"/>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097399" y="586813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3"/>
          </p:cNvCxnSpPr>
          <p:nvPr/>
        </p:nvCxnSpPr>
        <p:spPr>
          <a:xfrm>
            <a:off x="6979263" y="6200745"/>
            <a:ext cx="1099733"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272">
                                            <p:txEl>
                                              <p:pRg st="6" end="6"/>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6"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527574" y="530352"/>
            <a:ext cx="8360229" cy="683395"/>
          </a:xfrm>
        </p:spPr>
        <p:txBody>
          <a:bodyPr/>
          <a:lstStyle/>
          <a:p>
            <a:r>
              <a:rPr lang="en-US" dirty="0"/>
              <a:t>Qualified Distributions — </a:t>
            </a:r>
            <a:r>
              <a:rPr lang="en-US" b="0" dirty="0"/>
              <a:t>Example 2</a:t>
            </a:r>
            <a:endParaRPr lang="en-US" b="0" i="1" dirty="0"/>
          </a:p>
        </p:txBody>
      </p:sp>
      <p:sp>
        <p:nvSpPr>
          <p:cNvPr id="139272" name="Rectangle 8"/>
          <p:cNvSpPr>
            <a:spLocks noGrp="1" noChangeArrowheads="1"/>
          </p:cNvSpPr>
          <p:nvPr>
            <p:ph type="body" sz="half" idx="4294967295"/>
          </p:nvPr>
        </p:nvSpPr>
        <p:spPr>
          <a:xfrm>
            <a:off x="685800" y="1444752"/>
            <a:ext cx="8427522" cy="4098798"/>
          </a:xfrm>
        </p:spPr>
        <p:txBody>
          <a:bodyPr>
            <a:noAutofit/>
          </a:bodyPr>
          <a:lstStyle/>
          <a:p>
            <a:pPr marL="228600" indent="-228600">
              <a:lnSpc>
                <a:spcPct val="90000"/>
              </a:lnSpc>
            </a:pPr>
            <a:r>
              <a:rPr lang="en-US" sz="2200" dirty="0"/>
              <a:t>Age 35</a:t>
            </a:r>
          </a:p>
          <a:p>
            <a:pPr marL="228600" indent="-228600">
              <a:lnSpc>
                <a:spcPct val="90000"/>
              </a:lnSpc>
            </a:pPr>
            <a:r>
              <a:rPr lang="en-US" sz="2200" dirty="0"/>
              <a:t>Establish first Roth IRA on June 1, 2022, by making a rollover from </a:t>
            </a:r>
            <a:br>
              <a:rPr lang="en-US" sz="2200" dirty="0"/>
            </a:br>
            <a:r>
              <a:rPr lang="en-US" sz="2200" dirty="0"/>
              <a:t>a 401(k) plan to the Roth IRA</a:t>
            </a:r>
          </a:p>
          <a:p>
            <a:pPr marL="228600" indent="-228600">
              <a:lnSpc>
                <a:spcPct val="90000"/>
              </a:lnSpc>
            </a:pPr>
            <a:r>
              <a:rPr lang="en-US" sz="2200" dirty="0"/>
              <a:t>Must have qualifying event AND satisfy five-year holding period</a:t>
            </a:r>
          </a:p>
          <a:p>
            <a:pPr marL="228600" indent="-228600">
              <a:lnSpc>
                <a:spcPct val="90000"/>
              </a:lnSpc>
            </a:pPr>
            <a:r>
              <a:rPr lang="en-US" sz="2200" dirty="0"/>
              <a:t>Five-year holding period begins January 1, 2022</a:t>
            </a:r>
          </a:p>
          <a:p>
            <a:pPr marL="228600" indent="-228600">
              <a:lnSpc>
                <a:spcPct val="90000"/>
              </a:lnSpc>
            </a:pPr>
            <a:r>
              <a:rPr lang="en-US" sz="2200" dirty="0"/>
              <a:t>Five-year holding period ends December 31, 2026</a:t>
            </a:r>
          </a:p>
          <a:p>
            <a:pPr marL="228600" indent="-228600">
              <a:lnSpc>
                <a:spcPct val="90000"/>
              </a:lnSpc>
            </a:pPr>
            <a:r>
              <a:rPr lang="en-US" sz="2200" dirty="0"/>
              <a:t>Tax-free qualified withdrawals available from this Roth IRA, and any other Roth IRA you own:</a:t>
            </a:r>
          </a:p>
          <a:p>
            <a:pPr lvl="1">
              <a:lnSpc>
                <a:spcPct val="90000"/>
              </a:lnSpc>
            </a:pPr>
            <a:r>
              <a:rPr lang="en-US" sz="1800" dirty="0"/>
              <a:t>In 2046, after you attain age 59½</a:t>
            </a:r>
            <a:endParaRPr lang="en-US" sz="2400" dirty="0"/>
          </a:p>
          <a:p>
            <a:pPr lvl="1">
              <a:lnSpc>
                <a:spcPct val="90000"/>
              </a:lnSpc>
            </a:pPr>
            <a:r>
              <a:rPr lang="en-US" sz="1800" dirty="0"/>
              <a:t>After December 31, 2026, if you become disabled or die*</a:t>
            </a:r>
          </a:p>
          <a:p>
            <a:pPr lvl="1">
              <a:lnSpc>
                <a:spcPct val="90000"/>
              </a:lnSpc>
            </a:pPr>
            <a:r>
              <a:rPr lang="en-US" sz="1800" dirty="0"/>
              <a:t>After December 31, 2026, if you have first-time homebuyer expenses (up to $10,000 lifetime from all IRAs)*</a:t>
            </a:r>
          </a:p>
          <a:p>
            <a:pPr lvl="1">
              <a:lnSpc>
                <a:spcPct val="90000"/>
              </a:lnSpc>
            </a:pPr>
            <a:endParaRPr lang="en-US" sz="1800" dirty="0"/>
          </a:p>
          <a:p>
            <a:pPr>
              <a:lnSpc>
                <a:spcPct val="90000"/>
              </a:lnSpc>
              <a:buNone/>
            </a:pPr>
            <a:endParaRPr lang="en-US" sz="2400" dirty="0"/>
          </a:p>
        </p:txBody>
      </p:sp>
      <p:cxnSp>
        <p:nvCxnSpPr>
          <p:cNvPr id="4" name="Straight Connector 3"/>
          <p:cNvCxnSpPr/>
          <p:nvPr/>
        </p:nvCxnSpPr>
        <p:spPr>
          <a:xfrm>
            <a:off x="882169" y="6052450"/>
            <a:ext cx="7801853"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1215295" y="6129777"/>
            <a:ext cx="155448"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4686" y="6181335"/>
            <a:ext cx="1614737" cy="523220"/>
          </a:xfrm>
          <a:prstGeom prst="rect">
            <a:avLst/>
          </a:prstGeom>
          <a:noFill/>
        </p:spPr>
        <p:txBody>
          <a:bodyPr wrap="none" rtlCol="0">
            <a:spAutoFit/>
          </a:bodyPr>
          <a:lstStyle/>
          <a:p>
            <a:pPr algn="ctr"/>
            <a:r>
              <a:rPr lang="en-US" sz="1400" b="1" dirty="0">
                <a:solidFill>
                  <a:srgbClr val="5D5D5D"/>
                </a:solidFill>
              </a:rPr>
              <a:t>Establish first Roth </a:t>
            </a:r>
          </a:p>
          <a:p>
            <a:pPr algn="ctr"/>
            <a:r>
              <a:rPr lang="en-US" sz="1400" b="1" dirty="0">
                <a:solidFill>
                  <a:srgbClr val="5D5D5D"/>
                </a:solidFill>
              </a:rPr>
              <a:t>IRA 6/1/2022</a:t>
            </a:r>
          </a:p>
        </p:txBody>
      </p:sp>
      <p:sp>
        <p:nvSpPr>
          <p:cNvPr id="8" name="TextBox 7"/>
          <p:cNvSpPr txBox="1"/>
          <p:nvPr/>
        </p:nvSpPr>
        <p:spPr>
          <a:xfrm>
            <a:off x="6992687" y="5395225"/>
            <a:ext cx="1409232" cy="523220"/>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59½ in 2046</a:t>
            </a:r>
          </a:p>
        </p:txBody>
      </p:sp>
      <p:sp>
        <p:nvSpPr>
          <p:cNvPr id="10" name="TextBox 9"/>
          <p:cNvSpPr txBox="1"/>
          <p:nvPr/>
        </p:nvSpPr>
        <p:spPr>
          <a:xfrm>
            <a:off x="195516" y="5395225"/>
            <a:ext cx="1344728"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1/1/2022</a:t>
            </a:r>
          </a:p>
        </p:txBody>
      </p:sp>
      <p:sp>
        <p:nvSpPr>
          <p:cNvPr id="11" name="TextBox 10"/>
          <p:cNvSpPr txBox="1"/>
          <p:nvPr/>
        </p:nvSpPr>
        <p:spPr>
          <a:xfrm>
            <a:off x="2029565" y="5395225"/>
            <a:ext cx="1577291" cy="523220"/>
          </a:xfrm>
          <a:prstGeom prst="rect">
            <a:avLst/>
          </a:prstGeom>
          <a:noFill/>
        </p:spPr>
        <p:txBody>
          <a:bodyPr wrap="none" rtlCol="0">
            <a:spAutoFit/>
          </a:bodyPr>
          <a:lstStyle/>
          <a:p>
            <a:pPr algn="ctr"/>
            <a:r>
              <a:rPr lang="en-US" sz="1400" b="1" dirty="0">
                <a:solidFill>
                  <a:srgbClr val="5D5D5D"/>
                </a:solidFill>
              </a:rPr>
              <a:t>5-year period ends</a:t>
            </a:r>
          </a:p>
          <a:p>
            <a:pPr algn="ctr"/>
            <a:r>
              <a:rPr lang="en-US" sz="1400" b="1" dirty="0">
                <a:solidFill>
                  <a:srgbClr val="5D5D5D"/>
                </a:solidFill>
              </a:rPr>
              <a:t>12/31/2026</a:t>
            </a:r>
          </a:p>
        </p:txBody>
      </p:sp>
      <p:sp>
        <p:nvSpPr>
          <p:cNvPr id="12" name="TextBox 11"/>
          <p:cNvSpPr txBox="1"/>
          <p:nvPr/>
        </p:nvSpPr>
        <p:spPr>
          <a:xfrm>
            <a:off x="6518883" y="6185800"/>
            <a:ext cx="1694695" cy="307777"/>
          </a:xfrm>
          <a:prstGeom prst="rect">
            <a:avLst/>
          </a:prstGeom>
          <a:noFill/>
        </p:spPr>
        <p:txBody>
          <a:bodyPr wrap="none" rtlCol="0">
            <a:spAutoFit/>
          </a:bodyPr>
          <a:lstStyle/>
          <a:p>
            <a:pPr algn="ctr"/>
            <a:r>
              <a:rPr lang="en-US" sz="1400" b="1" dirty="0">
                <a:solidFill>
                  <a:schemeClr val="accent2"/>
                </a:solidFill>
              </a:rPr>
              <a:t>Tax-free distribution</a:t>
            </a:r>
          </a:p>
        </p:txBody>
      </p:sp>
      <p:cxnSp>
        <p:nvCxnSpPr>
          <p:cNvPr id="14" name="Straight Connector 13"/>
          <p:cNvCxnSpPr/>
          <p:nvPr/>
        </p:nvCxnSpPr>
        <p:spPr>
          <a:xfrm rot="5400000">
            <a:off x="7616492" y="61293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44904" y="6181229"/>
            <a:ext cx="1924910" cy="738664"/>
          </a:xfrm>
          <a:prstGeom prst="rect">
            <a:avLst/>
          </a:prstGeom>
          <a:noFill/>
        </p:spPr>
        <p:txBody>
          <a:bodyPr wrap="square" rtlCol="0">
            <a:spAutoFit/>
          </a:bodyPr>
          <a:lstStyle/>
          <a:p>
            <a:pPr algn="ctr"/>
            <a:r>
              <a:rPr lang="en-US" sz="1400" b="1" dirty="0">
                <a:solidFill>
                  <a:schemeClr val="accent2"/>
                </a:solidFill>
              </a:rPr>
              <a:t>*Tax-free distribution </a:t>
            </a:r>
            <a:br>
              <a:rPr lang="en-US" sz="1400" b="1" dirty="0">
                <a:solidFill>
                  <a:schemeClr val="accent2"/>
                </a:solidFill>
              </a:rPr>
            </a:br>
            <a:r>
              <a:rPr lang="en-US" sz="1400" b="1" dirty="0">
                <a:solidFill>
                  <a:schemeClr val="accent2"/>
                </a:solidFill>
              </a:rPr>
              <a:t>after 12/31/2026</a:t>
            </a:r>
            <a:br>
              <a:rPr lang="en-US" sz="1400" b="1" dirty="0">
                <a:solidFill>
                  <a:schemeClr val="accent2"/>
                </a:solidFill>
              </a:rPr>
            </a:br>
            <a:endParaRPr lang="en-US" sz="1400" b="1" dirty="0">
              <a:solidFill>
                <a:schemeClr val="accent2"/>
              </a:solidFill>
            </a:endParaRPr>
          </a:p>
        </p:txBody>
      </p:sp>
      <p:cxnSp>
        <p:nvCxnSpPr>
          <p:cNvPr id="17" name="Straight Connector 16"/>
          <p:cNvCxnSpPr/>
          <p:nvPr/>
        </p:nvCxnSpPr>
        <p:spPr>
          <a:xfrm rot="5400000">
            <a:off x="820403"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739692"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213578" y="6344550"/>
            <a:ext cx="546644"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96492" y="6338100"/>
            <a:ext cx="762000" cy="1588"/>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41280" y="6130968"/>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616492" y="5976980"/>
            <a:ext cx="155448"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9272">
                                            <p:txEl>
                                              <p:pRg st="6" end="6"/>
                                            </p:txEl>
                                          </p:spTgt>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9272">
                                            <p:txEl>
                                              <p:pRg st="7" end="7"/>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9272">
                                            <p:txEl>
                                              <p:pRg st="8" end="8"/>
                                            </p:txEl>
                                          </p:spTgt>
                                        </p:tgtEl>
                                        <p:attrNameLst>
                                          <p:attrName>style.visibility</p:attrName>
                                        </p:attrNameLst>
                                      </p:cBhvr>
                                      <p:to>
                                        <p:strVal val="visible"/>
                                      </p:to>
                                    </p:se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20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2000"/>
                                        <p:tgtEl>
                                          <p:spTgt spid="22"/>
                                        </p:tgtEl>
                                      </p:cBhvr>
                                    </p:animEffect>
                                  </p:childTnLst>
                                </p:cTn>
                              </p:par>
                              <p:par>
                                <p:cTn id="76" presetID="10"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dirty="0"/>
              <a:t>Qualified Distributions — </a:t>
            </a:r>
            <a:r>
              <a:rPr lang="en-US" b="0" dirty="0"/>
              <a:t>Example 3</a:t>
            </a:r>
            <a:endParaRPr lang="en-US" b="0" i="1" dirty="0"/>
          </a:p>
        </p:txBody>
      </p:sp>
      <p:sp>
        <p:nvSpPr>
          <p:cNvPr id="139272" name="Rectangle 8"/>
          <p:cNvSpPr>
            <a:spLocks noGrp="1" noChangeArrowheads="1"/>
          </p:cNvSpPr>
          <p:nvPr>
            <p:ph type="body" sz="half" idx="4294967295"/>
          </p:nvPr>
        </p:nvSpPr>
        <p:spPr>
          <a:xfrm>
            <a:off x="685800" y="1444752"/>
            <a:ext cx="7696200" cy="4648200"/>
          </a:xfrm>
        </p:spPr>
        <p:txBody>
          <a:bodyPr>
            <a:normAutofit/>
          </a:bodyPr>
          <a:lstStyle/>
          <a:p>
            <a:pPr marL="228600" indent="-228600">
              <a:lnSpc>
                <a:spcPct val="90000"/>
              </a:lnSpc>
            </a:pPr>
            <a:r>
              <a:rPr lang="en-US" sz="2200" dirty="0"/>
              <a:t>You inherit a Roth IRA from your mother in 2022</a:t>
            </a:r>
          </a:p>
          <a:p>
            <a:pPr marL="228600" indent="-228600">
              <a:lnSpc>
                <a:spcPct val="90000"/>
              </a:lnSpc>
            </a:pPr>
            <a:r>
              <a:rPr lang="en-US" sz="2200" dirty="0"/>
              <a:t>Your mother established her first Roth IRA in 2019 by making a regular annual contribution</a:t>
            </a:r>
          </a:p>
          <a:p>
            <a:pPr marL="228600" indent="-228600">
              <a:lnSpc>
                <a:spcPct val="90000"/>
              </a:lnSpc>
            </a:pPr>
            <a:r>
              <a:rPr lang="en-US" sz="2200" dirty="0"/>
              <a:t>Must have qualifying event AND satisfy five-year holding period</a:t>
            </a:r>
          </a:p>
          <a:p>
            <a:pPr marL="228600" indent="-228600">
              <a:lnSpc>
                <a:spcPct val="90000"/>
              </a:lnSpc>
            </a:pPr>
            <a:r>
              <a:rPr lang="en-US" sz="2200" dirty="0"/>
              <a:t>Qualifying event is your mother’s death</a:t>
            </a:r>
          </a:p>
          <a:p>
            <a:pPr marL="228600" indent="-228600">
              <a:lnSpc>
                <a:spcPct val="90000"/>
              </a:lnSpc>
            </a:pPr>
            <a:r>
              <a:rPr lang="en-US" sz="2200" dirty="0"/>
              <a:t>Five-year holding period begins January 1, 2019</a:t>
            </a:r>
          </a:p>
          <a:p>
            <a:pPr marL="228600" indent="-228600">
              <a:lnSpc>
                <a:spcPct val="90000"/>
              </a:lnSpc>
            </a:pPr>
            <a:r>
              <a:rPr lang="en-US" sz="2200" dirty="0"/>
              <a:t>Five-year holding period ends December 31, 2023</a:t>
            </a:r>
          </a:p>
          <a:p>
            <a:pPr marL="228600" indent="-228600">
              <a:lnSpc>
                <a:spcPct val="90000"/>
              </a:lnSpc>
            </a:pPr>
            <a:r>
              <a:rPr lang="en-US" sz="2200" dirty="0"/>
              <a:t>Tax-free qualified withdrawals are available from the inherited Roth IRA anytime after December 31, 2023</a:t>
            </a:r>
          </a:p>
        </p:txBody>
      </p:sp>
      <p:cxnSp>
        <p:nvCxnSpPr>
          <p:cNvPr id="4" name="Straight Connector 3"/>
          <p:cNvCxnSpPr/>
          <p:nvPr/>
        </p:nvCxnSpPr>
        <p:spPr>
          <a:xfrm>
            <a:off x="1447800" y="5638800"/>
            <a:ext cx="65532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a:off x="2286000" y="5715000"/>
            <a:ext cx="153194" cy="794"/>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493791" y="5802094"/>
            <a:ext cx="1778244" cy="738664"/>
          </a:xfrm>
          <a:prstGeom prst="rect">
            <a:avLst/>
          </a:prstGeom>
          <a:noFill/>
        </p:spPr>
        <p:txBody>
          <a:bodyPr wrap="none" rtlCol="0">
            <a:spAutoFit/>
          </a:bodyPr>
          <a:lstStyle/>
          <a:p>
            <a:pPr algn="ctr"/>
            <a:r>
              <a:rPr lang="en-US" sz="1400" b="1" dirty="0">
                <a:solidFill>
                  <a:srgbClr val="5D5D5D"/>
                </a:solidFill>
              </a:rPr>
              <a:t>Mother </a:t>
            </a:r>
          </a:p>
          <a:p>
            <a:pPr algn="ctr"/>
            <a:r>
              <a:rPr lang="en-US" sz="1400" b="1" dirty="0">
                <a:solidFill>
                  <a:srgbClr val="5D5D5D"/>
                </a:solidFill>
              </a:rPr>
              <a:t>establishes first Roth </a:t>
            </a:r>
          </a:p>
          <a:p>
            <a:pPr algn="ctr"/>
            <a:r>
              <a:rPr lang="en-US" sz="1400" b="1" dirty="0">
                <a:solidFill>
                  <a:srgbClr val="5D5D5D"/>
                </a:solidFill>
              </a:rPr>
              <a:t>IRA in 2019</a:t>
            </a:r>
          </a:p>
        </p:txBody>
      </p:sp>
      <p:cxnSp>
        <p:nvCxnSpPr>
          <p:cNvPr id="7" name="Straight Connector 6"/>
          <p:cNvCxnSpPr/>
          <p:nvPr/>
        </p:nvCxnSpPr>
        <p:spPr>
          <a:xfrm rot="5400000">
            <a:off x="6858794" y="569515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42479" y="4762500"/>
            <a:ext cx="1409232" cy="738664"/>
          </a:xfrm>
          <a:prstGeom prst="rect">
            <a:avLst/>
          </a:prstGeom>
          <a:noFill/>
        </p:spPr>
        <p:txBody>
          <a:bodyPr wrap="none" rtlCol="0">
            <a:spAutoFit/>
          </a:bodyPr>
          <a:lstStyle/>
          <a:p>
            <a:pPr algn="ctr"/>
            <a:r>
              <a:rPr lang="en-US" sz="1400" b="1" dirty="0">
                <a:solidFill>
                  <a:srgbClr val="5D5D5D"/>
                </a:solidFill>
              </a:rPr>
              <a:t>Qualifying event</a:t>
            </a:r>
          </a:p>
          <a:p>
            <a:pPr algn="ctr"/>
            <a:r>
              <a:rPr lang="en-US" sz="1400" b="1" dirty="0">
                <a:solidFill>
                  <a:srgbClr val="5D5D5D"/>
                </a:solidFill>
              </a:rPr>
              <a:t>in 2022</a:t>
            </a:r>
          </a:p>
          <a:p>
            <a:pPr algn="ctr"/>
            <a:r>
              <a:rPr lang="en-US" sz="1400" b="1" dirty="0">
                <a:solidFill>
                  <a:srgbClr val="5D5D5D"/>
                </a:solidFill>
              </a:rPr>
              <a:t>mother’s death </a:t>
            </a:r>
          </a:p>
        </p:txBody>
      </p:sp>
      <p:cxnSp>
        <p:nvCxnSpPr>
          <p:cNvPr id="9" name="Straight Connector 8"/>
          <p:cNvCxnSpPr/>
          <p:nvPr/>
        </p:nvCxnSpPr>
        <p:spPr>
          <a:xfrm rot="5400000">
            <a:off x="1829594" y="556180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40687" y="4991100"/>
            <a:ext cx="1344728"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starts 1/1/2019</a:t>
            </a:r>
          </a:p>
        </p:txBody>
      </p:sp>
      <p:sp>
        <p:nvSpPr>
          <p:cNvPr id="11" name="TextBox 10"/>
          <p:cNvSpPr txBox="1"/>
          <p:nvPr/>
        </p:nvSpPr>
        <p:spPr>
          <a:xfrm>
            <a:off x="6154147" y="4991100"/>
            <a:ext cx="1463862" cy="523220"/>
          </a:xfrm>
          <a:prstGeom prst="rect">
            <a:avLst/>
          </a:prstGeom>
          <a:noFill/>
        </p:spPr>
        <p:txBody>
          <a:bodyPr wrap="none" rtlCol="0">
            <a:spAutoFit/>
          </a:bodyPr>
          <a:lstStyle/>
          <a:p>
            <a:pPr algn="ctr"/>
            <a:r>
              <a:rPr lang="en-US" sz="1400" b="1" dirty="0">
                <a:solidFill>
                  <a:srgbClr val="5D5D5D"/>
                </a:solidFill>
              </a:rPr>
              <a:t>5-year period</a:t>
            </a:r>
          </a:p>
          <a:p>
            <a:pPr algn="ctr"/>
            <a:r>
              <a:rPr lang="en-US" sz="1400" b="1" dirty="0">
                <a:solidFill>
                  <a:srgbClr val="5D5D5D"/>
                </a:solidFill>
              </a:rPr>
              <a:t>ends 12/31/2023</a:t>
            </a:r>
          </a:p>
        </p:txBody>
      </p:sp>
      <p:cxnSp>
        <p:nvCxnSpPr>
          <p:cNvPr id="12" name="Straight Connector 11"/>
          <p:cNvCxnSpPr/>
          <p:nvPr/>
        </p:nvCxnSpPr>
        <p:spPr>
          <a:xfrm rot="5400000">
            <a:off x="6858794" y="556180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182394" y="5561806"/>
            <a:ext cx="152400" cy="1588"/>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27715" y="5758160"/>
            <a:ext cx="1694695" cy="523220"/>
          </a:xfrm>
          <a:prstGeom prst="rect">
            <a:avLst/>
          </a:prstGeom>
          <a:noFill/>
        </p:spPr>
        <p:txBody>
          <a:bodyPr wrap="none" rtlCol="0">
            <a:spAutoFit/>
          </a:bodyPr>
          <a:lstStyle/>
          <a:p>
            <a:pPr algn="ctr"/>
            <a:r>
              <a:rPr lang="en-US" sz="1400" b="1" dirty="0">
                <a:solidFill>
                  <a:schemeClr val="accent2"/>
                </a:solidFill>
              </a:rPr>
              <a:t>Tax-free distribution</a:t>
            </a:r>
          </a:p>
          <a:p>
            <a:pPr algn="ctr"/>
            <a:r>
              <a:rPr lang="en-US" sz="1400" b="1" dirty="0">
                <a:solidFill>
                  <a:schemeClr val="accent2"/>
                </a:solidFill>
              </a:rPr>
              <a:t>after 12/31/2023</a:t>
            </a:r>
          </a:p>
        </p:txBody>
      </p:sp>
      <p:cxnSp>
        <p:nvCxnSpPr>
          <p:cNvPr id="18" name="Straight Arrow Connector 17"/>
          <p:cNvCxnSpPr/>
          <p:nvPr/>
        </p:nvCxnSpPr>
        <p:spPr>
          <a:xfrm>
            <a:off x="7722410" y="6048345"/>
            <a:ext cx="546644"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272">
                                            <p:txEl>
                                              <p:pRg st="3" end="3"/>
                                            </p:txEl>
                                          </p:spTgt>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272">
                                            <p:txEl>
                                              <p:pRg st="4" end="4"/>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272">
                                            <p:txEl>
                                              <p:pRg st="5" end="5"/>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272">
                                            <p:txEl>
                                              <p:pRg st="6" end="6"/>
                                            </p:txEl>
                                          </p:spTgt>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20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p:bldP spid="8" grpId="0"/>
      <p:bldP spid="10" grpId="0"/>
      <p:bldP spid="11" grpId="0"/>
      <p:bldP spid="14" grpId="0"/>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2547</TotalTime>
  <Words>5744</Words>
  <Application>Microsoft Office PowerPoint</Application>
  <PresentationFormat>On-screen Show (4:3)</PresentationFormat>
  <Paragraphs>502</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PowerPoint Presentation</vt:lpstr>
      <vt:lpstr>Introduction to Roth IRAs</vt:lpstr>
      <vt:lpstr>Traditional IRA vs. Roth IRA</vt:lpstr>
      <vt:lpstr>Roth Tax-Free Qualified Distributions</vt:lpstr>
      <vt:lpstr>Roth Qualified Distributions:  The Five-Year Holding Period</vt:lpstr>
      <vt:lpstr>Qualified Distributions — Example 1</vt:lpstr>
      <vt:lpstr>Qualified Distributions — Example 2</vt:lpstr>
      <vt:lpstr>Qualified Distributions — Example 3</vt:lpstr>
      <vt:lpstr>Nonqualified Roth Distributions</vt:lpstr>
      <vt:lpstr>Ways to Fund a Roth IRA</vt:lpstr>
      <vt:lpstr>Funding Annual Roth Contributions</vt:lpstr>
      <vt:lpstr>Converting a Traditional IRA  to a Roth IRA</vt:lpstr>
      <vt:lpstr>Ways to Convert a Traditional IRA  to a Roth IRA</vt:lpstr>
      <vt:lpstr>Calculating the Conversion Taxes</vt:lpstr>
      <vt:lpstr>Calculating the Conversion Taxes</vt:lpstr>
      <vt:lpstr>Calculating the Conversion Taxes</vt:lpstr>
      <vt:lpstr>Calculating the Conversion Taxes</vt:lpstr>
      <vt:lpstr>Who Can Convert to a Roth?</vt:lpstr>
      <vt:lpstr>Using the “Back Door” to Fund Annual Roth Contributions</vt:lpstr>
      <vt:lpstr>Converting Employer Plan  Dollars to a Roth IRA</vt:lpstr>
      <vt:lpstr>Is a Roth IRA Appropriate for You?</vt:lpstr>
      <vt:lpstr>PowerPoint Presentation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231</cp:revision>
  <cp:lastPrinted>2022-02-15T20:42:58Z</cp:lastPrinted>
  <dcterms:created xsi:type="dcterms:W3CDTF">2011-07-21T14:15:57Z</dcterms:created>
  <dcterms:modified xsi:type="dcterms:W3CDTF">2022-07-26T13:21:06Z</dcterms:modified>
</cp:coreProperties>
</file>