
<file path=[Content_Types].xml><?xml version="1.0" encoding="utf-8"?>
<Types xmlns="http://schemas.openxmlformats.org/package/2006/content-types">
  <Default Extension="bin" ContentType="image/png"/>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handoutMasterIdLst>
    <p:handoutMasterId r:id="rId34"/>
  </p:handoutMasterIdLst>
  <p:sldIdLst>
    <p:sldId id="256" r:id="rId2"/>
    <p:sldId id="29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84" r:id="rId25"/>
    <p:sldId id="278" r:id="rId26"/>
    <p:sldId id="279" r:id="rId27"/>
    <p:sldId id="280" r:id="rId28"/>
    <p:sldId id="281" r:id="rId29"/>
    <p:sldId id="282" r:id="rId30"/>
    <p:sldId id="283" r:id="rId31"/>
    <p:sldId id="285" r:id="rId32"/>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5D5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71390" autoAdjust="0"/>
  </p:normalViewPr>
  <p:slideViewPr>
    <p:cSldViewPr snapToGrid="0">
      <p:cViewPr varScale="1">
        <p:scale>
          <a:sx n="81" d="100"/>
          <a:sy n="81" d="100"/>
        </p:scale>
        <p:origin x="2484" y="96"/>
      </p:cViewPr>
      <p:guideLst>
        <p:guide orient="horz" pos="2160"/>
        <p:guide pos="2880"/>
      </p:guideLst>
    </p:cSldViewPr>
  </p:slideViewPr>
  <p:outlineViewPr>
    <p:cViewPr>
      <p:scale>
        <a:sx n="33" d="100"/>
        <a:sy n="33" d="100"/>
      </p:scale>
      <p:origin x="0" y="-1716"/>
    </p:cViewPr>
  </p:outlineViewPr>
  <p:notesTextViewPr>
    <p:cViewPr>
      <p:scale>
        <a:sx n="100" d="100"/>
        <a:sy n="100" d="100"/>
      </p:scale>
      <p:origin x="0" y="0"/>
    </p:cViewPr>
  </p:notesTextViewPr>
  <p:sorterViewPr>
    <p:cViewPr varScale="1">
      <p:scale>
        <a:sx n="1" d="1"/>
        <a:sy n="1" d="1"/>
      </p:scale>
      <p:origin x="0" y="-4810"/>
    </p:cViewPr>
  </p:sorterViewPr>
  <p:notesViewPr>
    <p:cSldViewPr snapToGrid="0">
      <p:cViewPr varScale="1">
        <p:scale>
          <a:sx n="83" d="100"/>
          <a:sy n="83" d="100"/>
        </p:scale>
        <p:origin x="3816" y="9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9F38EF-4DC5-42B2-9685-33B24570DC0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97B5A0A-B24C-4E00-821B-59B51D8B50AD}">
      <dgm:prSet phldrT="[Text]" custT="1"/>
      <dgm:spPr>
        <a:noFill/>
        <a:ln>
          <a:noFill/>
        </a:ln>
      </dgm:spPr>
      <dgm:t>
        <a:bodyPr/>
        <a:lstStyle/>
        <a:p>
          <a:r>
            <a:rPr lang="en-US" sz="2000" b="1" dirty="0">
              <a:solidFill>
                <a:schemeClr val="accent6"/>
              </a:solidFill>
            </a:rPr>
            <a:t>Phased Retirement Programs</a:t>
          </a:r>
        </a:p>
      </dgm:t>
    </dgm:pt>
    <dgm:pt modelId="{0C06D6B5-CD7B-4F63-A917-BB58E6272AFC}" type="parTrans" cxnId="{7D4E1359-93B2-408B-B7E4-373228161D43}">
      <dgm:prSet/>
      <dgm:spPr/>
      <dgm:t>
        <a:bodyPr/>
        <a:lstStyle/>
        <a:p>
          <a:endParaRPr lang="en-US"/>
        </a:p>
      </dgm:t>
    </dgm:pt>
    <dgm:pt modelId="{24B2B4A9-A976-4B96-B653-036EC702993F}" type="sibTrans" cxnId="{7D4E1359-93B2-408B-B7E4-373228161D43}">
      <dgm:prSet/>
      <dgm:spPr/>
      <dgm:t>
        <a:bodyPr/>
        <a:lstStyle/>
        <a:p>
          <a:endParaRPr lang="en-US"/>
        </a:p>
      </dgm:t>
    </dgm:pt>
    <dgm:pt modelId="{4153AADA-AB6E-4D1E-B44F-06AF73DFCE52}">
      <dgm:prSet phldrT="[Text]" custT="1"/>
      <dgm:spPr/>
      <dgm:t>
        <a:bodyPr/>
        <a:lstStyle/>
        <a:p>
          <a:r>
            <a:rPr lang="en-US" sz="2200" dirty="0">
              <a:solidFill>
                <a:srgbClr val="5D5D5D"/>
              </a:solidFill>
            </a:rPr>
            <a:t>Increasingly common</a:t>
          </a:r>
        </a:p>
      </dgm:t>
    </dgm:pt>
    <dgm:pt modelId="{DB20BC71-2F31-4EA5-8290-0666BA06E658}" type="parTrans" cxnId="{8E5464FA-FCFD-4E25-93B9-177A7056F186}">
      <dgm:prSet/>
      <dgm:spPr/>
      <dgm:t>
        <a:bodyPr/>
        <a:lstStyle/>
        <a:p>
          <a:endParaRPr lang="en-US"/>
        </a:p>
      </dgm:t>
    </dgm:pt>
    <dgm:pt modelId="{58D4D594-6ED9-4D3D-AB86-AF73ABE09F3F}" type="sibTrans" cxnId="{8E5464FA-FCFD-4E25-93B9-177A7056F186}">
      <dgm:prSet/>
      <dgm:spPr/>
      <dgm:t>
        <a:bodyPr/>
        <a:lstStyle/>
        <a:p>
          <a:endParaRPr lang="en-US"/>
        </a:p>
      </dgm:t>
    </dgm:pt>
    <dgm:pt modelId="{830B45F9-C014-4013-98F0-6F8B4B834980}">
      <dgm:prSet phldrT="[Text]" custT="1"/>
      <dgm:spPr/>
      <dgm:t>
        <a:bodyPr/>
        <a:lstStyle/>
        <a:p>
          <a:r>
            <a:rPr lang="en-US" sz="2200" dirty="0">
              <a:solidFill>
                <a:srgbClr val="5D5D5D"/>
              </a:solidFill>
            </a:rPr>
            <a:t>Allow you to receive all or part of your pension benefit once you’ve reached retirement age</a:t>
          </a:r>
        </a:p>
      </dgm:t>
    </dgm:pt>
    <dgm:pt modelId="{04270E76-71F2-411B-AEBA-23BABF9C8B75}" type="parTrans" cxnId="{01C9EA85-C31D-4550-9E74-7D3E543358A5}">
      <dgm:prSet/>
      <dgm:spPr/>
      <dgm:t>
        <a:bodyPr/>
        <a:lstStyle/>
        <a:p>
          <a:endParaRPr lang="en-US"/>
        </a:p>
      </dgm:t>
    </dgm:pt>
    <dgm:pt modelId="{5D8299D7-03D9-4B57-A467-25BDD9668248}" type="sibTrans" cxnId="{01C9EA85-C31D-4550-9E74-7D3E543358A5}">
      <dgm:prSet/>
      <dgm:spPr/>
      <dgm:t>
        <a:bodyPr/>
        <a:lstStyle/>
        <a:p>
          <a:endParaRPr lang="en-US"/>
        </a:p>
      </dgm:t>
    </dgm:pt>
    <dgm:pt modelId="{18FC3B92-3E4B-48CD-9897-8A3C76F5BC2D}">
      <dgm:prSet phldrT="[Text]" custT="1"/>
      <dgm:spPr/>
      <dgm:t>
        <a:bodyPr/>
        <a:lstStyle/>
        <a:p>
          <a:r>
            <a:rPr lang="en-US" sz="2200" dirty="0">
              <a:solidFill>
                <a:srgbClr val="5D5D5D"/>
              </a:solidFill>
            </a:rPr>
            <a:t>You continue to work on a part-time basis for the same employer</a:t>
          </a:r>
        </a:p>
      </dgm:t>
    </dgm:pt>
    <dgm:pt modelId="{12D996DC-C97A-4306-A528-EDBD5D36D8A4}" type="parTrans" cxnId="{5E74BDA1-C5A6-41C2-B232-ABC766EA4FF4}">
      <dgm:prSet/>
      <dgm:spPr/>
      <dgm:t>
        <a:bodyPr/>
        <a:lstStyle/>
        <a:p>
          <a:endParaRPr lang="en-US"/>
        </a:p>
      </dgm:t>
    </dgm:pt>
    <dgm:pt modelId="{37EB2FAA-0F67-4F00-AABA-B6803EF46F39}" type="sibTrans" cxnId="{5E74BDA1-C5A6-41C2-B232-ABC766EA4FF4}">
      <dgm:prSet/>
      <dgm:spPr/>
      <dgm:t>
        <a:bodyPr/>
        <a:lstStyle/>
        <a:p>
          <a:endParaRPr lang="en-US"/>
        </a:p>
      </dgm:t>
    </dgm:pt>
    <dgm:pt modelId="{E7E6CCF3-D9EE-4CAD-A507-54BE1F497C50}" type="pres">
      <dgm:prSet presAssocID="{A29F38EF-4DC5-42B2-9685-33B24570DC0F}" presName="linear" presStyleCnt="0">
        <dgm:presLayoutVars>
          <dgm:animLvl val="lvl"/>
          <dgm:resizeHandles val="exact"/>
        </dgm:presLayoutVars>
      </dgm:prSet>
      <dgm:spPr/>
    </dgm:pt>
    <dgm:pt modelId="{E2B3C0F9-1691-48EC-ABAC-7E09274FCC08}" type="pres">
      <dgm:prSet presAssocID="{197B5A0A-B24C-4E00-821B-59B51D8B50AD}" presName="parentText" presStyleLbl="node1" presStyleIdx="0" presStyleCnt="1" custLinFactNeighborY="4364">
        <dgm:presLayoutVars>
          <dgm:chMax val="0"/>
          <dgm:bulletEnabled val="1"/>
        </dgm:presLayoutVars>
      </dgm:prSet>
      <dgm:spPr/>
    </dgm:pt>
    <dgm:pt modelId="{ECE18AD9-398D-4606-81D9-C1BE865A5D17}" type="pres">
      <dgm:prSet presAssocID="{197B5A0A-B24C-4E00-821B-59B51D8B50AD}" presName="childText" presStyleLbl="revTx" presStyleIdx="0" presStyleCnt="1" custScaleY="146453" custLinFactNeighborX="98667" custLinFactNeighborY="30958">
        <dgm:presLayoutVars>
          <dgm:bulletEnabled val="1"/>
        </dgm:presLayoutVars>
      </dgm:prSet>
      <dgm:spPr/>
    </dgm:pt>
  </dgm:ptLst>
  <dgm:cxnLst>
    <dgm:cxn modelId="{99AC400A-9A6C-904E-8E88-023055A2C0C1}" type="presOf" srcId="{197B5A0A-B24C-4E00-821B-59B51D8B50AD}" destId="{E2B3C0F9-1691-48EC-ABAC-7E09274FCC08}" srcOrd="0" destOrd="0" presId="urn:microsoft.com/office/officeart/2005/8/layout/vList2"/>
    <dgm:cxn modelId="{D877D917-66C4-5A48-AEF8-A32544198251}" type="presOf" srcId="{4153AADA-AB6E-4D1E-B44F-06AF73DFCE52}" destId="{ECE18AD9-398D-4606-81D9-C1BE865A5D17}" srcOrd="0" destOrd="0" presId="urn:microsoft.com/office/officeart/2005/8/layout/vList2"/>
    <dgm:cxn modelId="{61B7C82C-71CA-1F4F-B614-A2021A2DBFED}" type="presOf" srcId="{830B45F9-C014-4013-98F0-6F8B4B834980}" destId="{ECE18AD9-398D-4606-81D9-C1BE865A5D17}" srcOrd="0" destOrd="1" presId="urn:microsoft.com/office/officeart/2005/8/layout/vList2"/>
    <dgm:cxn modelId="{7D4E1359-93B2-408B-B7E4-373228161D43}" srcId="{A29F38EF-4DC5-42B2-9685-33B24570DC0F}" destId="{197B5A0A-B24C-4E00-821B-59B51D8B50AD}" srcOrd="0" destOrd="0" parTransId="{0C06D6B5-CD7B-4F63-A917-BB58E6272AFC}" sibTransId="{24B2B4A9-A976-4B96-B653-036EC702993F}"/>
    <dgm:cxn modelId="{01C9EA85-C31D-4550-9E74-7D3E543358A5}" srcId="{197B5A0A-B24C-4E00-821B-59B51D8B50AD}" destId="{830B45F9-C014-4013-98F0-6F8B4B834980}" srcOrd="1" destOrd="0" parTransId="{04270E76-71F2-411B-AEBA-23BABF9C8B75}" sibTransId="{5D8299D7-03D9-4B57-A467-25BDD9668248}"/>
    <dgm:cxn modelId="{5E74BDA1-C5A6-41C2-B232-ABC766EA4FF4}" srcId="{197B5A0A-B24C-4E00-821B-59B51D8B50AD}" destId="{18FC3B92-3E4B-48CD-9897-8A3C76F5BC2D}" srcOrd="2" destOrd="0" parTransId="{12D996DC-C97A-4306-A528-EDBD5D36D8A4}" sibTransId="{37EB2FAA-0F67-4F00-AABA-B6803EF46F39}"/>
    <dgm:cxn modelId="{4504E8B1-9FD0-1C46-AD27-E3411FD0230B}" type="presOf" srcId="{18FC3B92-3E4B-48CD-9897-8A3C76F5BC2D}" destId="{ECE18AD9-398D-4606-81D9-C1BE865A5D17}" srcOrd="0" destOrd="2" presId="urn:microsoft.com/office/officeart/2005/8/layout/vList2"/>
    <dgm:cxn modelId="{429C78CF-FFB7-7E44-904D-17CD0B003720}" type="presOf" srcId="{A29F38EF-4DC5-42B2-9685-33B24570DC0F}" destId="{E7E6CCF3-D9EE-4CAD-A507-54BE1F497C50}" srcOrd="0" destOrd="0" presId="urn:microsoft.com/office/officeart/2005/8/layout/vList2"/>
    <dgm:cxn modelId="{8E5464FA-FCFD-4E25-93B9-177A7056F186}" srcId="{197B5A0A-B24C-4E00-821B-59B51D8B50AD}" destId="{4153AADA-AB6E-4D1E-B44F-06AF73DFCE52}" srcOrd="0" destOrd="0" parTransId="{DB20BC71-2F31-4EA5-8290-0666BA06E658}" sibTransId="{58D4D594-6ED9-4D3D-AB86-AF73ABE09F3F}"/>
    <dgm:cxn modelId="{A01D688A-B3B1-E441-AB7E-B467B4E6CDB3}" type="presParOf" srcId="{E7E6CCF3-D9EE-4CAD-A507-54BE1F497C50}" destId="{E2B3C0F9-1691-48EC-ABAC-7E09274FCC08}" srcOrd="0" destOrd="0" presId="urn:microsoft.com/office/officeart/2005/8/layout/vList2"/>
    <dgm:cxn modelId="{8B7ABB8E-3BCF-454F-AD01-8A433984C802}" type="presParOf" srcId="{E7E6CCF3-D9EE-4CAD-A507-54BE1F497C50}" destId="{ECE18AD9-398D-4606-81D9-C1BE865A5D17}"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E0E05F-8F59-41B2-84D5-C980332E12AA}" type="doc">
      <dgm:prSet loTypeId="urn:microsoft.com/office/officeart/2005/8/layout/cycle8" loCatId="cycle" qsTypeId="urn:microsoft.com/office/officeart/2005/8/quickstyle/simple1" qsCatId="simple" csTypeId="urn:microsoft.com/office/officeart/2005/8/colors/accent1_2" csCatId="accent1" phldr="1"/>
      <dgm:spPr/>
    </dgm:pt>
    <dgm:pt modelId="{33CE52E8-CF49-475C-84FD-63C201392094}">
      <dgm:prSet phldrT="[Text]"/>
      <dgm:spPr>
        <a:solidFill>
          <a:schemeClr val="accent2"/>
        </a:solidFill>
        <a:ln>
          <a:noFill/>
        </a:ln>
      </dgm:spPr>
      <dgm:t>
        <a:bodyPr/>
        <a:lstStyle/>
        <a:p>
          <a:pPr algn="ctr"/>
          <a:r>
            <a:rPr lang="en-US" b="1" dirty="0">
              <a:solidFill>
                <a:srgbClr val="FFFFFF"/>
              </a:solidFill>
            </a:rPr>
            <a:t>Estimate How Much Income You’ll Need</a:t>
          </a:r>
        </a:p>
      </dgm:t>
    </dgm:pt>
    <dgm:pt modelId="{831BF55D-C9FC-4F24-B564-34886CAC0F9D}" type="parTrans" cxnId="{FFD1A42A-B236-4670-8C9F-FEAF561A734F}">
      <dgm:prSet/>
      <dgm:spPr/>
      <dgm:t>
        <a:bodyPr/>
        <a:lstStyle/>
        <a:p>
          <a:endParaRPr lang="en-US"/>
        </a:p>
      </dgm:t>
    </dgm:pt>
    <dgm:pt modelId="{CC052B1C-18BD-49F1-BE79-9DAF84A74893}" type="sibTrans" cxnId="{FFD1A42A-B236-4670-8C9F-FEAF561A734F}">
      <dgm:prSet/>
      <dgm:spPr/>
      <dgm:t>
        <a:bodyPr/>
        <a:lstStyle/>
        <a:p>
          <a:endParaRPr lang="en-US"/>
        </a:p>
      </dgm:t>
    </dgm:pt>
    <dgm:pt modelId="{1586CC74-9514-4B07-B50E-67086BD5518D}">
      <dgm:prSet phldrT="[Text]"/>
      <dgm:spPr>
        <a:solidFill>
          <a:schemeClr val="accent2"/>
        </a:solidFill>
        <a:ln>
          <a:noFill/>
        </a:ln>
      </dgm:spPr>
      <dgm:t>
        <a:bodyPr/>
        <a:lstStyle/>
        <a:p>
          <a:r>
            <a:rPr lang="en-US" b="1" dirty="0">
              <a:solidFill>
                <a:srgbClr val="FFFFFF"/>
              </a:solidFill>
            </a:rPr>
            <a:t> Consider Major Factors (e.g., inflation)</a:t>
          </a:r>
        </a:p>
      </dgm:t>
    </dgm:pt>
    <dgm:pt modelId="{26B11516-354A-424A-999D-0A54C39A06B5}" type="parTrans" cxnId="{EB1DF377-3D72-4405-87BC-F5613D1A174B}">
      <dgm:prSet/>
      <dgm:spPr/>
      <dgm:t>
        <a:bodyPr/>
        <a:lstStyle/>
        <a:p>
          <a:endParaRPr lang="en-US"/>
        </a:p>
      </dgm:t>
    </dgm:pt>
    <dgm:pt modelId="{DD8D3EF7-AA5B-4CB0-B2A7-DD1D7533B49E}" type="sibTrans" cxnId="{EB1DF377-3D72-4405-87BC-F5613D1A174B}">
      <dgm:prSet/>
      <dgm:spPr/>
      <dgm:t>
        <a:bodyPr/>
        <a:lstStyle/>
        <a:p>
          <a:endParaRPr lang="en-US"/>
        </a:p>
      </dgm:t>
    </dgm:pt>
    <dgm:pt modelId="{3610E69F-2DAD-42C3-AF3E-C29EC923579A}">
      <dgm:prSet phldrT="[Text]"/>
      <dgm:spPr>
        <a:solidFill>
          <a:schemeClr val="accent2"/>
        </a:solidFill>
        <a:ln>
          <a:noFill/>
        </a:ln>
      </dgm:spPr>
      <dgm:t>
        <a:bodyPr/>
        <a:lstStyle/>
        <a:p>
          <a:pPr algn="ctr"/>
          <a:r>
            <a:rPr lang="en-US" b="1" dirty="0">
              <a:solidFill>
                <a:srgbClr val="FFFFFF"/>
              </a:solidFill>
            </a:rPr>
            <a:t>Total Income from Social Security, Pensions</a:t>
          </a:r>
        </a:p>
      </dgm:t>
    </dgm:pt>
    <dgm:pt modelId="{97C490DB-57DB-464F-ACB8-AE7CF8929565}" type="parTrans" cxnId="{93264701-5C11-42EB-A851-FBA8789D78CD}">
      <dgm:prSet/>
      <dgm:spPr/>
      <dgm:t>
        <a:bodyPr/>
        <a:lstStyle/>
        <a:p>
          <a:endParaRPr lang="en-US"/>
        </a:p>
      </dgm:t>
    </dgm:pt>
    <dgm:pt modelId="{EEB0B596-5F2F-4E8C-8FB9-BFB6E8217E66}" type="sibTrans" cxnId="{93264701-5C11-42EB-A851-FBA8789D78CD}">
      <dgm:prSet/>
      <dgm:spPr/>
      <dgm:t>
        <a:bodyPr/>
        <a:lstStyle/>
        <a:p>
          <a:endParaRPr lang="en-US"/>
        </a:p>
      </dgm:t>
    </dgm:pt>
    <dgm:pt modelId="{8B3D3716-8AC7-4A73-8F8C-1AF3062DAB62}">
      <dgm:prSet/>
      <dgm:spPr>
        <a:solidFill>
          <a:schemeClr val="accent2"/>
        </a:solidFill>
        <a:ln>
          <a:noFill/>
        </a:ln>
      </dgm:spPr>
      <dgm:t>
        <a:bodyPr/>
        <a:lstStyle/>
        <a:p>
          <a:r>
            <a:rPr lang="en-US" b="1" dirty="0">
              <a:solidFill>
                <a:srgbClr val="FFFFFF"/>
              </a:solidFill>
            </a:rPr>
            <a:t> Use Savings to Bridge the Gap</a:t>
          </a:r>
        </a:p>
      </dgm:t>
    </dgm:pt>
    <dgm:pt modelId="{E3D9B528-5D98-4E50-B2FB-8606FA6D368F}" type="parTrans" cxnId="{60C3870F-4AA0-4FBB-A473-70B481D26533}">
      <dgm:prSet/>
      <dgm:spPr/>
      <dgm:t>
        <a:bodyPr/>
        <a:lstStyle/>
        <a:p>
          <a:endParaRPr lang="en-US"/>
        </a:p>
      </dgm:t>
    </dgm:pt>
    <dgm:pt modelId="{01D190F0-6F44-4A9A-8F52-9C7889A5E6F1}" type="sibTrans" cxnId="{60C3870F-4AA0-4FBB-A473-70B481D26533}">
      <dgm:prSet/>
      <dgm:spPr/>
      <dgm:t>
        <a:bodyPr/>
        <a:lstStyle/>
        <a:p>
          <a:endParaRPr lang="en-US"/>
        </a:p>
      </dgm:t>
    </dgm:pt>
    <dgm:pt modelId="{02585F29-3AD3-4D53-BE66-727FB3CD7493}">
      <dgm:prSet/>
      <dgm:spPr>
        <a:solidFill>
          <a:schemeClr val="accent2"/>
        </a:solidFill>
        <a:ln>
          <a:noFill/>
        </a:ln>
      </dgm:spPr>
      <dgm:t>
        <a:bodyPr/>
        <a:lstStyle/>
        <a:p>
          <a:r>
            <a:rPr lang="en-US" b="1" dirty="0">
              <a:solidFill>
                <a:srgbClr val="FFFFFF"/>
              </a:solidFill>
            </a:rPr>
            <a:t>Identify </a:t>
          </a:r>
        </a:p>
        <a:p>
          <a:r>
            <a:rPr lang="en-US" b="1" dirty="0">
              <a:solidFill>
                <a:srgbClr val="FFFFFF"/>
              </a:solidFill>
            </a:rPr>
            <a:t>the Gap </a:t>
          </a:r>
        </a:p>
      </dgm:t>
    </dgm:pt>
    <dgm:pt modelId="{3009EE4B-6252-4018-B291-F105209728A5}" type="parTrans" cxnId="{42C937A6-0314-4F21-A4B0-31AD35D959E1}">
      <dgm:prSet/>
      <dgm:spPr/>
      <dgm:t>
        <a:bodyPr/>
        <a:lstStyle/>
        <a:p>
          <a:endParaRPr lang="en-US"/>
        </a:p>
      </dgm:t>
    </dgm:pt>
    <dgm:pt modelId="{D02CC9D2-0284-44AC-9C40-B136658077A4}" type="sibTrans" cxnId="{42C937A6-0314-4F21-A4B0-31AD35D959E1}">
      <dgm:prSet/>
      <dgm:spPr/>
      <dgm:t>
        <a:bodyPr/>
        <a:lstStyle/>
        <a:p>
          <a:endParaRPr lang="en-US"/>
        </a:p>
      </dgm:t>
    </dgm:pt>
    <dgm:pt modelId="{EBFD5788-1FE5-4CD0-9916-8D7C81F3C539}" type="pres">
      <dgm:prSet presAssocID="{0EE0E05F-8F59-41B2-84D5-C980332E12AA}" presName="compositeShape" presStyleCnt="0">
        <dgm:presLayoutVars>
          <dgm:chMax val="7"/>
          <dgm:dir/>
          <dgm:resizeHandles val="exact"/>
        </dgm:presLayoutVars>
      </dgm:prSet>
      <dgm:spPr/>
    </dgm:pt>
    <dgm:pt modelId="{361446DB-A25B-4D82-8E1D-1D7444519BF6}" type="pres">
      <dgm:prSet presAssocID="{0EE0E05F-8F59-41B2-84D5-C980332E12AA}" presName="wedge1" presStyleLbl="node1" presStyleIdx="0" presStyleCnt="5"/>
      <dgm:spPr/>
    </dgm:pt>
    <dgm:pt modelId="{3459D491-7ACD-4136-92DF-A4CE16A6B39C}" type="pres">
      <dgm:prSet presAssocID="{0EE0E05F-8F59-41B2-84D5-C980332E12AA}" presName="dummy1a" presStyleCnt="0"/>
      <dgm:spPr/>
    </dgm:pt>
    <dgm:pt modelId="{EFF2A69B-5D5F-4E2B-B029-2FD7A759329A}" type="pres">
      <dgm:prSet presAssocID="{0EE0E05F-8F59-41B2-84D5-C980332E12AA}" presName="dummy1b" presStyleCnt="0"/>
      <dgm:spPr/>
    </dgm:pt>
    <dgm:pt modelId="{50791F4B-4D32-40EE-B9FC-A936EAB0FCA4}" type="pres">
      <dgm:prSet presAssocID="{0EE0E05F-8F59-41B2-84D5-C980332E12AA}" presName="wedge1Tx" presStyleLbl="node1" presStyleIdx="0" presStyleCnt="5">
        <dgm:presLayoutVars>
          <dgm:chMax val="0"/>
          <dgm:chPref val="0"/>
          <dgm:bulletEnabled val="1"/>
        </dgm:presLayoutVars>
      </dgm:prSet>
      <dgm:spPr/>
    </dgm:pt>
    <dgm:pt modelId="{30799A38-F212-4147-BAC1-44AE113879EB}" type="pres">
      <dgm:prSet presAssocID="{0EE0E05F-8F59-41B2-84D5-C980332E12AA}" presName="wedge2" presStyleLbl="node1" presStyleIdx="1" presStyleCnt="5"/>
      <dgm:spPr/>
    </dgm:pt>
    <dgm:pt modelId="{7DEFA911-9730-4015-8B90-887F3C1B129C}" type="pres">
      <dgm:prSet presAssocID="{0EE0E05F-8F59-41B2-84D5-C980332E12AA}" presName="dummy2a" presStyleCnt="0"/>
      <dgm:spPr/>
    </dgm:pt>
    <dgm:pt modelId="{F6DA716D-11DC-4EAD-AFF5-628A09123E61}" type="pres">
      <dgm:prSet presAssocID="{0EE0E05F-8F59-41B2-84D5-C980332E12AA}" presName="dummy2b" presStyleCnt="0"/>
      <dgm:spPr/>
    </dgm:pt>
    <dgm:pt modelId="{A952A7E4-2520-4996-8DE5-5AF08C7531D6}" type="pres">
      <dgm:prSet presAssocID="{0EE0E05F-8F59-41B2-84D5-C980332E12AA}" presName="wedge2Tx" presStyleLbl="node1" presStyleIdx="1" presStyleCnt="5">
        <dgm:presLayoutVars>
          <dgm:chMax val="0"/>
          <dgm:chPref val="0"/>
          <dgm:bulletEnabled val="1"/>
        </dgm:presLayoutVars>
      </dgm:prSet>
      <dgm:spPr/>
    </dgm:pt>
    <dgm:pt modelId="{9E825245-45B1-4182-9135-714AA8D0FBFE}" type="pres">
      <dgm:prSet presAssocID="{0EE0E05F-8F59-41B2-84D5-C980332E12AA}" presName="wedge3" presStyleLbl="node1" presStyleIdx="2" presStyleCnt="5"/>
      <dgm:spPr/>
    </dgm:pt>
    <dgm:pt modelId="{D80A5A99-DAD9-4782-808F-F51B2DDEC9A1}" type="pres">
      <dgm:prSet presAssocID="{0EE0E05F-8F59-41B2-84D5-C980332E12AA}" presName="dummy3a" presStyleCnt="0"/>
      <dgm:spPr/>
    </dgm:pt>
    <dgm:pt modelId="{E053F77F-F826-4431-BAFF-BC9A872E47EB}" type="pres">
      <dgm:prSet presAssocID="{0EE0E05F-8F59-41B2-84D5-C980332E12AA}" presName="dummy3b" presStyleCnt="0"/>
      <dgm:spPr/>
    </dgm:pt>
    <dgm:pt modelId="{172A0DCA-3AFB-4916-A7C3-8B045CD63936}" type="pres">
      <dgm:prSet presAssocID="{0EE0E05F-8F59-41B2-84D5-C980332E12AA}" presName="wedge3Tx" presStyleLbl="node1" presStyleIdx="2" presStyleCnt="5">
        <dgm:presLayoutVars>
          <dgm:chMax val="0"/>
          <dgm:chPref val="0"/>
          <dgm:bulletEnabled val="1"/>
        </dgm:presLayoutVars>
      </dgm:prSet>
      <dgm:spPr/>
    </dgm:pt>
    <dgm:pt modelId="{DF92B124-43D2-40F3-B77B-5F13CE793646}" type="pres">
      <dgm:prSet presAssocID="{0EE0E05F-8F59-41B2-84D5-C980332E12AA}" presName="wedge4" presStyleLbl="node1" presStyleIdx="3" presStyleCnt="5" custScaleX="102288" custScaleY="101567" custLinFactNeighborX="580" custLinFactNeighborY="-271"/>
      <dgm:spPr/>
    </dgm:pt>
    <dgm:pt modelId="{099C61BD-B1E1-4F2F-80A9-865C40F56CA7}" type="pres">
      <dgm:prSet presAssocID="{0EE0E05F-8F59-41B2-84D5-C980332E12AA}" presName="dummy4a" presStyleCnt="0"/>
      <dgm:spPr/>
    </dgm:pt>
    <dgm:pt modelId="{63FE70C3-F4DE-4D7A-9225-CCE2FB08D940}" type="pres">
      <dgm:prSet presAssocID="{0EE0E05F-8F59-41B2-84D5-C980332E12AA}" presName="dummy4b" presStyleCnt="0"/>
      <dgm:spPr/>
    </dgm:pt>
    <dgm:pt modelId="{6489A34F-F802-459F-97D1-403C1C6E57D1}" type="pres">
      <dgm:prSet presAssocID="{0EE0E05F-8F59-41B2-84D5-C980332E12AA}" presName="wedge4Tx" presStyleLbl="node1" presStyleIdx="3" presStyleCnt="5">
        <dgm:presLayoutVars>
          <dgm:chMax val="0"/>
          <dgm:chPref val="0"/>
          <dgm:bulletEnabled val="1"/>
        </dgm:presLayoutVars>
      </dgm:prSet>
      <dgm:spPr/>
    </dgm:pt>
    <dgm:pt modelId="{A190E273-DB7B-41F1-A7EA-7DF1EA103734}" type="pres">
      <dgm:prSet presAssocID="{0EE0E05F-8F59-41B2-84D5-C980332E12AA}" presName="wedge5" presStyleLbl="node1" presStyleIdx="4" presStyleCnt="5"/>
      <dgm:spPr/>
    </dgm:pt>
    <dgm:pt modelId="{3AE3E9A0-9E1D-4468-8CBB-350705E1BDAC}" type="pres">
      <dgm:prSet presAssocID="{0EE0E05F-8F59-41B2-84D5-C980332E12AA}" presName="dummy5a" presStyleCnt="0"/>
      <dgm:spPr/>
    </dgm:pt>
    <dgm:pt modelId="{8C5E9763-7E47-4C61-9F54-21194EAA6778}" type="pres">
      <dgm:prSet presAssocID="{0EE0E05F-8F59-41B2-84D5-C980332E12AA}" presName="dummy5b" presStyleCnt="0"/>
      <dgm:spPr/>
    </dgm:pt>
    <dgm:pt modelId="{D52DC592-D742-4D65-9A85-87B8AE9970D0}" type="pres">
      <dgm:prSet presAssocID="{0EE0E05F-8F59-41B2-84D5-C980332E12AA}" presName="wedge5Tx" presStyleLbl="node1" presStyleIdx="4" presStyleCnt="5">
        <dgm:presLayoutVars>
          <dgm:chMax val="0"/>
          <dgm:chPref val="0"/>
          <dgm:bulletEnabled val="1"/>
        </dgm:presLayoutVars>
      </dgm:prSet>
      <dgm:spPr/>
    </dgm:pt>
    <dgm:pt modelId="{A781A4D9-E23E-4211-90B4-F7EB0B07345B}" type="pres">
      <dgm:prSet presAssocID="{CC052B1C-18BD-49F1-BE79-9DAF84A74893}" presName="arrowWedge1" presStyleLbl="fgSibTrans2D1" presStyleIdx="0" presStyleCnt="5" custScaleX="99774" custScaleY="96801" custLinFactNeighborX="-798" custLinFactNeighborY="-1640"/>
      <dgm:spPr>
        <a:solidFill>
          <a:schemeClr val="accent4"/>
        </a:solidFill>
      </dgm:spPr>
    </dgm:pt>
    <dgm:pt modelId="{9FEFAA6C-B4C4-41D3-A482-A6BDBFD29430}" type="pres">
      <dgm:prSet presAssocID="{DD8D3EF7-AA5B-4CB0-B2A7-DD1D7533B49E}" presName="arrowWedge2" presStyleLbl="fgSibTrans2D1" presStyleIdx="1" presStyleCnt="5"/>
      <dgm:spPr>
        <a:solidFill>
          <a:schemeClr val="accent4"/>
        </a:solidFill>
      </dgm:spPr>
    </dgm:pt>
    <dgm:pt modelId="{330CB9E9-A6F8-4946-8691-AF4E900100AA}" type="pres">
      <dgm:prSet presAssocID="{EEB0B596-5F2F-4E8C-8FB9-BFB6E8217E66}" presName="arrowWedge3" presStyleLbl="fgSibTrans2D1" presStyleIdx="2" presStyleCnt="5"/>
      <dgm:spPr>
        <a:solidFill>
          <a:schemeClr val="accent4"/>
        </a:solidFill>
      </dgm:spPr>
    </dgm:pt>
    <dgm:pt modelId="{0F0E1EE0-F6C0-4BCD-9005-425CF279B6AC}" type="pres">
      <dgm:prSet presAssocID="{D02CC9D2-0284-44AC-9C40-B136658077A4}" presName="arrowWedge4" presStyleLbl="fgSibTrans2D1" presStyleIdx="3" presStyleCnt="5"/>
      <dgm:spPr>
        <a:solidFill>
          <a:schemeClr val="accent4"/>
        </a:solidFill>
      </dgm:spPr>
    </dgm:pt>
    <dgm:pt modelId="{178904D8-AF07-4C5C-8652-CD0AD16C7F52}" type="pres">
      <dgm:prSet presAssocID="{01D190F0-6F44-4A9A-8F52-9C7889A5E6F1}" presName="arrowWedge5" presStyleLbl="fgSibTrans2D1" presStyleIdx="4" presStyleCnt="5" custLinFactNeighborX="915" custLinFactNeighborY="705"/>
      <dgm:spPr>
        <a:solidFill>
          <a:schemeClr val="accent4"/>
        </a:solidFill>
      </dgm:spPr>
    </dgm:pt>
  </dgm:ptLst>
  <dgm:cxnLst>
    <dgm:cxn modelId="{93264701-5C11-42EB-A851-FBA8789D78CD}" srcId="{0EE0E05F-8F59-41B2-84D5-C980332E12AA}" destId="{3610E69F-2DAD-42C3-AF3E-C29EC923579A}" srcOrd="2" destOrd="0" parTransId="{97C490DB-57DB-464F-ACB8-AE7CF8929565}" sibTransId="{EEB0B596-5F2F-4E8C-8FB9-BFB6E8217E66}"/>
    <dgm:cxn modelId="{60C3870F-4AA0-4FBB-A473-70B481D26533}" srcId="{0EE0E05F-8F59-41B2-84D5-C980332E12AA}" destId="{8B3D3716-8AC7-4A73-8F8C-1AF3062DAB62}" srcOrd="4" destOrd="0" parTransId="{E3D9B528-5D98-4E50-B2FB-8606FA6D368F}" sibTransId="{01D190F0-6F44-4A9A-8F52-9C7889A5E6F1}"/>
    <dgm:cxn modelId="{EA06C225-8FAA-4D41-B25A-F688C59C2764}" type="presOf" srcId="{02585F29-3AD3-4D53-BE66-727FB3CD7493}" destId="{DF92B124-43D2-40F3-B77B-5F13CE793646}" srcOrd="0" destOrd="0" presId="urn:microsoft.com/office/officeart/2005/8/layout/cycle8"/>
    <dgm:cxn modelId="{FFD1A42A-B236-4670-8C9F-FEAF561A734F}" srcId="{0EE0E05F-8F59-41B2-84D5-C980332E12AA}" destId="{33CE52E8-CF49-475C-84FD-63C201392094}" srcOrd="0" destOrd="0" parTransId="{831BF55D-C9FC-4F24-B564-34886CAC0F9D}" sibTransId="{CC052B1C-18BD-49F1-BE79-9DAF84A74893}"/>
    <dgm:cxn modelId="{B3DE0C64-57A1-1E4F-99B0-AB6D9E9A7665}" type="presOf" srcId="{33CE52E8-CF49-475C-84FD-63C201392094}" destId="{50791F4B-4D32-40EE-B9FC-A936EAB0FCA4}" srcOrd="1" destOrd="0" presId="urn:microsoft.com/office/officeart/2005/8/layout/cycle8"/>
    <dgm:cxn modelId="{4A4B6277-E497-A748-919D-82E506F90F72}" type="presOf" srcId="{02585F29-3AD3-4D53-BE66-727FB3CD7493}" destId="{6489A34F-F802-459F-97D1-403C1C6E57D1}" srcOrd="1" destOrd="0" presId="urn:microsoft.com/office/officeart/2005/8/layout/cycle8"/>
    <dgm:cxn modelId="{EB1DF377-3D72-4405-87BC-F5613D1A174B}" srcId="{0EE0E05F-8F59-41B2-84D5-C980332E12AA}" destId="{1586CC74-9514-4B07-B50E-67086BD5518D}" srcOrd="1" destOrd="0" parTransId="{26B11516-354A-424A-999D-0A54C39A06B5}" sibTransId="{DD8D3EF7-AA5B-4CB0-B2A7-DD1D7533B49E}"/>
    <dgm:cxn modelId="{C832868A-4F51-3945-85E6-554CA7D9E266}" type="presOf" srcId="{3610E69F-2DAD-42C3-AF3E-C29EC923579A}" destId="{172A0DCA-3AFB-4916-A7C3-8B045CD63936}" srcOrd="1" destOrd="0" presId="urn:microsoft.com/office/officeart/2005/8/layout/cycle8"/>
    <dgm:cxn modelId="{3EF3F88E-1555-ED43-B83D-CA0B973104A6}" type="presOf" srcId="{3610E69F-2DAD-42C3-AF3E-C29EC923579A}" destId="{9E825245-45B1-4182-9135-714AA8D0FBFE}" srcOrd="0" destOrd="0" presId="urn:microsoft.com/office/officeart/2005/8/layout/cycle8"/>
    <dgm:cxn modelId="{4DCF5795-D5AF-BA4E-BE07-9DC9EEF18BA9}" type="presOf" srcId="{1586CC74-9514-4B07-B50E-67086BD5518D}" destId="{A952A7E4-2520-4996-8DE5-5AF08C7531D6}" srcOrd="1" destOrd="0" presId="urn:microsoft.com/office/officeart/2005/8/layout/cycle8"/>
    <dgm:cxn modelId="{42C937A6-0314-4F21-A4B0-31AD35D959E1}" srcId="{0EE0E05F-8F59-41B2-84D5-C980332E12AA}" destId="{02585F29-3AD3-4D53-BE66-727FB3CD7493}" srcOrd="3" destOrd="0" parTransId="{3009EE4B-6252-4018-B291-F105209728A5}" sibTransId="{D02CC9D2-0284-44AC-9C40-B136658077A4}"/>
    <dgm:cxn modelId="{510B7DB1-9178-9840-899F-B657BA43BE0D}" type="presOf" srcId="{33CE52E8-CF49-475C-84FD-63C201392094}" destId="{361446DB-A25B-4D82-8E1D-1D7444519BF6}" srcOrd="0" destOrd="0" presId="urn:microsoft.com/office/officeart/2005/8/layout/cycle8"/>
    <dgm:cxn modelId="{B551E4D1-21A6-8B46-82FA-3AFEDF4E7701}" type="presOf" srcId="{8B3D3716-8AC7-4A73-8F8C-1AF3062DAB62}" destId="{A190E273-DB7B-41F1-A7EA-7DF1EA103734}" srcOrd="0" destOrd="0" presId="urn:microsoft.com/office/officeart/2005/8/layout/cycle8"/>
    <dgm:cxn modelId="{E0EFB2D8-38B5-0A4A-81F0-C223E885F05B}" type="presOf" srcId="{1586CC74-9514-4B07-B50E-67086BD5518D}" destId="{30799A38-F212-4147-BAC1-44AE113879EB}" srcOrd="0" destOrd="0" presId="urn:microsoft.com/office/officeart/2005/8/layout/cycle8"/>
    <dgm:cxn modelId="{B0B59BE5-1512-0141-973C-DF879C3F6918}" type="presOf" srcId="{8B3D3716-8AC7-4A73-8F8C-1AF3062DAB62}" destId="{D52DC592-D742-4D65-9A85-87B8AE9970D0}" srcOrd="1" destOrd="0" presId="urn:microsoft.com/office/officeart/2005/8/layout/cycle8"/>
    <dgm:cxn modelId="{BAAE57F1-9C5D-7646-8A47-0EF7A9E12681}" type="presOf" srcId="{0EE0E05F-8F59-41B2-84D5-C980332E12AA}" destId="{EBFD5788-1FE5-4CD0-9916-8D7C81F3C539}" srcOrd="0" destOrd="0" presId="urn:microsoft.com/office/officeart/2005/8/layout/cycle8"/>
    <dgm:cxn modelId="{6F4C75A2-DE9F-0744-80F5-A7CB0EC0C681}" type="presParOf" srcId="{EBFD5788-1FE5-4CD0-9916-8D7C81F3C539}" destId="{361446DB-A25B-4D82-8E1D-1D7444519BF6}" srcOrd="0" destOrd="0" presId="urn:microsoft.com/office/officeart/2005/8/layout/cycle8"/>
    <dgm:cxn modelId="{0A78A288-F8D6-AB43-9518-80D8A568DB94}" type="presParOf" srcId="{EBFD5788-1FE5-4CD0-9916-8D7C81F3C539}" destId="{3459D491-7ACD-4136-92DF-A4CE16A6B39C}" srcOrd="1" destOrd="0" presId="urn:microsoft.com/office/officeart/2005/8/layout/cycle8"/>
    <dgm:cxn modelId="{B933F1FC-5FBB-A44B-AF49-ED5F27838AC1}" type="presParOf" srcId="{EBFD5788-1FE5-4CD0-9916-8D7C81F3C539}" destId="{EFF2A69B-5D5F-4E2B-B029-2FD7A759329A}" srcOrd="2" destOrd="0" presId="urn:microsoft.com/office/officeart/2005/8/layout/cycle8"/>
    <dgm:cxn modelId="{2BFCF3E1-8D1E-8B4B-B212-4929E4020F3B}" type="presParOf" srcId="{EBFD5788-1FE5-4CD0-9916-8D7C81F3C539}" destId="{50791F4B-4D32-40EE-B9FC-A936EAB0FCA4}" srcOrd="3" destOrd="0" presId="urn:microsoft.com/office/officeart/2005/8/layout/cycle8"/>
    <dgm:cxn modelId="{4F811AF4-9DC1-8A43-91D7-C234A04333DA}" type="presParOf" srcId="{EBFD5788-1FE5-4CD0-9916-8D7C81F3C539}" destId="{30799A38-F212-4147-BAC1-44AE113879EB}" srcOrd="4" destOrd="0" presId="urn:microsoft.com/office/officeart/2005/8/layout/cycle8"/>
    <dgm:cxn modelId="{69D3C463-A8FD-3942-8D5A-E801E85D3B8E}" type="presParOf" srcId="{EBFD5788-1FE5-4CD0-9916-8D7C81F3C539}" destId="{7DEFA911-9730-4015-8B90-887F3C1B129C}" srcOrd="5" destOrd="0" presId="urn:microsoft.com/office/officeart/2005/8/layout/cycle8"/>
    <dgm:cxn modelId="{8F213898-A8D8-FA41-8011-92CC8F20AD32}" type="presParOf" srcId="{EBFD5788-1FE5-4CD0-9916-8D7C81F3C539}" destId="{F6DA716D-11DC-4EAD-AFF5-628A09123E61}" srcOrd="6" destOrd="0" presId="urn:microsoft.com/office/officeart/2005/8/layout/cycle8"/>
    <dgm:cxn modelId="{32BDECBE-65CB-C840-A50E-E3991C9D0C68}" type="presParOf" srcId="{EBFD5788-1FE5-4CD0-9916-8D7C81F3C539}" destId="{A952A7E4-2520-4996-8DE5-5AF08C7531D6}" srcOrd="7" destOrd="0" presId="urn:microsoft.com/office/officeart/2005/8/layout/cycle8"/>
    <dgm:cxn modelId="{FD6D5497-D264-3442-B18C-F0334B15A2C0}" type="presParOf" srcId="{EBFD5788-1FE5-4CD0-9916-8D7C81F3C539}" destId="{9E825245-45B1-4182-9135-714AA8D0FBFE}" srcOrd="8" destOrd="0" presId="urn:microsoft.com/office/officeart/2005/8/layout/cycle8"/>
    <dgm:cxn modelId="{6CAE400A-4EF9-5949-B307-A8EDA3268D7C}" type="presParOf" srcId="{EBFD5788-1FE5-4CD0-9916-8D7C81F3C539}" destId="{D80A5A99-DAD9-4782-808F-F51B2DDEC9A1}" srcOrd="9" destOrd="0" presId="urn:microsoft.com/office/officeart/2005/8/layout/cycle8"/>
    <dgm:cxn modelId="{374C8CC9-B194-7548-873D-D5B766EEE376}" type="presParOf" srcId="{EBFD5788-1FE5-4CD0-9916-8D7C81F3C539}" destId="{E053F77F-F826-4431-BAFF-BC9A872E47EB}" srcOrd="10" destOrd="0" presId="urn:microsoft.com/office/officeart/2005/8/layout/cycle8"/>
    <dgm:cxn modelId="{6DEBC473-1321-6645-A6C0-CF9665BF8BF0}" type="presParOf" srcId="{EBFD5788-1FE5-4CD0-9916-8D7C81F3C539}" destId="{172A0DCA-3AFB-4916-A7C3-8B045CD63936}" srcOrd="11" destOrd="0" presId="urn:microsoft.com/office/officeart/2005/8/layout/cycle8"/>
    <dgm:cxn modelId="{64E0F3A8-0C71-F84B-8118-167F6EBFD7EE}" type="presParOf" srcId="{EBFD5788-1FE5-4CD0-9916-8D7C81F3C539}" destId="{DF92B124-43D2-40F3-B77B-5F13CE793646}" srcOrd="12" destOrd="0" presId="urn:microsoft.com/office/officeart/2005/8/layout/cycle8"/>
    <dgm:cxn modelId="{A9C775C8-0F41-4C46-8292-8238767DDAD3}" type="presParOf" srcId="{EBFD5788-1FE5-4CD0-9916-8D7C81F3C539}" destId="{099C61BD-B1E1-4F2F-80A9-865C40F56CA7}" srcOrd="13" destOrd="0" presId="urn:microsoft.com/office/officeart/2005/8/layout/cycle8"/>
    <dgm:cxn modelId="{4BE14FC0-D759-074C-8C4D-84748657E88A}" type="presParOf" srcId="{EBFD5788-1FE5-4CD0-9916-8D7C81F3C539}" destId="{63FE70C3-F4DE-4D7A-9225-CCE2FB08D940}" srcOrd="14" destOrd="0" presId="urn:microsoft.com/office/officeart/2005/8/layout/cycle8"/>
    <dgm:cxn modelId="{13FC16C8-C4FC-FA42-80BE-F1BF7B548221}" type="presParOf" srcId="{EBFD5788-1FE5-4CD0-9916-8D7C81F3C539}" destId="{6489A34F-F802-459F-97D1-403C1C6E57D1}" srcOrd="15" destOrd="0" presId="urn:microsoft.com/office/officeart/2005/8/layout/cycle8"/>
    <dgm:cxn modelId="{907A1BED-B36B-6F44-A83C-05EB0778CDB8}" type="presParOf" srcId="{EBFD5788-1FE5-4CD0-9916-8D7C81F3C539}" destId="{A190E273-DB7B-41F1-A7EA-7DF1EA103734}" srcOrd="16" destOrd="0" presId="urn:microsoft.com/office/officeart/2005/8/layout/cycle8"/>
    <dgm:cxn modelId="{EE841938-9BE4-814A-9BFE-291035788802}" type="presParOf" srcId="{EBFD5788-1FE5-4CD0-9916-8D7C81F3C539}" destId="{3AE3E9A0-9E1D-4468-8CBB-350705E1BDAC}" srcOrd="17" destOrd="0" presId="urn:microsoft.com/office/officeart/2005/8/layout/cycle8"/>
    <dgm:cxn modelId="{71275364-715F-9D42-B165-75525F54C1BD}" type="presParOf" srcId="{EBFD5788-1FE5-4CD0-9916-8D7C81F3C539}" destId="{8C5E9763-7E47-4C61-9F54-21194EAA6778}" srcOrd="18" destOrd="0" presId="urn:microsoft.com/office/officeart/2005/8/layout/cycle8"/>
    <dgm:cxn modelId="{80F99DC0-E330-4B4D-A2DB-0EF4DA5AC9CF}" type="presParOf" srcId="{EBFD5788-1FE5-4CD0-9916-8D7C81F3C539}" destId="{D52DC592-D742-4D65-9A85-87B8AE9970D0}" srcOrd="19" destOrd="0" presId="urn:microsoft.com/office/officeart/2005/8/layout/cycle8"/>
    <dgm:cxn modelId="{257E07FA-5757-F448-A74C-42E7BBC390B8}" type="presParOf" srcId="{EBFD5788-1FE5-4CD0-9916-8D7C81F3C539}" destId="{A781A4D9-E23E-4211-90B4-F7EB0B07345B}" srcOrd="20" destOrd="0" presId="urn:microsoft.com/office/officeart/2005/8/layout/cycle8"/>
    <dgm:cxn modelId="{9E69F47D-EE77-7143-8BD2-534538B3A920}" type="presParOf" srcId="{EBFD5788-1FE5-4CD0-9916-8D7C81F3C539}" destId="{9FEFAA6C-B4C4-41D3-A482-A6BDBFD29430}" srcOrd="21" destOrd="0" presId="urn:microsoft.com/office/officeart/2005/8/layout/cycle8"/>
    <dgm:cxn modelId="{657CEBD6-8187-5E41-AD24-D94B7075D3C6}" type="presParOf" srcId="{EBFD5788-1FE5-4CD0-9916-8D7C81F3C539}" destId="{330CB9E9-A6F8-4946-8691-AF4E900100AA}" srcOrd="22" destOrd="0" presId="urn:microsoft.com/office/officeart/2005/8/layout/cycle8"/>
    <dgm:cxn modelId="{79EDE648-A277-5847-8480-D61247539D03}" type="presParOf" srcId="{EBFD5788-1FE5-4CD0-9916-8D7C81F3C539}" destId="{0F0E1EE0-F6C0-4BCD-9005-425CF279B6AC}" srcOrd="23" destOrd="0" presId="urn:microsoft.com/office/officeart/2005/8/layout/cycle8"/>
    <dgm:cxn modelId="{7DAA1E3F-0021-3E4E-BB99-1FB665545F9D}" type="presParOf" srcId="{EBFD5788-1FE5-4CD0-9916-8D7C81F3C539}" destId="{178904D8-AF07-4C5C-8652-CD0AD16C7F52}" srcOrd="2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573163E0-01A6-4B03-806A-01A2E4621395}" type="doc">
      <dgm:prSet loTypeId="urn:microsoft.com/office/officeart/2005/8/layout/equation2" loCatId="relationship" qsTypeId="urn:microsoft.com/office/officeart/2005/8/quickstyle/simple1" qsCatId="simple" csTypeId="urn:microsoft.com/office/officeart/2005/8/colors/accent1_2" csCatId="accent1" phldr="1"/>
      <dgm:spPr/>
    </dgm:pt>
    <dgm:pt modelId="{7A86CF46-BBDA-4041-8344-3D44ED4CD5D3}">
      <dgm:prSet phldrT="[Text]" custT="1"/>
      <dgm:spPr>
        <a:solidFill>
          <a:schemeClr val="accent4"/>
        </a:solidFill>
        <a:ln>
          <a:noFill/>
        </a:ln>
      </dgm:spPr>
      <dgm:t>
        <a:bodyPr/>
        <a:lstStyle/>
        <a:p>
          <a:r>
            <a:rPr lang="en-US" sz="1900" b="1" dirty="0">
              <a:solidFill>
                <a:srgbClr val="FFFFFF"/>
              </a:solidFill>
            </a:rPr>
            <a:t>Annual income needed in retirement</a:t>
          </a:r>
        </a:p>
      </dgm:t>
    </dgm:pt>
    <dgm:pt modelId="{58C6277E-5366-486B-8C05-6679CC084972}" type="parTrans" cxnId="{E9258DCC-0623-467C-BAB2-93620FF7EF59}">
      <dgm:prSet/>
      <dgm:spPr/>
      <dgm:t>
        <a:bodyPr/>
        <a:lstStyle/>
        <a:p>
          <a:endParaRPr lang="en-US"/>
        </a:p>
      </dgm:t>
    </dgm:pt>
    <dgm:pt modelId="{3072EF00-D91C-4EF3-A1B7-465E1CF03B3D}" type="sibTrans" cxnId="{E9258DCC-0623-467C-BAB2-93620FF7EF59}">
      <dgm:prSet/>
      <dgm:spPr>
        <a:solidFill>
          <a:srgbClr val="5D5D5D"/>
        </a:solidFill>
      </dgm:spPr>
      <dgm:t>
        <a:bodyPr/>
        <a:lstStyle/>
        <a:p>
          <a:endParaRPr lang="en-US" dirty="0"/>
        </a:p>
      </dgm:t>
    </dgm:pt>
    <dgm:pt modelId="{069563A0-A2E0-4B91-98E6-959D4B9AF8CE}">
      <dgm:prSet phldrT="[Text]" custT="1"/>
      <dgm:spPr>
        <a:solidFill>
          <a:schemeClr val="accent4"/>
        </a:solidFill>
        <a:ln>
          <a:noFill/>
        </a:ln>
      </dgm:spPr>
      <dgm:t>
        <a:bodyPr/>
        <a:lstStyle/>
        <a:p>
          <a:r>
            <a:rPr lang="en-US" sz="1900" b="1" dirty="0">
              <a:solidFill>
                <a:srgbClr val="FFFFFF"/>
              </a:solidFill>
            </a:rPr>
            <a:t>Annual income  from Social Security, pension</a:t>
          </a:r>
        </a:p>
      </dgm:t>
    </dgm:pt>
    <dgm:pt modelId="{AB275283-5069-4190-884A-EF01CF749042}" type="parTrans" cxnId="{880BC533-3F5E-4159-94A3-D97E24195231}">
      <dgm:prSet/>
      <dgm:spPr/>
      <dgm:t>
        <a:bodyPr/>
        <a:lstStyle/>
        <a:p>
          <a:endParaRPr lang="en-US"/>
        </a:p>
      </dgm:t>
    </dgm:pt>
    <dgm:pt modelId="{69EACD13-2412-4F94-A45E-D0F03E58BD1F}" type="sibTrans" cxnId="{880BC533-3F5E-4159-94A3-D97E24195231}">
      <dgm:prSet/>
      <dgm:spPr>
        <a:solidFill>
          <a:srgbClr val="5D5D5D"/>
        </a:solidFill>
      </dgm:spPr>
      <dgm:t>
        <a:bodyPr/>
        <a:lstStyle/>
        <a:p>
          <a:endParaRPr lang="en-US" dirty="0"/>
        </a:p>
      </dgm:t>
    </dgm:pt>
    <dgm:pt modelId="{8470AA18-C5D0-461C-93E9-486B6927D56C}">
      <dgm:prSet phldrT="[Text]" custT="1"/>
      <dgm:spPr>
        <a:solidFill>
          <a:schemeClr val="accent2"/>
        </a:solidFill>
        <a:ln>
          <a:noFill/>
        </a:ln>
      </dgm:spPr>
      <dgm:t>
        <a:bodyPr/>
        <a:lstStyle/>
        <a:p>
          <a:r>
            <a:rPr lang="en-US" sz="2400" b="1" dirty="0">
              <a:solidFill>
                <a:srgbClr val="FFFFFF"/>
              </a:solidFill>
            </a:rPr>
            <a:t>Additional annual income needed</a:t>
          </a:r>
        </a:p>
      </dgm:t>
    </dgm:pt>
    <dgm:pt modelId="{EB73B052-AC00-4874-8B8E-27FCADD5BABA}" type="parTrans" cxnId="{34794EA9-4700-4F9E-BD46-FDDEAD35403E}">
      <dgm:prSet/>
      <dgm:spPr/>
      <dgm:t>
        <a:bodyPr/>
        <a:lstStyle/>
        <a:p>
          <a:endParaRPr lang="en-US"/>
        </a:p>
      </dgm:t>
    </dgm:pt>
    <dgm:pt modelId="{818E5628-61B8-45FC-851F-BB1B460EF55C}" type="sibTrans" cxnId="{34794EA9-4700-4F9E-BD46-FDDEAD35403E}">
      <dgm:prSet/>
      <dgm:spPr/>
      <dgm:t>
        <a:bodyPr/>
        <a:lstStyle/>
        <a:p>
          <a:endParaRPr lang="en-US"/>
        </a:p>
      </dgm:t>
    </dgm:pt>
    <dgm:pt modelId="{227AC4D6-5E2D-4221-A611-D138C33CCD3C}" type="pres">
      <dgm:prSet presAssocID="{573163E0-01A6-4B03-806A-01A2E4621395}" presName="Name0" presStyleCnt="0">
        <dgm:presLayoutVars>
          <dgm:dir/>
          <dgm:resizeHandles val="exact"/>
        </dgm:presLayoutVars>
      </dgm:prSet>
      <dgm:spPr/>
    </dgm:pt>
    <dgm:pt modelId="{8DE4A580-65F2-4B77-A10F-2CCA75868BCC}" type="pres">
      <dgm:prSet presAssocID="{573163E0-01A6-4B03-806A-01A2E4621395}" presName="vNodes" presStyleCnt="0"/>
      <dgm:spPr/>
    </dgm:pt>
    <dgm:pt modelId="{3D51AB22-2A6A-46BB-9D16-0C6557E4A7EE}" type="pres">
      <dgm:prSet presAssocID="{7A86CF46-BBDA-4041-8344-3D44ED4CD5D3}" presName="node" presStyleLbl="node1" presStyleIdx="0" presStyleCnt="3" custScaleX="64989" custScaleY="64989">
        <dgm:presLayoutVars>
          <dgm:bulletEnabled val="1"/>
        </dgm:presLayoutVars>
      </dgm:prSet>
      <dgm:spPr/>
    </dgm:pt>
    <dgm:pt modelId="{7E741864-2239-4D96-9304-08EEB1B9BB5D}" type="pres">
      <dgm:prSet presAssocID="{3072EF00-D91C-4EF3-A1B7-465E1CF03B3D}" presName="spacerT" presStyleCnt="0"/>
      <dgm:spPr/>
    </dgm:pt>
    <dgm:pt modelId="{105F970C-16A8-416B-9CBD-28128BAF97D9}" type="pres">
      <dgm:prSet presAssocID="{3072EF00-D91C-4EF3-A1B7-465E1CF03B3D}" presName="sibTrans" presStyleLbl="sibTrans2D1" presStyleIdx="0" presStyleCnt="2" custScaleX="54199" custScaleY="30420"/>
      <dgm:spPr>
        <a:prstGeom prst="mathMinus">
          <a:avLst/>
        </a:prstGeom>
      </dgm:spPr>
    </dgm:pt>
    <dgm:pt modelId="{1E9869DD-2D6D-4667-BE7A-0920586C6FAF}" type="pres">
      <dgm:prSet presAssocID="{3072EF00-D91C-4EF3-A1B7-465E1CF03B3D}" presName="spacerB" presStyleCnt="0"/>
      <dgm:spPr/>
    </dgm:pt>
    <dgm:pt modelId="{5372F02F-D089-4379-9236-25572C5F3175}" type="pres">
      <dgm:prSet presAssocID="{069563A0-A2E0-4B91-98E6-959D4B9AF8CE}" presName="node" presStyleLbl="node1" presStyleIdx="1" presStyleCnt="3" custScaleX="64989" custScaleY="64989">
        <dgm:presLayoutVars>
          <dgm:bulletEnabled val="1"/>
        </dgm:presLayoutVars>
      </dgm:prSet>
      <dgm:spPr/>
    </dgm:pt>
    <dgm:pt modelId="{A9260FFD-CCA3-463D-8E38-C8BBB21B6ADA}" type="pres">
      <dgm:prSet presAssocID="{573163E0-01A6-4B03-806A-01A2E4621395}" presName="sibTransLast" presStyleLbl="sibTrans2D1" presStyleIdx="1" presStyleCnt="2" custScaleX="74750" custScaleY="38615" custLinFactNeighborY="-2781"/>
      <dgm:spPr>
        <a:prstGeom prst="mathEqual">
          <a:avLst/>
        </a:prstGeom>
      </dgm:spPr>
    </dgm:pt>
    <dgm:pt modelId="{AFEE0BE0-6ECF-4D85-B7E2-446B0A867242}" type="pres">
      <dgm:prSet presAssocID="{573163E0-01A6-4B03-806A-01A2E4621395}" presName="connectorText" presStyleLbl="sibTrans2D1" presStyleIdx="1" presStyleCnt="2"/>
      <dgm:spPr/>
    </dgm:pt>
    <dgm:pt modelId="{4680218C-609A-49D9-80B9-94ABC3F152B0}" type="pres">
      <dgm:prSet presAssocID="{573163E0-01A6-4B03-806A-01A2E4621395}" presName="lastNode" presStyleLbl="node1" presStyleIdx="2" presStyleCnt="3" custScaleX="51158" custScaleY="52345">
        <dgm:presLayoutVars>
          <dgm:bulletEnabled val="1"/>
        </dgm:presLayoutVars>
      </dgm:prSet>
      <dgm:spPr/>
    </dgm:pt>
  </dgm:ptLst>
  <dgm:cxnLst>
    <dgm:cxn modelId="{C210901F-8BF5-394C-B1ED-D5F57598CE22}" type="presOf" srcId="{69EACD13-2412-4F94-A45E-D0F03E58BD1F}" destId="{A9260FFD-CCA3-463D-8E38-C8BBB21B6ADA}" srcOrd="0" destOrd="0" presId="urn:microsoft.com/office/officeart/2005/8/layout/equation2"/>
    <dgm:cxn modelId="{880BC533-3F5E-4159-94A3-D97E24195231}" srcId="{573163E0-01A6-4B03-806A-01A2E4621395}" destId="{069563A0-A2E0-4B91-98E6-959D4B9AF8CE}" srcOrd="1" destOrd="0" parTransId="{AB275283-5069-4190-884A-EF01CF749042}" sibTransId="{69EACD13-2412-4F94-A45E-D0F03E58BD1F}"/>
    <dgm:cxn modelId="{1259626C-CC31-5B42-8116-F02002485CBA}" type="presOf" srcId="{7A86CF46-BBDA-4041-8344-3D44ED4CD5D3}" destId="{3D51AB22-2A6A-46BB-9D16-0C6557E4A7EE}" srcOrd="0" destOrd="0" presId="urn:microsoft.com/office/officeart/2005/8/layout/equation2"/>
    <dgm:cxn modelId="{34794EA9-4700-4F9E-BD46-FDDEAD35403E}" srcId="{573163E0-01A6-4B03-806A-01A2E4621395}" destId="{8470AA18-C5D0-461C-93E9-486B6927D56C}" srcOrd="2" destOrd="0" parTransId="{EB73B052-AC00-4874-8B8E-27FCADD5BABA}" sibTransId="{818E5628-61B8-45FC-851F-BB1B460EF55C}"/>
    <dgm:cxn modelId="{55609BAD-9330-D944-AEFF-034EFBC3C921}" type="presOf" srcId="{069563A0-A2E0-4B91-98E6-959D4B9AF8CE}" destId="{5372F02F-D089-4379-9236-25572C5F3175}" srcOrd="0" destOrd="0" presId="urn:microsoft.com/office/officeart/2005/8/layout/equation2"/>
    <dgm:cxn modelId="{127E95C7-35F7-0748-A338-8847CF0BD472}" type="presOf" srcId="{8470AA18-C5D0-461C-93E9-486B6927D56C}" destId="{4680218C-609A-49D9-80B9-94ABC3F152B0}" srcOrd="0" destOrd="0" presId="urn:microsoft.com/office/officeart/2005/8/layout/equation2"/>
    <dgm:cxn modelId="{E9258DCC-0623-467C-BAB2-93620FF7EF59}" srcId="{573163E0-01A6-4B03-806A-01A2E4621395}" destId="{7A86CF46-BBDA-4041-8344-3D44ED4CD5D3}" srcOrd="0" destOrd="0" parTransId="{58C6277E-5366-486B-8C05-6679CC084972}" sibTransId="{3072EF00-D91C-4EF3-A1B7-465E1CF03B3D}"/>
    <dgm:cxn modelId="{F16513CD-8A75-8749-98A5-65171909AA20}" type="presOf" srcId="{3072EF00-D91C-4EF3-A1B7-465E1CF03B3D}" destId="{105F970C-16A8-416B-9CBD-28128BAF97D9}" srcOrd="0" destOrd="0" presId="urn:microsoft.com/office/officeart/2005/8/layout/equation2"/>
    <dgm:cxn modelId="{05B334EE-D4C7-6F4E-9AC6-40294D6C8323}" type="presOf" srcId="{573163E0-01A6-4B03-806A-01A2E4621395}" destId="{227AC4D6-5E2D-4221-A611-D138C33CCD3C}" srcOrd="0" destOrd="0" presId="urn:microsoft.com/office/officeart/2005/8/layout/equation2"/>
    <dgm:cxn modelId="{92EDE1EE-4D93-ED4A-889B-F9F731015B00}" type="presOf" srcId="{69EACD13-2412-4F94-A45E-D0F03E58BD1F}" destId="{AFEE0BE0-6ECF-4D85-B7E2-446B0A867242}" srcOrd="1" destOrd="0" presId="urn:microsoft.com/office/officeart/2005/8/layout/equation2"/>
    <dgm:cxn modelId="{8E37B8A3-8A1D-A747-852B-F9BD25255CEE}" type="presParOf" srcId="{227AC4D6-5E2D-4221-A611-D138C33CCD3C}" destId="{8DE4A580-65F2-4B77-A10F-2CCA75868BCC}" srcOrd="0" destOrd="0" presId="urn:microsoft.com/office/officeart/2005/8/layout/equation2"/>
    <dgm:cxn modelId="{E93281F9-BB04-8A42-BF86-EA450F9C3582}" type="presParOf" srcId="{8DE4A580-65F2-4B77-A10F-2CCA75868BCC}" destId="{3D51AB22-2A6A-46BB-9D16-0C6557E4A7EE}" srcOrd="0" destOrd="0" presId="urn:microsoft.com/office/officeart/2005/8/layout/equation2"/>
    <dgm:cxn modelId="{91BEEF55-B616-F942-A76A-5996A26EA90F}" type="presParOf" srcId="{8DE4A580-65F2-4B77-A10F-2CCA75868BCC}" destId="{7E741864-2239-4D96-9304-08EEB1B9BB5D}" srcOrd="1" destOrd="0" presId="urn:microsoft.com/office/officeart/2005/8/layout/equation2"/>
    <dgm:cxn modelId="{947EA67F-C462-9F4D-8F4A-2B9A7954C20E}" type="presParOf" srcId="{8DE4A580-65F2-4B77-A10F-2CCA75868BCC}" destId="{105F970C-16A8-416B-9CBD-28128BAF97D9}" srcOrd="2" destOrd="0" presId="urn:microsoft.com/office/officeart/2005/8/layout/equation2"/>
    <dgm:cxn modelId="{3FDFC2C3-E0CA-0F42-9100-9D7DFE27E267}" type="presParOf" srcId="{8DE4A580-65F2-4B77-A10F-2CCA75868BCC}" destId="{1E9869DD-2D6D-4667-BE7A-0920586C6FAF}" srcOrd="3" destOrd="0" presId="urn:microsoft.com/office/officeart/2005/8/layout/equation2"/>
    <dgm:cxn modelId="{2FDCD818-869B-524F-AE12-5A7D78CD9FB5}" type="presParOf" srcId="{8DE4A580-65F2-4B77-A10F-2CCA75868BCC}" destId="{5372F02F-D089-4379-9236-25572C5F3175}" srcOrd="4" destOrd="0" presId="urn:microsoft.com/office/officeart/2005/8/layout/equation2"/>
    <dgm:cxn modelId="{296E55CF-469E-E54F-94ED-5EF83A15A522}" type="presParOf" srcId="{227AC4D6-5E2D-4221-A611-D138C33CCD3C}" destId="{A9260FFD-CCA3-463D-8E38-C8BBB21B6ADA}" srcOrd="1" destOrd="0" presId="urn:microsoft.com/office/officeart/2005/8/layout/equation2"/>
    <dgm:cxn modelId="{B66A4BF2-B425-0D4C-87F1-1BFD55DB1127}" type="presParOf" srcId="{A9260FFD-CCA3-463D-8E38-C8BBB21B6ADA}" destId="{AFEE0BE0-6ECF-4D85-B7E2-446B0A867242}" srcOrd="0" destOrd="0" presId="urn:microsoft.com/office/officeart/2005/8/layout/equation2"/>
    <dgm:cxn modelId="{CA3857E9-EB79-EB4D-BD4B-6E745399A7EA}" type="presParOf" srcId="{227AC4D6-5E2D-4221-A611-D138C33CCD3C}" destId="{4680218C-609A-49D9-80B9-94ABC3F152B0}"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B3C0F9-1691-48EC-ABAC-7E09274FCC08}">
      <dsp:nvSpPr>
        <dsp:cNvPr id="0" name=""/>
        <dsp:cNvSpPr/>
      </dsp:nvSpPr>
      <dsp:spPr>
        <a:xfrm>
          <a:off x="0" y="121923"/>
          <a:ext cx="3810000" cy="617760"/>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accent6"/>
              </a:solidFill>
            </a:rPr>
            <a:t>Phased Retirement Programs</a:t>
          </a:r>
        </a:p>
      </dsp:txBody>
      <dsp:txXfrm>
        <a:off x="30157" y="152080"/>
        <a:ext cx="3749686" cy="557446"/>
      </dsp:txXfrm>
    </dsp:sp>
    <dsp:sp modelId="{ECE18AD9-398D-4606-81D9-C1BE865A5D17}">
      <dsp:nvSpPr>
        <dsp:cNvPr id="0" name=""/>
        <dsp:cNvSpPr/>
      </dsp:nvSpPr>
      <dsp:spPr>
        <a:xfrm>
          <a:off x="0" y="629085"/>
          <a:ext cx="3810000" cy="39016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68" tIns="27940" rIns="156464" bIns="27940" numCol="1" spcCol="1270" anchor="t" anchorCtr="0">
          <a:noAutofit/>
        </a:bodyPr>
        <a:lstStyle/>
        <a:p>
          <a:pPr marL="228600" lvl="1" indent="-228600" algn="l" defTabSz="977900">
            <a:lnSpc>
              <a:spcPct val="90000"/>
            </a:lnSpc>
            <a:spcBef>
              <a:spcPct val="0"/>
            </a:spcBef>
            <a:spcAft>
              <a:spcPct val="20000"/>
            </a:spcAft>
            <a:buChar char="•"/>
          </a:pPr>
          <a:r>
            <a:rPr lang="en-US" sz="2200" kern="1200" dirty="0">
              <a:solidFill>
                <a:srgbClr val="5D5D5D"/>
              </a:solidFill>
            </a:rPr>
            <a:t>Increasingly common</a:t>
          </a:r>
        </a:p>
        <a:p>
          <a:pPr marL="228600" lvl="1" indent="-228600" algn="l" defTabSz="977900">
            <a:lnSpc>
              <a:spcPct val="90000"/>
            </a:lnSpc>
            <a:spcBef>
              <a:spcPct val="0"/>
            </a:spcBef>
            <a:spcAft>
              <a:spcPct val="20000"/>
            </a:spcAft>
            <a:buChar char="•"/>
          </a:pPr>
          <a:r>
            <a:rPr lang="en-US" sz="2200" kern="1200" dirty="0">
              <a:solidFill>
                <a:srgbClr val="5D5D5D"/>
              </a:solidFill>
            </a:rPr>
            <a:t>Allow you to receive all or part of your pension benefit once you’ve reached retirement age</a:t>
          </a:r>
        </a:p>
        <a:p>
          <a:pPr marL="228600" lvl="1" indent="-228600" algn="l" defTabSz="977900">
            <a:lnSpc>
              <a:spcPct val="90000"/>
            </a:lnSpc>
            <a:spcBef>
              <a:spcPct val="0"/>
            </a:spcBef>
            <a:spcAft>
              <a:spcPct val="20000"/>
            </a:spcAft>
            <a:buChar char="•"/>
          </a:pPr>
          <a:r>
            <a:rPr lang="en-US" sz="2200" kern="1200" dirty="0">
              <a:solidFill>
                <a:srgbClr val="5D5D5D"/>
              </a:solidFill>
            </a:rPr>
            <a:t>You continue to work on a part-time basis for the same employer</a:t>
          </a:r>
        </a:p>
      </dsp:txBody>
      <dsp:txXfrm>
        <a:off x="0" y="629085"/>
        <a:ext cx="3810000" cy="39016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1446DB-A25B-4D82-8E1D-1D7444519BF6}">
      <dsp:nvSpPr>
        <dsp:cNvPr id="0" name=""/>
        <dsp:cNvSpPr/>
      </dsp:nvSpPr>
      <dsp:spPr>
        <a:xfrm>
          <a:off x="2470881" y="291230"/>
          <a:ext cx="3952084" cy="3952084"/>
        </a:xfrm>
        <a:prstGeom prst="pie">
          <a:avLst>
            <a:gd name="adj1" fmla="val 16200000"/>
            <a:gd name="adj2" fmla="val 20520000"/>
          </a:avLst>
        </a:prstGeom>
        <a:solidFill>
          <a:schemeClr val="accent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rgbClr val="FFFFFF"/>
              </a:solidFill>
            </a:rPr>
            <a:t>Estimate How Much Income You’ll Need</a:t>
          </a:r>
        </a:p>
      </dsp:txBody>
      <dsp:txXfrm>
        <a:off x="4532551" y="955557"/>
        <a:ext cx="1270312" cy="846875"/>
      </dsp:txXfrm>
    </dsp:sp>
    <dsp:sp modelId="{30799A38-F212-4147-BAC1-44AE113879EB}">
      <dsp:nvSpPr>
        <dsp:cNvPr id="0" name=""/>
        <dsp:cNvSpPr/>
      </dsp:nvSpPr>
      <dsp:spPr>
        <a:xfrm>
          <a:off x="2504756" y="396619"/>
          <a:ext cx="3952084" cy="3952084"/>
        </a:xfrm>
        <a:prstGeom prst="pie">
          <a:avLst>
            <a:gd name="adj1" fmla="val 20520000"/>
            <a:gd name="adj2" fmla="val 3240000"/>
          </a:avLst>
        </a:prstGeom>
        <a:solidFill>
          <a:schemeClr val="accent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rgbClr val="FFFFFF"/>
              </a:solidFill>
            </a:rPr>
            <a:t> Consider Major Factors (e.g., inflation)</a:t>
          </a:r>
        </a:p>
      </dsp:txBody>
      <dsp:txXfrm>
        <a:off x="5050086" y="2202345"/>
        <a:ext cx="1176215" cy="940972"/>
      </dsp:txXfrm>
    </dsp:sp>
    <dsp:sp modelId="{9E825245-45B1-4182-9135-714AA8D0FBFE}">
      <dsp:nvSpPr>
        <dsp:cNvPr id="0" name=""/>
        <dsp:cNvSpPr/>
      </dsp:nvSpPr>
      <dsp:spPr>
        <a:xfrm>
          <a:off x="2415363" y="461546"/>
          <a:ext cx="3952084" cy="3952084"/>
        </a:xfrm>
        <a:prstGeom prst="pie">
          <a:avLst>
            <a:gd name="adj1" fmla="val 3240000"/>
            <a:gd name="adj2" fmla="val 7560000"/>
          </a:avLst>
        </a:prstGeom>
        <a:solidFill>
          <a:schemeClr val="accent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rgbClr val="FFFFFF"/>
              </a:solidFill>
            </a:rPr>
            <a:t>Total Income from Social Security, Pensions</a:t>
          </a:r>
        </a:p>
      </dsp:txBody>
      <dsp:txXfrm>
        <a:off x="3826822" y="3237415"/>
        <a:ext cx="1129166" cy="1035069"/>
      </dsp:txXfrm>
    </dsp:sp>
    <dsp:sp modelId="{DF92B124-43D2-40F3-B77B-5F13CE793646}">
      <dsp:nvSpPr>
        <dsp:cNvPr id="0" name=""/>
        <dsp:cNvSpPr/>
      </dsp:nvSpPr>
      <dsp:spPr>
        <a:xfrm>
          <a:off x="2303681" y="354945"/>
          <a:ext cx="4042507" cy="4014013"/>
        </a:xfrm>
        <a:prstGeom prst="pie">
          <a:avLst>
            <a:gd name="adj1" fmla="val 7560000"/>
            <a:gd name="adj2" fmla="val 11880000"/>
          </a:avLst>
        </a:prstGeom>
        <a:solidFill>
          <a:schemeClr val="accent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rgbClr val="FFFFFF"/>
              </a:solidFill>
            </a:rPr>
            <a:t>Identify </a:t>
          </a:r>
        </a:p>
        <a:p>
          <a:pPr marL="0" lvl="0" indent="0" algn="ctr" defTabSz="711200">
            <a:lnSpc>
              <a:spcPct val="90000"/>
            </a:lnSpc>
            <a:spcBef>
              <a:spcPct val="0"/>
            </a:spcBef>
            <a:spcAft>
              <a:spcPct val="35000"/>
            </a:spcAft>
            <a:buNone/>
          </a:pPr>
          <a:r>
            <a:rPr lang="en-US" sz="1600" b="1" kern="1200" dirty="0">
              <a:solidFill>
                <a:srgbClr val="FFFFFF"/>
              </a:solidFill>
            </a:rPr>
            <a:t>the Gap </a:t>
          </a:r>
        </a:p>
      </dsp:txBody>
      <dsp:txXfrm>
        <a:off x="2539494" y="2188966"/>
        <a:ext cx="1203127" cy="955717"/>
      </dsp:txXfrm>
    </dsp:sp>
    <dsp:sp modelId="{A190E273-DB7B-41F1-A7EA-7DF1EA103734}">
      <dsp:nvSpPr>
        <dsp:cNvPr id="0" name=""/>
        <dsp:cNvSpPr/>
      </dsp:nvSpPr>
      <dsp:spPr>
        <a:xfrm>
          <a:off x="2359846" y="291230"/>
          <a:ext cx="3952084" cy="3952084"/>
        </a:xfrm>
        <a:prstGeom prst="pie">
          <a:avLst>
            <a:gd name="adj1" fmla="val 11880000"/>
            <a:gd name="adj2" fmla="val 16200000"/>
          </a:avLst>
        </a:prstGeom>
        <a:solidFill>
          <a:schemeClr val="accent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rgbClr val="FFFFFF"/>
              </a:solidFill>
            </a:rPr>
            <a:t> Use Savings to Bridge the Gap</a:t>
          </a:r>
        </a:p>
      </dsp:txBody>
      <dsp:txXfrm>
        <a:off x="2979947" y="955557"/>
        <a:ext cx="1270312" cy="846875"/>
      </dsp:txXfrm>
    </dsp:sp>
    <dsp:sp modelId="{A781A4D9-E23E-4211-90B4-F7EB0B07345B}">
      <dsp:nvSpPr>
        <dsp:cNvPr id="0" name=""/>
        <dsp:cNvSpPr/>
      </dsp:nvSpPr>
      <dsp:spPr>
        <a:xfrm>
          <a:off x="2195618" y="44779"/>
          <a:ext cx="4431352" cy="4299309"/>
        </a:xfrm>
        <a:prstGeom prst="circularArrow">
          <a:avLst>
            <a:gd name="adj1" fmla="val 5085"/>
            <a:gd name="adj2" fmla="val 327528"/>
            <a:gd name="adj3" fmla="val 20192361"/>
            <a:gd name="adj4" fmla="val 16200324"/>
            <a:gd name="adj5" fmla="val 5932"/>
          </a:avLst>
        </a:prstGeom>
        <a:solidFill>
          <a:schemeClr val="accent4"/>
        </a:solidFill>
        <a:ln>
          <a:noFill/>
        </a:ln>
        <a:effectLst/>
      </dsp:spPr>
      <dsp:style>
        <a:lnRef idx="0">
          <a:scrgbClr r="0" g="0" b="0"/>
        </a:lnRef>
        <a:fillRef idx="1">
          <a:scrgbClr r="0" g="0" b="0"/>
        </a:fillRef>
        <a:effectRef idx="0">
          <a:scrgbClr r="0" g="0" b="0"/>
        </a:effectRef>
        <a:fontRef idx="minor">
          <a:schemeClr val="lt1"/>
        </a:fontRef>
      </dsp:style>
    </dsp:sp>
    <dsp:sp modelId="{9FEFAA6C-B4C4-41D3-A482-A6BDBFD29430}">
      <dsp:nvSpPr>
        <dsp:cNvPr id="0" name=""/>
        <dsp:cNvSpPr/>
      </dsp:nvSpPr>
      <dsp:spPr>
        <a:xfrm>
          <a:off x="2260376" y="151932"/>
          <a:ext cx="4441389" cy="4441389"/>
        </a:xfrm>
        <a:prstGeom prst="circularArrow">
          <a:avLst>
            <a:gd name="adj1" fmla="val 5085"/>
            <a:gd name="adj2" fmla="val 327528"/>
            <a:gd name="adj3" fmla="val 2912753"/>
            <a:gd name="adj4" fmla="val 20519953"/>
            <a:gd name="adj5" fmla="val 5932"/>
          </a:avLst>
        </a:prstGeom>
        <a:solidFill>
          <a:schemeClr val="accent4"/>
        </a:solidFill>
        <a:ln>
          <a:noFill/>
        </a:ln>
        <a:effectLst/>
      </dsp:spPr>
      <dsp:style>
        <a:lnRef idx="0">
          <a:scrgbClr r="0" g="0" b="0"/>
        </a:lnRef>
        <a:fillRef idx="1">
          <a:scrgbClr r="0" g="0" b="0"/>
        </a:fillRef>
        <a:effectRef idx="0">
          <a:scrgbClr r="0" g="0" b="0"/>
        </a:effectRef>
        <a:fontRef idx="minor">
          <a:schemeClr val="lt1"/>
        </a:fontRef>
      </dsp:style>
    </dsp:sp>
    <dsp:sp modelId="{330CB9E9-A6F8-4946-8691-AF4E900100AA}">
      <dsp:nvSpPr>
        <dsp:cNvPr id="0" name=""/>
        <dsp:cNvSpPr/>
      </dsp:nvSpPr>
      <dsp:spPr>
        <a:xfrm>
          <a:off x="2170711" y="217057"/>
          <a:ext cx="4441389" cy="4441389"/>
        </a:xfrm>
        <a:prstGeom prst="circularArrow">
          <a:avLst>
            <a:gd name="adj1" fmla="val 5085"/>
            <a:gd name="adj2" fmla="val 327528"/>
            <a:gd name="adj3" fmla="val 7232777"/>
            <a:gd name="adj4" fmla="val 3239695"/>
            <a:gd name="adj5" fmla="val 5932"/>
          </a:avLst>
        </a:prstGeom>
        <a:solidFill>
          <a:schemeClr val="accent4"/>
        </a:solidFill>
        <a:ln>
          <a:noFill/>
        </a:ln>
        <a:effectLst/>
      </dsp:spPr>
      <dsp:style>
        <a:lnRef idx="0">
          <a:scrgbClr r="0" g="0" b="0"/>
        </a:lnRef>
        <a:fillRef idx="1">
          <a:scrgbClr r="0" g="0" b="0"/>
        </a:fillRef>
        <a:effectRef idx="0">
          <a:scrgbClr r="0" g="0" b="0"/>
        </a:effectRef>
        <a:fontRef idx="minor">
          <a:schemeClr val="lt1"/>
        </a:fontRef>
      </dsp:style>
    </dsp:sp>
    <dsp:sp modelId="{0F0E1EE0-F6C0-4BCD-9005-425CF279B6AC}">
      <dsp:nvSpPr>
        <dsp:cNvPr id="0" name=""/>
        <dsp:cNvSpPr/>
      </dsp:nvSpPr>
      <dsp:spPr>
        <a:xfrm>
          <a:off x="2103555" y="140940"/>
          <a:ext cx="4441389" cy="4441389"/>
        </a:xfrm>
        <a:prstGeom prst="circularArrow">
          <a:avLst>
            <a:gd name="adj1" fmla="val 5085"/>
            <a:gd name="adj2" fmla="val 327528"/>
            <a:gd name="adj3" fmla="val 11552519"/>
            <a:gd name="adj4" fmla="val 7559718"/>
            <a:gd name="adj5" fmla="val 5932"/>
          </a:avLst>
        </a:prstGeom>
        <a:solidFill>
          <a:schemeClr val="accent4"/>
        </a:solidFill>
        <a:ln>
          <a:noFill/>
        </a:ln>
        <a:effectLst/>
      </dsp:spPr>
      <dsp:style>
        <a:lnRef idx="0">
          <a:scrgbClr r="0" g="0" b="0"/>
        </a:lnRef>
        <a:fillRef idx="1">
          <a:scrgbClr r="0" g="0" b="0"/>
        </a:fillRef>
        <a:effectRef idx="0">
          <a:scrgbClr r="0" g="0" b="0"/>
        </a:effectRef>
        <a:fontRef idx="minor">
          <a:schemeClr val="lt1"/>
        </a:fontRef>
      </dsp:style>
    </dsp:sp>
    <dsp:sp modelId="{178904D8-AF07-4C5C-8652-CD0AD16C7F52}">
      <dsp:nvSpPr>
        <dsp:cNvPr id="0" name=""/>
        <dsp:cNvSpPr/>
      </dsp:nvSpPr>
      <dsp:spPr>
        <a:xfrm>
          <a:off x="2156018" y="77889"/>
          <a:ext cx="4441389" cy="4441389"/>
        </a:xfrm>
        <a:prstGeom prst="circularArrow">
          <a:avLst>
            <a:gd name="adj1" fmla="val 5085"/>
            <a:gd name="adj2" fmla="val 327528"/>
            <a:gd name="adj3" fmla="val 15872148"/>
            <a:gd name="adj4" fmla="val 11880111"/>
            <a:gd name="adj5" fmla="val 5932"/>
          </a:avLst>
        </a:prstGeom>
        <a:solidFill>
          <a:schemeClr val="accent4"/>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51AB22-2A6A-46BB-9D16-0C6557E4A7EE}">
      <dsp:nvSpPr>
        <dsp:cNvPr id="0" name=""/>
        <dsp:cNvSpPr/>
      </dsp:nvSpPr>
      <dsp:spPr>
        <a:xfrm>
          <a:off x="746157" y="1741"/>
          <a:ext cx="1795545" cy="1795545"/>
        </a:xfrm>
        <a:prstGeom prst="ellipse">
          <a:avLst/>
        </a:prstGeom>
        <a:solidFill>
          <a:schemeClr val="accent4"/>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rgbClr val="FFFFFF"/>
              </a:solidFill>
            </a:rPr>
            <a:t>Annual income needed in retirement</a:t>
          </a:r>
        </a:p>
      </dsp:txBody>
      <dsp:txXfrm>
        <a:off x="1009108" y="264692"/>
        <a:ext cx="1269643" cy="1269643"/>
      </dsp:txXfrm>
    </dsp:sp>
    <dsp:sp modelId="{105F970C-16A8-416B-9CBD-28128BAF97D9}">
      <dsp:nvSpPr>
        <dsp:cNvPr id="0" name=""/>
        <dsp:cNvSpPr/>
      </dsp:nvSpPr>
      <dsp:spPr>
        <a:xfrm>
          <a:off x="1209673" y="2021629"/>
          <a:ext cx="868512" cy="487465"/>
        </a:xfrm>
        <a:prstGeom prst="mathMinus">
          <a:avLst/>
        </a:prstGeom>
        <a:solidFill>
          <a:srgbClr val="5D5D5D"/>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dirty="0"/>
        </a:p>
      </dsp:txBody>
      <dsp:txXfrm>
        <a:off x="1324794" y="2208036"/>
        <a:ext cx="638270" cy="114651"/>
      </dsp:txXfrm>
    </dsp:sp>
    <dsp:sp modelId="{5372F02F-D089-4379-9236-25572C5F3175}">
      <dsp:nvSpPr>
        <dsp:cNvPr id="0" name=""/>
        <dsp:cNvSpPr/>
      </dsp:nvSpPr>
      <dsp:spPr>
        <a:xfrm>
          <a:off x="746157" y="2733438"/>
          <a:ext cx="1795545" cy="1795545"/>
        </a:xfrm>
        <a:prstGeom prst="ellipse">
          <a:avLst/>
        </a:prstGeom>
        <a:solidFill>
          <a:schemeClr val="accent4"/>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rgbClr val="FFFFFF"/>
              </a:solidFill>
            </a:rPr>
            <a:t>Annual income  from Social Security, pension</a:t>
          </a:r>
        </a:p>
      </dsp:txBody>
      <dsp:txXfrm>
        <a:off x="1009108" y="2996389"/>
        <a:ext cx="1269643" cy="1269643"/>
      </dsp:txXfrm>
    </dsp:sp>
    <dsp:sp modelId="{A9260FFD-CCA3-463D-8E38-C8BBB21B6ADA}">
      <dsp:nvSpPr>
        <dsp:cNvPr id="0" name=""/>
        <dsp:cNvSpPr/>
      </dsp:nvSpPr>
      <dsp:spPr>
        <a:xfrm>
          <a:off x="3067050" y="2038341"/>
          <a:ext cx="656742" cy="396876"/>
        </a:xfrm>
        <a:prstGeom prst="mathEqual">
          <a:avLst/>
        </a:prstGeom>
        <a:solidFill>
          <a:srgbClr val="5D5D5D"/>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dirty="0"/>
        </a:p>
      </dsp:txBody>
      <dsp:txXfrm>
        <a:off x="3067050" y="2117716"/>
        <a:ext cx="537679" cy="238126"/>
      </dsp:txXfrm>
    </dsp:sp>
    <dsp:sp modelId="{4680218C-609A-49D9-80B9-94ABC3F152B0}">
      <dsp:nvSpPr>
        <dsp:cNvPr id="0" name=""/>
        <dsp:cNvSpPr/>
      </dsp:nvSpPr>
      <dsp:spPr>
        <a:xfrm>
          <a:off x="4199409" y="819151"/>
          <a:ext cx="2826832" cy="2892422"/>
        </a:xfrm>
        <a:prstGeom prst="ellipse">
          <a:avLst/>
        </a:prstGeom>
        <a:solidFill>
          <a:schemeClr val="accent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FFFFFF"/>
              </a:solidFill>
            </a:rPr>
            <a:t>Additional annual income needed</a:t>
          </a:r>
        </a:p>
      </dsp:txBody>
      <dsp:txXfrm>
        <a:off x="4613389" y="1242736"/>
        <a:ext cx="1998872" cy="204525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D6C6A8BD-9AEC-4CD1-8CBB-121A40C93E9D}" type="datetimeFigureOut">
              <a:rPr lang="en-US" smtClean="0"/>
              <a:t>7/26/2022</a:t>
            </a:fld>
            <a:endParaRPr lang="en-US" dirty="0"/>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07586811-BB92-4E3E-B8F5-4A019B044BBA}" type="slidenum">
              <a:rPr lang="en-US" smtClean="0"/>
              <a:t>‹#›</a:t>
            </a:fld>
            <a:endParaRPr lang="en-US" dirty="0"/>
          </a:p>
        </p:txBody>
      </p:sp>
    </p:spTree>
    <p:extLst>
      <p:ext uri="{BB962C8B-B14F-4D97-AF65-F5344CB8AC3E}">
        <p14:creationId xmlns:p14="http://schemas.microsoft.com/office/powerpoint/2010/main" val="38810414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44" tIns="48323" rIns="96644" bIns="48323" rtlCol="0" anchor="ctr"/>
          <a:lstStyle/>
          <a:p>
            <a:endParaRPr lang="en-US" dirty="0"/>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6644" tIns="48323" rIns="96644" bIns="48323"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5"/>
          </p:nvPr>
        </p:nvSpPr>
        <p:spPr>
          <a:xfrm>
            <a:off x="4143587" y="9119474"/>
            <a:ext cx="3169921" cy="480060"/>
          </a:xfrm>
          <a:prstGeom prst="rect">
            <a:avLst/>
          </a:prstGeom>
        </p:spPr>
        <p:txBody>
          <a:bodyPr vert="horz" lIns="96644" tIns="48323" rIns="96644" bIns="48323" rtlCol="0" anchor="b"/>
          <a:lstStyle>
            <a:lvl1pPr algn="r">
              <a:defRPr sz="1200"/>
            </a:lvl1pPr>
          </a:lstStyle>
          <a:p>
            <a:fld id="{D854A8C4-B08A-3247-B1AD-1E1C15FD29A7}" type="slidenum">
              <a:rPr lang="en-US" smtClean="0"/>
              <a:pPr/>
              <a:t>‹#›</a:t>
            </a:fld>
            <a:endParaRPr lang="en-US" dirty="0"/>
          </a:p>
        </p:txBody>
      </p:sp>
      <p:sp>
        <p:nvSpPr>
          <p:cNvPr id="8" name="Rectangle 9"/>
          <p:cNvSpPr>
            <a:spLocks noChangeArrowheads="1"/>
          </p:cNvSpPr>
          <p:nvPr/>
        </p:nvSpPr>
        <p:spPr bwMode="auto">
          <a:xfrm>
            <a:off x="736425" y="9311275"/>
            <a:ext cx="25146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56" tIns="45328" rIns="90656" bIns="45328">
            <a:spAutoFit/>
          </a:bodyPr>
          <a:lstStyle>
            <a:lvl1pPr defTabSz="898525" eaLnBrk="0" hangingPunct="0">
              <a:defRPr sz="2400" b="1">
                <a:solidFill>
                  <a:srgbClr val="000000"/>
                </a:solidFill>
                <a:latin typeface="Arial" charset="0"/>
                <a:cs typeface="Arial" charset="0"/>
              </a:defRPr>
            </a:lvl1pPr>
            <a:lvl2pPr marL="742950" indent="-285750" defTabSz="898525" eaLnBrk="0" hangingPunct="0">
              <a:defRPr sz="2400" b="1">
                <a:solidFill>
                  <a:srgbClr val="000000"/>
                </a:solidFill>
                <a:latin typeface="Arial" charset="0"/>
                <a:cs typeface="Arial" charset="0"/>
              </a:defRPr>
            </a:lvl2pPr>
            <a:lvl3pPr marL="1143000" indent="-228600" defTabSz="898525" eaLnBrk="0" hangingPunct="0">
              <a:defRPr sz="2400" b="1">
                <a:solidFill>
                  <a:srgbClr val="000000"/>
                </a:solidFill>
                <a:latin typeface="Arial" charset="0"/>
                <a:cs typeface="Arial" charset="0"/>
              </a:defRPr>
            </a:lvl3pPr>
            <a:lvl4pPr marL="1600200" indent="-228600" defTabSz="898525" eaLnBrk="0" hangingPunct="0">
              <a:defRPr sz="2400" b="1">
                <a:solidFill>
                  <a:srgbClr val="000000"/>
                </a:solidFill>
                <a:latin typeface="Arial" charset="0"/>
                <a:cs typeface="Arial" charset="0"/>
              </a:defRPr>
            </a:lvl4pPr>
            <a:lvl5pPr marL="2057400" indent="-228600" defTabSz="898525" eaLnBrk="0" hangingPunct="0">
              <a:defRPr sz="2400" b="1">
                <a:solidFill>
                  <a:srgbClr val="000000"/>
                </a:solidFill>
                <a:latin typeface="Arial" charset="0"/>
                <a:cs typeface="Arial" charset="0"/>
              </a:defRPr>
            </a:lvl5pPr>
            <a:lvl6pPr marL="2514600" indent="-228600" defTabSz="898525" eaLnBrk="0" fontAlgn="base" hangingPunct="0">
              <a:spcBef>
                <a:spcPct val="0"/>
              </a:spcBef>
              <a:spcAft>
                <a:spcPct val="0"/>
              </a:spcAft>
              <a:defRPr sz="2400" b="1">
                <a:solidFill>
                  <a:srgbClr val="000000"/>
                </a:solidFill>
                <a:latin typeface="Arial" charset="0"/>
                <a:cs typeface="Arial" charset="0"/>
              </a:defRPr>
            </a:lvl6pPr>
            <a:lvl7pPr marL="2971800" indent="-228600" defTabSz="898525" eaLnBrk="0" fontAlgn="base" hangingPunct="0">
              <a:spcBef>
                <a:spcPct val="0"/>
              </a:spcBef>
              <a:spcAft>
                <a:spcPct val="0"/>
              </a:spcAft>
              <a:defRPr sz="2400" b="1">
                <a:solidFill>
                  <a:srgbClr val="000000"/>
                </a:solidFill>
                <a:latin typeface="Arial" charset="0"/>
                <a:cs typeface="Arial" charset="0"/>
              </a:defRPr>
            </a:lvl7pPr>
            <a:lvl8pPr marL="3429000" indent="-228600" defTabSz="898525" eaLnBrk="0" fontAlgn="base" hangingPunct="0">
              <a:spcBef>
                <a:spcPct val="0"/>
              </a:spcBef>
              <a:spcAft>
                <a:spcPct val="0"/>
              </a:spcAft>
              <a:defRPr sz="2400" b="1">
                <a:solidFill>
                  <a:srgbClr val="000000"/>
                </a:solidFill>
                <a:latin typeface="Arial" charset="0"/>
                <a:cs typeface="Arial" charset="0"/>
              </a:defRPr>
            </a:lvl8pPr>
            <a:lvl9pPr marL="3886200" indent="-228600" defTabSz="898525" eaLnBrk="0" fontAlgn="base" hangingPunct="0">
              <a:spcBef>
                <a:spcPct val="0"/>
              </a:spcBef>
              <a:spcAft>
                <a:spcPct val="0"/>
              </a:spcAft>
              <a:defRPr sz="2400" b="1">
                <a:solidFill>
                  <a:srgbClr val="000000"/>
                </a:solidFill>
                <a:latin typeface="Arial" charset="0"/>
                <a:cs typeface="Arial" charset="0"/>
              </a:defRPr>
            </a:lvl9pPr>
          </a:lstStyle>
          <a:p>
            <a:pPr eaLnBrk="1" hangingPunct="1">
              <a:buClr>
                <a:srgbClr val="000000"/>
              </a:buClr>
              <a:buSzPct val="25000"/>
              <a:buFont typeface="Arial" pitchFamily="34" charset="0"/>
              <a:buNone/>
              <a:defRPr/>
            </a:pPr>
            <a:r>
              <a:rPr lang="en-US" altLang="en-US" sz="700" b="0" dirty="0"/>
              <a:t>© 2022 Broadridge Investor Communication Solutions, Inc.</a:t>
            </a:r>
          </a:p>
        </p:txBody>
      </p:sp>
    </p:spTree>
    <p:extLst>
      <p:ext uri="{BB962C8B-B14F-4D97-AF65-F5344CB8AC3E}">
        <p14:creationId xmlns:p14="http://schemas.microsoft.com/office/powerpoint/2010/main" val="101706618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a:p>
            <a:r>
              <a:rPr lang="en-US" dirty="0"/>
              <a:t>[V22N1]</a:t>
            </a:r>
          </a:p>
        </p:txBody>
      </p:sp>
      <p:sp>
        <p:nvSpPr>
          <p:cNvPr id="4" name="Slide Number Placeholder 3"/>
          <p:cNvSpPr>
            <a:spLocks noGrp="1"/>
          </p:cNvSpPr>
          <p:nvPr>
            <p:ph type="sldNum" sz="quarter" idx="10"/>
          </p:nvPr>
        </p:nvSpPr>
        <p:spPr/>
        <p:txBody>
          <a:bodyPr/>
          <a:lstStyle/>
          <a:p>
            <a:fld id="{D854A8C4-B08A-3247-B1AD-1E1C15FD29A7}" type="slidenum">
              <a:rPr lang="en-US" smtClean="0"/>
              <a:pPr/>
              <a:t>1</a:t>
            </a:fld>
            <a:endParaRPr lang="en-US" dirty="0"/>
          </a:p>
        </p:txBody>
      </p:sp>
    </p:spTree>
    <p:extLst>
      <p:ext uri="{BB962C8B-B14F-4D97-AF65-F5344CB8AC3E}">
        <p14:creationId xmlns:p14="http://schemas.microsoft.com/office/powerpoint/2010/main" val="6598407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r>
              <a:rPr lang="en-US" dirty="0"/>
              <a:t>One major retirement expense to consider is health care. Once you retire,</a:t>
            </a:r>
            <a:r>
              <a:rPr lang="en-US" baseline="0" dirty="0"/>
              <a:t> you’re likely to focus more on health care than ever before, and there’s a greater chance that your health will decline. </a:t>
            </a:r>
            <a:endParaRPr lang="en-US" dirty="0"/>
          </a:p>
          <a:p>
            <a:pPr>
              <a:defRPr/>
            </a:pPr>
            <a:endParaRPr lang="en-US" dirty="0"/>
          </a:p>
          <a:p>
            <a:pPr>
              <a:defRPr/>
            </a:pPr>
            <a:r>
              <a:rPr lang="en-US" dirty="0"/>
              <a:t>&lt;CLICK&gt;Most</a:t>
            </a:r>
            <a:r>
              <a:rPr lang="en-US" baseline="0" dirty="0"/>
              <a:t> Americans are automatically entitled to Medicare coverage once they turn 65. When you’re eligible for Medicare, you’ve got to make some coverage elections. For example, you have to decide whether you want to purchase Part B coverage for medical care including physician care, laboratory tests, and physical therapy. </a:t>
            </a:r>
            <a:endParaRPr lang="en-US" dirty="0"/>
          </a:p>
          <a:p>
            <a:pPr>
              <a:defRPr/>
            </a:pPr>
            <a:endParaRPr lang="en-US" baseline="0" dirty="0"/>
          </a:p>
          <a:p>
            <a:pPr>
              <a:defRPr/>
            </a:pPr>
            <a:r>
              <a:rPr lang="en-US" dirty="0"/>
              <a:t>&lt;CLICK&gt;</a:t>
            </a:r>
            <a:r>
              <a:rPr lang="en-US" baseline="0" dirty="0"/>
              <a:t>You may also want to consider joining a Medicare prescription drug plan offered in your area by a private company or insurer that has been approved by Medicare. </a:t>
            </a:r>
          </a:p>
          <a:p>
            <a:pPr>
              <a:defRPr/>
            </a:pPr>
            <a:endParaRPr lang="en-US" baseline="0" dirty="0"/>
          </a:p>
          <a:p>
            <a:pPr>
              <a:defRPr/>
            </a:pPr>
            <a:r>
              <a:rPr lang="en-US" dirty="0"/>
              <a:t>&lt;CLICK&gt;</a:t>
            </a:r>
            <a:r>
              <a:rPr lang="en-US" baseline="0" dirty="0"/>
              <a:t>It’s important to understand that Medicare won’t cover all of your health-care expenses. For some types of care, you’ll have to satisfy a deductible and make co-payments. That’s why you might consider purchasing a Medigap policy that offers additional coverage. </a:t>
            </a:r>
            <a:endParaRPr lang="en-US" dirty="0"/>
          </a:p>
          <a:p>
            <a:pPr>
              <a:defRPr/>
            </a:pPr>
            <a:endParaRPr lang="en-US" dirty="0"/>
          </a:p>
          <a:p>
            <a:pPr>
              <a:defRPr/>
            </a:pPr>
            <a:r>
              <a:rPr lang="en-US" dirty="0"/>
              <a:t>&lt;CLICK&gt;It’s also important to understand that Medicare won’t pay for long-term</a:t>
            </a:r>
            <a:r>
              <a:rPr lang="en-US" baseline="0" dirty="0"/>
              <a:t> care if you ever need it.</a:t>
            </a:r>
            <a:endParaRPr lang="en-US" dirty="0"/>
          </a:p>
          <a:p>
            <a:pPr>
              <a:defRPr/>
            </a:pPr>
            <a:endParaRPr lang="en-US" dirty="0"/>
          </a:p>
          <a:p>
            <a:pPr>
              <a:defRPr/>
            </a:pPr>
            <a:endParaRPr lang="en-US" dirty="0"/>
          </a:p>
          <a:p>
            <a:pPr>
              <a:defRPr/>
            </a:pPr>
            <a:endParaRPr lang="en-US" dirty="0"/>
          </a:p>
          <a:p>
            <a:pPr>
              <a:defRPr/>
            </a:pPr>
            <a:endParaRPr lang="en-US" dirty="0"/>
          </a:p>
        </p:txBody>
      </p:sp>
      <p:sp>
        <p:nvSpPr>
          <p:cNvPr id="43012" name="Slide Number Placeholder 3"/>
          <p:cNvSpPr>
            <a:spLocks noGrp="1"/>
          </p:cNvSpPr>
          <p:nvPr>
            <p:ph type="sldNum" sz="quarter" idx="5"/>
          </p:nvPr>
        </p:nvSpPr>
        <p:spPr>
          <a:noFill/>
        </p:spPr>
        <p:txBody>
          <a:bodyPr/>
          <a:lstStyle/>
          <a:p>
            <a:fld id="{66F4E06E-F51F-4262-8692-A190BBFE8D7A}" type="slidenum">
              <a:rPr lang="en-US" smtClean="0"/>
              <a:pPr/>
              <a:t>11</a:t>
            </a:fld>
            <a:endParaRPr lang="en-US" dirty="0"/>
          </a:p>
        </p:txBody>
      </p:sp>
    </p:spTree>
    <p:extLst>
      <p:ext uri="{BB962C8B-B14F-4D97-AF65-F5344CB8AC3E}">
        <p14:creationId xmlns:p14="http://schemas.microsoft.com/office/powerpoint/2010/main" val="40020003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a:xfrm>
            <a:off x="731521" y="4560571"/>
            <a:ext cx="5852160" cy="4042409"/>
          </a:xfrm>
        </p:spPr>
        <p:txBody>
          <a:bodyPr>
            <a:normAutofit fontScale="85000" lnSpcReduction="20000"/>
          </a:bodyPr>
          <a:lstStyle/>
          <a:p>
            <a:pPr>
              <a:defRPr/>
            </a:pPr>
            <a:r>
              <a:rPr lang="en-US" dirty="0"/>
              <a:t>Because Medicare doesn’t cover long-term care, it’s also importan</a:t>
            </a:r>
            <a:r>
              <a:rPr lang="en-US" baseline="0" dirty="0"/>
              <a:t>t to consider the potential impact of a prolonged stay in a nursing home. </a:t>
            </a:r>
            <a:r>
              <a:rPr lang="en-US" dirty="0"/>
              <a:t>Let’s begin by talking about what’s meant by the phrase “long-term care.”</a:t>
            </a:r>
          </a:p>
          <a:p>
            <a:pPr>
              <a:defRPr/>
            </a:pPr>
            <a:endParaRPr lang="en-US" dirty="0"/>
          </a:p>
          <a:p>
            <a:pPr>
              <a:defRPr/>
            </a:pPr>
            <a:r>
              <a:rPr lang="en-US" dirty="0"/>
              <a:t>&lt;CLICK&gt;Long-term care refers to the ongoing services and support needed by people suffering from chronic health conditions or disabilities. </a:t>
            </a:r>
          </a:p>
          <a:p>
            <a:pPr>
              <a:defRPr/>
            </a:pPr>
            <a:endParaRPr lang="en-US" dirty="0"/>
          </a:p>
          <a:p>
            <a:pPr>
              <a:defRPr/>
            </a:pPr>
            <a:r>
              <a:rPr lang="en-US" dirty="0"/>
              <a:t>&lt;CLICK&gt;It’s hard to face the fact that our health might decline, but statistics suggest that most of us will need long-term care during our lifetimes at some point after we reach age 65.</a:t>
            </a:r>
          </a:p>
          <a:p>
            <a:pPr>
              <a:defRPr/>
            </a:pPr>
            <a:endParaRPr lang="en-US" dirty="0"/>
          </a:p>
          <a:p>
            <a:pPr>
              <a:defRPr/>
            </a:pPr>
            <a:r>
              <a:rPr lang="en-US" dirty="0"/>
              <a:t>&lt;CLICK&gt;Currently the nationwide average cost of a one-year stay in a semi-private nursing home room tops $93,000 [</a:t>
            </a:r>
            <a:r>
              <a:rPr lang="en-US" sz="1200" dirty="0"/>
              <a:t>Source: Genworth 2020 Cost of Care survey]</a:t>
            </a:r>
            <a:r>
              <a:rPr lang="en-US" dirty="0"/>
              <a:t>, but in some states, it’s much higher. And in the future, long-term care will likely cost even more. If costs rise at an average rate of just 4% every year, in 20 years, one year in a nursing home could cost approximately $203,932.</a:t>
            </a:r>
          </a:p>
          <a:p>
            <a:pPr>
              <a:defRPr/>
            </a:pPr>
            <a:endParaRPr lang="en-US" dirty="0"/>
          </a:p>
          <a:p>
            <a:pPr>
              <a:defRPr/>
            </a:pPr>
            <a:r>
              <a:rPr lang="en-US" dirty="0"/>
              <a:t>&lt;CLICK&gt;If you needed it, how would you pay for this care? You might consider paying out-of-pocket, which means using your income, savings, investments, and assets (such as your home) to pay for any potential long-term care costs. But paying out-of-pocket is truly a gamble unless you’re wealthy. </a:t>
            </a:r>
          </a:p>
          <a:p>
            <a:pPr>
              <a:defRPr/>
            </a:pPr>
            <a:endParaRPr lang="en-US" dirty="0"/>
          </a:p>
          <a:p>
            <a:pPr>
              <a:defRPr/>
            </a:pPr>
            <a:r>
              <a:rPr lang="en-US" dirty="0"/>
              <a:t>Many</a:t>
            </a:r>
            <a:r>
              <a:rPr lang="en-US" baseline="0" dirty="0"/>
              <a:t> people assume that Medicaid will pay for long-term care costs</a:t>
            </a:r>
            <a:r>
              <a:rPr lang="en-US" dirty="0"/>
              <a:t>. You may be able to rely on Medicaid, but there’s a catch. To qualify for Medicaid, your assets and income must be low enough to allow you to qualify. You will have to use up most of your savings before you even qualify for Medicaid, and aside from a small personal needs allowance, you will have to use all of your retirement income, including Social Security and any pension payments to pay for your care before Medicaid pays anything.</a:t>
            </a:r>
          </a:p>
          <a:p>
            <a:pPr>
              <a:defRPr/>
            </a:pPr>
            <a:endParaRPr lang="en-US" dirty="0"/>
          </a:p>
          <a:p>
            <a:pPr>
              <a:defRPr/>
            </a:pPr>
            <a:r>
              <a:rPr lang="en-US" dirty="0"/>
              <a:t>Another option is to consider long-term care insurance, which may provide a source of funds for long-term</a:t>
            </a:r>
            <a:r>
              <a:rPr lang="en-US" baseline="0" dirty="0"/>
              <a:t> care</a:t>
            </a:r>
            <a:r>
              <a:rPr lang="en-US" dirty="0"/>
              <a:t> expenses but doesn’t ensure that you won’t have to pay for some of the long-term care costs out-of-pocket. And the premium for this insurance will need to be factored into your retirement income needs. </a:t>
            </a:r>
          </a:p>
          <a:p>
            <a:pPr>
              <a:defRPr/>
            </a:pPr>
            <a:endParaRPr lang="en-US" dirty="0"/>
          </a:p>
          <a:p>
            <a:pPr>
              <a:defRPr/>
            </a:pPr>
            <a:r>
              <a:rPr lang="en-US" dirty="0"/>
              <a:t>A complete statement of coverage, including exclusions, exceptions, and limitations, is found only in the long-term care insurance policy. It should be noted that long-term care insurance carriers have the discretion to raise their rates and remove their products from the marketplace.</a:t>
            </a:r>
          </a:p>
        </p:txBody>
      </p:sp>
      <p:sp>
        <p:nvSpPr>
          <p:cNvPr id="44036" name="Slide Number Placeholder 3"/>
          <p:cNvSpPr>
            <a:spLocks noGrp="1"/>
          </p:cNvSpPr>
          <p:nvPr>
            <p:ph type="sldNum" sz="quarter" idx="5"/>
          </p:nvPr>
        </p:nvSpPr>
        <p:spPr>
          <a:noFill/>
        </p:spPr>
        <p:txBody>
          <a:bodyPr/>
          <a:lstStyle/>
          <a:p>
            <a:fld id="{E0B4E0EB-F37C-41E2-B69E-422B6FA946EC}" type="slidenum">
              <a:rPr lang="en-US" smtClean="0"/>
              <a:pPr/>
              <a:t>12</a:t>
            </a:fld>
            <a:endParaRPr lang="en-US" dirty="0"/>
          </a:p>
        </p:txBody>
      </p:sp>
    </p:spTree>
    <p:extLst>
      <p:ext uri="{BB962C8B-B14F-4D97-AF65-F5344CB8AC3E}">
        <p14:creationId xmlns:p14="http://schemas.microsoft.com/office/powerpoint/2010/main" val="20143257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Before</a:t>
            </a:r>
            <a:r>
              <a:rPr lang="en-US" baseline="0" dirty="0"/>
              <a:t> we move on to talk about your retirement income sources, let’s briefly review some of the factors that make retirement income planning so challenging.</a:t>
            </a:r>
          </a:p>
          <a:p>
            <a:endParaRPr lang="en-US" baseline="0" dirty="0"/>
          </a:p>
          <a:p>
            <a:r>
              <a:rPr lang="en-US" baseline="0" dirty="0"/>
              <a:t>&lt;CLICK&gt; First, even if you can accurately predict your retirement expenses, and can calculate the exact amount of retirement income that you’ll need each year, you have to adjust your calculations to account for inflation.</a:t>
            </a:r>
          </a:p>
          <a:p>
            <a:endParaRPr lang="en-US" baseline="0" dirty="0"/>
          </a:p>
          <a:p>
            <a:r>
              <a:rPr lang="en-US" baseline="0" dirty="0"/>
              <a:t> &lt;CLICK&gt; You’ll also have to keep in mind, and account for, the effect that taxes will have.</a:t>
            </a:r>
          </a:p>
          <a:p>
            <a:endParaRPr lang="en-US" baseline="0" dirty="0"/>
          </a:p>
          <a:p>
            <a:r>
              <a:rPr lang="en-US" baseline="0" dirty="0"/>
              <a:t>&lt;&lt;CLICK&gt; Finally, your retirement income plan will have to balance your need for ongoing income with the level of risk that you’re willing, or able, to accept.</a:t>
            </a:r>
            <a:endParaRPr lang="en-US" dirty="0"/>
          </a:p>
        </p:txBody>
      </p:sp>
      <p:sp>
        <p:nvSpPr>
          <p:cNvPr id="4" name="Slide Number Placeholder 3"/>
          <p:cNvSpPr>
            <a:spLocks noGrp="1"/>
          </p:cNvSpPr>
          <p:nvPr>
            <p:ph type="sldNum" sz="quarter" idx="10"/>
          </p:nvPr>
        </p:nvSpPr>
        <p:spPr/>
        <p:txBody>
          <a:bodyPr/>
          <a:lstStyle/>
          <a:p>
            <a:pPr>
              <a:defRPr/>
            </a:pPr>
            <a:fld id="{D6A16513-24DE-42B3-9701-6459FE0E8DF7}" type="slidenum">
              <a:rPr lang="en-US" smtClean="0"/>
              <a:pPr>
                <a:defRPr/>
              </a:pPr>
              <a:t>13</a:t>
            </a:fld>
            <a:endParaRPr lang="en-US" dirty="0"/>
          </a:p>
        </p:txBody>
      </p:sp>
    </p:spTree>
    <p:extLst>
      <p:ext uri="{BB962C8B-B14F-4D97-AF65-F5344CB8AC3E}">
        <p14:creationId xmlns:p14="http://schemas.microsoft.com/office/powerpoint/2010/main" val="35656154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r>
              <a:rPr lang="en-US" dirty="0"/>
              <a:t>Unless you accurately account for inflation, you’ll likely underestimate the amount of annual income that you’ll need in retirement.</a:t>
            </a:r>
            <a:r>
              <a:rPr lang="en-US" baseline="0" dirty="0"/>
              <a:t> </a:t>
            </a:r>
          </a:p>
          <a:p>
            <a:endParaRPr lang="en-US" dirty="0"/>
          </a:p>
          <a:p>
            <a:r>
              <a:rPr lang="en-US" dirty="0"/>
              <a:t>Inflation is basically a general increase in the cost of goods over time. In other words, the purchasing power of a dollar will likely decline over time, due to the rising cost of goods and services. At 3% inflation,</a:t>
            </a:r>
            <a:r>
              <a:rPr lang="en-US" baseline="0" dirty="0"/>
              <a:t> a given sum of money will lose over half of its purchasing power in a 25-year period. Put another way, at 3% inflation a gallon of milk that costs $4 today would cost $8.38 in 25 years.</a:t>
            </a:r>
            <a:endParaRPr lang="en-US" dirty="0"/>
          </a:p>
          <a:p>
            <a:endParaRPr lang="en-US" dirty="0"/>
          </a:p>
          <a:p>
            <a:r>
              <a:rPr lang="en-US" dirty="0"/>
              <a:t>Keep in mind that inflation doesn’t affect all goods and services equally. In fact, retirees can be affected by the disproportionate increase in the cost of some things. For example, the cost of health care has often increased at a higher annual rate than the overall rate of inflation.* </a:t>
            </a:r>
          </a:p>
          <a:p>
            <a:endParaRPr lang="en-US" dirty="0"/>
          </a:p>
          <a:p>
            <a:r>
              <a:rPr lang="en-US" dirty="0"/>
              <a:t>Basically, all other things being equal, inflation means that you’ll need more retirement</a:t>
            </a:r>
            <a:r>
              <a:rPr lang="en-US" baseline="0" dirty="0"/>
              <a:t> income each year just to keep pace.</a:t>
            </a:r>
            <a:endParaRPr lang="en-US" dirty="0"/>
          </a:p>
          <a:p>
            <a:endParaRPr lang="en-US" dirty="0"/>
          </a:p>
          <a:p>
            <a:r>
              <a:rPr lang="en-US" dirty="0"/>
              <a:t>*Source: Department of Labor, Bureau of Labor Statistics</a:t>
            </a:r>
          </a:p>
          <a:p>
            <a:endParaRPr lang="en-US" dirty="0"/>
          </a:p>
        </p:txBody>
      </p:sp>
      <p:sp>
        <p:nvSpPr>
          <p:cNvPr id="40964" name="Slide Number Placeholder 3"/>
          <p:cNvSpPr>
            <a:spLocks noGrp="1"/>
          </p:cNvSpPr>
          <p:nvPr>
            <p:ph type="sldNum" sz="quarter" idx="5"/>
          </p:nvPr>
        </p:nvSpPr>
        <p:spPr>
          <a:noFill/>
        </p:spPr>
        <p:txBody>
          <a:bodyPr/>
          <a:lstStyle/>
          <a:p>
            <a:fld id="{3D3DA85B-20C0-48B2-A285-12C35D6CAC8E}" type="slidenum">
              <a:rPr lang="en-US" smtClean="0"/>
              <a:pPr/>
              <a:t>14</a:t>
            </a:fld>
            <a:endParaRPr lang="en-US" dirty="0"/>
          </a:p>
        </p:txBody>
      </p:sp>
    </p:spTree>
    <p:extLst>
      <p:ext uri="{BB962C8B-B14F-4D97-AF65-F5344CB8AC3E}">
        <p14:creationId xmlns:p14="http://schemas.microsoft.com/office/powerpoint/2010/main" val="22810513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189" y="4560241"/>
            <a:ext cx="5852826" cy="4744627"/>
          </a:xfrm>
        </p:spPr>
        <p:txBody>
          <a:bodyPr>
            <a:noAutofit/>
          </a:bodyPr>
          <a:lstStyle/>
          <a:p>
            <a:r>
              <a:rPr lang="en-US" dirty="0"/>
              <a:t>The impact that taxes can have is sometimes overlooked. Taxes can eat into your income, significantly reducing the amount you have available to spend in retirement. You’ll want to make sure that you understand whether income that you’re counting on is, or is not, subject to tax. For example, many are surprised to learn that a portion of Social Security retirement benefits may be subject to federal income tax, depending upon your filing status and total annual income. You’ll also want to make sure that you understand how your income is taxed. </a:t>
            </a:r>
          </a:p>
          <a:p>
            <a:r>
              <a:rPr lang="en-US" dirty="0"/>
              <a:t>&lt;CLICK&gt; Keep in mind that some income, like interest, is taxed at ordinary income tax rates. </a:t>
            </a:r>
          </a:p>
          <a:p>
            <a:r>
              <a:rPr lang="en-US" dirty="0"/>
              <a:t>&lt;CLICK&gt; Other income, however, like long-term capital gains and qualifying dividends, currently benefit from special — generally lower — maximum tax rates. </a:t>
            </a:r>
          </a:p>
          <a:p>
            <a:r>
              <a:rPr lang="en-US" dirty="0"/>
              <a:t>&lt;CLICK&gt; And some specific fixed-income investments generate income that can be altogether exempt from federal income tax, and sometimes state tax as well. </a:t>
            </a:r>
          </a:p>
          <a:p>
            <a:r>
              <a:rPr lang="en-US" dirty="0"/>
              <a:t>&lt;CLICK&gt; You should also understand how distributions from tax-advantaged accounts like traditional IRAs and 401(k)s are taxed. Generally, to the extent that a distribution from the account or plan represents earnings or pre-tax contributions (or, in the case of a traditional IRA, deductible contributions), the distribution is taxed as ordinary income, regardless of whether investments within the account may have generated long-term capital gains or qualifying dividends. Special rules apply to Roth IRAs, Roth 401(k)s, Roth 403(b)s, and Roth 457(b)s: qualified distributions from these accounts are federal tax free. </a:t>
            </a:r>
          </a:p>
          <a:p>
            <a:endParaRPr lang="en-US" dirty="0"/>
          </a:p>
          <a:p>
            <a:pPr>
              <a:defRPr/>
            </a:pPr>
            <a:endParaRPr lang="en-US" dirty="0"/>
          </a:p>
          <a:p>
            <a:pPr>
              <a:defRPr/>
            </a:pPr>
            <a:endParaRPr lang="en-US" dirty="0"/>
          </a:p>
        </p:txBody>
      </p:sp>
      <p:sp>
        <p:nvSpPr>
          <p:cNvPr id="4" name="Slide Number Placeholder 3"/>
          <p:cNvSpPr>
            <a:spLocks noGrp="1"/>
          </p:cNvSpPr>
          <p:nvPr>
            <p:ph type="sldNum" sz="quarter" idx="10"/>
          </p:nvPr>
        </p:nvSpPr>
        <p:spPr/>
        <p:txBody>
          <a:bodyPr/>
          <a:lstStyle/>
          <a:p>
            <a:pPr>
              <a:defRPr/>
            </a:pPr>
            <a:fld id="{D6A16513-24DE-42B3-9701-6459FE0E8DF7}" type="slidenum">
              <a:rPr lang="en-US" smtClean="0"/>
              <a:pPr>
                <a:defRPr/>
              </a:pPr>
              <a:t>15</a:t>
            </a:fld>
            <a:endParaRPr lang="en-US" dirty="0"/>
          </a:p>
        </p:txBody>
      </p:sp>
    </p:spTree>
    <p:extLst>
      <p:ext uri="{BB962C8B-B14F-4D97-AF65-F5344CB8AC3E}">
        <p14:creationId xmlns:p14="http://schemas.microsoft.com/office/powerpoint/2010/main" val="23906149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Different types of investments carry different risks. Sound retirement income planning involves understanding these risks and how they can influence your available income in retirement. Risks that need to be accounted for include:</a:t>
            </a:r>
          </a:p>
          <a:p>
            <a:endParaRPr lang="en-US" dirty="0"/>
          </a:p>
          <a:p>
            <a:pPr>
              <a:defRPr/>
            </a:pPr>
            <a:r>
              <a:rPr lang="en-US" dirty="0"/>
              <a:t>&lt;CLICK&gt; </a:t>
            </a:r>
            <a:r>
              <a:rPr lang="en-US" i="1" dirty="0"/>
              <a:t>Investment or market risk</a:t>
            </a:r>
            <a:r>
              <a:rPr lang="en-US" dirty="0"/>
              <a:t> — the risk that fluctuations in the securities market may result in the reduction and/or depletion of the value of your retirement savings. </a:t>
            </a:r>
          </a:p>
          <a:p>
            <a:pPr>
              <a:defRPr/>
            </a:pPr>
            <a:r>
              <a:rPr lang="en-US" dirty="0"/>
              <a:t>&lt;CLICK&gt; </a:t>
            </a:r>
            <a:r>
              <a:rPr lang="en-US" i="1" dirty="0"/>
              <a:t>Reinvestment risk</a:t>
            </a:r>
            <a:r>
              <a:rPr lang="en-US" dirty="0"/>
              <a:t> — the potential that you may have to reinvest at a lower rate of return than the prior investment or take on additional risk to achieve the same level of return. This type of risk is often associated with fixed interest savings instruments such as bonds or bank certificates of deposit. When the investment matures, comparable investments may not be paying the same return as that of the matured investment. </a:t>
            </a:r>
          </a:p>
          <a:p>
            <a:pPr>
              <a:defRPr/>
            </a:pPr>
            <a:r>
              <a:rPr lang="en-US" dirty="0"/>
              <a:t>&lt;CLICK&gt; </a:t>
            </a:r>
            <a:r>
              <a:rPr lang="en-US" i="1" dirty="0"/>
              <a:t>Interest rate risk</a:t>
            </a:r>
            <a:r>
              <a:rPr lang="en-US" dirty="0"/>
              <a:t> — when interest rates rise, the price of some existing investments drop. For example, during periods of rising interest rates, newer bond issues will likely pay higher coupon rates than older bonds issued during periods of lower interest rates, thus decreasing the market value of the older bonds. You also might see the market value of some stocks and mutual funds drop due to interest rate hikes because some investors will shift their money from these stocks and mutual funds to lower-risk fixed investments paying higher interest rates compared to prior years.</a:t>
            </a:r>
          </a:p>
        </p:txBody>
      </p:sp>
      <p:sp>
        <p:nvSpPr>
          <p:cNvPr id="4" name="Slide Number Placeholder 3"/>
          <p:cNvSpPr>
            <a:spLocks noGrp="1"/>
          </p:cNvSpPr>
          <p:nvPr>
            <p:ph type="sldNum" sz="quarter" idx="10"/>
          </p:nvPr>
        </p:nvSpPr>
        <p:spPr/>
        <p:txBody>
          <a:bodyPr/>
          <a:lstStyle/>
          <a:p>
            <a:pPr>
              <a:defRPr/>
            </a:pPr>
            <a:fld id="{D6A16513-24DE-42B3-9701-6459FE0E8DF7}" type="slidenum">
              <a:rPr lang="en-US" smtClean="0"/>
              <a:pPr>
                <a:defRPr/>
              </a:pPr>
              <a:t>16</a:t>
            </a:fld>
            <a:endParaRPr lang="en-US" dirty="0"/>
          </a:p>
        </p:txBody>
      </p:sp>
    </p:spTree>
    <p:extLst>
      <p:ext uri="{BB962C8B-B14F-4D97-AF65-F5344CB8AC3E}">
        <p14:creationId xmlns:p14="http://schemas.microsoft.com/office/powerpoint/2010/main" val="15200022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5E67A9AD-2CB1-4BBE-9B4B-E185CE514035}" type="slidenum">
              <a:rPr lang="en-US" smtClean="0"/>
              <a:pPr/>
              <a:t>17</a:t>
            </a:fld>
            <a:endParaRPr lang="en-US" dirty="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lnSpc>
                <a:spcPct val="90000"/>
              </a:lnSpc>
            </a:pPr>
            <a:r>
              <a:rPr lang="en-US" sz="1000" dirty="0"/>
              <a:t>After you’ve estimated the amount of annual income that you’re going to need in retirement, it’s time to determine how much annual income you can already count on. </a:t>
            </a:r>
          </a:p>
          <a:p>
            <a:pPr eaLnBrk="1" hangingPunct="1">
              <a:lnSpc>
                <a:spcPct val="90000"/>
              </a:lnSpc>
            </a:pPr>
            <a:endParaRPr lang="en-US" sz="1000" dirty="0"/>
          </a:p>
          <a:p>
            <a:pPr eaLnBrk="1" hangingPunct="1">
              <a:lnSpc>
                <a:spcPct val="90000"/>
              </a:lnSpc>
            </a:pPr>
            <a:r>
              <a:rPr lang="en-US" sz="1000" dirty="0"/>
              <a:t>Traditionally, retirement income has been described as a “three-legged stool” comprised of &lt;CLICK&gt; </a:t>
            </a:r>
          </a:p>
          <a:p>
            <a:pPr eaLnBrk="1" hangingPunct="1">
              <a:lnSpc>
                <a:spcPct val="90000"/>
              </a:lnSpc>
            </a:pPr>
            <a:r>
              <a:rPr lang="en-US" sz="1000" dirty="0"/>
              <a:t>Social Security retirement benefits, &lt;CLICK&gt; traditional employer pension income, and &lt;CLICK&gt; individual savings and investments.  </a:t>
            </a:r>
          </a:p>
          <a:p>
            <a:pPr eaLnBrk="1" hangingPunct="1">
              <a:lnSpc>
                <a:spcPct val="90000"/>
              </a:lnSpc>
            </a:pPr>
            <a:endParaRPr lang="en-US" sz="1000" dirty="0"/>
          </a:p>
          <a:p>
            <a:pPr eaLnBrk="1" hangingPunct="1">
              <a:lnSpc>
                <a:spcPct val="90000"/>
              </a:lnSpc>
            </a:pPr>
            <a:r>
              <a:rPr lang="en-US" sz="1000" dirty="0"/>
              <a:t>The first two legs of the stool, Social Security retirement benefits and employer pensions, produce a steady or relatively “fixed” stream of annual income that you can depend on during retirement. </a:t>
            </a:r>
          </a:p>
          <a:p>
            <a:pPr eaLnBrk="1" hangingPunct="1">
              <a:lnSpc>
                <a:spcPct val="90000"/>
              </a:lnSpc>
            </a:pPr>
            <a:endParaRPr lang="en-US" sz="1000" dirty="0"/>
          </a:p>
          <a:p>
            <a:pPr eaLnBrk="1" hangingPunct="1">
              <a:lnSpc>
                <a:spcPct val="90000"/>
              </a:lnSpc>
            </a:pPr>
            <a:r>
              <a:rPr lang="en-US" sz="1000" dirty="0"/>
              <a:t>As we’ll see, though, most people aren’t going to be able to rely on Social Security to provide for all of their retirement income needs. And, you may not have an employer pension. That means the third “leg,” individual savings and investments, is likely going to play a major role in funding your retirement.   </a:t>
            </a:r>
          </a:p>
          <a:p>
            <a:pPr eaLnBrk="1" hangingPunct="1">
              <a:lnSpc>
                <a:spcPct val="90000"/>
              </a:lnSpc>
            </a:pPr>
            <a:endParaRPr lang="en-US" sz="1000" dirty="0"/>
          </a:p>
          <a:p>
            <a:pPr>
              <a:lnSpc>
                <a:spcPct val="90000"/>
              </a:lnSpc>
            </a:pPr>
            <a:r>
              <a:rPr lang="en-US" sz="1000" dirty="0"/>
              <a:t>Let’s look at the first two legs of the stool — Social Security and employer pension income. </a:t>
            </a:r>
          </a:p>
          <a:p>
            <a:pPr eaLnBrk="1" hangingPunct="1">
              <a:lnSpc>
                <a:spcPct val="90000"/>
              </a:lnSpc>
            </a:pPr>
            <a:endParaRPr lang="en-US" sz="1000" dirty="0"/>
          </a:p>
          <a:p>
            <a:pPr eaLnBrk="1" hangingPunct="1">
              <a:lnSpc>
                <a:spcPct val="90000"/>
              </a:lnSpc>
            </a:pPr>
            <a:endParaRPr lang="en-US" sz="1000" dirty="0"/>
          </a:p>
          <a:p>
            <a:pPr eaLnBrk="1" hangingPunct="1">
              <a:lnSpc>
                <a:spcPct val="90000"/>
              </a:lnSpc>
            </a:pPr>
            <a:r>
              <a:rPr lang="en-US" sz="1000" dirty="0"/>
              <a:t> </a:t>
            </a:r>
          </a:p>
          <a:p>
            <a:pPr eaLnBrk="1" hangingPunct="1">
              <a:lnSpc>
                <a:spcPct val="90000"/>
              </a:lnSpc>
            </a:pPr>
            <a:endParaRPr lang="en-US" sz="1000" dirty="0"/>
          </a:p>
        </p:txBody>
      </p:sp>
    </p:spTree>
    <p:extLst>
      <p:ext uri="{BB962C8B-B14F-4D97-AF65-F5344CB8AC3E}">
        <p14:creationId xmlns:p14="http://schemas.microsoft.com/office/powerpoint/2010/main" val="5955760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a:xfrm>
            <a:off x="731521" y="4560570"/>
            <a:ext cx="5852160" cy="4613909"/>
          </a:xfrm>
        </p:spPr>
        <p:txBody>
          <a:bodyPr>
            <a:normAutofit fontScale="92500" lnSpcReduction="10000"/>
          </a:bodyPr>
          <a:lstStyle/>
          <a:p>
            <a:pPr eaLnBrk="1" hangingPunct="1">
              <a:lnSpc>
                <a:spcPct val="90000"/>
              </a:lnSpc>
              <a:defRPr/>
            </a:pPr>
            <a:r>
              <a:rPr lang="en-US" dirty="0"/>
              <a:t>Today, the vast majority of those over 65 receive Social Security benefits.</a:t>
            </a:r>
          </a:p>
          <a:p>
            <a:pPr eaLnBrk="1" hangingPunct="1">
              <a:lnSpc>
                <a:spcPct val="90000"/>
              </a:lnSpc>
              <a:defRPr/>
            </a:pPr>
            <a:endParaRPr lang="en-US" dirty="0"/>
          </a:p>
          <a:p>
            <a:pPr eaLnBrk="1" hangingPunct="1">
              <a:lnSpc>
                <a:spcPct val="90000"/>
              </a:lnSpc>
              <a:defRPr/>
            </a:pPr>
            <a:r>
              <a:rPr lang="en-US" dirty="0"/>
              <a:t> &lt;CLICK&gt;</a:t>
            </a:r>
            <a:r>
              <a:rPr lang="en-US" baseline="0" dirty="0"/>
              <a:t> </a:t>
            </a:r>
            <a:r>
              <a:rPr lang="en-US" dirty="0"/>
              <a:t>The amount of Social Security retirement benefit you’ll receive is based on the number of years you’ve been working and the amount you’ve earned. Your</a:t>
            </a:r>
            <a:r>
              <a:rPr lang="en-US" baseline="0" dirty="0"/>
              <a:t> benefit is calculated using a formula that takes into account your 35 highest earning years. The best way to know how much you can expect in benefits is by signing up </a:t>
            </a:r>
            <a:r>
              <a:rPr lang="en-US" sz="1200" dirty="0"/>
              <a:t>for a “</a:t>
            </a:r>
            <a:r>
              <a:rPr lang="en-US" sz="1200" i="1" dirty="0"/>
              <a:t>my </a:t>
            </a:r>
            <a:r>
              <a:rPr lang="en-US" sz="1200" dirty="0"/>
              <a:t>Social Security account” on the Social Security website to view your Social Security statement online.</a:t>
            </a:r>
            <a:r>
              <a:rPr lang="en-US" sz="1000" dirty="0"/>
              <a:t> </a:t>
            </a:r>
            <a:r>
              <a:rPr lang="en-US" dirty="0"/>
              <a:t>Your statement contains a detailed record of your earnings, as well as estimates of retirement, survivor's, and disability benefits, and other information about Social Security. (If you are over 60 and have not yet signed up for an account, you will receive a statement in the mail each year about three months before your birthday.)</a:t>
            </a:r>
          </a:p>
          <a:p>
            <a:pPr eaLnBrk="1" hangingPunct="1">
              <a:lnSpc>
                <a:spcPct val="90000"/>
              </a:lnSpc>
              <a:defRPr/>
            </a:pPr>
            <a:endParaRPr lang="en-US" baseline="0" dirty="0"/>
          </a:p>
          <a:p>
            <a:pPr>
              <a:defRPr/>
            </a:pPr>
            <a:r>
              <a:rPr lang="en-US" dirty="0"/>
              <a:t>&lt;CLICK&gt; The earliest that you can begin to receive Social Security retirement benefits is age 62. If you decide</a:t>
            </a:r>
            <a:r>
              <a:rPr lang="en-US" baseline="0" dirty="0"/>
              <a:t> to begin receiving benefits before normal retirement age (which ranges from 66 to 67, depending on the year you were born), there’s a drawback: Your monthly benefit will be permanently reduced. [NOTE: Table illustrating full retirement age by birth year is provided in workbook].  In fact, if you begin taking benefits at age 62, each monthly benefit check will be 25% to 30% less than it would have been if you had waited until full retirement age. Conversely, you get a higher monthly payout by delaying benefits past your normal retirement age, up to age 70. Of course, even though by taking retirement benefits at age 62 you’re getting a smaller monthly benefit, you will end up receiving more benefit checks. For example, if your normal retirement age is 66, opting to receive benefits at age 62 means you’ll receive 48 additional monthly benefit payments.</a:t>
            </a:r>
          </a:p>
          <a:p>
            <a:pPr>
              <a:defRPr/>
            </a:pPr>
            <a:endParaRPr lang="en-US" baseline="0" dirty="0"/>
          </a:p>
          <a:p>
            <a:pPr>
              <a:defRPr/>
            </a:pPr>
            <a:r>
              <a:rPr lang="en-US" dirty="0"/>
              <a:t>&lt;CLICK&gt; We’ve already mentioned that working in retirement can also affect your Social Security retirement</a:t>
            </a:r>
            <a:r>
              <a:rPr lang="en-US" baseline="0" dirty="0"/>
              <a:t> benefits, and that’s something that you’ll want to keep in mind.</a:t>
            </a:r>
          </a:p>
          <a:p>
            <a:pPr>
              <a:defRPr/>
            </a:pPr>
            <a:r>
              <a:rPr lang="en-US" baseline="0" dirty="0"/>
              <a:t>&lt;CLICK&gt; Also worth noting — the federal government periodically adjusts Social Security benefits for inflation.</a:t>
            </a:r>
          </a:p>
          <a:p>
            <a:pPr>
              <a:defRPr/>
            </a:pPr>
            <a:r>
              <a:rPr lang="en-US" baseline="0" dirty="0"/>
              <a:t>&lt;CLICK&gt; The bottom line? For most people, Social Security alone isn’t going to provide enough income in retirement. </a:t>
            </a:r>
          </a:p>
          <a:p>
            <a:pPr>
              <a:defRPr/>
            </a:pPr>
            <a:endParaRPr lang="en-US" baseline="0" dirty="0"/>
          </a:p>
          <a:p>
            <a:pPr>
              <a:defRPr/>
            </a:pPr>
            <a:endParaRPr lang="en-US" dirty="0"/>
          </a:p>
        </p:txBody>
      </p:sp>
      <p:sp>
        <p:nvSpPr>
          <p:cNvPr id="47108" name="Slide Number Placeholder 3"/>
          <p:cNvSpPr>
            <a:spLocks noGrp="1"/>
          </p:cNvSpPr>
          <p:nvPr>
            <p:ph type="sldNum" sz="quarter" idx="5"/>
          </p:nvPr>
        </p:nvSpPr>
        <p:spPr>
          <a:noFill/>
        </p:spPr>
        <p:txBody>
          <a:bodyPr/>
          <a:lstStyle/>
          <a:p>
            <a:fld id="{5068F7BE-43D2-42FF-A3AA-E3E7AE594C49}" type="slidenum">
              <a:rPr lang="en-US" smtClean="0"/>
              <a:pPr/>
              <a:t>18</a:t>
            </a:fld>
            <a:endParaRPr lang="en-US" dirty="0"/>
          </a:p>
        </p:txBody>
      </p:sp>
    </p:spTree>
    <p:extLst>
      <p:ext uri="{BB962C8B-B14F-4D97-AF65-F5344CB8AC3E}">
        <p14:creationId xmlns:p14="http://schemas.microsoft.com/office/powerpoint/2010/main" val="8201845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pPr>
              <a:defRPr/>
            </a:pPr>
            <a:r>
              <a:rPr lang="en-US" dirty="0"/>
              <a:t>Let’s speak for a moment about employer pensions. If you’re entitled to receive a traditional pension from an employer-sponsored pension plan, you’re lucky. Fewer</a:t>
            </a:r>
            <a:r>
              <a:rPr lang="en-US" baseline="0" dirty="0"/>
              <a:t> Americans are covered by such plans every year.</a:t>
            </a:r>
            <a:endParaRPr lang="en-US" dirty="0"/>
          </a:p>
          <a:p>
            <a:pPr>
              <a:defRPr/>
            </a:pPr>
            <a:endParaRPr lang="en-US" dirty="0"/>
          </a:p>
          <a:p>
            <a:pPr>
              <a:defRPr/>
            </a:pPr>
            <a:r>
              <a:rPr lang="en-US" dirty="0"/>
              <a:t>&lt;CLICK&gt; If you haven’t already selected a payout option, you’ll want to carefully consider your choices. &lt;CLICK&gt; Generally, your retirement benefit is an annuity, payable over your lifetime, beginning at the plan’s normal retirement age (typically age 65). Many plans allow you to retire earlier but will actuarially adjust your benefit to account for the fact that payments begin sooner, and will last for a longer period of time. &lt;CLICK&gt;  If you’re married,</a:t>
            </a:r>
            <a:r>
              <a:rPr lang="en-US" baseline="0" dirty="0"/>
              <a:t> your plan must generally pay your benefits as a qualified joint and survivor annuity (QJSA). A QJSA provides a monthly payment for as long as either you or your spouse is alive. The payments under a QJSA are generally smaller than under a single-life annuity because they continue until both you and your spouse have died. Your spouse’s QJSA survivor benefit is typically 50% of the amount you receive during your joint lives. </a:t>
            </a:r>
            <a:r>
              <a:rPr lang="en-US" dirty="0"/>
              <a:t>&lt;CLICK&gt;  </a:t>
            </a:r>
            <a:r>
              <a:rPr lang="en-US" baseline="0" dirty="0"/>
              <a:t>Your plan may offer other options as well, including the possibility of taking a lump-sum distribution. The option that may be appropriate for you depends on your individual situation, including your (and your spouse’s) age, health, and other financial resources. Make sure that you completely understand all of your options before making a decision.</a:t>
            </a:r>
          </a:p>
          <a:p>
            <a:pPr>
              <a:defRPr/>
            </a:pPr>
            <a:endParaRPr lang="en-US" baseline="0" dirty="0"/>
          </a:p>
          <a:p>
            <a:pPr>
              <a:defRPr/>
            </a:pPr>
            <a:r>
              <a:rPr lang="en-US" dirty="0"/>
              <a:t>&lt;CLICK&gt;  You’ll also want to make sure that you know whether or not your pension</a:t>
            </a:r>
            <a:r>
              <a:rPr lang="en-US" baseline="0" dirty="0"/>
              <a:t> benefit will be adjusted periodically for inflation.</a:t>
            </a:r>
          </a:p>
          <a:p>
            <a:pPr>
              <a:defRPr/>
            </a:pPr>
            <a:r>
              <a:rPr lang="en-US" dirty="0"/>
              <a:t>&lt;CLICK&gt;  Prior</a:t>
            </a:r>
            <a:r>
              <a:rPr lang="en-US" baseline="0" dirty="0"/>
              <a:t> to retirement, your pension plan will provide you with an explanation of all your options, and the relative values of any optional forms of benefits available to you. Be sure to read through this documentation carefully.</a:t>
            </a:r>
          </a:p>
          <a:p>
            <a:pPr>
              <a:defRPr/>
            </a:pPr>
            <a:endParaRPr lang="en-US" baseline="0" dirty="0"/>
          </a:p>
          <a:p>
            <a:pPr>
              <a:defRPr/>
            </a:pPr>
            <a:endParaRPr lang="en-US" dirty="0"/>
          </a:p>
        </p:txBody>
      </p:sp>
      <p:sp>
        <p:nvSpPr>
          <p:cNvPr id="49156" name="Slide Number Placeholder 3"/>
          <p:cNvSpPr>
            <a:spLocks noGrp="1"/>
          </p:cNvSpPr>
          <p:nvPr>
            <p:ph type="sldNum" sz="quarter" idx="5"/>
          </p:nvPr>
        </p:nvSpPr>
        <p:spPr>
          <a:noFill/>
        </p:spPr>
        <p:txBody>
          <a:bodyPr/>
          <a:lstStyle/>
          <a:p>
            <a:fld id="{794367C1-96AE-441A-B5A8-AC7B2F5806C9}" type="slidenum">
              <a:rPr lang="en-US" smtClean="0"/>
              <a:pPr/>
              <a:t>19</a:t>
            </a:fld>
            <a:endParaRPr lang="en-US" dirty="0"/>
          </a:p>
        </p:txBody>
      </p:sp>
    </p:spTree>
    <p:extLst>
      <p:ext uri="{BB962C8B-B14F-4D97-AF65-F5344CB8AC3E}">
        <p14:creationId xmlns:p14="http://schemas.microsoft.com/office/powerpoint/2010/main" val="28059620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pPr eaLnBrk="1" hangingPunct="1">
              <a:lnSpc>
                <a:spcPct val="90000"/>
              </a:lnSpc>
            </a:pPr>
            <a:r>
              <a:rPr lang="en-US" dirty="0"/>
              <a:t>Let’s pause for a moment.</a:t>
            </a:r>
            <a:r>
              <a:rPr lang="en-US" baseline="0" dirty="0"/>
              <a:t> </a:t>
            </a:r>
            <a:endParaRPr lang="en-US" dirty="0"/>
          </a:p>
          <a:p>
            <a:pPr eaLnBrk="1" hangingPunct="1">
              <a:lnSpc>
                <a:spcPct val="90000"/>
              </a:lnSpc>
            </a:pPr>
            <a:r>
              <a:rPr lang="en-US" dirty="0"/>
              <a:t> </a:t>
            </a:r>
          </a:p>
          <a:p>
            <a:pPr eaLnBrk="1" hangingPunct="1">
              <a:lnSpc>
                <a:spcPct val="90000"/>
              </a:lnSpc>
            </a:pPr>
            <a:r>
              <a:rPr lang="en-US" dirty="0"/>
              <a:t>If you compare the annual income that you’re going to need in retirement to the annual income that you can count on from Social Security retirement income and employer-pension benefits, you’re likely going to find a</a:t>
            </a:r>
            <a:r>
              <a:rPr lang="en-US" baseline="0" dirty="0"/>
              <a:t> “gap.” That is, unless you’re lucky enough to have a very generous employer pension, you’re going to have unmet retirement income needs that will have to be funded with the third leg of the retirement income stool — personal savings and investments.</a:t>
            </a:r>
          </a:p>
          <a:p>
            <a:pPr eaLnBrk="1" hangingPunct="1">
              <a:lnSpc>
                <a:spcPct val="90000"/>
              </a:lnSpc>
            </a:pPr>
            <a:endParaRPr lang="en-US" baseline="0" dirty="0"/>
          </a:p>
          <a:p>
            <a:pPr eaLnBrk="1" hangingPunct="1">
              <a:lnSpc>
                <a:spcPct val="90000"/>
              </a:lnSpc>
            </a:pPr>
            <a:endParaRPr lang="en-US" dirty="0"/>
          </a:p>
          <a:p>
            <a:pPr eaLnBrk="1" hangingPunct="1">
              <a:lnSpc>
                <a:spcPct val="90000"/>
              </a:lnSpc>
            </a:pPr>
            <a:endParaRPr lang="en-US" dirty="0"/>
          </a:p>
          <a:p>
            <a:pPr eaLnBrk="1" hangingPunct="1">
              <a:lnSpc>
                <a:spcPct val="90000"/>
              </a:lnSpc>
            </a:pPr>
            <a:endParaRPr lang="en-US" dirty="0"/>
          </a:p>
          <a:p>
            <a:endParaRPr lang="en-US" dirty="0"/>
          </a:p>
        </p:txBody>
      </p:sp>
      <p:sp>
        <p:nvSpPr>
          <p:cNvPr id="50180" name="Slide Number Placeholder 3"/>
          <p:cNvSpPr>
            <a:spLocks noGrp="1"/>
          </p:cNvSpPr>
          <p:nvPr>
            <p:ph type="sldNum" sz="quarter" idx="5"/>
          </p:nvPr>
        </p:nvSpPr>
        <p:spPr>
          <a:noFill/>
        </p:spPr>
        <p:txBody>
          <a:bodyPr/>
          <a:lstStyle/>
          <a:p>
            <a:fld id="{97E50C73-68A1-4010-91EE-24F61989447C}" type="slidenum">
              <a:rPr lang="en-US" smtClean="0"/>
              <a:pPr/>
              <a:t>20</a:t>
            </a:fld>
            <a:endParaRPr lang="en-US" dirty="0"/>
          </a:p>
        </p:txBody>
      </p:sp>
    </p:spTree>
    <p:extLst>
      <p:ext uri="{BB962C8B-B14F-4D97-AF65-F5344CB8AC3E}">
        <p14:creationId xmlns:p14="http://schemas.microsoft.com/office/powerpoint/2010/main" val="1637542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465C6644-DD81-4E83-9C1C-38DF56AF3D9B}" type="slidenum">
              <a:rPr lang="en-US" smtClean="0"/>
              <a:pPr/>
              <a:t>3</a:t>
            </a:fld>
            <a:endParaRPr lang="en-US" dirty="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spcBef>
                <a:spcPct val="0"/>
              </a:spcBef>
            </a:pPr>
            <a:r>
              <a:rPr lang="en-US" dirty="0"/>
              <a:t>Planning for retirement income starts with three basic questions:</a:t>
            </a:r>
          </a:p>
          <a:p>
            <a:pPr eaLnBrk="1" hangingPunct="1">
              <a:spcBef>
                <a:spcPct val="0"/>
              </a:spcBef>
            </a:pPr>
            <a:endParaRPr lang="en-US" dirty="0"/>
          </a:p>
          <a:p>
            <a:pPr eaLnBrk="1" hangingPunct="1">
              <a:spcBef>
                <a:spcPct val="0"/>
              </a:spcBef>
              <a:buFont typeface="Arial" pitchFamily="34" charset="0"/>
              <a:buChar char="•"/>
            </a:pPr>
            <a:r>
              <a:rPr lang="en-US" dirty="0"/>
              <a:t>  &lt;CLICK&gt;What does retirement mean to you? That is, what do you want and expect in retirement? Do you plan to travel? Pursue a hobby? Volunteer your time, or start a new career or business? It’s important to consider</a:t>
            </a:r>
            <a:r>
              <a:rPr lang="en-US" baseline="0" dirty="0"/>
              <a:t> your expectations carefully, because your retirement income plan will be designed to support the retirement lifestyle that you envision.</a:t>
            </a:r>
            <a:endParaRPr lang="en-US" dirty="0"/>
          </a:p>
          <a:p>
            <a:pPr eaLnBrk="1" hangingPunct="1">
              <a:spcBef>
                <a:spcPct val="0"/>
              </a:spcBef>
            </a:pPr>
            <a:r>
              <a:rPr lang="en-US" dirty="0"/>
              <a:t> </a:t>
            </a:r>
          </a:p>
          <a:p>
            <a:pPr eaLnBrk="1" hangingPunct="1">
              <a:buFont typeface="Arial" pitchFamily="34" charset="0"/>
              <a:buChar char="•"/>
            </a:pPr>
            <a:r>
              <a:rPr lang="en-US" dirty="0"/>
              <a:t>  &lt;CLICK&gt;When do you plan to retire — as we’ll discuss, the age at which you plan to retire can have an enormous impact on your overall retirement income situation. </a:t>
            </a:r>
          </a:p>
          <a:p>
            <a:pPr eaLnBrk="1" hangingPunct="1">
              <a:buFont typeface="Arial" pitchFamily="34" charset="0"/>
              <a:buChar char="•"/>
            </a:pPr>
            <a:endParaRPr lang="en-US" dirty="0"/>
          </a:p>
          <a:p>
            <a:pPr>
              <a:buFont typeface="Arial" pitchFamily="34" charset="0"/>
              <a:buChar char="•"/>
            </a:pPr>
            <a:r>
              <a:rPr lang="en-US" dirty="0"/>
              <a:t>&lt;CLICK&gt;How long will your retirement last — in other words, how long a distribution </a:t>
            </a:r>
            <a:r>
              <a:rPr lang="en-US" baseline="0" dirty="0"/>
              <a:t> </a:t>
            </a:r>
            <a:r>
              <a:rPr lang="en-US" dirty="0"/>
              <a:t>period should you plan for? </a:t>
            </a:r>
          </a:p>
          <a:p>
            <a:pPr eaLnBrk="1" hangingPunct="1">
              <a:buFont typeface="Arial" pitchFamily="34" charset="0"/>
              <a:buChar char="•"/>
            </a:pPr>
            <a:endParaRPr lang="en-US" dirty="0"/>
          </a:p>
          <a:p>
            <a:pPr eaLnBrk="1" hangingPunct="1">
              <a:buFont typeface="Arial" pitchFamily="34" charset="0"/>
              <a:buNone/>
            </a:pPr>
            <a:endParaRPr lang="en-US" dirty="0"/>
          </a:p>
          <a:p>
            <a:pPr eaLnBrk="1" hangingPunct="1">
              <a:buFont typeface="Arial" pitchFamily="34" charset="0"/>
              <a:buNone/>
            </a:pPr>
            <a:r>
              <a:rPr lang="en-US" dirty="0"/>
              <a:t>Let’s spend a few minutes now discussing the last two</a:t>
            </a:r>
            <a:r>
              <a:rPr lang="en-US" baseline="0" dirty="0"/>
              <a:t> questions …</a:t>
            </a:r>
            <a:endParaRPr lang="en-US" dirty="0"/>
          </a:p>
        </p:txBody>
      </p:sp>
    </p:spTree>
    <p:extLst>
      <p:ext uri="{BB962C8B-B14F-4D97-AF65-F5344CB8AC3E}">
        <p14:creationId xmlns:p14="http://schemas.microsoft.com/office/powerpoint/2010/main" val="8212470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When we’re talking about your personal savings, we’re talking about funds that you have in tax-advantaged</a:t>
            </a:r>
            <a:r>
              <a:rPr lang="en-US" baseline="0" dirty="0"/>
              <a:t> accounts like IRAs, 401(k) plans, 457(b) plans, and 403(b) plans, as well as any investments you hold outside of tax-advantaged accounts.</a:t>
            </a:r>
          </a:p>
          <a:p>
            <a:endParaRPr lang="en-US" baseline="0" dirty="0"/>
          </a:p>
          <a:p>
            <a:r>
              <a:rPr lang="en-US" baseline="0" dirty="0"/>
              <a:t>When it comes to putting together a plan to convert your personal savings into a source of retirement income that fits your needs, there are several factors to consider:</a:t>
            </a:r>
          </a:p>
          <a:p>
            <a:r>
              <a:rPr lang="en-US" baseline="0" dirty="0"/>
              <a:t>&lt;CLICK&gt;  First and foremost, the challenge is to implement an </a:t>
            </a:r>
            <a:r>
              <a:rPr lang="en-US" u="none" baseline="0" dirty="0"/>
              <a:t>investment strategy </a:t>
            </a:r>
            <a:r>
              <a:rPr lang="en-US" baseline="0" dirty="0"/>
              <a:t>that provides, with reasonable certainty, for the annual income you will need, while balancing that need for regular income with other considerations, such as liquidity,  your risk tolerance, and anticipated rates of return. Asset allocation</a:t>
            </a:r>
            <a:r>
              <a:rPr lang="en-US" dirty="0"/>
              <a:t> — </a:t>
            </a:r>
            <a:r>
              <a:rPr lang="en-US" baseline="0" dirty="0"/>
              <a:t>deciding how much you’ll put into various types of investments</a:t>
            </a:r>
            <a:r>
              <a:rPr lang="en-US" dirty="0"/>
              <a:t> — </a:t>
            </a:r>
            <a:r>
              <a:rPr lang="en-US" baseline="0" dirty="0"/>
              <a:t>will be an important part of your strategy.</a:t>
            </a:r>
          </a:p>
          <a:p>
            <a:r>
              <a:rPr lang="en-US" baseline="0" dirty="0"/>
              <a:t>&lt;CLICK&gt;  Beyond general asset allocation, you should become familiar with specific investments and products that can play a role in your overall investment strategy.</a:t>
            </a:r>
          </a:p>
          <a:p>
            <a:r>
              <a:rPr lang="en-US" baseline="0" dirty="0"/>
              <a:t>&lt;CLICK&gt;  Your withdrawal rate is the portion of your portfolio that you liquidate each year for income. The question that you’ll need to answer is how much can you withdraw each year without exhausting your savings.</a:t>
            </a:r>
          </a:p>
          <a:p>
            <a:r>
              <a:rPr lang="en-US" baseline="0" dirty="0"/>
              <a:t>&lt;CLICK&gt; Thought needs to be given to the order in which you tap various accounts. For example, tax considerations can affect which accounts you should use first, and which you should draw from last.</a:t>
            </a:r>
          </a:p>
          <a:p>
            <a:r>
              <a:rPr lang="en-US" baseline="0" dirty="0"/>
              <a:t>&lt;CLICK&gt;  You’ll also want to consider up front how you’ll deal with required withdrawals from tax-advantaged accounts like 401(k)s and traditional IRAs, or whether they’ll be a factor at all. </a:t>
            </a:r>
          </a:p>
        </p:txBody>
      </p:sp>
      <p:sp>
        <p:nvSpPr>
          <p:cNvPr id="4" name="Slide Number Placeholder 3"/>
          <p:cNvSpPr>
            <a:spLocks noGrp="1"/>
          </p:cNvSpPr>
          <p:nvPr>
            <p:ph type="sldNum" sz="quarter" idx="10"/>
          </p:nvPr>
        </p:nvSpPr>
        <p:spPr/>
        <p:txBody>
          <a:bodyPr/>
          <a:lstStyle/>
          <a:p>
            <a:pPr>
              <a:defRPr/>
            </a:pPr>
            <a:fld id="{D6A16513-24DE-42B3-9701-6459FE0E8DF7}" type="slidenum">
              <a:rPr lang="en-US" smtClean="0"/>
              <a:pPr>
                <a:defRPr/>
              </a:pPr>
              <a:t>21</a:t>
            </a:fld>
            <a:endParaRPr lang="en-US" dirty="0"/>
          </a:p>
        </p:txBody>
      </p:sp>
    </p:spTree>
    <p:extLst>
      <p:ext uri="{BB962C8B-B14F-4D97-AF65-F5344CB8AC3E}">
        <p14:creationId xmlns:p14="http://schemas.microsoft.com/office/powerpoint/2010/main" val="38338051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r>
              <a:rPr lang="en-US" dirty="0"/>
              <a:t>&lt;CLICK&gt; During your accumulation years, your asset allocation decisions may have focused primarily on long-term growth. But in retirement, the demands on your portfolio are likely to be very different. For example, when you were saving, as long as your overall portfolio was earning an acceptable average annual return, you may have been happy. However, now that you're planning to rely on your savings to produce a regular income, the consistency of year-to-year returns and your portfolio's volatility may assume much greater importance.</a:t>
            </a:r>
          </a:p>
          <a:p>
            <a:endParaRPr lang="en-US" b="1" dirty="0"/>
          </a:p>
          <a:p>
            <a:r>
              <a:rPr lang="en-US" dirty="0"/>
              <a:t>&lt;CLICK&gt;  Balancing the need for both immediate income and long-term returns can be a challenge. Invest too conservatively, and your portfolio may not be able to grow enough to maintain your standard of living. Invest too aggressively, and you could find yourself having to withdraw money or sell securities at an inopportune time, jeopardizing future income and undercutting your long-term retirement income plan. Without proper planning, a market loss that occurs in the early years of your retirement could be devastating to your overall plan. Asset allocation alone does not guarantee a profit or ensure against investment loss, but it can help you manage the level and types of risk you take with your investments based on your specific needs.</a:t>
            </a:r>
          </a:p>
          <a:p>
            <a:endParaRPr lang="en-US" dirty="0"/>
          </a:p>
          <a:p>
            <a:r>
              <a:rPr lang="en-US" dirty="0"/>
              <a:t>&lt;CLICK&gt;  An effective retirement asset allocation plan can help:</a:t>
            </a:r>
          </a:p>
          <a:p>
            <a:r>
              <a:rPr lang="en-US" dirty="0"/>
              <a:t>&lt;CLICK&gt;  Provide ongoing income needed to pay expenses</a:t>
            </a:r>
          </a:p>
          <a:p>
            <a:r>
              <a:rPr lang="en-US" dirty="0"/>
              <a:t>&lt;CLICK&gt;  Manage volatility to help provide both reliable current income and the ability to provide income in the future</a:t>
            </a:r>
          </a:p>
          <a:p>
            <a:r>
              <a:rPr lang="en-US" dirty="0"/>
              <a:t>&lt;CLICK&gt;  Enhance the likelihood that your portfolio will last as long as you need it to</a:t>
            </a:r>
          </a:p>
          <a:p>
            <a:r>
              <a:rPr lang="en-US" dirty="0"/>
              <a:t>&lt;CLICK&gt;  Keep pace with inflation in order to maintain purchasing power over time</a:t>
            </a:r>
          </a:p>
          <a:p>
            <a:r>
              <a:rPr lang="en-US" dirty="0"/>
              <a:t> </a:t>
            </a:r>
          </a:p>
          <a:p>
            <a:pPr>
              <a:defRPr/>
            </a:pPr>
            <a:endParaRPr lang="en-US" dirty="0"/>
          </a:p>
        </p:txBody>
      </p:sp>
      <p:sp>
        <p:nvSpPr>
          <p:cNvPr id="52228" name="Slide Number Placeholder 3"/>
          <p:cNvSpPr>
            <a:spLocks noGrp="1"/>
          </p:cNvSpPr>
          <p:nvPr>
            <p:ph type="sldNum" sz="quarter" idx="5"/>
          </p:nvPr>
        </p:nvSpPr>
        <p:spPr>
          <a:noFill/>
        </p:spPr>
        <p:txBody>
          <a:bodyPr/>
          <a:lstStyle/>
          <a:p>
            <a:fld id="{6398BF3E-EE61-49BE-A905-6ACF19584D2B}" type="slidenum">
              <a:rPr lang="en-US" smtClean="0"/>
              <a:pPr/>
              <a:t>22</a:t>
            </a:fld>
            <a:endParaRPr lang="en-US" dirty="0"/>
          </a:p>
        </p:txBody>
      </p:sp>
    </p:spTree>
    <p:extLst>
      <p:ext uri="{BB962C8B-B14F-4D97-AF65-F5344CB8AC3E}">
        <p14:creationId xmlns:p14="http://schemas.microsoft.com/office/powerpoint/2010/main" val="41699222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normAutofit/>
          </a:bodyPr>
          <a:lstStyle/>
          <a:p>
            <a:r>
              <a:rPr lang="en-US" dirty="0"/>
              <a:t>A well-thought</a:t>
            </a:r>
            <a:r>
              <a:rPr lang="en-US" baseline="0" dirty="0"/>
              <a:t>-out asset allocation plan is essential both before retirement and after. But consideration must also be given to the specific investments that you choose. </a:t>
            </a:r>
            <a:r>
              <a:rPr lang="en-US" dirty="0"/>
              <a:t>There are many different investment</a:t>
            </a:r>
            <a:r>
              <a:rPr lang="en-US" baseline="0" dirty="0"/>
              <a:t> options, and it’s impossible to discuss them all here</a:t>
            </a:r>
            <a:r>
              <a:rPr lang="en-US" dirty="0"/>
              <a:t>. Nevertheless, it’s</a:t>
            </a:r>
            <a:r>
              <a:rPr lang="en-US" baseline="0" dirty="0"/>
              <a:t> worth mentioning a few choices that might have a place in the income-producing portion of your overall investment strategy</a:t>
            </a:r>
            <a:r>
              <a:rPr lang="en-US" dirty="0"/>
              <a:t>. </a:t>
            </a:r>
          </a:p>
          <a:p>
            <a:endParaRPr lang="en-US" dirty="0"/>
          </a:p>
          <a:p>
            <a:r>
              <a:rPr lang="en-US" dirty="0"/>
              <a:t>&lt;CLICK&gt;Bonds can help you address investment goals in many ways. Buying individual bonds at their face value and holding them to maturity can provide a predictable income stream and the assurance that you’ll get your principal back once the bond matures unless, of course, the bond issuer defaults. You also can buy bonds through mutual funds or exchange-traded funds, although these funds have no specific maturity date and fund values can fluctuate. Bond funds are subject to the same inflation, interest-rate, and credit risks associated with their underlying bonds. As interest rates rise, bond prices typically fall, which can adversely affect a bond fund’s performance.</a:t>
            </a:r>
          </a:p>
          <a:p>
            <a:endParaRPr lang="en-US" dirty="0"/>
          </a:p>
          <a:p>
            <a:r>
              <a:rPr lang="en-US" dirty="0"/>
              <a:t>&lt;CLICK&gt;Other investments that provide income are dividend-paying stocks and mutual or exchange-traded funds that invest in them. However, dividends may not provide as predictable a source of income as bonds, because they are issued at the discretion of the company’s board of directors. Preferred stock dividends, though, pay a fixed dividend before any dividend is available for common stockholders. </a:t>
            </a:r>
          </a:p>
          <a:p>
            <a:endParaRPr lang="en-US" dirty="0"/>
          </a:p>
        </p:txBody>
      </p:sp>
      <p:sp>
        <p:nvSpPr>
          <p:cNvPr id="53252" name="Slide Number Placeholder 3"/>
          <p:cNvSpPr>
            <a:spLocks noGrp="1"/>
          </p:cNvSpPr>
          <p:nvPr>
            <p:ph type="sldNum" sz="quarter" idx="5"/>
          </p:nvPr>
        </p:nvSpPr>
        <p:spPr>
          <a:noFill/>
        </p:spPr>
        <p:txBody>
          <a:bodyPr/>
          <a:lstStyle/>
          <a:p>
            <a:fld id="{3E05F983-34AA-47C2-AEE9-A79D51B08707}" type="slidenum">
              <a:rPr lang="en-US" smtClean="0"/>
              <a:pPr/>
              <a:t>23</a:t>
            </a:fld>
            <a:endParaRPr lang="en-US" dirty="0"/>
          </a:p>
        </p:txBody>
      </p:sp>
    </p:spTree>
    <p:extLst>
      <p:ext uri="{BB962C8B-B14F-4D97-AF65-F5344CB8AC3E}">
        <p14:creationId xmlns:p14="http://schemas.microsoft.com/office/powerpoint/2010/main" val="17348590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normAutofit/>
          </a:bodyPr>
          <a:lstStyle/>
          <a:p>
            <a:r>
              <a:rPr lang="en-US" dirty="0"/>
              <a:t>Some other alternatives include &lt;CLICK&gt; bank certificates of deposit, &lt;CLICK&gt; Treasury inflation-protected securities, and &lt;CLICK&gt; mutual funds that are designed to provide an income stream from year to year, but with no guarantee that the income will last as long as predicted by the fund. </a:t>
            </a:r>
          </a:p>
          <a:p>
            <a:endParaRPr lang="en-US" dirty="0"/>
          </a:p>
          <a:p>
            <a:r>
              <a:rPr lang="en-US" dirty="0"/>
              <a:t> There’s one other investment option that has become somewhat synonymous with retirement income: </a:t>
            </a:r>
            <a:r>
              <a:rPr lang="en-US" baseline="0" dirty="0"/>
              <a:t>annuities</a:t>
            </a:r>
            <a:r>
              <a:rPr lang="en-US" dirty="0"/>
              <a:t>.</a:t>
            </a:r>
          </a:p>
        </p:txBody>
      </p:sp>
      <p:sp>
        <p:nvSpPr>
          <p:cNvPr id="53252" name="Slide Number Placeholder 3"/>
          <p:cNvSpPr>
            <a:spLocks noGrp="1"/>
          </p:cNvSpPr>
          <p:nvPr>
            <p:ph type="sldNum" sz="quarter" idx="5"/>
          </p:nvPr>
        </p:nvSpPr>
        <p:spPr>
          <a:noFill/>
        </p:spPr>
        <p:txBody>
          <a:bodyPr/>
          <a:lstStyle/>
          <a:p>
            <a:fld id="{3E05F983-34AA-47C2-AEE9-A79D51B08707}" type="slidenum">
              <a:rPr lang="en-US" smtClean="0"/>
              <a:pPr/>
              <a:t>24</a:t>
            </a:fld>
            <a:endParaRPr lang="en-US" dirty="0"/>
          </a:p>
        </p:txBody>
      </p:sp>
    </p:spTree>
    <p:extLst>
      <p:ext uri="{BB962C8B-B14F-4D97-AF65-F5344CB8AC3E}">
        <p14:creationId xmlns:p14="http://schemas.microsoft.com/office/powerpoint/2010/main" val="36586795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C0474AAB-62D9-4041-A6E4-A90DE48B4E14}" type="slidenum">
              <a:rPr lang="en-US" smtClean="0"/>
              <a:pPr/>
              <a:t>25</a:t>
            </a:fld>
            <a:endParaRPr lang="en-US" dirty="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r>
              <a:rPr lang="en-US" dirty="0"/>
              <a:t>&lt;CLICK&gt; An annuity is a contract between you and an annuity issuer (that is, an insurance company). </a:t>
            </a:r>
          </a:p>
          <a:p>
            <a:r>
              <a:rPr lang="en-US" dirty="0"/>
              <a:t>&lt;CLICK&gt; In the most general terms, you pay money — a premium or premiums — &lt;CLICK&gt;</a:t>
            </a:r>
            <a:r>
              <a:rPr lang="en-US" baseline="0" dirty="0"/>
              <a:t> </a:t>
            </a:r>
            <a:r>
              <a:rPr lang="en-US" dirty="0"/>
              <a:t>in exchange for the issuer's promise to make payments to you for a fixed period of time or for the rest of your life.</a:t>
            </a:r>
          </a:p>
          <a:p>
            <a:r>
              <a:rPr lang="en-US" dirty="0"/>
              <a:t>&lt;CLICK&gt;  Annuities are able to offer something unique — a potential income stream for the rest of your life or for the combined lives of you and your spouse. Generally, annuity contracts have fees and expenses, limitations, exclusions, holding periods, termination provisions, and terms for keeping the annuity in force. Most annuities have surrender charges that are assessed if the contract owner surrenders the annuity. Withdrawals of annuity earnings are taxed as ordinary income. Withdrawals prior to age 59½ may be subject to a </a:t>
            </a:r>
            <a:r>
              <a:rPr lang="en-US"/>
              <a:t>10% </a:t>
            </a:r>
            <a:r>
              <a:rPr lang="en-US" dirty="0"/>
              <a:t>tax penalty. Any guarantees are contingent on the claims-paying ability and financial strength of the issuing insurance company.</a:t>
            </a:r>
          </a:p>
          <a:p>
            <a:r>
              <a:rPr lang="en-US" dirty="0"/>
              <a:t>&lt;CLICK&gt;  The bottom line? Annuities can be a full or partial solution when it comes to retirement income planning, since they can offer stable, predictable income payments, but they’re not right for everyone.</a:t>
            </a:r>
          </a:p>
          <a:p>
            <a:endParaRPr lang="en-US" dirty="0"/>
          </a:p>
          <a:p>
            <a:endParaRPr lang="en-US" dirty="0"/>
          </a:p>
          <a:p>
            <a:r>
              <a:rPr lang="en-US" dirty="0"/>
              <a:t> </a:t>
            </a:r>
          </a:p>
          <a:p>
            <a:pPr eaLnBrk="1" hangingPunct="1">
              <a:lnSpc>
                <a:spcPct val="80000"/>
              </a:lnSpc>
            </a:pPr>
            <a:endParaRPr lang="en-US" sz="1500" dirty="0"/>
          </a:p>
        </p:txBody>
      </p:sp>
    </p:spTree>
    <p:extLst>
      <p:ext uri="{BB962C8B-B14F-4D97-AF65-F5344CB8AC3E}">
        <p14:creationId xmlns:p14="http://schemas.microsoft.com/office/powerpoint/2010/main" val="3881663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normAutofit/>
          </a:bodyPr>
          <a:lstStyle/>
          <a:p>
            <a:r>
              <a:rPr lang="en-US" dirty="0"/>
              <a:t>Your retirement</a:t>
            </a:r>
            <a:r>
              <a:rPr lang="en-US" baseline="0" dirty="0"/>
              <a:t> income plan depends not only upon your asset allocation and investment choices, but also on how quickly you draw down your personal savings.</a:t>
            </a:r>
            <a:endParaRPr lang="en-US" dirty="0"/>
          </a:p>
          <a:p>
            <a:endParaRPr lang="en-US" dirty="0"/>
          </a:p>
          <a:p>
            <a:r>
              <a:rPr lang="en-US" dirty="0"/>
              <a:t>&lt;CLICK&gt; Basically, you want to withdraw enough to provide the current income you need, but not so much that you run out too quickly, leaving nothing for later retirement years. </a:t>
            </a:r>
          </a:p>
          <a:p>
            <a:r>
              <a:rPr lang="en-US" dirty="0"/>
              <a:t>&lt;CLICK&gt; The percentage you withdraw annually from your savings and investments is called your withdrawal rate. The maximum percentage that you can withdraw each year and still reasonably expect not to deplete your savings</a:t>
            </a:r>
            <a:r>
              <a:rPr lang="en-US" baseline="0" dirty="0"/>
              <a:t> </a:t>
            </a:r>
            <a:r>
              <a:rPr lang="en-US" dirty="0"/>
              <a:t>is referred to as your “sustainable withdrawal rate.” </a:t>
            </a:r>
          </a:p>
          <a:p>
            <a:pPr defTabSz="952711"/>
            <a:r>
              <a:rPr lang="en-US" dirty="0"/>
              <a:t>&lt;CLICK&gt; There are many strategies and models that are used to calculate sustainable withdrawal rates. Some suggest withdrawing a fixed percentage each year; some promote a rate based on your investment performance each year; and some recommend a withdrawal rate based on age. Factors to consider include the</a:t>
            </a:r>
            <a:r>
              <a:rPr lang="en-US" baseline="0" dirty="0"/>
              <a:t> value of your savings, </a:t>
            </a:r>
            <a:r>
              <a:rPr lang="en-US" dirty="0"/>
              <a:t>the amount of income you anticipate needing, your life expectancy, the rate of return you anticipate from your investments, inflation, taxes, and whether you’re planning for one or two retired lives. </a:t>
            </a:r>
          </a:p>
          <a:p>
            <a:r>
              <a:rPr lang="en-US" dirty="0"/>
              <a:t> &lt;CLICK&gt; To give you some idea, though, of the percentage that we’re talking about, for many there is a basic assumption that an appropriate withdrawal rate falls in the 4% to 5% range.</a:t>
            </a:r>
          </a:p>
          <a:p>
            <a:r>
              <a:rPr lang="en-US" dirty="0"/>
              <a:t>&lt;CLICK&gt;  Finally, it’s worth noting that your withdrawal rate is particularly important in the early years of retirement. That’s because withdrawing too much early on can have a significant impact on how long your savings will last.</a:t>
            </a:r>
          </a:p>
          <a:p>
            <a:endParaRPr lang="en-US" dirty="0"/>
          </a:p>
        </p:txBody>
      </p:sp>
      <p:sp>
        <p:nvSpPr>
          <p:cNvPr id="55300" name="Slide Number Placeholder 3"/>
          <p:cNvSpPr>
            <a:spLocks noGrp="1"/>
          </p:cNvSpPr>
          <p:nvPr>
            <p:ph type="sldNum" sz="quarter" idx="5"/>
          </p:nvPr>
        </p:nvSpPr>
        <p:spPr>
          <a:noFill/>
        </p:spPr>
        <p:txBody>
          <a:bodyPr/>
          <a:lstStyle/>
          <a:p>
            <a:fld id="{456CEAC1-06F9-47AE-9EA5-26FAD0267EBC}" type="slidenum">
              <a:rPr lang="en-US" smtClean="0"/>
              <a:pPr/>
              <a:t>26</a:t>
            </a:fld>
            <a:endParaRPr lang="en-US" dirty="0"/>
          </a:p>
        </p:txBody>
      </p:sp>
    </p:spTree>
    <p:extLst>
      <p:ext uri="{BB962C8B-B14F-4D97-AF65-F5344CB8AC3E}">
        <p14:creationId xmlns:p14="http://schemas.microsoft.com/office/powerpoint/2010/main" val="28962989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lnSpcReduction="10000"/>
          </a:bodyPr>
          <a:lstStyle/>
          <a:p>
            <a:r>
              <a:rPr lang="en-US" dirty="0"/>
              <a:t>&lt;CLICK&gt; You may have assets in accounts that are tax deferred (for example, traditional IRAs) and potentially tax free (for</a:t>
            </a:r>
            <a:r>
              <a:rPr lang="en-US" baseline="0" dirty="0"/>
              <a:t> example</a:t>
            </a:r>
            <a:r>
              <a:rPr lang="en-US" dirty="0"/>
              <a:t>, Roth IRAs), as well as taxable accounts. Given a choice, which type of account should you withdraw from first?</a:t>
            </a:r>
          </a:p>
          <a:p>
            <a:r>
              <a:rPr lang="en-US" dirty="0"/>
              <a:t> &lt;CLICK&gt; One approach to consider is withdrawing money from taxable accounts first, then tax-deferred accounts, and lastly, any tax-free accounts. The idea is that, by using your tax-favored accounts last, and avoiding taxes as long as possible, you'll keep more of your retirement dollars working for you on a tax-deferred basis. That’s not always the best strategy, though. If you're concerned about leaving assets to beneficiaries, estate planning concerns might influence your withdrawal decisions. For example, if you have appreciated or rapidly appreciating assets held in a taxable account, in some cases it may make sense for you to withdraw assets from your tax-deferred and tax-free accounts first. The reason? Appreciated assets held in a taxable account generally receive a step-up in basis at your death, while assets held in a retirement account do not. </a:t>
            </a:r>
          </a:p>
          <a:p>
            <a:r>
              <a:rPr lang="en-US" dirty="0"/>
              <a:t>&lt;CLICK&gt; As with so many other things when it comes to retirement income planning, there’s no easy answer. The decision over the order in which you should make withdrawals depends on your individual circumstances, including your asset allocation, and any tax consequences, withdrawal fees, surrender charges, or other costs potentially associated with each specific option.</a:t>
            </a:r>
          </a:p>
          <a:p>
            <a:pPr defTabSz="952711"/>
            <a:r>
              <a:rPr lang="en-US" dirty="0"/>
              <a:t> &lt;CLICK&gt; </a:t>
            </a:r>
            <a:r>
              <a:rPr lang="en-US" dirty="0">
                <a:latin typeface="+mn-lt"/>
              </a:rPr>
              <a:t>There is, though, one aspect of retirement withdrawals that isn’t discretionary. With some accounts, even if you don’t want to withdraw funds, you may have to. You’re required to start taking annual distributions, called required minimum distributions, from traditional IRAs (but not Roth IRAs) by April 1 of the year following the year you turn </a:t>
            </a:r>
            <a:r>
              <a:rPr lang="en-US" dirty="0"/>
              <a:t>72</a:t>
            </a:r>
            <a:r>
              <a:rPr lang="en-US" dirty="0">
                <a:latin typeface="+mn-lt"/>
                <a:cs typeface="Arial"/>
              </a:rPr>
              <a:t>. The same rule applies to employer plans like 401(k)s and 403(b)s unless you continue to work for the same employer that’s sponsoring the plan, in which case you can generally defer taking required withdrawals until the year you retire, even if it’s after age 72. The penalty for getting this wrong is severe: if you withdraw less than your required minimum distribution, you will pay a penalty equal to 50% of the amount that you failed to withdraw. Required minimum distributions can affect your income and need to be considered when planning to withdraw from savings.</a:t>
            </a:r>
          </a:p>
          <a:p>
            <a:pPr defTabSz="952711"/>
            <a:r>
              <a:rPr lang="en-US" dirty="0">
                <a:cs typeface="Arial"/>
              </a:rPr>
              <a:t> </a:t>
            </a:r>
            <a:endParaRPr lang="en-US" dirty="0">
              <a:latin typeface="+mn-lt"/>
            </a:endParaRPr>
          </a:p>
          <a:p>
            <a:pPr>
              <a:defRPr/>
            </a:pPr>
            <a:endParaRPr lang="en-US" dirty="0"/>
          </a:p>
        </p:txBody>
      </p:sp>
      <p:sp>
        <p:nvSpPr>
          <p:cNvPr id="56324" name="Slide Number Placeholder 3"/>
          <p:cNvSpPr>
            <a:spLocks noGrp="1"/>
          </p:cNvSpPr>
          <p:nvPr>
            <p:ph type="sldNum" sz="quarter" idx="5"/>
          </p:nvPr>
        </p:nvSpPr>
        <p:spPr>
          <a:noFill/>
        </p:spPr>
        <p:txBody>
          <a:bodyPr/>
          <a:lstStyle/>
          <a:p>
            <a:fld id="{889FABD2-E7F9-4E56-A756-2E6BA8986343}" type="slidenum">
              <a:rPr lang="en-US" smtClean="0"/>
              <a:pPr/>
              <a:t>27</a:t>
            </a:fld>
            <a:endParaRPr lang="en-US" dirty="0"/>
          </a:p>
        </p:txBody>
      </p:sp>
    </p:spTree>
    <p:extLst>
      <p:ext uri="{BB962C8B-B14F-4D97-AF65-F5344CB8AC3E}">
        <p14:creationId xmlns:p14="http://schemas.microsoft.com/office/powerpoint/2010/main" val="4006254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defTabSz="952711"/>
            <a:r>
              <a:rPr lang="en-US" dirty="0"/>
              <a:t>Finally, although we haven’t discussed it at all, there are other sources of retirement income that might potentially be available to you. For example, if you have built up substantial home equity, it’s possible that you could tap that equity as a source of retirement income, either by selling the home (and possibly downsizing) or by borrowing against the value of the home (a course that should be explored with caution). Another example: an existing permanent life insurance policy that has cash value can sometimes be a source of retirement income, although policy loans and withdrawals can reduce the cash value, reduce or eliminate the death benefit of the policy, and have negative tax consequences — so, again, proceed with caution.</a:t>
            </a:r>
          </a:p>
          <a:p>
            <a:endParaRPr lang="en-US" dirty="0"/>
          </a:p>
          <a:p>
            <a:r>
              <a:rPr lang="en-US" dirty="0"/>
              <a:t>Permanent life insurance offers lifetime protection and a guaranteed death benefit as long as you keep the policy in force by paying the premiums. A portion of the permanent life insurance premium goes into a cash value account, which accumulates on a tax-deferred basis throughout the life of the policy. Withdrawals of the accumulated cash value, up to the amount of the premiums paid, are not subject to income tax. Loans are also free of income tax as long as they are repaid. Loans and withdrawals from a permanent life insurance policy will reduce the policy’s cash value and death benefit, could increase the chance that the policy will lapse, and might result in a tax liability if the policy terminates before the death of the insured. Additional out-of-pocket payments may be needed if actual dividends or investment returns decrease, if you withdraw policy cash values, or if current charges increase. Any guarantees are contingent on the claims-paying ability and financial strength of the issuing insurance company. As with most financial decisions, there are expenses associated with the purchase of life insurance. Policies commonly have mortality and expense charges. If a policy is surrendered prematurely, there may also be surrender charges and income tax implications. The cost and availability of life insurance depend on factors such as age, health, and type and amount of insurance purchased.</a:t>
            </a:r>
          </a:p>
        </p:txBody>
      </p:sp>
      <p:sp>
        <p:nvSpPr>
          <p:cNvPr id="4" name="Slide Number Placeholder 3"/>
          <p:cNvSpPr>
            <a:spLocks noGrp="1"/>
          </p:cNvSpPr>
          <p:nvPr>
            <p:ph type="sldNum" sz="quarter" idx="10"/>
          </p:nvPr>
        </p:nvSpPr>
        <p:spPr/>
        <p:txBody>
          <a:bodyPr/>
          <a:lstStyle/>
          <a:p>
            <a:pPr>
              <a:defRPr/>
            </a:pPr>
            <a:fld id="{D6A16513-24DE-42B3-9701-6459FE0E8DF7}" type="slidenum">
              <a:rPr lang="en-US" smtClean="0"/>
              <a:pPr>
                <a:defRPr/>
              </a:pPr>
              <a:t>28</a:t>
            </a:fld>
            <a:endParaRPr lang="en-US" dirty="0"/>
          </a:p>
        </p:txBody>
      </p:sp>
    </p:spTree>
    <p:extLst>
      <p:ext uri="{BB962C8B-B14F-4D97-AF65-F5344CB8AC3E}">
        <p14:creationId xmlns:p14="http://schemas.microsoft.com/office/powerpoint/2010/main" val="27331436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[Presenter add summary or closing points]</a:t>
            </a:r>
          </a:p>
        </p:txBody>
      </p:sp>
      <p:sp>
        <p:nvSpPr>
          <p:cNvPr id="4" name="Slide Number Placeholder 3"/>
          <p:cNvSpPr>
            <a:spLocks noGrp="1"/>
          </p:cNvSpPr>
          <p:nvPr>
            <p:ph type="sldNum" sz="quarter" idx="10"/>
          </p:nvPr>
        </p:nvSpPr>
        <p:spPr/>
        <p:txBody>
          <a:bodyPr/>
          <a:lstStyle/>
          <a:p>
            <a:pPr>
              <a:defRPr/>
            </a:pPr>
            <a:fld id="{D6A16513-24DE-42B3-9701-6459FE0E8DF7}" type="slidenum">
              <a:rPr lang="en-US" smtClean="0"/>
              <a:pPr>
                <a:defRPr/>
              </a:pPr>
              <a:t>29</a:t>
            </a:fld>
            <a:endParaRPr lang="en-US" dirty="0"/>
          </a:p>
        </p:txBody>
      </p:sp>
    </p:spTree>
    <p:extLst>
      <p:ext uri="{BB962C8B-B14F-4D97-AF65-F5344CB8AC3E}">
        <p14:creationId xmlns:p14="http://schemas.microsoft.com/office/powerpoint/2010/main" val="12785914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AA74A2A9-19E2-4F0D-9786-A0643DEE8851}" type="slidenum">
              <a:rPr lang="en-US" smtClean="0"/>
              <a:pPr/>
              <a:t>30</a:t>
            </a:fld>
            <a:endParaRPr lang="en-US" dirty="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r>
              <a:rPr lang="en-US" sz="1200" kern="1200" dirty="0">
                <a:solidFill>
                  <a:schemeClr val="tx1"/>
                </a:solidFill>
                <a:effectLst/>
                <a:latin typeface="+mn-lt"/>
                <a:ea typeface="+mn-ea"/>
                <a:cs typeface="+mn-cs"/>
              </a:rPr>
              <a:t>Small steps </a:t>
            </a:r>
            <a:r>
              <a:rPr lang="en-US" sz="1200" kern="1200">
                <a:solidFill>
                  <a:schemeClr val="tx1"/>
                </a:solidFill>
                <a:effectLst/>
                <a:latin typeface="+mn-lt"/>
                <a:ea typeface="+mn-ea"/>
                <a:cs typeface="+mn-cs"/>
              </a:rPr>
              <a:t>can help enhance </a:t>
            </a:r>
            <a:r>
              <a:rPr lang="en-US" sz="1200" kern="1200" dirty="0">
                <a:solidFill>
                  <a:schemeClr val="tx1"/>
                </a:solidFill>
                <a:effectLst/>
                <a:latin typeface="+mn-lt"/>
                <a:ea typeface="+mn-ea"/>
                <a:cs typeface="+mn-cs"/>
              </a:rPr>
              <a:t>your financial life one day at a time. Questions are always welcome.</a:t>
            </a:r>
            <a:endParaRPr lang="en-US" dirty="0">
              <a:latin typeface="Arial" charset="0"/>
            </a:endParaRPr>
          </a:p>
        </p:txBody>
      </p:sp>
    </p:spTree>
    <p:extLst>
      <p:ext uri="{BB962C8B-B14F-4D97-AF65-F5344CB8AC3E}">
        <p14:creationId xmlns:p14="http://schemas.microsoft.com/office/powerpoint/2010/main" val="1126090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B389A462-3773-4A9D-8046-36F97CC97C0C}" type="slidenum">
              <a:rPr lang="en-US" smtClean="0"/>
              <a:pPr/>
              <a:t>4</a:t>
            </a:fld>
            <a:endParaRPr lang="en-US" dirty="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normAutofit/>
          </a:bodyPr>
          <a:lstStyle/>
          <a:p>
            <a:r>
              <a:rPr lang="en-US" dirty="0"/>
              <a:t>As we’ve mentioned, </a:t>
            </a:r>
            <a:r>
              <a:rPr lang="en-US" i="1" dirty="0"/>
              <a:t>when</a:t>
            </a:r>
            <a:r>
              <a:rPr lang="en-US" i="0" dirty="0"/>
              <a:t> you decide to retire can have an enormous impact on your overall retirement</a:t>
            </a:r>
            <a:r>
              <a:rPr lang="en-US" i="0" baseline="0" dirty="0"/>
              <a:t> income situation. </a:t>
            </a:r>
            <a:r>
              <a:rPr lang="en-US" i="0" dirty="0"/>
              <a:t>Let’s</a:t>
            </a:r>
            <a:r>
              <a:rPr lang="en-US" dirty="0"/>
              <a:t> consider early retirement. Most of us would like the chance to retire early, but early retirement can have significant financial repercussions. </a:t>
            </a:r>
          </a:p>
          <a:p>
            <a:endParaRPr lang="en-US" dirty="0"/>
          </a:p>
          <a:p>
            <a:r>
              <a:rPr lang="en-US" dirty="0"/>
              <a:t>&lt;CLICK&gt; First, when you retire early, you’re giving up what could be prime earning years. These are years during</a:t>
            </a:r>
            <a:r>
              <a:rPr lang="en-US" baseline="0" dirty="0"/>
              <a:t> which you could be making significant additions to your retirement savings. &lt;CLICK&gt; </a:t>
            </a:r>
            <a:r>
              <a:rPr lang="en-US" dirty="0"/>
              <a:t>In addition, the earlier you retire, the longer the period of time that your retirement</a:t>
            </a:r>
            <a:r>
              <a:rPr lang="en-US" baseline="0" dirty="0"/>
              <a:t> assets will need to provide for your support, and the greater the risk that you will outlive your money.</a:t>
            </a:r>
            <a:endParaRPr lang="en-US" dirty="0"/>
          </a:p>
          <a:p>
            <a:r>
              <a:rPr lang="en-US" dirty="0"/>
              <a:t>&lt;CLICK&gt;You can begin receiving Social Security retirement benefits as early as age 62. However, if you elect to start receiving benefits at age 62, your benefit may be as much as 25% to 30% less than if you waited for normal retirement age (66 to 67, depending on the year you were born). We’ll discuss Social Security in more detail later on. </a:t>
            </a:r>
          </a:p>
          <a:p>
            <a:r>
              <a:rPr lang="en-US" dirty="0"/>
              <a:t>&lt;CLICK&gt;You’re not eligible for Medicare until you turn 65. Unless you</a:t>
            </a:r>
            <a:r>
              <a:rPr lang="en-US" baseline="0" dirty="0"/>
              <a:t>’ll be eligible for retiree health benefits through your employer, have coverage under a spouse’s plan, or take another job that offers health benefits, you’ll want to factor in the cost of paying for insurance or health care out-of-pocket, </a:t>
            </a:r>
            <a:r>
              <a:rPr lang="en-US" dirty="0"/>
              <a:t>at least until you qualify for Medicare at age 65. </a:t>
            </a:r>
          </a:p>
          <a:p>
            <a:r>
              <a:rPr lang="en-US" dirty="0"/>
              <a:t>&lt;CLICK&gt;Additionally,  if you’re fortunate</a:t>
            </a:r>
            <a:r>
              <a:rPr lang="en-US" baseline="0" dirty="0"/>
              <a:t> enough to be covered by an employer pension plan, you’ll want to check to make sure that it won’t be negatively affected by your early retirement. Because the greatest accrual of benefits under a pension plan generally occurs during your final years of employment, it’s possible that early retirement could effectively reduce the benefit you receive. </a:t>
            </a:r>
            <a:endParaRPr lang="en-US" dirty="0"/>
          </a:p>
          <a:p>
            <a:endParaRPr lang="en-US" dirty="0"/>
          </a:p>
        </p:txBody>
      </p:sp>
    </p:spTree>
    <p:extLst>
      <p:ext uri="{BB962C8B-B14F-4D97-AF65-F5344CB8AC3E}">
        <p14:creationId xmlns:p14="http://schemas.microsoft.com/office/powerpoint/2010/main" val="2261367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normAutofit/>
          </a:bodyPr>
          <a:lstStyle/>
          <a:p>
            <a:r>
              <a:rPr lang="en-US" dirty="0"/>
              <a:t>As</a:t>
            </a:r>
            <a:r>
              <a:rPr lang="en-US" baseline="0" dirty="0"/>
              <a:t> you may suspect, delaying retirement presents certain advantages when it comes to retirement income planning. </a:t>
            </a:r>
          </a:p>
          <a:p>
            <a:endParaRPr lang="en-US" baseline="0" dirty="0"/>
          </a:p>
          <a:p>
            <a:r>
              <a:rPr lang="en-US" dirty="0"/>
              <a:t>&lt;CLICK&gt;The longer you work, the longer you’ll be able to continue</a:t>
            </a:r>
            <a:r>
              <a:rPr lang="en-US" baseline="0" dirty="0"/>
              <a:t> </a:t>
            </a:r>
            <a:r>
              <a:rPr lang="en-US" dirty="0"/>
              <a:t>contributing to your retirement savings. </a:t>
            </a:r>
          </a:p>
          <a:p>
            <a:r>
              <a:rPr lang="en-US" dirty="0"/>
              <a:t>&lt;CLICK&gt;Even</a:t>
            </a:r>
            <a:r>
              <a:rPr lang="en-US" baseline="0" dirty="0"/>
              <a:t> if you’re no longer adding to your retirement savings, delaying retirement</a:t>
            </a:r>
            <a:r>
              <a:rPr lang="en-US" dirty="0"/>
              <a:t> postpones the date that you’ll need to start withdrawing from your savings. And a</a:t>
            </a:r>
            <a:r>
              <a:rPr lang="en-US" baseline="0" dirty="0"/>
              <a:t> shorter distribution period could significantly enhance your savings’ potential to last throughout your lifetime. </a:t>
            </a:r>
          </a:p>
          <a:p>
            <a:r>
              <a:rPr lang="en-US" dirty="0"/>
              <a:t>&lt;CLICK&gt;In</a:t>
            </a:r>
            <a:r>
              <a:rPr lang="en-US" baseline="0" dirty="0"/>
              <a:t> addition, delaying retirement may mean that you can delay taking Social Security retirement benefits, potentially increasing your annual benefit when you do begin taking payments. </a:t>
            </a:r>
          </a:p>
          <a:p>
            <a:r>
              <a:rPr lang="en-US" dirty="0"/>
              <a:t>&lt;CLICK&gt;Continued</a:t>
            </a:r>
            <a:r>
              <a:rPr lang="en-US" baseline="0" dirty="0"/>
              <a:t> employment may also mean continued access to </a:t>
            </a:r>
            <a:r>
              <a:rPr lang="en-US" dirty="0"/>
              <a:t>company-sponsored health insurance. </a:t>
            </a:r>
          </a:p>
          <a:p>
            <a:endParaRPr lang="en-US" dirty="0"/>
          </a:p>
          <a:p>
            <a:endParaRPr lang="en-US" dirty="0"/>
          </a:p>
          <a:p>
            <a:endParaRPr lang="en-US" dirty="0"/>
          </a:p>
          <a:p>
            <a:endParaRPr lang="en-US" dirty="0"/>
          </a:p>
        </p:txBody>
      </p:sp>
      <p:sp>
        <p:nvSpPr>
          <p:cNvPr id="35844" name="Slide Number Placeholder 3"/>
          <p:cNvSpPr>
            <a:spLocks noGrp="1"/>
          </p:cNvSpPr>
          <p:nvPr>
            <p:ph type="sldNum" sz="quarter" idx="5"/>
          </p:nvPr>
        </p:nvSpPr>
        <p:spPr>
          <a:noFill/>
        </p:spPr>
        <p:txBody>
          <a:bodyPr/>
          <a:lstStyle/>
          <a:p>
            <a:fld id="{7EBFBFF7-D412-4119-A388-DCEAFB883325}" type="slidenum">
              <a:rPr lang="en-US" smtClean="0"/>
              <a:pPr/>
              <a:t>5</a:t>
            </a:fld>
            <a:endParaRPr lang="en-US" dirty="0"/>
          </a:p>
        </p:txBody>
      </p:sp>
    </p:spTree>
    <p:extLst>
      <p:ext uri="{BB962C8B-B14F-4D97-AF65-F5344CB8AC3E}">
        <p14:creationId xmlns:p14="http://schemas.microsoft.com/office/powerpoint/2010/main" val="1045796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a:t>Of course, if you plan to work during your retirement, it can have an impact. </a:t>
            </a:r>
            <a:endParaRPr lang="en-US" baseline="0" dirty="0"/>
          </a:p>
          <a:p>
            <a:endParaRPr lang="en-US" baseline="0" dirty="0"/>
          </a:p>
          <a:p>
            <a:r>
              <a:rPr lang="en-US" dirty="0"/>
              <a:t>&lt;CLICK&gt;The obvious advantage of working during your retirement is that you’ll be earning money and relying less on your retirement savings, leaving more of your savings to potentially grow</a:t>
            </a:r>
            <a:r>
              <a:rPr lang="en-US" baseline="0" dirty="0"/>
              <a:t> for the future and helping to stretch your personal savings. </a:t>
            </a:r>
            <a:endParaRPr lang="en-US" dirty="0"/>
          </a:p>
          <a:p>
            <a:endParaRPr lang="en-US" dirty="0"/>
          </a:p>
          <a:p>
            <a:r>
              <a:rPr lang="en-US" dirty="0"/>
              <a:t>&lt;CLICK&gt;In addition, full-</a:t>
            </a:r>
            <a:r>
              <a:rPr lang="en-US" baseline="0" dirty="0"/>
              <a:t> or part-time work during retirement could potentially provide access to affordable health care (more and more employers are offering health benefits to part-time employees as well as full-time employees). </a:t>
            </a:r>
            <a:endParaRPr lang="en-US" dirty="0"/>
          </a:p>
          <a:p>
            <a:endParaRPr lang="en-US" dirty="0"/>
          </a:p>
          <a:p>
            <a:r>
              <a:rPr lang="en-US" dirty="0"/>
              <a:t>&lt;CLICK&gt;If you do work during retirement, you will want to make sure that you understand how the</a:t>
            </a:r>
            <a:r>
              <a:rPr lang="en-US" baseline="0" dirty="0"/>
              <a:t> income you earn might affect your Social Security benefits. While your earnings may increase your Social Security retirement benefits in future years, current benefits could be reduced. For example, for years before you reach full retirement age, $1 in Social Security retirement benefits will generally be withheld for every $2 you earn over the annual earnings limit ($19,560 in 2022). Special rules apply in the year that you reach full retirement age. </a:t>
            </a:r>
            <a:endParaRPr lang="en-US" dirty="0"/>
          </a:p>
          <a:p>
            <a:endParaRPr lang="en-US" baseline="0" dirty="0"/>
          </a:p>
          <a:p>
            <a:r>
              <a:rPr lang="en-US" dirty="0"/>
              <a:t>&lt;CLICK&gt;</a:t>
            </a:r>
            <a:r>
              <a:rPr lang="en-US" baseline="0" dirty="0"/>
              <a:t>It’s worth noting that there are a number of nonfinancial reasons that motivate individuals to work in retirement. For example, you may value the social interaction, sense of accomplishment, and structure that your career provides, and ultimately decide that full- or part-time work, launching a new career, or starting your own business is the right decision for you. </a:t>
            </a:r>
          </a:p>
          <a:p>
            <a:endParaRPr lang="en-US" baseline="0" dirty="0"/>
          </a:p>
          <a:p>
            <a:r>
              <a:rPr lang="en-US" dirty="0"/>
              <a:t>&lt;CLICK&gt;</a:t>
            </a:r>
            <a:r>
              <a:rPr lang="en-US" baseline="0" dirty="0"/>
              <a:t>One last observation on the topic: If you’re working for an employer that offers a traditional pension, determine whether working part-time will impact your benefits. If your benefit is based on your final average pay, it’s possible that working part-time could reduce your benefit. It could also be worth inquiring about any phased retirement program that your employer might offer. These programs allow you to receive all or part of your pension benefit while you continue to work on a part-time basis.</a:t>
            </a:r>
          </a:p>
          <a:p>
            <a:endParaRPr lang="en-US" dirty="0"/>
          </a:p>
        </p:txBody>
      </p:sp>
      <p:sp>
        <p:nvSpPr>
          <p:cNvPr id="4" name="Slide Number Placeholder 3"/>
          <p:cNvSpPr>
            <a:spLocks noGrp="1"/>
          </p:cNvSpPr>
          <p:nvPr>
            <p:ph type="sldNum" sz="quarter" idx="10"/>
          </p:nvPr>
        </p:nvSpPr>
        <p:spPr/>
        <p:txBody>
          <a:bodyPr/>
          <a:lstStyle/>
          <a:p>
            <a:pPr>
              <a:defRPr/>
            </a:pPr>
            <a:fld id="{D6A16513-24DE-42B3-9701-6459FE0E8DF7}" type="slidenum">
              <a:rPr lang="en-US" smtClean="0"/>
              <a:pPr>
                <a:defRPr/>
              </a:pPr>
              <a:t>6</a:t>
            </a:fld>
            <a:endParaRPr lang="en-US" dirty="0"/>
          </a:p>
        </p:txBody>
      </p:sp>
    </p:spTree>
    <p:extLst>
      <p:ext uri="{BB962C8B-B14F-4D97-AF65-F5344CB8AC3E}">
        <p14:creationId xmlns:p14="http://schemas.microsoft.com/office/powerpoint/2010/main" val="16435008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2AFE81EA-C9D6-4D34-98CB-819852BA95A5}" type="slidenum">
              <a:rPr lang="en-US" smtClean="0"/>
              <a:pPr/>
              <a:t>7</a:t>
            </a:fld>
            <a:endParaRPr lang="en-US" dirty="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r>
              <a:rPr lang="en-US" dirty="0"/>
              <a:t>When it comes to your retirement,</a:t>
            </a:r>
            <a:r>
              <a:rPr lang="en-US" baseline="0" dirty="0"/>
              <a:t> how long a period should you plan for?</a:t>
            </a:r>
          </a:p>
          <a:p>
            <a:pPr eaLnBrk="1" hangingPunct="1"/>
            <a:endParaRPr lang="en-US" baseline="0" dirty="0"/>
          </a:p>
          <a:p>
            <a:pPr eaLnBrk="1" hangingPunct="1"/>
            <a:r>
              <a:rPr lang="en-US" baseline="0" dirty="0"/>
              <a:t>&lt;CLICK&gt;The good news is that we’re living longer lives. The bad news? That generally translates into a longer period of time that you’ll need your retirement income to last. </a:t>
            </a:r>
          </a:p>
          <a:p>
            <a:pPr eaLnBrk="1" hangingPunct="1"/>
            <a:endParaRPr lang="en-US" baseline="0" dirty="0"/>
          </a:p>
          <a:p>
            <a:pPr eaLnBrk="1" hangingPunct="1"/>
            <a:r>
              <a:rPr lang="en-US" baseline="0" dirty="0"/>
              <a:t>&lt;CLICK&gt;</a:t>
            </a:r>
            <a:r>
              <a:rPr lang="en-US" dirty="0"/>
              <a:t>According to the National Center for Health Statistics, the average 65-year-old American can expect to live for another 18.5 years. [Source: NCHS Data Brief,</a:t>
            </a:r>
            <a:r>
              <a:rPr lang="en-US" baseline="0" dirty="0"/>
              <a:t> Number 427, December 2021.]</a:t>
            </a:r>
            <a:endParaRPr lang="en-US" dirty="0"/>
          </a:p>
          <a:p>
            <a:pPr eaLnBrk="1" hangingPunct="1"/>
            <a:endParaRPr lang="en-US" dirty="0"/>
          </a:p>
          <a:p>
            <a:r>
              <a:rPr lang="en-US" baseline="0" dirty="0"/>
              <a:t>&lt;CLICK&gt;</a:t>
            </a:r>
            <a:r>
              <a:rPr lang="en-US" dirty="0"/>
              <a:t>Life expectancy has increased at a steady pace over the years and is expected to continue increasing. </a:t>
            </a:r>
            <a:endParaRPr lang="en-US" dirty="0">
              <a:latin typeface="+mj-lt"/>
            </a:endParaRPr>
          </a:p>
          <a:p>
            <a:endParaRPr lang="en-US" dirty="0"/>
          </a:p>
          <a:p>
            <a:pPr eaLnBrk="1" hangingPunct="1"/>
            <a:r>
              <a:rPr lang="en-US" baseline="0" dirty="0"/>
              <a:t>&lt;CLICK&gt;</a:t>
            </a:r>
            <a:r>
              <a:rPr lang="en-US" dirty="0"/>
              <a:t>For many of us, it’s not unreasonable to plan for a retirement that lasts for 25 years or more, which means your income and savings will need to last that long as well. </a:t>
            </a:r>
          </a:p>
        </p:txBody>
      </p:sp>
    </p:spTree>
    <p:extLst>
      <p:ext uri="{BB962C8B-B14F-4D97-AF65-F5344CB8AC3E}">
        <p14:creationId xmlns:p14="http://schemas.microsoft.com/office/powerpoint/2010/main" val="26765249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r>
              <a:rPr lang="en-US" dirty="0"/>
              <a:t>Every retirement income plan should strive to balance three main goals to help:</a:t>
            </a:r>
            <a:endParaRPr lang="en-US" b="1" dirty="0"/>
          </a:p>
          <a:p>
            <a:endParaRPr lang="en-US" dirty="0"/>
          </a:p>
          <a:p>
            <a:r>
              <a:rPr lang="en-US" dirty="0"/>
              <a:t>&lt;CLICK&gt;</a:t>
            </a:r>
            <a:r>
              <a:rPr lang="en-US" b="1" dirty="0"/>
              <a:t> </a:t>
            </a:r>
            <a:r>
              <a:rPr lang="en-US" dirty="0"/>
              <a:t>Enhance your ability to enjoy your retirement. That means helping to make sure you have the financial ability to do the things that you want to do. </a:t>
            </a:r>
          </a:p>
          <a:p>
            <a:r>
              <a:rPr lang="en-US" dirty="0"/>
              <a:t> </a:t>
            </a:r>
          </a:p>
          <a:p>
            <a:r>
              <a:rPr lang="en-US" dirty="0"/>
              <a:t>&lt;CLICK&gt;</a:t>
            </a:r>
            <a:r>
              <a:rPr lang="en-US" b="1" dirty="0"/>
              <a:t> </a:t>
            </a:r>
            <a:r>
              <a:rPr lang="en-US" dirty="0"/>
              <a:t>Manage</a:t>
            </a:r>
            <a:r>
              <a:rPr lang="en-US" baseline="0" dirty="0"/>
              <a:t> the chance that you will </a:t>
            </a:r>
            <a:r>
              <a:rPr lang="en-US" dirty="0"/>
              <a:t>outlive your money.  </a:t>
            </a:r>
          </a:p>
          <a:p>
            <a:endParaRPr lang="en-US" dirty="0"/>
          </a:p>
          <a:p>
            <a:r>
              <a:rPr lang="en-US" dirty="0"/>
              <a:t>&lt;CLICK&gt;</a:t>
            </a:r>
            <a:r>
              <a:rPr lang="en-US" b="1" dirty="0"/>
              <a:t> </a:t>
            </a:r>
            <a:r>
              <a:rPr lang="en-US" dirty="0"/>
              <a:t>Address the financial risk of unwelcome life events such as serious illness, the need for long-term care, or other unanticipated expenditures for yourself or your family. </a:t>
            </a:r>
          </a:p>
          <a:p>
            <a:pPr>
              <a:buFontTx/>
              <a:buNone/>
            </a:pPr>
            <a:endParaRPr lang="en-US" dirty="0"/>
          </a:p>
          <a:p>
            <a:endParaRPr lang="en-US" dirty="0"/>
          </a:p>
        </p:txBody>
      </p:sp>
      <p:sp>
        <p:nvSpPr>
          <p:cNvPr id="36868" name="Slide Number Placeholder 3"/>
          <p:cNvSpPr>
            <a:spLocks noGrp="1"/>
          </p:cNvSpPr>
          <p:nvPr>
            <p:ph type="sldNum" sz="quarter" idx="5"/>
          </p:nvPr>
        </p:nvSpPr>
        <p:spPr>
          <a:noFill/>
        </p:spPr>
        <p:txBody>
          <a:bodyPr/>
          <a:lstStyle/>
          <a:p>
            <a:fld id="{7601963D-F0CE-47D3-8B92-8359383BAAB8}" type="slidenum">
              <a:rPr lang="en-US" smtClean="0"/>
              <a:pPr/>
              <a:t>8</a:t>
            </a:fld>
            <a:endParaRPr lang="en-US" dirty="0"/>
          </a:p>
        </p:txBody>
      </p:sp>
    </p:spTree>
    <p:extLst>
      <p:ext uri="{BB962C8B-B14F-4D97-AF65-F5344CB8AC3E}">
        <p14:creationId xmlns:p14="http://schemas.microsoft.com/office/powerpoint/2010/main" val="40757577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991A3B40-B425-46A4-ABF7-8751234BB333}" type="slidenum">
              <a:rPr lang="en-US" smtClean="0"/>
              <a:pPr/>
              <a:t>9</a:t>
            </a:fld>
            <a:endParaRPr lang="en-US" dirty="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normAutofit fontScale="92500" lnSpcReduction="20000"/>
          </a:bodyPr>
          <a:lstStyle/>
          <a:p>
            <a:pPr eaLnBrk="1" hangingPunct="1"/>
            <a:r>
              <a:rPr lang="en-US" dirty="0"/>
              <a:t>Once you know when your retirement will start, how long it may last, and the type of retirement lifestyle you want, it’s time to estimate the amount of money you’ll need to make it all happen. </a:t>
            </a:r>
          </a:p>
          <a:p>
            <a:pPr eaLnBrk="1" hangingPunct="1"/>
            <a:endParaRPr lang="en-US" dirty="0"/>
          </a:p>
          <a:p>
            <a:pPr eaLnBrk="1" hangingPunct="1"/>
            <a:r>
              <a:rPr lang="en-US" dirty="0"/>
              <a:t>&lt;CLICK&gt;First, you’ll want to estimate your future retirement expenses to determine how much annual income you’ll need during retirement, factoring in the potential cost of health care and long-term care. </a:t>
            </a:r>
          </a:p>
          <a:p>
            <a:pPr eaLnBrk="1" hangingPunct="1"/>
            <a:endParaRPr lang="en-US" dirty="0"/>
          </a:p>
          <a:p>
            <a:pPr eaLnBrk="1" hangingPunct="1"/>
            <a:r>
              <a:rPr lang="en-US" dirty="0"/>
              <a:t>&lt;CLICK&gt;Then, you’ll want to consider the major factors that will affect your retirement income plan. For example, you’ll need to adjust your annual income estimate to account for inflation. You’ll also want to understand</a:t>
            </a:r>
            <a:r>
              <a:rPr lang="en-US" baseline="0" dirty="0"/>
              <a:t> the potential impact of taxes and investment risk.</a:t>
            </a:r>
            <a:endParaRPr lang="en-US" dirty="0"/>
          </a:p>
          <a:p>
            <a:pPr eaLnBrk="1" hangingPunct="1"/>
            <a:endParaRPr lang="en-US" dirty="0"/>
          </a:p>
          <a:p>
            <a:pPr eaLnBrk="1" hangingPunct="1"/>
            <a:r>
              <a:rPr lang="en-US" dirty="0"/>
              <a:t>&lt;CLICK&gt;Then,</a:t>
            </a:r>
            <a:r>
              <a:rPr lang="en-US" baseline="0" dirty="0"/>
              <a:t> t</a:t>
            </a:r>
            <a:r>
              <a:rPr lang="en-US" dirty="0"/>
              <a:t>otal all fixed income sources you expect to receive, including S</a:t>
            </a:r>
            <a:r>
              <a:rPr lang="en-US" baseline="0" dirty="0"/>
              <a:t>ocial Security and any employer pension plan that you can count on</a:t>
            </a:r>
            <a:r>
              <a:rPr lang="en-US" dirty="0"/>
              <a:t>. </a:t>
            </a:r>
          </a:p>
          <a:p>
            <a:pPr eaLnBrk="1" hangingPunct="1"/>
            <a:endParaRPr lang="en-US" dirty="0"/>
          </a:p>
          <a:p>
            <a:pPr eaLnBrk="1" hangingPunct="1"/>
            <a:r>
              <a:rPr lang="en-US" dirty="0"/>
              <a:t>&lt;CLICK&gt;When you compare your adjusted income needs to your anticipated fixed income sources, you’ll likely find that you won’t have enough income to meet your needs and goals. Closing</a:t>
            </a:r>
            <a:r>
              <a:rPr lang="en-US" baseline="0" dirty="0"/>
              <a:t> this </a:t>
            </a:r>
            <a:r>
              <a:rPr lang="en-US" dirty="0"/>
              <a:t>difference, or “gap,” is an important part of your retirement income plan. </a:t>
            </a:r>
          </a:p>
          <a:p>
            <a:pPr eaLnBrk="1" hangingPunct="1"/>
            <a:endParaRPr lang="en-US" dirty="0"/>
          </a:p>
          <a:p>
            <a:pPr eaLnBrk="1" hangingPunct="1"/>
            <a:r>
              <a:rPr lang="en-US" dirty="0"/>
              <a:t>&lt;CLICK&gt;To supplement your fixed income sources, you’ll have to</a:t>
            </a:r>
            <a:r>
              <a:rPr lang="en-US" baseline="0" dirty="0"/>
              <a:t> rely on your retirement savings. How you should go about this, including the products and strategies that you should consider, depends upon your current retirement assets, the amount of additional income that you need to generate, and the ability of you (and your plan) to tolerate risk. </a:t>
            </a:r>
          </a:p>
          <a:p>
            <a:pPr eaLnBrk="1" hangingPunct="1"/>
            <a:endParaRPr lang="en-US" dirty="0"/>
          </a:p>
          <a:p>
            <a:pPr eaLnBrk="1" hangingPunct="1"/>
            <a:r>
              <a:rPr lang="en-US" dirty="0"/>
              <a:t>Let’s look at step one in the process — estimating how much income you’ll need. </a:t>
            </a:r>
          </a:p>
          <a:p>
            <a:pPr eaLnBrk="1" hangingPunct="1"/>
            <a:endParaRPr lang="en-US" dirty="0"/>
          </a:p>
          <a:p>
            <a:pPr eaLnBrk="1" hangingPunct="1"/>
            <a:endParaRPr lang="en-US" dirty="0"/>
          </a:p>
          <a:p>
            <a:pPr eaLnBrk="1" hangingPunct="1"/>
            <a:r>
              <a:rPr lang="en-US" dirty="0"/>
              <a:t> </a:t>
            </a:r>
          </a:p>
          <a:p>
            <a:pPr eaLnBrk="1" hangingPunct="1"/>
            <a:endParaRPr lang="en-US" dirty="0"/>
          </a:p>
          <a:p>
            <a:pPr eaLnBrk="1" hangingPunct="1"/>
            <a:r>
              <a:rPr lang="en-US" dirty="0"/>
              <a:t> </a:t>
            </a:r>
          </a:p>
        </p:txBody>
      </p:sp>
    </p:spTree>
    <p:extLst>
      <p:ext uri="{BB962C8B-B14F-4D97-AF65-F5344CB8AC3E}">
        <p14:creationId xmlns:p14="http://schemas.microsoft.com/office/powerpoint/2010/main" val="3985859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80A61D54-720D-49A0-980A-4FBA07F973EF}" type="slidenum">
              <a:rPr lang="en-US" smtClean="0"/>
              <a:pPr/>
              <a:t>10</a:t>
            </a:fld>
            <a:endParaRPr lang="en-US" dirty="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lnSpc>
                <a:spcPct val="90000"/>
              </a:lnSpc>
            </a:pPr>
            <a:r>
              <a:rPr lang="en-US" sz="1000" dirty="0"/>
              <a:t>When trying to figure out how much annual income you’ll need in retirement, you may be tempted to rely on some general guidelines. </a:t>
            </a:r>
          </a:p>
          <a:p>
            <a:pPr eaLnBrk="1" hangingPunct="1">
              <a:lnSpc>
                <a:spcPct val="90000"/>
              </a:lnSpc>
            </a:pPr>
            <a:endParaRPr lang="en-US" sz="1000" dirty="0"/>
          </a:p>
          <a:p>
            <a:pPr eaLnBrk="1" hangingPunct="1">
              <a:lnSpc>
                <a:spcPct val="90000"/>
              </a:lnSpc>
            </a:pPr>
            <a:r>
              <a:rPr lang="en-US" sz="1000" dirty="0"/>
              <a:t>&lt;CLICK&gt; For example, you may hear that you should plan on needing somewhere between 60% and 90% (depending on who you are talking to) of your pre-retirement income when you retire. But using a general guideline like this one, while easy, really isn’t very helpful because it doesn’t take into consideration your unique circumstances, expectations, and goals. </a:t>
            </a:r>
          </a:p>
          <a:p>
            <a:pPr eaLnBrk="1" hangingPunct="1">
              <a:lnSpc>
                <a:spcPct val="90000"/>
              </a:lnSpc>
            </a:pPr>
            <a:endParaRPr lang="en-US" sz="1000" dirty="0"/>
          </a:p>
          <a:p>
            <a:pPr eaLnBrk="1" hangingPunct="1">
              <a:lnSpc>
                <a:spcPct val="90000"/>
              </a:lnSpc>
            </a:pPr>
            <a:r>
              <a:rPr lang="en-US" sz="1000" dirty="0"/>
              <a:t>&lt;CLICK&gt; Instead of basing an estimate of your annual income needs on a percentage of your current income, focus instead on your actual expenses today and think about whether they’ll stay the same, increase, decrease, or even disappear by the time you retire. While some expenses may disappear, like a mortgage or costs for transportation to and from work, new expenses may arise, like yard care services, snow removal, or home maintenance — things that you might currently take care of yourself but may not want to (or be able to) do in the future. </a:t>
            </a:r>
          </a:p>
          <a:p>
            <a:pPr eaLnBrk="1" hangingPunct="1">
              <a:lnSpc>
                <a:spcPct val="90000"/>
              </a:lnSpc>
            </a:pPr>
            <a:endParaRPr lang="en-US" sz="1000" dirty="0"/>
          </a:p>
          <a:p>
            <a:pPr eaLnBrk="1" hangingPunct="1">
              <a:lnSpc>
                <a:spcPct val="90000"/>
              </a:lnSpc>
            </a:pPr>
            <a:r>
              <a:rPr lang="en-US" sz="1000" dirty="0"/>
              <a:t>&lt;CLICK&gt; Additionally, if travel or hobby activities are going to be part of your retirement, be sure to factor these costs into your retirement expenses. </a:t>
            </a:r>
          </a:p>
          <a:p>
            <a:pPr eaLnBrk="1" hangingPunct="1">
              <a:lnSpc>
                <a:spcPct val="90000"/>
              </a:lnSpc>
            </a:pPr>
            <a:endParaRPr lang="en-US" sz="1000" dirty="0"/>
          </a:p>
          <a:p>
            <a:pPr eaLnBrk="1" hangingPunct="1">
              <a:lnSpc>
                <a:spcPct val="90000"/>
              </a:lnSpc>
            </a:pPr>
            <a:r>
              <a:rPr lang="en-US" sz="1000" dirty="0"/>
              <a:t>&lt;CLICK&gt; While it may be painstaking, try to detail every potential expense you can think of.  </a:t>
            </a:r>
          </a:p>
        </p:txBody>
      </p:sp>
    </p:spTree>
    <p:extLst>
      <p:ext uri="{BB962C8B-B14F-4D97-AF65-F5344CB8AC3E}">
        <p14:creationId xmlns:p14="http://schemas.microsoft.com/office/powerpoint/2010/main" val="34375425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30352" y="530352"/>
            <a:ext cx="7772400" cy="724290"/>
          </a:xfrm>
        </p:spPr>
        <p:txBody>
          <a:bodyPr/>
          <a:lstStyle/>
          <a:p>
            <a:r>
              <a:rPr lang="en-US"/>
              <a:t>Click to edit Master title style</a:t>
            </a:r>
          </a:p>
        </p:txBody>
      </p:sp>
      <p:sp>
        <p:nvSpPr>
          <p:cNvPr id="3" name="Content Placeholder 2"/>
          <p:cNvSpPr>
            <a:spLocks noGrp="1"/>
          </p:cNvSpPr>
          <p:nvPr>
            <p:ph sz="half" idx="1"/>
          </p:nvPr>
        </p:nvSpPr>
        <p:spPr>
          <a:xfrm>
            <a:off x="914400" y="1600200"/>
            <a:ext cx="3810000" cy="45307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876800" y="1600200"/>
            <a:ext cx="381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line header">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a:spLocks noGrp="1"/>
          </p:cNvSpPr>
          <p:nvPr>
            <p:ph type="title"/>
          </p:nvPr>
        </p:nvSpPr>
        <p:spPr>
          <a:xfrm>
            <a:off x="546100" y="533400"/>
            <a:ext cx="7302500" cy="1219200"/>
          </a:xfrm>
          <a:prstGeom prst="rect">
            <a:avLst/>
          </a:prstGeom>
        </p:spPr>
        <p:txBody>
          <a:bodyPr/>
          <a:lstStyle>
            <a:lvl1pPr algn="l">
              <a:defRPr sz="4000" b="0">
                <a:solidFill>
                  <a:srgbClr val="5D5D5D"/>
                </a:solidFill>
              </a:defRPr>
            </a:lvl1pPr>
          </a:lstStyle>
          <a:p>
            <a:r>
              <a:rPr lang="en-US" dirty="0"/>
              <a:t>Click to edit Master title style</a:t>
            </a:r>
          </a:p>
        </p:txBody>
      </p:sp>
      <p:sp>
        <p:nvSpPr>
          <p:cNvPr id="4" name="Content Placeholder 2"/>
          <p:cNvSpPr>
            <a:spLocks noGrp="1"/>
          </p:cNvSpPr>
          <p:nvPr>
            <p:ph idx="1"/>
          </p:nvPr>
        </p:nvSpPr>
        <p:spPr>
          <a:xfrm>
            <a:off x="546100" y="2187575"/>
            <a:ext cx="6400800" cy="3298825"/>
          </a:xfrm>
          <a:prstGeom prst="rect">
            <a:avLst/>
          </a:prstGeom>
        </p:spPr>
        <p:txBody>
          <a:bodyPr>
            <a:noAutofit/>
          </a:bodyPr>
          <a:lstStyle>
            <a:lvl1pPr marL="457200" indent="-457200">
              <a:buClr>
                <a:srgbClr val="5D5D5D"/>
              </a:buClr>
              <a:buSzPct val="50000"/>
              <a:buFont typeface="Wingdings" panose="05000000000000000000" pitchFamily="2" charset="2"/>
              <a:buChar char=""/>
              <a:defRPr>
                <a:solidFill>
                  <a:srgbClr val="5D5D5D"/>
                </a:solidFill>
                <a:latin typeface="Calibri" panose="020F0502020204030204" pitchFamily="34" charset="0"/>
              </a:defRPr>
            </a:lvl1pPr>
            <a:lvl2pPr marL="914400" indent="-457200">
              <a:buClr>
                <a:srgbClr val="5D5D5D"/>
              </a:buClr>
              <a:buSzPct val="50000"/>
              <a:buFont typeface="Wingdings" panose="05000000000000000000" pitchFamily="2" charset="2"/>
              <a:buChar char=""/>
              <a:defRPr>
                <a:solidFill>
                  <a:srgbClr val="5D5D5D"/>
                </a:solidFill>
                <a:latin typeface="Calibri" panose="020F0502020204030204" pitchFamily="34" charset="0"/>
              </a:defRPr>
            </a:lvl2pPr>
            <a:lvl3pPr marL="1257300" indent="-342900">
              <a:buClr>
                <a:srgbClr val="5D5D5D"/>
              </a:buClr>
              <a:buSzPct val="50000"/>
              <a:buFont typeface="Wingdings" panose="05000000000000000000" pitchFamily="2" charset="2"/>
              <a:buChar char=""/>
              <a:defRPr>
                <a:solidFill>
                  <a:srgbClr val="5D5D5D"/>
                </a:solidFill>
                <a:latin typeface="Calibri" panose="020F0502020204030204" pitchFamily="34" charset="0"/>
              </a:defRPr>
            </a:lvl3pPr>
            <a:lvl4pPr marL="1714500" indent="-342900">
              <a:buClr>
                <a:srgbClr val="5D5D5D"/>
              </a:buClr>
              <a:buSzPct val="50000"/>
              <a:buFont typeface="Wingdings" panose="05000000000000000000" pitchFamily="2" charset="2"/>
              <a:buChar char=""/>
              <a:defRPr>
                <a:solidFill>
                  <a:srgbClr val="5D5D5D"/>
                </a:solidFill>
                <a:latin typeface="Calibri" panose="020F0502020204030204" pitchFamily="34" charset="0"/>
              </a:defRPr>
            </a:lvl4pPr>
            <a:lvl5pPr marL="2171700" indent="-342900">
              <a:buClr>
                <a:srgbClr val="5D5D5D"/>
              </a:buClr>
              <a:buSzPct val="50000"/>
              <a:buFont typeface="Wingdings" panose="05000000000000000000" pitchFamily="2" charset="2"/>
              <a:buChar char=""/>
              <a:defRPr>
                <a:solidFill>
                  <a:srgbClr val="5D5D5D"/>
                </a:solidFill>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99332981"/>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530352" y="530352"/>
            <a:ext cx="9144000" cy="601662"/>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530352" y="1828800"/>
            <a:ext cx="6273209" cy="3475480"/>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60" r:id="rId6"/>
    <p:sldLayoutId id="2147483661" r:id="rId7"/>
  </p:sldLayoutIdLst>
  <p:transition spd="slow">
    <p:wipe dir="r"/>
  </p:transition>
  <p:hf sldNum="0" hdr="0" dt="0"/>
  <p:txStyles>
    <p:titleStyle>
      <a:lvl1pPr algn="l" defTabSz="457200" rtl="0" eaLnBrk="1" latinLnBrk="0" hangingPunct="1">
        <a:spcBef>
          <a:spcPct val="0"/>
        </a:spcBef>
        <a:buNone/>
        <a:defRPr sz="4000" b="0" kern="1200">
          <a:solidFill>
            <a:srgbClr val="5D5D5D"/>
          </a:solidFill>
          <a:latin typeface="Calibri" panose="020F0502020204030204" pitchFamily="34" charset="0"/>
          <a:ea typeface="+mj-ea"/>
          <a:cs typeface="Arial"/>
        </a:defRPr>
      </a:lvl1pPr>
    </p:titleStyle>
    <p:bodyStyle>
      <a:lvl1pPr marL="342900" indent="-342900" algn="l" defTabSz="457200" rtl="0" eaLnBrk="1" latinLnBrk="0" hangingPunct="1">
        <a:spcBef>
          <a:spcPct val="20000"/>
        </a:spcBef>
        <a:buClr>
          <a:srgbClr val="5D5D5D"/>
        </a:buClr>
        <a:buSzPct val="50000"/>
        <a:buFont typeface="Wingdings" panose="05000000000000000000" pitchFamily="2" charset="2"/>
        <a:buChar char="l"/>
        <a:defRPr sz="2600" kern="1200">
          <a:solidFill>
            <a:srgbClr val="5D5D5D"/>
          </a:solidFill>
          <a:latin typeface="+mj-lt"/>
          <a:ea typeface="+mn-ea"/>
          <a:cs typeface="Arial"/>
        </a:defRPr>
      </a:lvl1pPr>
      <a:lvl2pPr marL="742950" indent="-285750" algn="l" defTabSz="457200" rtl="0" eaLnBrk="1" latinLnBrk="0" hangingPunct="1">
        <a:spcBef>
          <a:spcPct val="20000"/>
        </a:spcBef>
        <a:buClr>
          <a:srgbClr val="5D5D5D"/>
        </a:buClr>
        <a:buSzPct val="50000"/>
        <a:buFont typeface="Wingdings" panose="05000000000000000000" pitchFamily="2" charset="2"/>
        <a:buChar char="l"/>
        <a:defRPr sz="2600" kern="1200">
          <a:solidFill>
            <a:srgbClr val="5D5D5D"/>
          </a:solidFill>
          <a:latin typeface="+mj-lt"/>
          <a:ea typeface="+mn-ea"/>
          <a:cs typeface="Arial"/>
        </a:defRPr>
      </a:lvl2pPr>
      <a:lvl3pPr marL="1143000" indent="-228600" algn="l" defTabSz="457200" rtl="0" eaLnBrk="1" latinLnBrk="0" hangingPunct="1">
        <a:spcBef>
          <a:spcPct val="20000"/>
        </a:spcBef>
        <a:buClr>
          <a:srgbClr val="5D5D5D"/>
        </a:buClr>
        <a:buSzPct val="50000"/>
        <a:buFont typeface="Wingdings" panose="05000000000000000000" pitchFamily="2" charset="2"/>
        <a:buChar char="l"/>
        <a:defRPr sz="2600" kern="1200">
          <a:solidFill>
            <a:srgbClr val="5D5D5D"/>
          </a:solidFill>
          <a:latin typeface="+mj-lt"/>
          <a:ea typeface="+mn-ea"/>
          <a:cs typeface="Arial"/>
        </a:defRPr>
      </a:lvl3pPr>
      <a:lvl4pPr marL="1600200" indent="-228600" algn="l" defTabSz="457200" rtl="0" eaLnBrk="1" latinLnBrk="0" hangingPunct="1">
        <a:spcBef>
          <a:spcPct val="20000"/>
        </a:spcBef>
        <a:buClr>
          <a:srgbClr val="5D5D5D"/>
        </a:buClr>
        <a:buSzPct val="50000"/>
        <a:buFont typeface="Wingdings" panose="05000000000000000000" pitchFamily="2" charset="2"/>
        <a:buChar char="l"/>
        <a:defRPr sz="2600" kern="1200">
          <a:solidFill>
            <a:srgbClr val="5D5D5D"/>
          </a:solidFill>
          <a:latin typeface="+mj-lt"/>
          <a:ea typeface="+mn-ea"/>
          <a:cs typeface="Arial"/>
        </a:defRPr>
      </a:lvl4pPr>
      <a:lvl5pPr marL="2057400" indent="-228600" algn="l" defTabSz="457200" rtl="0" eaLnBrk="1" latinLnBrk="0" hangingPunct="1">
        <a:spcBef>
          <a:spcPct val="20000"/>
        </a:spcBef>
        <a:buClr>
          <a:srgbClr val="5D5D5D"/>
        </a:buClr>
        <a:buSzPct val="50000"/>
        <a:buFont typeface="Wingdings" panose="05000000000000000000" pitchFamily="2" charset="2"/>
        <a:buChar char="l"/>
        <a:defRPr sz="2600" kern="1200">
          <a:solidFill>
            <a:srgbClr val="5D5D5D"/>
          </a:solidFill>
          <a:latin typeface="+mj-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bin"/></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bin"/><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wmf"/><Relationship Id="rId4" Type="http://schemas.openxmlformats.org/officeDocument/2006/relationships/image" Target="../media/image10.wmf"/></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8" y="0"/>
            <a:ext cx="9139943" cy="6858000"/>
          </a:xfrm>
          <a:prstGeom prst="rect">
            <a:avLst/>
          </a:prstGeom>
        </p:spPr>
      </p:pic>
      <p:sp>
        <p:nvSpPr>
          <p:cNvPr id="11" name="Title 1"/>
          <p:cNvSpPr txBox="1">
            <a:spLocks/>
          </p:cNvSpPr>
          <p:nvPr/>
        </p:nvSpPr>
        <p:spPr>
          <a:xfrm>
            <a:off x="1209675" y="2613770"/>
            <a:ext cx="7253841" cy="929529"/>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0" kern="1200">
                <a:solidFill>
                  <a:srgbClr val="5D5D5D"/>
                </a:solidFill>
                <a:latin typeface="Calibri" panose="020F0502020204030204" pitchFamily="34" charset="0"/>
                <a:ea typeface="+mj-ea"/>
                <a:cs typeface="Arial"/>
              </a:defRPr>
            </a:lvl1pPr>
          </a:lstStyle>
          <a:p>
            <a:r>
              <a:rPr lang="en-US" sz="4400" dirty="0"/>
              <a:t>Retirement Income Planning</a:t>
            </a:r>
          </a:p>
        </p:txBody>
      </p:sp>
      <p:sp>
        <p:nvSpPr>
          <p:cNvPr id="13" name="Subtitle 2"/>
          <p:cNvSpPr txBox="1">
            <a:spLocks/>
          </p:cNvSpPr>
          <p:nvPr/>
        </p:nvSpPr>
        <p:spPr>
          <a:xfrm>
            <a:off x="1209675" y="3368674"/>
            <a:ext cx="5534025" cy="841375"/>
          </a:xfrm>
          <a:prstGeom prst="rect">
            <a:avLst/>
          </a:prstGeom>
        </p:spPr>
        <p:txBody>
          <a:bodyPr vert="horz" lIns="91440" tIns="45720" rIns="91440" bIns="45720" rtlCol="0">
            <a:noAutofit/>
          </a:bodyPr>
          <a:lstStyle>
            <a:lvl1pPr marL="0" indent="0" algn="ctr" defTabSz="457200" rtl="0" eaLnBrk="1" latinLnBrk="0" hangingPunct="1">
              <a:spcBef>
                <a:spcPct val="20000"/>
              </a:spcBef>
              <a:buClr>
                <a:srgbClr val="5D5D5D"/>
              </a:buClr>
              <a:buSzPct val="50000"/>
              <a:buFont typeface="Wingdings" panose="05000000000000000000" pitchFamily="2" charset="2"/>
              <a:buNone/>
              <a:defRPr sz="2800" kern="1200">
                <a:solidFill>
                  <a:schemeClr val="tx1">
                    <a:tint val="75000"/>
                  </a:schemeClr>
                </a:solidFill>
                <a:latin typeface="Calibri" panose="020F0502020204030204" pitchFamily="34" charset="0"/>
                <a:ea typeface="+mn-ea"/>
                <a:cs typeface="Arial"/>
              </a:defRPr>
            </a:lvl1pPr>
            <a:lvl2pPr marL="457200" indent="0" algn="ctr" defTabSz="457200" rtl="0" eaLnBrk="1" latinLnBrk="0" hangingPunct="1">
              <a:spcBef>
                <a:spcPct val="20000"/>
              </a:spcBef>
              <a:buClr>
                <a:srgbClr val="5D5D5D"/>
              </a:buClr>
              <a:buSzPct val="50000"/>
              <a:buFont typeface="Wingdings" panose="05000000000000000000" pitchFamily="2" charset="2"/>
              <a:buNone/>
              <a:defRPr sz="2800" kern="1200">
                <a:solidFill>
                  <a:schemeClr val="tx1">
                    <a:tint val="75000"/>
                  </a:schemeClr>
                </a:solidFill>
                <a:latin typeface="Calibri" panose="020F0502020204030204" pitchFamily="34" charset="0"/>
                <a:ea typeface="+mn-ea"/>
                <a:cs typeface="Arial"/>
              </a:defRPr>
            </a:lvl2pPr>
            <a:lvl3pPr marL="914400" indent="0" algn="ctr" defTabSz="457200" rtl="0" eaLnBrk="1" latinLnBrk="0" hangingPunct="1">
              <a:spcBef>
                <a:spcPct val="20000"/>
              </a:spcBef>
              <a:buClr>
                <a:srgbClr val="5D5D5D"/>
              </a:buClr>
              <a:buSzPct val="50000"/>
              <a:buFont typeface="Wingdings" panose="05000000000000000000" pitchFamily="2" charset="2"/>
              <a:buNone/>
              <a:defRPr sz="2800" kern="1200">
                <a:solidFill>
                  <a:schemeClr val="tx1">
                    <a:tint val="75000"/>
                  </a:schemeClr>
                </a:solidFill>
                <a:latin typeface="Calibri" panose="020F0502020204030204" pitchFamily="34" charset="0"/>
                <a:ea typeface="+mn-ea"/>
                <a:cs typeface="Arial"/>
              </a:defRPr>
            </a:lvl3pPr>
            <a:lvl4pPr marL="1371600" indent="0" algn="ctr" defTabSz="457200" rtl="0" eaLnBrk="1" latinLnBrk="0" hangingPunct="1">
              <a:spcBef>
                <a:spcPct val="20000"/>
              </a:spcBef>
              <a:buClr>
                <a:srgbClr val="5D5D5D"/>
              </a:buClr>
              <a:buSzPct val="50000"/>
              <a:buFont typeface="Wingdings" panose="05000000000000000000" pitchFamily="2" charset="2"/>
              <a:buNone/>
              <a:defRPr sz="2800" kern="1200">
                <a:solidFill>
                  <a:schemeClr val="tx1">
                    <a:tint val="75000"/>
                  </a:schemeClr>
                </a:solidFill>
                <a:latin typeface="Calibri" panose="020F0502020204030204" pitchFamily="34" charset="0"/>
                <a:ea typeface="+mn-ea"/>
                <a:cs typeface="Arial"/>
              </a:defRPr>
            </a:lvl4pPr>
            <a:lvl5pPr marL="1828800" indent="0" algn="ctr" defTabSz="457200" rtl="0" eaLnBrk="1" latinLnBrk="0" hangingPunct="1">
              <a:spcBef>
                <a:spcPct val="20000"/>
              </a:spcBef>
              <a:buClr>
                <a:srgbClr val="5D5D5D"/>
              </a:buClr>
              <a:buSzPct val="50000"/>
              <a:buFont typeface="Wingdings" panose="05000000000000000000" pitchFamily="2" charset="2"/>
              <a:buNone/>
              <a:defRPr sz="2800" kern="1200">
                <a:solidFill>
                  <a:schemeClr val="tx1">
                    <a:tint val="75000"/>
                  </a:schemeClr>
                </a:solidFill>
                <a:latin typeface="Calibri" panose="020F0502020204030204" pitchFamily="34" charset="0"/>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2600" dirty="0">
                <a:solidFill>
                  <a:srgbClr val="5D5D5D"/>
                </a:solidFill>
              </a:rPr>
              <a:t>Planning for a Financially </a:t>
            </a:r>
            <a:br>
              <a:rPr lang="en-US" sz="2600" dirty="0">
                <a:solidFill>
                  <a:srgbClr val="5D5D5D"/>
                </a:solidFill>
              </a:rPr>
            </a:br>
            <a:r>
              <a:rPr lang="en-US" sz="2600" dirty="0">
                <a:solidFill>
                  <a:srgbClr val="5D5D5D"/>
                </a:solidFill>
              </a:rPr>
              <a:t>Successful Retirement</a:t>
            </a:r>
          </a:p>
        </p:txBody>
      </p:sp>
      <p:pic>
        <p:nvPicPr>
          <p:cNvPr id="4" name="Footer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3700" y="457200"/>
            <a:ext cx="2032000" cy="355600"/>
          </a:xfrm>
          <a:prstGeom prst="rect">
            <a:avLst/>
          </a:prstGeom>
        </p:spPr>
      </p:pic>
    </p:spTree>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8380" y="1648047"/>
            <a:ext cx="5775620" cy="5209952"/>
          </a:xfrm>
          <a:prstGeom prst="rect">
            <a:avLst/>
          </a:prstGeom>
        </p:spPr>
      </p:pic>
      <p:sp>
        <p:nvSpPr>
          <p:cNvPr id="15362" name="Rectangle 2"/>
          <p:cNvSpPr>
            <a:spLocks noGrp="1" noChangeArrowheads="1"/>
          </p:cNvSpPr>
          <p:nvPr>
            <p:ph type="title"/>
          </p:nvPr>
        </p:nvSpPr>
        <p:spPr/>
        <p:txBody>
          <a:bodyPr>
            <a:noAutofit/>
          </a:bodyPr>
          <a:lstStyle/>
          <a:p>
            <a:pPr eaLnBrk="1" hangingPunct="1">
              <a:defRPr/>
            </a:pPr>
            <a:r>
              <a:rPr lang="en-US" dirty="0"/>
              <a:t>How Much Annual Income </a:t>
            </a:r>
            <a:br>
              <a:rPr lang="en-US" dirty="0"/>
            </a:br>
            <a:r>
              <a:rPr lang="en-US" dirty="0"/>
              <a:t>Will You Need?</a:t>
            </a:r>
            <a:endParaRPr lang="en-US" i="1" dirty="0"/>
          </a:p>
        </p:txBody>
      </p:sp>
      <p:sp>
        <p:nvSpPr>
          <p:cNvPr id="25605" name="Rectangle 5"/>
          <p:cNvSpPr>
            <a:spLocks noGrp="1" noChangeArrowheads="1"/>
          </p:cNvSpPr>
          <p:nvPr>
            <p:ph type="body" sz="half" idx="4294967295"/>
          </p:nvPr>
        </p:nvSpPr>
        <p:spPr>
          <a:xfrm>
            <a:off x="530351" y="2169056"/>
            <a:ext cx="5466411" cy="4019107"/>
          </a:xfrm>
        </p:spPr>
        <p:txBody>
          <a:bodyPr/>
          <a:lstStyle/>
          <a:p>
            <a:pPr marL="287338" indent="-287338" eaLnBrk="1" hangingPunct="1"/>
            <a:r>
              <a:rPr lang="en-US" sz="2400" dirty="0">
                <a:latin typeface="Calibri" panose="020F0502020204030204" pitchFamily="34" charset="0"/>
              </a:rPr>
              <a:t>General guidelines (e.g., you’ll need 60% to 90% of pre-retirement income) are easy but not always helpful</a:t>
            </a:r>
          </a:p>
          <a:p>
            <a:pPr marL="287338" indent="-287338" eaLnBrk="1" hangingPunct="1"/>
            <a:r>
              <a:rPr lang="en-US" sz="2400" dirty="0">
                <a:latin typeface="Calibri" panose="020F0502020204030204" pitchFamily="34" charset="0"/>
              </a:rPr>
              <a:t>Think about what expenses will change (e.g., mortgage may decrease, </a:t>
            </a:r>
            <a:br>
              <a:rPr lang="en-US" sz="2400" dirty="0">
                <a:latin typeface="Calibri" panose="020F0502020204030204" pitchFamily="34" charset="0"/>
              </a:rPr>
            </a:br>
            <a:r>
              <a:rPr lang="en-US" sz="2400" dirty="0">
                <a:latin typeface="Calibri" panose="020F0502020204030204" pitchFamily="34" charset="0"/>
              </a:rPr>
              <a:t>health-care costs may increase)</a:t>
            </a:r>
          </a:p>
          <a:p>
            <a:pPr marL="287338" indent="-287338" eaLnBrk="1" hangingPunct="1"/>
            <a:r>
              <a:rPr lang="en-US" sz="2400" dirty="0">
                <a:latin typeface="Calibri" panose="020F0502020204030204" pitchFamily="34" charset="0"/>
              </a:rPr>
              <a:t>Include costs for special retirement pursuits (e.g., travel, hobbies)</a:t>
            </a:r>
          </a:p>
          <a:p>
            <a:pPr marL="287338" indent="-287338" eaLnBrk="1" hangingPunct="1"/>
            <a:r>
              <a:rPr lang="en-US" sz="2400" dirty="0">
                <a:latin typeface="Calibri" panose="020F0502020204030204" pitchFamily="34" charset="0"/>
              </a:rPr>
              <a:t>List your expenses</a:t>
            </a:r>
          </a:p>
          <a:p>
            <a:pPr eaLnBrk="1" hangingPunct="1"/>
            <a:endParaRPr lang="en-US" sz="2400" dirty="0">
              <a:latin typeface="Calibri" panose="020F0502020204030204" pitchFamily="34" charset="0"/>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5605">
                                            <p:txEl>
                                              <p:pRg st="0" end="0"/>
                                            </p:txEl>
                                          </p:spTgt>
                                        </p:tgtEl>
                                        <p:attrNameLst>
                                          <p:attrName>style.visibility</p:attrName>
                                        </p:attrNameLst>
                                      </p:cBhvr>
                                      <p:to>
                                        <p:strVal val="visible"/>
                                      </p:to>
                                    </p:set>
                                    <p:animEffect transition="in" filter="dissolve">
                                      <p:cBhvr>
                                        <p:cTn id="7" dur="500"/>
                                        <p:tgtEl>
                                          <p:spTgt spid="2560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5605">
                                            <p:txEl>
                                              <p:pRg st="1" end="1"/>
                                            </p:txEl>
                                          </p:spTgt>
                                        </p:tgtEl>
                                        <p:attrNameLst>
                                          <p:attrName>style.visibility</p:attrName>
                                        </p:attrNameLst>
                                      </p:cBhvr>
                                      <p:to>
                                        <p:strVal val="visible"/>
                                      </p:to>
                                    </p:set>
                                    <p:animEffect transition="in" filter="dissolve">
                                      <p:cBhvr>
                                        <p:cTn id="12" dur="500"/>
                                        <p:tgtEl>
                                          <p:spTgt spid="2560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5605">
                                            <p:txEl>
                                              <p:pRg st="2" end="2"/>
                                            </p:txEl>
                                          </p:spTgt>
                                        </p:tgtEl>
                                        <p:attrNameLst>
                                          <p:attrName>style.visibility</p:attrName>
                                        </p:attrNameLst>
                                      </p:cBhvr>
                                      <p:to>
                                        <p:strVal val="visible"/>
                                      </p:to>
                                    </p:set>
                                    <p:animEffect transition="in" filter="dissolve">
                                      <p:cBhvr>
                                        <p:cTn id="17" dur="500"/>
                                        <p:tgtEl>
                                          <p:spTgt spid="2560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5605">
                                            <p:txEl>
                                              <p:pRg st="3" end="3"/>
                                            </p:txEl>
                                          </p:spTgt>
                                        </p:tgtEl>
                                        <p:attrNameLst>
                                          <p:attrName>style.visibility</p:attrName>
                                        </p:attrNameLst>
                                      </p:cBhvr>
                                      <p:to>
                                        <p:strVal val="visible"/>
                                      </p:to>
                                    </p:set>
                                    <p:animEffect transition="in" filter="dissolve">
                                      <p:cBhvr>
                                        <p:cTn id="22" dur="500"/>
                                        <p:tgtEl>
                                          <p:spTgt spid="2560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dirty="0"/>
              <a:t>Accounting for Health-Care Costs </a:t>
            </a:r>
          </a:p>
        </p:txBody>
      </p:sp>
      <p:sp>
        <p:nvSpPr>
          <p:cNvPr id="22" name="Content Placeholder 21"/>
          <p:cNvSpPr>
            <a:spLocks noGrp="1"/>
          </p:cNvSpPr>
          <p:nvPr>
            <p:ph sz="half" idx="4294967295"/>
          </p:nvPr>
        </p:nvSpPr>
        <p:spPr>
          <a:xfrm>
            <a:off x="530351" y="1828802"/>
            <a:ext cx="4849723" cy="4114798"/>
          </a:xfrm>
        </p:spPr>
        <p:txBody>
          <a:bodyPr/>
          <a:lstStyle/>
          <a:p>
            <a:r>
              <a:rPr lang="en-US" sz="2800" dirty="0">
                <a:latin typeface="Calibri" panose="020F0502020204030204" pitchFamily="34" charset="0"/>
              </a:rPr>
              <a:t>Medicare coverage at age 65</a:t>
            </a:r>
          </a:p>
          <a:p>
            <a:r>
              <a:rPr lang="en-US" sz="2800" dirty="0">
                <a:latin typeface="Calibri" panose="020F0502020204030204" pitchFamily="34" charset="0"/>
              </a:rPr>
              <a:t>Medicare prescription drug coverage</a:t>
            </a:r>
          </a:p>
          <a:p>
            <a:r>
              <a:rPr lang="en-US" sz="2800" dirty="0">
                <a:latin typeface="Calibri" panose="020F0502020204030204" pitchFamily="34" charset="0"/>
              </a:rPr>
              <a:t>Medigap policies</a:t>
            </a:r>
          </a:p>
          <a:p>
            <a:r>
              <a:rPr lang="en-US" sz="2800" dirty="0">
                <a:latin typeface="Calibri" panose="020F0502020204030204" pitchFamily="34" charset="0"/>
              </a:rPr>
              <a:t>Medicare will not pay for long-term care</a:t>
            </a:r>
          </a:p>
          <a:p>
            <a:endParaRPr lang="en-US" sz="2800" dirty="0">
              <a:latin typeface="Calibri" panose="020F050202020403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5256" y="1669533"/>
            <a:ext cx="1981200" cy="2838450"/>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dissolve">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2">
                                            <p:txEl>
                                              <p:pRg st="1" end="1"/>
                                            </p:txEl>
                                          </p:spTgt>
                                        </p:tgtEl>
                                        <p:attrNameLst>
                                          <p:attrName>style.visibility</p:attrName>
                                        </p:attrNameLst>
                                      </p:cBhvr>
                                      <p:to>
                                        <p:strVal val="visible"/>
                                      </p:to>
                                    </p:set>
                                    <p:animEffect transition="in" filter="dissolve">
                                      <p:cBhvr>
                                        <p:cTn id="12" dur="500"/>
                                        <p:tgtEl>
                                          <p:spTgt spid="2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2">
                                            <p:txEl>
                                              <p:pRg st="2" end="2"/>
                                            </p:txEl>
                                          </p:spTgt>
                                        </p:tgtEl>
                                        <p:attrNameLst>
                                          <p:attrName>style.visibility</p:attrName>
                                        </p:attrNameLst>
                                      </p:cBhvr>
                                      <p:to>
                                        <p:strVal val="visible"/>
                                      </p:to>
                                    </p:set>
                                    <p:animEffect transition="in" filter="dissolve">
                                      <p:cBhvr>
                                        <p:cTn id="17" dur="500"/>
                                        <p:tgtEl>
                                          <p:spTgt spid="2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2">
                                            <p:txEl>
                                              <p:pRg st="3" end="3"/>
                                            </p:txEl>
                                          </p:spTgt>
                                        </p:tgtEl>
                                        <p:attrNameLst>
                                          <p:attrName>style.visibility</p:attrName>
                                        </p:attrNameLst>
                                      </p:cBhvr>
                                      <p:to>
                                        <p:strVal val="visible"/>
                                      </p:to>
                                    </p:set>
                                    <p:animEffect transition="in" filter="dissolve">
                                      <p:cBhvr>
                                        <p:cTn id="22" dur="500"/>
                                        <p:tgtEl>
                                          <p:spTgt spid="2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629275" y="2326838"/>
            <a:ext cx="2809875" cy="221658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Autofit/>
          </a:bodyPr>
          <a:lstStyle/>
          <a:p>
            <a:pPr>
              <a:defRPr/>
            </a:pPr>
            <a:r>
              <a:rPr lang="en-US" dirty="0"/>
              <a:t>Accounting for the Cost of </a:t>
            </a:r>
            <a:br>
              <a:rPr lang="en-US" dirty="0"/>
            </a:br>
            <a:r>
              <a:rPr lang="en-US" dirty="0"/>
              <a:t>Long-Term Care</a:t>
            </a:r>
          </a:p>
        </p:txBody>
      </p:sp>
      <p:sp>
        <p:nvSpPr>
          <p:cNvPr id="7" name="Content Placeholder 6"/>
          <p:cNvSpPr>
            <a:spLocks noGrp="1"/>
          </p:cNvSpPr>
          <p:nvPr>
            <p:ph idx="1"/>
          </p:nvPr>
        </p:nvSpPr>
        <p:spPr>
          <a:xfrm>
            <a:off x="546100" y="2187575"/>
            <a:ext cx="4483099" cy="3181867"/>
          </a:xfrm>
        </p:spPr>
        <p:txBody>
          <a:bodyPr/>
          <a:lstStyle/>
          <a:p>
            <a:pPr marL="287338" indent="-287338"/>
            <a:r>
              <a:rPr lang="en-US" dirty="0"/>
              <a:t>What is long-term care?</a:t>
            </a:r>
          </a:p>
          <a:p>
            <a:pPr marL="287338" indent="-287338"/>
            <a:r>
              <a:rPr lang="en-US" dirty="0"/>
              <a:t>Most individuals over age 65 will need long-term care at some point in their lives*</a:t>
            </a:r>
          </a:p>
          <a:p>
            <a:pPr marL="287338" indent="-287338"/>
            <a:r>
              <a:rPr lang="en-US" dirty="0"/>
              <a:t>National average annual cost of nursing home = $93,072**</a:t>
            </a:r>
          </a:p>
          <a:p>
            <a:pPr>
              <a:buNone/>
            </a:pPr>
            <a:endParaRPr lang="en-US" dirty="0"/>
          </a:p>
        </p:txBody>
      </p:sp>
      <p:sp>
        <p:nvSpPr>
          <p:cNvPr id="11" name="TextBox 10"/>
          <p:cNvSpPr txBox="1"/>
          <p:nvPr/>
        </p:nvSpPr>
        <p:spPr>
          <a:xfrm>
            <a:off x="333827" y="6185743"/>
            <a:ext cx="8565623" cy="738664"/>
          </a:xfrm>
          <a:prstGeom prst="rect">
            <a:avLst/>
          </a:prstGeom>
          <a:noFill/>
        </p:spPr>
        <p:txBody>
          <a:bodyPr wrap="square" rtlCol="0">
            <a:spAutoFit/>
          </a:bodyPr>
          <a:lstStyle/>
          <a:p>
            <a:r>
              <a:rPr lang="en-US" sz="1400" dirty="0">
                <a:solidFill>
                  <a:srgbClr val="5D5D5D"/>
                </a:solidFill>
                <a:latin typeface="Calibri" panose="020F0502020204030204" pitchFamily="34" charset="0"/>
              </a:rPr>
              <a:t>*Source: US Department of Health and Human Services, acl.gov/ltc/basic-needs/who-needs-care, accessed January 2022</a:t>
            </a:r>
          </a:p>
          <a:p>
            <a:r>
              <a:rPr lang="en-US" sz="1400" dirty="0">
                <a:solidFill>
                  <a:srgbClr val="5D5D5D"/>
                </a:solidFill>
                <a:latin typeface="Calibri" panose="020F0502020204030204" pitchFamily="34" charset="0"/>
              </a:rPr>
              <a:t>**Source: Genworth 2020 Cost of Care survey (most current data available)</a:t>
            </a:r>
          </a:p>
        </p:txBody>
      </p:sp>
      <p:sp>
        <p:nvSpPr>
          <p:cNvPr id="4" name="TextBox 3"/>
          <p:cNvSpPr txBox="1"/>
          <p:nvPr/>
        </p:nvSpPr>
        <p:spPr>
          <a:xfrm>
            <a:off x="5698330" y="2971710"/>
            <a:ext cx="2790825" cy="1723549"/>
          </a:xfrm>
          <a:prstGeom prst="rect">
            <a:avLst/>
          </a:prstGeom>
          <a:noFill/>
        </p:spPr>
        <p:txBody>
          <a:bodyPr wrap="square" rtlCol="0">
            <a:spAutoFit/>
          </a:bodyPr>
          <a:lstStyle/>
          <a:p>
            <a:pPr marL="171450" lvl="0" indent="-171450">
              <a:buFont typeface="Arial" panose="020B0604020202020204" pitchFamily="34" charset="0"/>
              <a:buChar char="•"/>
            </a:pPr>
            <a:r>
              <a:rPr lang="en-US" sz="2200" dirty="0">
                <a:solidFill>
                  <a:srgbClr val="FFFFFF"/>
                </a:solidFill>
              </a:rPr>
              <a:t>Pay out-of-pocket</a:t>
            </a:r>
          </a:p>
          <a:p>
            <a:pPr marL="171450" lvl="0" indent="-171450">
              <a:buFont typeface="Arial" panose="020B0604020202020204" pitchFamily="34" charset="0"/>
              <a:buChar char="•"/>
            </a:pPr>
            <a:r>
              <a:rPr lang="en-US" sz="2200" dirty="0">
                <a:solidFill>
                  <a:srgbClr val="FFFFFF"/>
                </a:solidFill>
              </a:rPr>
              <a:t>Rely on Medicaid</a:t>
            </a:r>
          </a:p>
          <a:p>
            <a:pPr marL="171450" lvl="0" indent="-171450">
              <a:buFont typeface="Arial" panose="020B0604020202020204" pitchFamily="34" charset="0"/>
              <a:buChar char="•"/>
            </a:pPr>
            <a:r>
              <a:rPr lang="en-US" sz="2200" dirty="0">
                <a:solidFill>
                  <a:srgbClr val="FFFFFF"/>
                </a:solidFill>
              </a:rPr>
              <a:t>Long-term care insurance</a:t>
            </a:r>
          </a:p>
          <a:p>
            <a:endParaRPr lang="en-US" dirty="0"/>
          </a:p>
        </p:txBody>
      </p:sp>
      <p:sp>
        <p:nvSpPr>
          <p:cNvPr id="5" name="TextBox 4"/>
          <p:cNvSpPr txBox="1"/>
          <p:nvPr/>
        </p:nvSpPr>
        <p:spPr>
          <a:xfrm>
            <a:off x="5629274" y="2326837"/>
            <a:ext cx="2809875" cy="707886"/>
          </a:xfrm>
          <a:prstGeom prst="rect">
            <a:avLst/>
          </a:prstGeom>
          <a:noFill/>
          <a:ln>
            <a:noFill/>
          </a:ln>
        </p:spPr>
        <p:txBody>
          <a:bodyPr wrap="square" rtlCol="0">
            <a:spAutoFit/>
          </a:bodyPr>
          <a:lstStyle/>
          <a:p>
            <a:pPr lvl="0"/>
            <a:r>
              <a:rPr lang="en-US" sz="2200" b="1" dirty="0">
                <a:solidFill>
                  <a:srgbClr val="FFFFFF"/>
                </a:solidFill>
              </a:rPr>
              <a:t>Options</a:t>
            </a:r>
          </a:p>
          <a:p>
            <a:endParaRPr lang="en-US" dirty="0">
              <a:solidFill>
                <a:srgbClr val="5D5D5D"/>
              </a:solidFill>
            </a:endParaRPr>
          </a:p>
        </p:txBody>
      </p:sp>
      <p:cxnSp>
        <p:nvCxnSpPr>
          <p:cNvPr id="9" name="Straight Connector 8"/>
          <p:cNvCxnSpPr/>
          <p:nvPr/>
        </p:nvCxnSpPr>
        <p:spPr>
          <a:xfrm>
            <a:off x="5698330" y="2800350"/>
            <a:ext cx="2521745" cy="0"/>
          </a:xfrm>
          <a:prstGeom prst="line">
            <a:avLst/>
          </a:prstGeom>
          <a:ln>
            <a:solidFill>
              <a:srgbClr val="FFFFFF"/>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dissolve">
                                      <p:cBhvr>
                                        <p:cTn id="12" dur="500"/>
                                        <p:tgtEl>
                                          <p:spTgt spid="7">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dissolv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Effect transition="in" filter="dissolve">
                                      <p:cBhvr>
                                        <p:cTn id="20"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61028" y="2362200"/>
            <a:ext cx="5682972" cy="4495799"/>
          </a:xfrm>
          <a:prstGeom prst="rect">
            <a:avLst/>
          </a:prstGeom>
        </p:spPr>
      </p:pic>
      <p:sp>
        <p:nvSpPr>
          <p:cNvPr id="2" name="Title 1"/>
          <p:cNvSpPr>
            <a:spLocks noGrp="1"/>
          </p:cNvSpPr>
          <p:nvPr>
            <p:ph type="title"/>
          </p:nvPr>
        </p:nvSpPr>
        <p:spPr/>
        <p:txBody>
          <a:bodyPr>
            <a:noAutofit/>
          </a:bodyPr>
          <a:lstStyle/>
          <a:p>
            <a:r>
              <a:rPr lang="en-US" dirty="0"/>
              <a:t>Major Factors to Consider</a:t>
            </a:r>
          </a:p>
        </p:txBody>
      </p:sp>
      <p:sp>
        <p:nvSpPr>
          <p:cNvPr id="4" name="Content Placeholder 3"/>
          <p:cNvSpPr>
            <a:spLocks noGrp="1"/>
          </p:cNvSpPr>
          <p:nvPr>
            <p:ph sz="half" idx="4294967295"/>
          </p:nvPr>
        </p:nvSpPr>
        <p:spPr>
          <a:xfrm>
            <a:off x="530351" y="1828800"/>
            <a:ext cx="5540839" cy="3498112"/>
          </a:xfrm>
        </p:spPr>
        <p:txBody>
          <a:bodyPr/>
          <a:lstStyle/>
          <a:p>
            <a:r>
              <a:rPr lang="en-US" sz="2800" dirty="0"/>
              <a:t>Accounting for inflation</a:t>
            </a:r>
          </a:p>
          <a:p>
            <a:r>
              <a:rPr lang="en-US" sz="2800" dirty="0"/>
              <a:t>Recognizing the impact of taxes</a:t>
            </a:r>
          </a:p>
          <a:p>
            <a:r>
              <a:rPr lang="en-US" sz="2800" dirty="0"/>
              <a:t>Understanding potential risk</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628" y="530352"/>
            <a:ext cx="9144000" cy="601662"/>
          </a:xfrm>
        </p:spPr>
        <p:txBody>
          <a:bodyPr>
            <a:noAutofit/>
          </a:bodyPr>
          <a:lstStyle/>
          <a:p>
            <a:pPr>
              <a:defRPr/>
            </a:pPr>
            <a:r>
              <a:rPr lang="en-US" dirty="0"/>
              <a:t>Accounting for Inflation</a:t>
            </a:r>
          </a:p>
        </p:txBody>
      </p:sp>
      <p:sp>
        <p:nvSpPr>
          <p:cNvPr id="1029" name="TextBox 8"/>
          <p:cNvSpPr txBox="1">
            <a:spLocks noChangeArrowheads="1"/>
          </p:cNvSpPr>
          <p:nvPr/>
        </p:nvSpPr>
        <p:spPr bwMode="auto">
          <a:xfrm>
            <a:off x="1063255" y="6393934"/>
            <a:ext cx="6666614" cy="307777"/>
          </a:xfrm>
          <a:prstGeom prst="rect">
            <a:avLst/>
          </a:prstGeom>
          <a:noFill/>
          <a:ln w="9525">
            <a:noFill/>
            <a:miter lim="800000"/>
            <a:headEnd/>
            <a:tailEnd/>
          </a:ln>
        </p:spPr>
        <p:txBody>
          <a:bodyPr wrap="square">
            <a:spAutoFit/>
          </a:bodyPr>
          <a:lstStyle/>
          <a:p>
            <a:pPr>
              <a:spcBef>
                <a:spcPts val="300"/>
              </a:spcBef>
              <a:spcAft>
                <a:spcPts val="300"/>
              </a:spcAft>
            </a:pPr>
            <a:r>
              <a:rPr lang="en-US" sz="1400" dirty="0">
                <a:solidFill>
                  <a:srgbClr val="5D5D5D"/>
                </a:solidFill>
              </a:rPr>
              <a:t>This hypothetical example is for illustrative purposes only.</a:t>
            </a:r>
          </a:p>
        </p:txBody>
      </p:sp>
      <p:sp>
        <p:nvSpPr>
          <p:cNvPr id="3" name="TextBox 2"/>
          <p:cNvSpPr txBox="1"/>
          <p:nvPr/>
        </p:nvSpPr>
        <p:spPr>
          <a:xfrm>
            <a:off x="627320" y="1509824"/>
            <a:ext cx="7102549" cy="946298"/>
          </a:xfrm>
          <a:prstGeom prst="rect">
            <a:avLst/>
          </a:prstGeom>
          <a:noFill/>
        </p:spPr>
        <p:txBody>
          <a:bodyPr wrap="square" rtlCol="0">
            <a:spAutoFit/>
          </a:bodyPr>
          <a:lstStyle/>
          <a:p>
            <a:pPr marL="117475" indent="-117475" defTabSz="117475"/>
            <a:r>
              <a:rPr lang="en-US" sz="1600" kern="0" dirty="0"/>
              <a:t>	</a:t>
            </a:r>
            <a:r>
              <a:rPr lang="en-US" kern="0" dirty="0">
                <a:solidFill>
                  <a:srgbClr val="5D5D5D"/>
                </a:solidFill>
              </a:rPr>
              <a:t>Assuming 3% inflation, in 25 years it will cost you over $100,000 to buy the same goods and services that $50,000 would purchase today. </a:t>
            </a:r>
          </a:p>
          <a:p>
            <a:endParaRPr lang="en-US" dirty="0"/>
          </a:p>
        </p:txBody>
      </p:sp>
      <p:sp>
        <p:nvSpPr>
          <p:cNvPr id="6" name="Text Box 19"/>
          <p:cNvSpPr txBox="1">
            <a:spLocks noChangeArrowheads="1"/>
          </p:cNvSpPr>
          <p:nvPr/>
        </p:nvSpPr>
        <p:spPr bwMode="auto">
          <a:xfrm>
            <a:off x="608266" y="3570901"/>
            <a:ext cx="1154044"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519113" algn="ctr"/>
                <a:tab pos="1658938" algn="ctr"/>
                <a:tab pos="2800350" algn="ctr"/>
                <a:tab pos="3940175"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9pPr>
          </a:lstStyle>
          <a:p>
            <a:pPr algn="r">
              <a:spcBef>
                <a:spcPct val="0"/>
              </a:spcBef>
              <a:buClrTx/>
              <a:buSzTx/>
              <a:buFontTx/>
              <a:buNone/>
            </a:pPr>
            <a:r>
              <a:rPr lang="en-US" altLang="en-US" sz="1600" b="1" dirty="0"/>
              <a:t>	$80,000</a:t>
            </a:r>
          </a:p>
        </p:txBody>
      </p:sp>
      <p:sp>
        <p:nvSpPr>
          <p:cNvPr id="8" name="Rectangle 7"/>
          <p:cNvSpPr/>
          <p:nvPr/>
        </p:nvSpPr>
        <p:spPr bwMode="auto">
          <a:xfrm>
            <a:off x="2048242" y="4438651"/>
            <a:ext cx="452063" cy="1163530"/>
          </a:xfrm>
          <a:prstGeom prst="rect">
            <a:avLst/>
          </a:prstGeom>
          <a:solidFill>
            <a:schemeClr val="accent2"/>
          </a:solidFill>
          <a:ln w="12700" cap="flat" cmpd="sng" algn="ctr">
            <a:noFill/>
            <a:prstDash val="solid"/>
            <a:round/>
            <a:headEnd type="none" w="sm" len="sm"/>
            <a:tailEnd type="none" w="sm" len="sm"/>
          </a:ln>
          <a:effectLst/>
        </p:spPr>
        <p:txBody>
          <a:bodyPr/>
          <a:lstStyle/>
          <a:p>
            <a:pPr>
              <a:defRPr/>
            </a:pPr>
            <a:endParaRPr lang="en-US" dirty="0"/>
          </a:p>
        </p:txBody>
      </p:sp>
      <p:sp>
        <p:nvSpPr>
          <p:cNvPr id="9" name="Text Box 4"/>
          <p:cNvSpPr txBox="1">
            <a:spLocks noChangeArrowheads="1"/>
          </p:cNvSpPr>
          <p:nvPr/>
        </p:nvSpPr>
        <p:spPr bwMode="auto">
          <a:xfrm>
            <a:off x="1629962" y="5620317"/>
            <a:ext cx="12783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1714500" algn="l"/>
                <a:tab pos="1943100" algn="ctr"/>
                <a:tab pos="3886200" algn="ctr"/>
                <a:tab pos="4000500"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9pPr>
          </a:lstStyle>
          <a:p>
            <a:pPr algn="ctr">
              <a:spcBef>
                <a:spcPct val="50000"/>
              </a:spcBef>
              <a:buClrTx/>
              <a:buSzTx/>
              <a:buFontTx/>
              <a:buNone/>
            </a:pPr>
            <a:r>
              <a:rPr lang="en-US" altLang="en-US" sz="1800" dirty="0"/>
              <a:t>Today</a:t>
            </a:r>
          </a:p>
        </p:txBody>
      </p:sp>
      <p:sp>
        <p:nvSpPr>
          <p:cNvPr id="10" name="Text Box 19"/>
          <p:cNvSpPr txBox="1">
            <a:spLocks noChangeArrowheads="1"/>
          </p:cNvSpPr>
          <p:nvPr/>
        </p:nvSpPr>
        <p:spPr bwMode="auto">
          <a:xfrm>
            <a:off x="608266" y="2661305"/>
            <a:ext cx="1154044"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519113" algn="ctr"/>
                <a:tab pos="1658938" algn="ctr"/>
                <a:tab pos="2800350" algn="ctr"/>
                <a:tab pos="3940175"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9pPr>
          </a:lstStyle>
          <a:p>
            <a:pPr algn="r">
              <a:spcBef>
                <a:spcPct val="0"/>
              </a:spcBef>
              <a:buClrTx/>
              <a:buSzTx/>
              <a:buFontTx/>
              <a:buNone/>
            </a:pPr>
            <a:r>
              <a:rPr lang="en-US" altLang="en-US" sz="1600" b="1" dirty="0"/>
              <a:t>	$120,000</a:t>
            </a:r>
          </a:p>
        </p:txBody>
      </p:sp>
      <p:sp>
        <p:nvSpPr>
          <p:cNvPr id="11" name="Text Box 19"/>
          <p:cNvSpPr txBox="1">
            <a:spLocks noChangeArrowheads="1"/>
          </p:cNvSpPr>
          <p:nvPr/>
        </p:nvSpPr>
        <p:spPr bwMode="auto">
          <a:xfrm>
            <a:off x="608266" y="3108980"/>
            <a:ext cx="1154044"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519113" algn="ctr"/>
                <a:tab pos="1658938" algn="ctr"/>
                <a:tab pos="2800350" algn="ctr"/>
                <a:tab pos="3940175"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9pPr>
          </a:lstStyle>
          <a:p>
            <a:pPr algn="r">
              <a:spcBef>
                <a:spcPct val="0"/>
              </a:spcBef>
              <a:buClrTx/>
              <a:buSzTx/>
              <a:buFontTx/>
              <a:buNone/>
            </a:pPr>
            <a:r>
              <a:rPr lang="en-US" altLang="en-US" sz="1600" b="1" dirty="0"/>
              <a:t>	$100,000</a:t>
            </a:r>
          </a:p>
        </p:txBody>
      </p:sp>
      <p:sp>
        <p:nvSpPr>
          <p:cNvPr id="12" name="Text Box 19"/>
          <p:cNvSpPr txBox="1">
            <a:spLocks noChangeArrowheads="1"/>
          </p:cNvSpPr>
          <p:nvPr/>
        </p:nvSpPr>
        <p:spPr bwMode="auto">
          <a:xfrm>
            <a:off x="608266" y="4039827"/>
            <a:ext cx="1154044"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519113" algn="ctr"/>
                <a:tab pos="1658938" algn="ctr"/>
                <a:tab pos="2800350" algn="ctr"/>
                <a:tab pos="3940175"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9pPr>
          </a:lstStyle>
          <a:p>
            <a:pPr algn="r">
              <a:spcBef>
                <a:spcPct val="0"/>
              </a:spcBef>
              <a:buClrTx/>
              <a:buSzTx/>
              <a:buFontTx/>
              <a:buNone/>
            </a:pPr>
            <a:r>
              <a:rPr lang="en-US" altLang="en-US" sz="1600" b="1" dirty="0"/>
              <a:t>	$60,000</a:t>
            </a:r>
          </a:p>
        </p:txBody>
      </p:sp>
      <p:sp>
        <p:nvSpPr>
          <p:cNvPr id="13" name="Text Box 19"/>
          <p:cNvSpPr txBox="1">
            <a:spLocks noChangeArrowheads="1"/>
          </p:cNvSpPr>
          <p:nvPr/>
        </p:nvSpPr>
        <p:spPr bwMode="auto">
          <a:xfrm>
            <a:off x="608266" y="4497027"/>
            <a:ext cx="1154044"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519113" algn="ctr"/>
                <a:tab pos="1658938" algn="ctr"/>
                <a:tab pos="2800350" algn="ctr"/>
                <a:tab pos="3940175"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9pPr>
          </a:lstStyle>
          <a:p>
            <a:pPr algn="r">
              <a:spcBef>
                <a:spcPct val="0"/>
              </a:spcBef>
              <a:buClrTx/>
              <a:buSzTx/>
              <a:buFontTx/>
              <a:buNone/>
            </a:pPr>
            <a:r>
              <a:rPr lang="en-US" altLang="en-US" sz="1600" b="1" dirty="0"/>
              <a:t>	$40,000</a:t>
            </a:r>
          </a:p>
        </p:txBody>
      </p:sp>
      <p:sp>
        <p:nvSpPr>
          <p:cNvPr id="14" name="Text Box 19"/>
          <p:cNvSpPr txBox="1">
            <a:spLocks noChangeArrowheads="1"/>
          </p:cNvSpPr>
          <p:nvPr/>
        </p:nvSpPr>
        <p:spPr bwMode="auto">
          <a:xfrm>
            <a:off x="608266" y="4964979"/>
            <a:ext cx="1154044"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519113" algn="ctr"/>
                <a:tab pos="1658938" algn="ctr"/>
                <a:tab pos="2800350" algn="ctr"/>
                <a:tab pos="3940175"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9pPr>
          </a:lstStyle>
          <a:p>
            <a:pPr algn="r">
              <a:spcBef>
                <a:spcPct val="0"/>
              </a:spcBef>
              <a:buClrTx/>
              <a:buSzTx/>
              <a:buFontTx/>
              <a:buNone/>
            </a:pPr>
            <a:r>
              <a:rPr lang="en-US" altLang="en-US" sz="1600" b="1" dirty="0"/>
              <a:t>	$20,000</a:t>
            </a:r>
          </a:p>
        </p:txBody>
      </p:sp>
      <p:sp>
        <p:nvSpPr>
          <p:cNvPr id="15" name="Text Box 19"/>
          <p:cNvSpPr txBox="1">
            <a:spLocks noChangeArrowheads="1"/>
          </p:cNvSpPr>
          <p:nvPr/>
        </p:nvSpPr>
        <p:spPr bwMode="auto">
          <a:xfrm>
            <a:off x="608266" y="5415829"/>
            <a:ext cx="1154044"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519113" algn="ctr"/>
                <a:tab pos="1658938" algn="ctr"/>
                <a:tab pos="2800350" algn="ctr"/>
                <a:tab pos="3940175"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9pPr>
          </a:lstStyle>
          <a:p>
            <a:pPr algn="r">
              <a:spcBef>
                <a:spcPct val="0"/>
              </a:spcBef>
              <a:buClrTx/>
              <a:buSzTx/>
              <a:buFontTx/>
              <a:buNone/>
            </a:pPr>
            <a:r>
              <a:rPr lang="en-US" altLang="en-US" sz="1600" b="1" dirty="0"/>
              <a:t>	$0</a:t>
            </a:r>
          </a:p>
        </p:txBody>
      </p:sp>
      <p:sp>
        <p:nvSpPr>
          <p:cNvPr id="16" name="Text Box 4"/>
          <p:cNvSpPr txBox="1">
            <a:spLocks noChangeArrowheads="1"/>
          </p:cNvSpPr>
          <p:nvPr/>
        </p:nvSpPr>
        <p:spPr bwMode="auto">
          <a:xfrm>
            <a:off x="2702292" y="5620317"/>
            <a:ext cx="12783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1714500" algn="l"/>
                <a:tab pos="1943100" algn="ctr"/>
                <a:tab pos="3886200" algn="ctr"/>
                <a:tab pos="4000500"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9pPr>
          </a:lstStyle>
          <a:p>
            <a:pPr algn="ctr">
              <a:spcBef>
                <a:spcPct val="50000"/>
              </a:spcBef>
              <a:buClrTx/>
              <a:buSzTx/>
              <a:buFontTx/>
              <a:buNone/>
            </a:pPr>
            <a:r>
              <a:rPr lang="en-US" altLang="en-US" sz="1800" dirty="0"/>
              <a:t>5 Years</a:t>
            </a:r>
          </a:p>
        </p:txBody>
      </p:sp>
      <p:sp>
        <p:nvSpPr>
          <p:cNvPr id="17" name="Text Box 4"/>
          <p:cNvSpPr txBox="1">
            <a:spLocks noChangeArrowheads="1"/>
          </p:cNvSpPr>
          <p:nvPr/>
        </p:nvSpPr>
        <p:spPr bwMode="auto">
          <a:xfrm>
            <a:off x="3757377" y="5620317"/>
            <a:ext cx="12783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1714500" algn="l"/>
                <a:tab pos="1943100" algn="ctr"/>
                <a:tab pos="3886200" algn="ctr"/>
                <a:tab pos="4000500"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9pPr>
          </a:lstStyle>
          <a:p>
            <a:pPr algn="ctr">
              <a:spcBef>
                <a:spcPct val="50000"/>
              </a:spcBef>
              <a:buClrTx/>
              <a:buSzTx/>
              <a:buFontTx/>
              <a:buNone/>
            </a:pPr>
            <a:r>
              <a:rPr lang="en-US" altLang="en-US" sz="1800" dirty="0"/>
              <a:t>10 Years</a:t>
            </a:r>
          </a:p>
        </p:txBody>
      </p:sp>
      <p:sp>
        <p:nvSpPr>
          <p:cNvPr id="18" name="Text Box 4"/>
          <p:cNvSpPr txBox="1">
            <a:spLocks noChangeArrowheads="1"/>
          </p:cNvSpPr>
          <p:nvPr/>
        </p:nvSpPr>
        <p:spPr bwMode="auto">
          <a:xfrm>
            <a:off x="4830527" y="5620317"/>
            <a:ext cx="12783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1714500" algn="l"/>
                <a:tab pos="1943100" algn="ctr"/>
                <a:tab pos="3886200" algn="ctr"/>
                <a:tab pos="4000500"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9pPr>
          </a:lstStyle>
          <a:p>
            <a:pPr algn="ctr">
              <a:spcBef>
                <a:spcPct val="50000"/>
              </a:spcBef>
              <a:buClrTx/>
              <a:buSzTx/>
              <a:buFontTx/>
              <a:buNone/>
            </a:pPr>
            <a:r>
              <a:rPr lang="en-US" altLang="en-US" sz="1800" dirty="0"/>
              <a:t>15 Years</a:t>
            </a:r>
          </a:p>
        </p:txBody>
      </p:sp>
      <p:sp>
        <p:nvSpPr>
          <p:cNvPr id="19" name="Text Box 4"/>
          <p:cNvSpPr txBox="1">
            <a:spLocks noChangeArrowheads="1"/>
          </p:cNvSpPr>
          <p:nvPr/>
        </p:nvSpPr>
        <p:spPr bwMode="auto">
          <a:xfrm>
            <a:off x="5910027" y="5620317"/>
            <a:ext cx="12783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1714500" algn="l"/>
                <a:tab pos="1943100" algn="ctr"/>
                <a:tab pos="3886200" algn="ctr"/>
                <a:tab pos="4000500"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9pPr>
          </a:lstStyle>
          <a:p>
            <a:pPr algn="ctr">
              <a:spcBef>
                <a:spcPct val="50000"/>
              </a:spcBef>
              <a:buClrTx/>
              <a:buSzTx/>
              <a:buFontTx/>
              <a:buNone/>
            </a:pPr>
            <a:r>
              <a:rPr lang="en-US" altLang="en-US" sz="1800" dirty="0"/>
              <a:t>20 Years</a:t>
            </a:r>
          </a:p>
        </p:txBody>
      </p:sp>
      <p:sp>
        <p:nvSpPr>
          <p:cNvPr id="20" name="Text Box 4"/>
          <p:cNvSpPr txBox="1">
            <a:spLocks noChangeArrowheads="1"/>
          </p:cNvSpPr>
          <p:nvPr/>
        </p:nvSpPr>
        <p:spPr bwMode="auto">
          <a:xfrm>
            <a:off x="6976827" y="5620317"/>
            <a:ext cx="12783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1714500" algn="l"/>
                <a:tab pos="1943100" algn="ctr"/>
                <a:tab pos="3886200" algn="ctr"/>
                <a:tab pos="4000500"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9pPr>
          </a:lstStyle>
          <a:p>
            <a:pPr algn="ctr">
              <a:spcBef>
                <a:spcPct val="50000"/>
              </a:spcBef>
              <a:buClrTx/>
              <a:buSzTx/>
              <a:buFontTx/>
              <a:buNone/>
            </a:pPr>
            <a:r>
              <a:rPr lang="en-US" altLang="en-US" sz="1800" dirty="0"/>
              <a:t>25 Years</a:t>
            </a:r>
          </a:p>
        </p:txBody>
      </p:sp>
      <p:sp>
        <p:nvSpPr>
          <p:cNvPr id="21" name="Text Box 19"/>
          <p:cNvSpPr txBox="1">
            <a:spLocks noChangeArrowheads="1"/>
          </p:cNvSpPr>
          <p:nvPr/>
        </p:nvSpPr>
        <p:spPr bwMode="auto">
          <a:xfrm>
            <a:off x="1630798" y="4140134"/>
            <a:ext cx="1154044"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519113" algn="ctr"/>
                <a:tab pos="1658938" algn="ctr"/>
                <a:tab pos="2800350" algn="ctr"/>
                <a:tab pos="3940175"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9pPr>
          </a:lstStyle>
          <a:p>
            <a:pPr algn="ctr">
              <a:spcBef>
                <a:spcPct val="0"/>
              </a:spcBef>
              <a:buClrTx/>
              <a:buSzTx/>
              <a:buFontTx/>
              <a:buNone/>
            </a:pPr>
            <a:r>
              <a:rPr lang="en-US" altLang="en-US" sz="1600" b="1" dirty="0"/>
              <a:t>	$50,000</a:t>
            </a:r>
          </a:p>
        </p:txBody>
      </p:sp>
      <p:sp>
        <p:nvSpPr>
          <p:cNvPr id="22" name="Text Box 19"/>
          <p:cNvSpPr txBox="1">
            <a:spLocks noChangeArrowheads="1"/>
          </p:cNvSpPr>
          <p:nvPr/>
        </p:nvSpPr>
        <p:spPr bwMode="auto">
          <a:xfrm>
            <a:off x="2676892" y="3962268"/>
            <a:ext cx="1154044"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519113" algn="ctr"/>
                <a:tab pos="1658938" algn="ctr"/>
                <a:tab pos="2800350" algn="ctr"/>
                <a:tab pos="3940175"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9pPr>
          </a:lstStyle>
          <a:p>
            <a:pPr algn="ctr">
              <a:spcBef>
                <a:spcPct val="0"/>
              </a:spcBef>
              <a:buClrTx/>
              <a:buSzTx/>
              <a:buFontTx/>
              <a:buNone/>
            </a:pPr>
            <a:r>
              <a:rPr lang="en-US" altLang="en-US" sz="1600" b="1" dirty="0"/>
              <a:t>	$57,963</a:t>
            </a:r>
          </a:p>
        </p:txBody>
      </p:sp>
      <p:sp>
        <p:nvSpPr>
          <p:cNvPr id="23" name="Text Box 19"/>
          <p:cNvSpPr txBox="1">
            <a:spLocks noChangeArrowheads="1"/>
          </p:cNvSpPr>
          <p:nvPr/>
        </p:nvSpPr>
        <p:spPr bwMode="auto">
          <a:xfrm>
            <a:off x="3757377" y="3746236"/>
            <a:ext cx="1154044"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519113" algn="ctr"/>
                <a:tab pos="1658938" algn="ctr"/>
                <a:tab pos="2800350" algn="ctr"/>
                <a:tab pos="3940175"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9pPr>
          </a:lstStyle>
          <a:p>
            <a:pPr algn="ctr">
              <a:spcBef>
                <a:spcPct val="0"/>
              </a:spcBef>
              <a:buClrTx/>
              <a:buSzTx/>
              <a:buFontTx/>
              <a:buNone/>
            </a:pPr>
            <a:r>
              <a:rPr lang="en-US" altLang="en-US" sz="1600" b="1" dirty="0"/>
              <a:t>	$67,195</a:t>
            </a:r>
          </a:p>
        </p:txBody>
      </p:sp>
      <p:sp>
        <p:nvSpPr>
          <p:cNvPr id="24" name="Text Box 19"/>
          <p:cNvSpPr txBox="1">
            <a:spLocks noChangeArrowheads="1"/>
          </p:cNvSpPr>
          <p:nvPr/>
        </p:nvSpPr>
        <p:spPr bwMode="auto">
          <a:xfrm>
            <a:off x="4768683" y="3510312"/>
            <a:ext cx="1154044"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519113" algn="ctr"/>
                <a:tab pos="1658938" algn="ctr"/>
                <a:tab pos="2800350" algn="ctr"/>
                <a:tab pos="3940175"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9pPr>
          </a:lstStyle>
          <a:p>
            <a:pPr algn="ctr">
              <a:spcBef>
                <a:spcPct val="0"/>
              </a:spcBef>
              <a:buClrTx/>
              <a:buSzTx/>
              <a:buFontTx/>
              <a:buNone/>
            </a:pPr>
            <a:r>
              <a:rPr lang="en-US" altLang="en-US" sz="1600" b="1" dirty="0"/>
              <a:t>	$77,898</a:t>
            </a:r>
          </a:p>
        </p:txBody>
      </p:sp>
      <p:sp>
        <p:nvSpPr>
          <p:cNvPr id="25" name="Text Box 19"/>
          <p:cNvSpPr txBox="1">
            <a:spLocks noChangeArrowheads="1"/>
          </p:cNvSpPr>
          <p:nvPr/>
        </p:nvSpPr>
        <p:spPr bwMode="auto">
          <a:xfrm>
            <a:off x="5878277" y="3173762"/>
            <a:ext cx="1154044"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519113" algn="ctr"/>
                <a:tab pos="1658938" algn="ctr"/>
                <a:tab pos="2800350" algn="ctr"/>
                <a:tab pos="3940175"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9pPr>
          </a:lstStyle>
          <a:p>
            <a:pPr algn="ctr">
              <a:spcBef>
                <a:spcPct val="0"/>
              </a:spcBef>
              <a:buClrTx/>
              <a:buSzTx/>
              <a:buFontTx/>
              <a:buNone/>
            </a:pPr>
            <a:r>
              <a:rPr lang="en-US" altLang="en-US" sz="1600" b="1" dirty="0"/>
              <a:t>	$90,305</a:t>
            </a:r>
          </a:p>
        </p:txBody>
      </p:sp>
      <p:sp>
        <p:nvSpPr>
          <p:cNvPr id="26" name="Text Box 19"/>
          <p:cNvSpPr txBox="1">
            <a:spLocks noChangeArrowheads="1"/>
          </p:cNvSpPr>
          <p:nvPr/>
        </p:nvSpPr>
        <p:spPr bwMode="auto">
          <a:xfrm>
            <a:off x="6951427" y="2849912"/>
            <a:ext cx="1154044"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519113" algn="ctr"/>
                <a:tab pos="1658938" algn="ctr"/>
                <a:tab pos="2800350" algn="ctr"/>
                <a:tab pos="3940175"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9pPr>
          </a:lstStyle>
          <a:p>
            <a:pPr algn="ctr">
              <a:spcBef>
                <a:spcPct val="0"/>
              </a:spcBef>
              <a:buClrTx/>
              <a:buSzTx/>
              <a:buFontTx/>
              <a:buNone/>
            </a:pPr>
            <a:r>
              <a:rPr lang="en-US" altLang="en-US" sz="1600" b="1" dirty="0"/>
              <a:t>	$104,688</a:t>
            </a:r>
          </a:p>
        </p:txBody>
      </p:sp>
      <p:sp>
        <p:nvSpPr>
          <p:cNvPr id="27" name="Rectangle 26"/>
          <p:cNvSpPr/>
          <p:nvPr/>
        </p:nvSpPr>
        <p:spPr bwMode="auto">
          <a:xfrm>
            <a:off x="3089642" y="4260851"/>
            <a:ext cx="452063" cy="1341330"/>
          </a:xfrm>
          <a:prstGeom prst="rect">
            <a:avLst/>
          </a:prstGeom>
          <a:solidFill>
            <a:schemeClr val="accent2"/>
          </a:solidFill>
          <a:ln w="12700" cap="flat" cmpd="sng" algn="ctr">
            <a:noFill/>
            <a:prstDash val="solid"/>
            <a:round/>
            <a:headEnd type="none" w="sm" len="sm"/>
            <a:tailEnd type="none" w="sm" len="sm"/>
          </a:ln>
          <a:effectLst/>
        </p:spPr>
        <p:txBody>
          <a:bodyPr/>
          <a:lstStyle/>
          <a:p>
            <a:pPr>
              <a:defRPr/>
            </a:pPr>
            <a:endParaRPr lang="en-US" dirty="0"/>
          </a:p>
        </p:txBody>
      </p:sp>
      <p:sp>
        <p:nvSpPr>
          <p:cNvPr id="28" name="Rectangle 27"/>
          <p:cNvSpPr/>
          <p:nvPr/>
        </p:nvSpPr>
        <p:spPr bwMode="auto">
          <a:xfrm>
            <a:off x="4178594" y="4039828"/>
            <a:ext cx="452063" cy="1562353"/>
          </a:xfrm>
          <a:prstGeom prst="rect">
            <a:avLst/>
          </a:prstGeom>
          <a:solidFill>
            <a:schemeClr val="accent2"/>
          </a:solidFill>
          <a:ln w="12700" cap="flat" cmpd="sng" algn="ctr">
            <a:noFill/>
            <a:prstDash val="solid"/>
            <a:round/>
            <a:headEnd type="none" w="sm" len="sm"/>
            <a:tailEnd type="none" w="sm" len="sm"/>
          </a:ln>
          <a:effectLst/>
        </p:spPr>
        <p:txBody>
          <a:bodyPr/>
          <a:lstStyle/>
          <a:p>
            <a:pPr>
              <a:defRPr/>
            </a:pPr>
            <a:endParaRPr lang="en-US" dirty="0"/>
          </a:p>
        </p:txBody>
      </p:sp>
      <p:sp>
        <p:nvSpPr>
          <p:cNvPr id="29" name="Rectangle 28"/>
          <p:cNvSpPr/>
          <p:nvPr/>
        </p:nvSpPr>
        <p:spPr bwMode="auto">
          <a:xfrm>
            <a:off x="5243680" y="3809738"/>
            <a:ext cx="452063" cy="1792443"/>
          </a:xfrm>
          <a:prstGeom prst="rect">
            <a:avLst/>
          </a:prstGeom>
          <a:solidFill>
            <a:schemeClr val="accent2"/>
          </a:solidFill>
          <a:ln w="12700" cap="flat" cmpd="sng" algn="ctr">
            <a:noFill/>
            <a:prstDash val="solid"/>
            <a:round/>
            <a:headEnd type="none" w="sm" len="sm"/>
            <a:tailEnd type="none" w="sm" len="sm"/>
          </a:ln>
          <a:effectLst/>
        </p:spPr>
        <p:txBody>
          <a:bodyPr/>
          <a:lstStyle/>
          <a:p>
            <a:pPr>
              <a:defRPr/>
            </a:pPr>
            <a:endParaRPr lang="en-US" dirty="0"/>
          </a:p>
        </p:txBody>
      </p:sp>
      <p:sp>
        <p:nvSpPr>
          <p:cNvPr id="30" name="Rectangle 29"/>
          <p:cNvSpPr/>
          <p:nvPr/>
        </p:nvSpPr>
        <p:spPr bwMode="auto">
          <a:xfrm>
            <a:off x="6291430" y="3473187"/>
            <a:ext cx="452063" cy="2128994"/>
          </a:xfrm>
          <a:prstGeom prst="rect">
            <a:avLst/>
          </a:prstGeom>
          <a:solidFill>
            <a:schemeClr val="accent2"/>
          </a:solidFill>
          <a:ln w="12700" cap="flat" cmpd="sng" algn="ctr">
            <a:noFill/>
            <a:prstDash val="solid"/>
            <a:round/>
            <a:headEnd type="none" w="sm" len="sm"/>
            <a:tailEnd type="none" w="sm" len="sm"/>
          </a:ln>
          <a:effectLst/>
        </p:spPr>
        <p:txBody>
          <a:bodyPr/>
          <a:lstStyle/>
          <a:p>
            <a:pPr>
              <a:defRPr/>
            </a:pPr>
            <a:endParaRPr lang="en-US" dirty="0"/>
          </a:p>
        </p:txBody>
      </p:sp>
      <p:sp>
        <p:nvSpPr>
          <p:cNvPr id="31" name="Rectangle 30"/>
          <p:cNvSpPr/>
          <p:nvPr/>
        </p:nvSpPr>
        <p:spPr bwMode="auto">
          <a:xfrm>
            <a:off x="7364580" y="3168650"/>
            <a:ext cx="452063" cy="2433531"/>
          </a:xfrm>
          <a:prstGeom prst="rect">
            <a:avLst/>
          </a:prstGeom>
          <a:solidFill>
            <a:schemeClr val="accent2"/>
          </a:solidFill>
          <a:ln w="12700" cap="flat" cmpd="sng" algn="ctr">
            <a:noFill/>
            <a:prstDash val="solid"/>
            <a:round/>
            <a:headEnd type="none" w="sm" len="sm"/>
            <a:tailEnd type="none" w="sm" len="sm"/>
          </a:ln>
          <a:effectLst/>
        </p:spPr>
        <p:txBody>
          <a:bodyPr/>
          <a:lstStyle/>
          <a:p>
            <a:pPr>
              <a:defRPr/>
            </a:pPr>
            <a:endParaRPr lang="en-US" dirty="0"/>
          </a:p>
        </p:txBody>
      </p:sp>
      <p:cxnSp>
        <p:nvCxnSpPr>
          <p:cNvPr id="5" name="Straight Connector 4"/>
          <p:cNvCxnSpPr/>
          <p:nvPr/>
        </p:nvCxnSpPr>
        <p:spPr>
          <a:xfrm>
            <a:off x="1800414" y="5603154"/>
            <a:ext cx="6219636" cy="0"/>
          </a:xfrm>
          <a:prstGeom prst="line">
            <a:avLst/>
          </a:prstGeom>
          <a:ln w="12700">
            <a:solidFill>
              <a:srgbClr val="5D5D5D"/>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V="1">
            <a:off x="1809939" y="2823274"/>
            <a:ext cx="0" cy="2770355"/>
          </a:xfrm>
          <a:prstGeom prst="line">
            <a:avLst/>
          </a:prstGeom>
          <a:ln w="12700">
            <a:solidFill>
              <a:srgbClr val="5D5D5D"/>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1680946" y="2823274"/>
            <a:ext cx="128993" cy="0"/>
          </a:xfrm>
          <a:prstGeom prst="line">
            <a:avLst/>
          </a:prstGeom>
          <a:ln w="12700">
            <a:solidFill>
              <a:srgbClr val="5D5D5D"/>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1671421" y="3277255"/>
            <a:ext cx="128993" cy="0"/>
          </a:xfrm>
          <a:prstGeom prst="line">
            <a:avLst/>
          </a:prstGeom>
          <a:ln w="12700">
            <a:solidFill>
              <a:srgbClr val="5D5D5D"/>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1671420" y="3739176"/>
            <a:ext cx="128993" cy="0"/>
          </a:xfrm>
          <a:prstGeom prst="line">
            <a:avLst/>
          </a:prstGeom>
          <a:ln w="12700">
            <a:solidFill>
              <a:srgbClr val="5D5D5D"/>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1671419" y="4208102"/>
            <a:ext cx="128993" cy="0"/>
          </a:xfrm>
          <a:prstGeom prst="line">
            <a:avLst/>
          </a:prstGeom>
          <a:ln w="12700">
            <a:solidFill>
              <a:srgbClr val="5D5D5D"/>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1671418" y="4663354"/>
            <a:ext cx="128993" cy="0"/>
          </a:xfrm>
          <a:prstGeom prst="line">
            <a:avLst/>
          </a:prstGeom>
          <a:ln w="12700">
            <a:solidFill>
              <a:srgbClr val="5D5D5D"/>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1671421" y="5124595"/>
            <a:ext cx="128993" cy="0"/>
          </a:xfrm>
          <a:prstGeom prst="line">
            <a:avLst/>
          </a:prstGeom>
          <a:ln w="12700">
            <a:solidFill>
              <a:srgbClr val="5D5D5D"/>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1680946" y="5602181"/>
            <a:ext cx="128993" cy="0"/>
          </a:xfrm>
          <a:prstGeom prst="line">
            <a:avLst/>
          </a:prstGeom>
          <a:ln w="12700">
            <a:solidFill>
              <a:srgbClr val="5D5D5D"/>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2477"/>
          <a:stretch/>
        </p:blipFill>
        <p:spPr>
          <a:xfrm>
            <a:off x="2769161" y="1935126"/>
            <a:ext cx="6374839" cy="4922874"/>
          </a:xfrm>
          <a:prstGeom prst="rect">
            <a:avLst/>
          </a:prstGeom>
        </p:spPr>
      </p:pic>
      <p:sp>
        <p:nvSpPr>
          <p:cNvPr id="2" name="Title 1"/>
          <p:cNvSpPr>
            <a:spLocks noGrp="1"/>
          </p:cNvSpPr>
          <p:nvPr>
            <p:ph type="title"/>
          </p:nvPr>
        </p:nvSpPr>
        <p:spPr/>
        <p:txBody>
          <a:bodyPr>
            <a:noAutofit/>
          </a:bodyPr>
          <a:lstStyle/>
          <a:p>
            <a:r>
              <a:rPr lang="en-US" dirty="0"/>
              <a:t>Impact of Taxes</a:t>
            </a:r>
          </a:p>
        </p:txBody>
      </p:sp>
      <p:sp>
        <p:nvSpPr>
          <p:cNvPr id="3" name="Content Placeholder 2"/>
          <p:cNvSpPr>
            <a:spLocks noGrp="1"/>
          </p:cNvSpPr>
          <p:nvPr>
            <p:ph idx="1"/>
          </p:nvPr>
        </p:nvSpPr>
        <p:spPr>
          <a:xfrm>
            <a:off x="530352" y="1828799"/>
            <a:ext cx="6019304" cy="4752753"/>
          </a:xfrm>
        </p:spPr>
        <p:txBody>
          <a:bodyPr>
            <a:noAutofit/>
          </a:bodyPr>
          <a:lstStyle/>
          <a:p>
            <a:r>
              <a:rPr lang="en-US" sz="2800" dirty="0"/>
              <a:t>Ordinary income tax (e.g., interest)</a:t>
            </a:r>
          </a:p>
          <a:p>
            <a:r>
              <a:rPr lang="en-US" sz="2800" dirty="0"/>
              <a:t>Special tax rates for long-term capital gains and qualifying dividends</a:t>
            </a:r>
          </a:p>
          <a:p>
            <a:r>
              <a:rPr lang="en-US" sz="2800" dirty="0"/>
              <a:t>Tax-free income </a:t>
            </a:r>
          </a:p>
          <a:p>
            <a:r>
              <a:rPr lang="en-US" sz="2800" dirty="0"/>
              <a:t>Special rules for </a:t>
            </a:r>
            <a:br>
              <a:rPr lang="en-US" sz="2800" dirty="0"/>
            </a:br>
            <a:r>
              <a:rPr lang="en-US" sz="2800" dirty="0"/>
              <a:t>tax-advantaged accounts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9829" t="17054"/>
          <a:stretch/>
        </p:blipFill>
        <p:spPr>
          <a:xfrm>
            <a:off x="2076489" y="1881963"/>
            <a:ext cx="7077499" cy="4976036"/>
          </a:xfrm>
          <a:prstGeom prst="rect">
            <a:avLst/>
          </a:prstGeom>
        </p:spPr>
      </p:pic>
      <p:sp>
        <p:nvSpPr>
          <p:cNvPr id="2" name="Title 1"/>
          <p:cNvSpPr>
            <a:spLocks noGrp="1"/>
          </p:cNvSpPr>
          <p:nvPr>
            <p:ph type="title"/>
          </p:nvPr>
        </p:nvSpPr>
        <p:spPr/>
        <p:txBody>
          <a:bodyPr>
            <a:noAutofit/>
          </a:bodyPr>
          <a:lstStyle/>
          <a:p>
            <a:r>
              <a:rPr lang="en-US" dirty="0"/>
              <a:t>Understanding Risk</a:t>
            </a:r>
          </a:p>
        </p:txBody>
      </p:sp>
      <p:sp>
        <p:nvSpPr>
          <p:cNvPr id="3" name="Content Placeholder 2"/>
          <p:cNvSpPr>
            <a:spLocks noGrp="1"/>
          </p:cNvSpPr>
          <p:nvPr>
            <p:ph idx="1"/>
          </p:nvPr>
        </p:nvSpPr>
        <p:spPr>
          <a:xfrm>
            <a:off x="530353" y="1828799"/>
            <a:ext cx="3563182" cy="3519377"/>
          </a:xfrm>
        </p:spPr>
        <p:txBody>
          <a:bodyPr/>
          <a:lstStyle/>
          <a:p>
            <a:r>
              <a:rPr lang="en-US" sz="2800" dirty="0"/>
              <a:t>Market risk</a:t>
            </a:r>
          </a:p>
          <a:p>
            <a:r>
              <a:rPr lang="en-US" sz="2800" dirty="0"/>
              <a:t>Reinvestment risk</a:t>
            </a:r>
          </a:p>
          <a:p>
            <a:r>
              <a:rPr lang="en-US" sz="2800" dirty="0"/>
              <a:t>Interest rate risk</a:t>
            </a:r>
          </a:p>
          <a:p>
            <a:endParaRPr lang="en-US" sz="2800"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1463" y="1247775"/>
            <a:ext cx="5701382" cy="5201362"/>
          </a:xfrm>
          <a:prstGeom prst="rect">
            <a:avLst/>
          </a:prstGeom>
        </p:spPr>
      </p:pic>
      <p:sp>
        <p:nvSpPr>
          <p:cNvPr id="9" name="Title 8"/>
          <p:cNvSpPr>
            <a:spLocks noGrp="1"/>
          </p:cNvSpPr>
          <p:nvPr>
            <p:ph type="title"/>
          </p:nvPr>
        </p:nvSpPr>
        <p:spPr/>
        <p:txBody>
          <a:bodyPr>
            <a:noAutofit/>
          </a:bodyPr>
          <a:lstStyle/>
          <a:p>
            <a:r>
              <a:rPr lang="en-US" dirty="0"/>
              <a:t>Sources of Retirement Income</a:t>
            </a:r>
          </a:p>
        </p:txBody>
      </p:sp>
      <p:sp>
        <p:nvSpPr>
          <p:cNvPr id="16" name="Content Placeholder 15"/>
          <p:cNvSpPr>
            <a:spLocks noGrp="1"/>
          </p:cNvSpPr>
          <p:nvPr>
            <p:ph idx="1"/>
          </p:nvPr>
        </p:nvSpPr>
        <p:spPr>
          <a:xfrm>
            <a:off x="530352" y="2275386"/>
            <a:ext cx="5817285" cy="2849526"/>
          </a:xfrm>
        </p:spPr>
        <p:txBody>
          <a:bodyPr/>
          <a:lstStyle/>
          <a:p>
            <a:r>
              <a:rPr lang="en-US" sz="2800" dirty="0"/>
              <a:t>Social Security</a:t>
            </a:r>
          </a:p>
          <a:p>
            <a:r>
              <a:rPr lang="en-US" sz="2800" dirty="0"/>
              <a:t>Employer pension</a:t>
            </a:r>
          </a:p>
          <a:p>
            <a:r>
              <a:rPr lang="en-US" sz="2800" dirty="0"/>
              <a:t>Individual savings &amp; investments</a:t>
            </a:r>
          </a:p>
          <a:p>
            <a:endParaRPr lang="en-US" dirty="0"/>
          </a:p>
          <a:p>
            <a:endParaRPr lang="en-US" dirty="0"/>
          </a:p>
        </p:txBody>
      </p:sp>
      <p:sp>
        <p:nvSpPr>
          <p:cNvPr id="13" name="Text Placeholder 12"/>
          <p:cNvSpPr>
            <a:spLocks noGrp="1"/>
          </p:cNvSpPr>
          <p:nvPr>
            <p:ph type="body" idx="4294967295"/>
          </p:nvPr>
        </p:nvSpPr>
        <p:spPr>
          <a:xfrm>
            <a:off x="554831" y="1701800"/>
            <a:ext cx="4040188" cy="693331"/>
          </a:xfrm>
        </p:spPr>
        <p:txBody>
          <a:bodyPr>
            <a:normAutofit/>
          </a:bodyPr>
          <a:lstStyle/>
          <a:p>
            <a:pPr marL="0" indent="0">
              <a:buNone/>
            </a:pPr>
            <a:r>
              <a:rPr lang="en-US" sz="2400" b="1" dirty="0">
                <a:solidFill>
                  <a:schemeClr val="accent6"/>
                </a:solidFill>
              </a:rPr>
              <a:t>The “Three-Legged” Stool</a:t>
            </a:r>
          </a:p>
        </p:txBody>
      </p:sp>
      <p:sp>
        <p:nvSpPr>
          <p:cNvPr id="17412" name="Text Box 15"/>
          <p:cNvSpPr txBox="1">
            <a:spLocks noChangeArrowheads="1"/>
          </p:cNvSpPr>
          <p:nvPr/>
        </p:nvSpPr>
        <p:spPr bwMode="auto">
          <a:xfrm>
            <a:off x="2574925" y="5141913"/>
            <a:ext cx="184150" cy="366712"/>
          </a:xfrm>
          <a:prstGeom prst="rect">
            <a:avLst/>
          </a:prstGeom>
          <a:noFill/>
          <a:ln w="9525">
            <a:noFill/>
            <a:miter lim="800000"/>
            <a:headEnd/>
            <a:tailEnd/>
          </a:ln>
        </p:spPr>
        <p:txBody>
          <a:bodyPr wrap="none">
            <a:spAutoFit/>
          </a:bodyPr>
          <a:lstStyle/>
          <a:p>
            <a:endParaRPr lang="en-US"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dissolv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dissolv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dissolve">
                                      <p:cBhvr>
                                        <p:cTn id="17"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0352" y="530352"/>
            <a:ext cx="7114457" cy="617964"/>
          </a:xfrm>
        </p:spPr>
        <p:txBody>
          <a:bodyPr>
            <a:noAutofit/>
          </a:bodyPr>
          <a:lstStyle/>
          <a:p>
            <a:pPr>
              <a:defRPr/>
            </a:pPr>
            <a:r>
              <a:rPr lang="en-US" dirty="0"/>
              <a:t>Social Security Basics</a:t>
            </a:r>
          </a:p>
        </p:txBody>
      </p:sp>
      <p:sp>
        <p:nvSpPr>
          <p:cNvPr id="15" name="Content Placeholder 9"/>
          <p:cNvSpPr>
            <a:spLocks noGrp="1"/>
          </p:cNvSpPr>
          <p:nvPr>
            <p:ph sz="half" idx="1"/>
          </p:nvPr>
        </p:nvSpPr>
        <p:spPr>
          <a:xfrm>
            <a:off x="587375" y="1625602"/>
            <a:ext cx="4394200" cy="4251324"/>
          </a:xfrm>
        </p:spPr>
        <p:txBody>
          <a:bodyPr>
            <a:noAutofit/>
          </a:bodyPr>
          <a:lstStyle/>
          <a:p>
            <a:r>
              <a:rPr lang="en-US" dirty="0"/>
              <a:t>Benefit calculation</a:t>
            </a:r>
          </a:p>
          <a:p>
            <a:r>
              <a:rPr lang="en-US" dirty="0"/>
              <a:t>Start date</a:t>
            </a:r>
          </a:p>
          <a:p>
            <a:r>
              <a:rPr lang="en-US" dirty="0"/>
              <a:t>Working in retirement</a:t>
            </a:r>
          </a:p>
          <a:p>
            <a:r>
              <a:rPr lang="en-US" dirty="0"/>
              <a:t>Inflation</a:t>
            </a:r>
          </a:p>
          <a:p>
            <a:r>
              <a:rPr lang="en-US" dirty="0"/>
              <a:t>Bottom line: Social Security will likely meet only a portion of </a:t>
            </a:r>
            <a:br>
              <a:rPr lang="en-US" dirty="0"/>
            </a:br>
            <a:r>
              <a:rPr lang="en-US" dirty="0"/>
              <a:t>your retirement </a:t>
            </a:r>
            <a:br>
              <a:rPr lang="en-US" dirty="0"/>
            </a:br>
            <a:r>
              <a:rPr lang="en-US" dirty="0"/>
              <a:t>income needs</a:t>
            </a:r>
          </a:p>
          <a:p>
            <a:endParaRPr lang="en-US" dirty="0"/>
          </a:p>
        </p:txBody>
      </p:sp>
      <p:grpSp>
        <p:nvGrpSpPr>
          <p:cNvPr id="4" name="Group 3"/>
          <p:cNvGrpSpPr/>
          <p:nvPr/>
        </p:nvGrpSpPr>
        <p:grpSpPr>
          <a:xfrm>
            <a:off x="4905375" y="1619250"/>
            <a:ext cx="3952875" cy="2694444"/>
            <a:chOff x="4905375" y="1619250"/>
            <a:chExt cx="3952875" cy="2694444"/>
          </a:xfrm>
        </p:grpSpPr>
        <p:grpSp>
          <p:nvGrpSpPr>
            <p:cNvPr id="10" name="Group 9"/>
            <p:cNvGrpSpPr/>
            <p:nvPr/>
          </p:nvGrpSpPr>
          <p:grpSpPr>
            <a:xfrm>
              <a:off x="5024437" y="1724025"/>
              <a:ext cx="3619500" cy="2589669"/>
              <a:chOff x="5024437" y="1295400"/>
              <a:chExt cx="3619500" cy="2589669"/>
            </a:xfrm>
          </p:grpSpPr>
          <p:sp>
            <p:nvSpPr>
              <p:cNvPr id="2" name="TextBox 1"/>
              <p:cNvSpPr txBox="1"/>
              <p:nvPr/>
            </p:nvSpPr>
            <p:spPr>
              <a:xfrm>
                <a:off x="5024437" y="1295400"/>
                <a:ext cx="3267075" cy="677108"/>
              </a:xfrm>
              <a:prstGeom prst="rect">
                <a:avLst/>
              </a:prstGeom>
              <a:noFill/>
            </p:spPr>
            <p:txBody>
              <a:bodyPr wrap="square" rtlCol="0">
                <a:spAutoFit/>
              </a:bodyPr>
              <a:lstStyle/>
              <a:p>
                <a:pPr lvl="0"/>
                <a:r>
                  <a:rPr lang="en-US" sz="2000" b="1" dirty="0">
                    <a:solidFill>
                      <a:schemeClr val="accent6"/>
                    </a:solidFill>
                  </a:rPr>
                  <a:t>When do benefits begin?</a:t>
                </a:r>
              </a:p>
              <a:p>
                <a:endParaRPr lang="en-US" dirty="0"/>
              </a:p>
            </p:txBody>
          </p:sp>
          <p:sp>
            <p:nvSpPr>
              <p:cNvPr id="3" name="TextBox 2"/>
              <p:cNvSpPr txBox="1"/>
              <p:nvPr/>
            </p:nvSpPr>
            <p:spPr>
              <a:xfrm>
                <a:off x="5053012" y="1638300"/>
                <a:ext cx="3590925" cy="2246769"/>
              </a:xfrm>
              <a:prstGeom prst="rect">
                <a:avLst/>
              </a:prstGeom>
              <a:noFill/>
            </p:spPr>
            <p:txBody>
              <a:bodyPr wrap="square" rtlCol="0">
                <a:spAutoFit/>
              </a:bodyPr>
              <a:lstStyle/>
              <a:p>
                <a:pPr marL="171450" lvl="0" indent="-171450">
                  <a:buFont typeface="Arial" panose="020B0604020202020204" pitchFamily="34" charset="0"/>
                  <a:buChar char="•"/>
                </a:pPr>
                <a:r>
                  <a:rPr lang="en-US" sz="2000" dirty="0">
                    <a:solidFill>
                      <a:srgbClr val="5D5D5D"/>
                    </a:solidFill>
                  </a:rPr>
                  <a:t>Earliest</a:t>
                </a:r>
                <a:r>
                  <a:rPr lang="en-US" sz="2000" dirty="0"/>
                  <a:t> — </a:t>
                </a:r>
                <a:r>
                  <a:rPr lang="en-US" sz="2000" dirty="0">
                    <a:solidFill>
                      <a:srgbClr val="5D5D5D"/>
                    </a:solidFill>
                  </a:rPr>
                  <a:t>age 62</a:t>
                </a:r>
              </a:p>
              <a:p>
                <a:pPr marL="171450" lvl="0" indent="-171450">
                  <a:buFont typeface="Arial" panose="020B0604020202020204" pitchFamily="34" charset="0"/>
                  <a:buChar char="•"/>
                </a:pPr>
                <a:r>
                  <a:rPr lang="en-US" sz="2000" dirty="0">
                    <a:solidFill>
                      <a:srgbClr val="5D5D5D"/>
                    </a:solidFill>
                  </a:rPr>
                  <a:t>Benefits before normal retirement age: monthly benefit permanently reduced</a:t>
                </a:r>
              </a:p>
              <a:p>
                <a:pPr marL="171450" lvl="0" indent="-171450">
                  <a:buFont typeface="Arial" panose="020B0604020202020204" pitchFamily="34" charset="0"/>
                  <a:buChar char="•"/>
                </a:pPr>
                <a:r>
                  <a:rPr lang="en-US" sz="2000" dirty="0">
                    <a:solidFill>
                      <a:srgbClr val="5D5D5D"/>
                    </a:solidFill>
                  </a:rPr>
                  <a:t>Balance reduced benefits against more benefit payments</a:t>
                </a:r>
              </a:p>
              <a:p>
                <a:pPr marL="171450" indent="-171450">
                  <a:buFont typeface="Arial" panose="020B0604020202020204" pitchFamily="34" charset="0"/>
                  <a:buChar char="•"/>
                </a:pPr>
                <a:endParaRPr lang="en-US" sz="2000" dirty="0"/>
              </a:p>
            </p:txBody>
          </p:sp>
        </p:grpSp>
        <p:sp>
          <p:nvSpPr>
            <p:cNvPr id="14" name="Rectangle 13"/>
            <p:cNvSpPr/>
            <p:nvPr/>
          </p:nvSpPr>
          <p:spPr>
            <a:xfrm>
              <a:off x="4905375" y="1619250"/>
              <a:ext cx="3952875" cy="2486025"/>
            </a:xfrm>
            <a:prstGeom prst="rect">
              <a:avLst/>
            </a:prstGeom>
            <a:no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6" name="Group 5"/>
          <p:cNvGrpSpPr/>
          <p:nvPr/>
        </p:nvGrpSpPr>
        <p:grpSpPr>
          <a:xfrm>
            <a:off x="4905375" y="4191000"/>
            <a:ext cx="3952875" cy="2486025"/>
            <a:chOff x="4905375" y="4191000"/>
            <a:chExt cx="3952875" cy="2486025"/>
          </a:xfrm>
        </p:grpSpPr>
        <p:grpSp>
          <p:nvGrpSpPr>
            <p:cNvPr id="11" name="Group 10"/>
            <p:cNvGrpSpPr/>
            <p:nvPr/>
          </p:nvGrpSpPr>
          <p:grpSpPr>
            <a:xfrm>
              <a:off x="5024437" y="4238625"/>
              <a:ext cx="3590925" cy="2355116"/>
              <a:chOff x="5024437" y="4238625"/>
              <a:chExt cx="3590925" cy="2355116"/>
            </a:xfrm>
          </p:grpSpPr>
          <p:sp>
            <p:nvSpPr>
              <p:cNvPr id="12" name="TextBox 11"/>
              <p:cNvSpPr txBox="1"/>
              <p:nvPr/>
            </p:nvSpPr>
            <p:spPr>
              <a:xfrm>
                <a:off x="5043486" y="4238625"/>
                <a:ext cx="3477955" cy="984885"/>
              </a:xfrm>
              <a:prstGeom prst="rect">
                <a:avLst/>
              </a:prstGeom>
              <a:noFill/>
            </p:spPr>
            <p:txBody>
              <a:bodyPr wrap="square" rtlCol="0">
                <a:spAutoFit/>
              </a:bodyPr>
              <a:lstStyle/>
              <a:p>
                <a:pPr lvl="0"/>
                <a:r>
                  <a:rPr lang="en-US" sz="2000" b="1" dirty="0">
                    <a:solidFill>
                      <a:schemeClr val="accent6"/>
                    </a:solidFill>
                  </a:rPr>
                  <a:t>How much annual income will </a:t>
                </a:r>
                <a:br>
                  <a:rPr lang="en-US" sz="2000" b="1" dirty="0">
                    <a:solidFill>
                      <a:schemeClr val="accent6"/>
                    </a:solidFill>
                  </a:rPr>
                </a:br>
                <a:r>
                  <a:rPr lang="en-US" sz="2000" b="1" dirty="0">
                    <a:solidFill>
                      <a:schemeClr val="accent6"/>
                    </a:solidFill>
                  </a:rPr>
                  <a:t>you receive?</a:t>
                </a:r>
              </a:p>
              <a:p>
                <a:endParaRPr lang="en-US" dirty="0"/>
              </a:p>
            </p:txBody>
          </p:sp>
          <p:sp>
            <p:nvSpPr>
              <p:cNvPr id="13" name="TextBox 12"/>
              <p:cNvSpPr txBox="1"/>
              <p:nvPr/>
            </p:nvSpPr>
            <p:spPr>
              <a:xfrm>
                <a:off x="5024437" y="4962525"/>
                <a:ext cx="3590925" cy="1631216"/>
              </a:xfrm>
              <a:prstGeom prst="rect">
                <a:avLst/>
              </a:prstGeom>
              <a:noFill/>
            </p:spPr>
            <p:txBody>
              <a:bodyPr wrap="square" rtlCol="0">
                <a:spAutoFit/>
              </a:bodyPr>
              <a:lstStyle/>
              <a:p>
                <a:pPr marL="171450" lvl="0" indent="-171450">
                  <a:buFont typeface="Arial" panose="020B0604020202020204" pitchFamily="34" charset="0"/>
                  <a:buChar char="•"/>
                </a:pPr>
                <a:r>
                  <a:rPr lang="en-US" sz="2000" dirty="0">
                    <a:solidFill>
                      <a:srgbClr val="5D5D5D"/>
                    </a:solidFill>
                  </a:rPr>
                  <a:t>Number of years worked</a:t>
                </a:r>
              </a:p>
              <a:p>
                <a:pPr marL="171450" lvl="0" indent="-171450">
                  <a:buFont typeface="Arial" panose="020B0604020202020204" pitchFamily="34" charset="0"/>
                  <a:buChar char="•"/>
                </a:pPr>
                <a:r>
                  <a:rPr lang="en-US" sz="2000" dirty="0">
                    <a:solidFill>
                      <a:srgbClr val="5D5D5D"/>
                    </a:solidFill>
                  </a:rPr>
                  <a:t>Amount you’ve earned</a:t>
                </a:r>
              </a:p>
              <a:p>
                <a:pPr marL="171450" lvl="0" indent="-171450">
                  <a:buFont typeface="Arial" panose="020B0604020202020204" pitchFamily="34" charset="0"/>
                  <a:buChar char="•"/>
                </a:pPr>
                <a:r>
                  <a:rPr lang="en-US" sz="2000" dirty="0">
                    <a:solidFill>
                      <a:srgbClr val="5D5D5D"/>
                    </a:solidFill>
                  </a:rPr>
                  <a:t>35 highest earning years</a:t>
                </a:r>
              </a:p>
              <a:p>
                <a:pPr marL="171450" lvl="0" indent="-171450">
                  <a:buFont typeface="Arial" panose="020B0604020202020204" pitchFamily="34" charset="0"/>
                  <a:buChar char="•"/>
                </a:pPr>
                <a:r>
                  <a:rPr lang="en-US" sz="2000" dirty="0">
                    <a:solidFill>
                      <a:srgbClr val="5D5D5D"/>
                    </a:solidFill>
                  </a:rPr>
                  <a:t>Annual Social Security statement provides </a:t>
                </a:r>
                <a:endParaRPr lang="en-US" sz="2000" dirty="0"/>
              </a:p>
            </p:txBody>
          </p:sp>
        </p:grpSp>
        <p:sp>
          <p:nvSpPr>
            <p:cNvPr id="16" name="Rectangle 15"/>
            <p:cNvSpPr/>
            <p:nvPr/>
          </p:nvSpPr>
          <p:spPr>
            <a:xfrm>
              <a:off x="4905375" y="4191000"/>
              <a:ext cx="3952875" cy="2486025"/>
            </a:xfrm>
            <a:prstGeom prst="rect">
              <a:avLst/>
            </a:prstGeom>
            <a:no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xEl>
                                              <p:pRg st="1" end="1"/>
                                            </p:txEl>
                                          </p:spTgt>
                                        </p:tgtEl>
                                        <p:attrNameLst>
                                          <p:attrName>style.visibility</p:attrName>
                                        </p:attrNameLst>
                                      </p:cBhvr>
                                      <p:to>
                                        <p:strVal val="visible"/>
                                      </p:to>
                                    </p:set>
                                    <p:animEffect transition="in" filter="fade">
                                      <p:cBhvr>
                                        <p:cTn id="15" dur="500"/>
                                        <p:tgtEl>
                                          <p:spTgt spid="15">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
                                            <p:txEl>
                                              <p:pRg st="2" end="2"/>
                                            </p:txEl>
                                          </p:spTgt>
                                        </p:tgtEl>
                                        <p:attrNameLst>
                                          <p:attrName>style.visibility</p:attrName>
                                        </p:attrNameLst>
                                      </p:cBhvr>
                                      <p:to>
                                        <p:strVal val="visible"/>
                                      </p:to>
                                    </p:set>
                                    <p:animEffect transition="in" filter="fade">
                                      <p:cBhvr>
                                        <p:cTn id="23" dur="500"/>
                                        <p:tgtEl>
                                          <p:spTgt spid="1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5">
                                            <p:txEl>
                                              <p:pRg st="3" end="3"/>
                                            </p:txEl>
                                          </p:spTgt>
                                        </p:tgtEl>
                                        <p:attrNameLst>
                                          <p:attrName>style.visibility</p:attrName>
                                        </p:attrNameLst>
                                      </p:cBhvr>
                                      <p:to>
                                        <p:strVal val="visible"/>
                                      </p:to>
                                    </p:set>
                                    <p:animEffect transition="in" filter="fade">
                                      <p:cBhvr>
                                        <p:cTn id="28" dur="500"/>
                                        <p:tgtEl>
                                          <p:spTgt spid="15">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5">
                                            <p:txEl>
                                              <p:pRg st="4" end="4"/>
                                            </p:txEl>
                                          </p:spTgt>
                                        </p:tgtEl>
                                        <p:attrNameLst>
                                          <p:attrName>style.visibility</p:attrName>
                                        </p:attrNameLst>
                                      </p:cBhvr>
                                      <p:to>
                                        <p:strVal val="visible"/>
                                      </p:to>
                                    </p:set>
                                    <p:animEffect transition="in" filter="fade">
                                      <p:cBhvr>
                                        <p:cTn id="33" dur="500"/>
                                        <p:tgtEl>
                                          <p:spTgt spid="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6249"/>
          <a:stretch/>
        </p:blipFill>
        <p:spPr>
          <a:xfrm>
            <a:off x="2444183" y="2094614"/>
            <a:ext cx="6699817" cy="4763386"/>
          </a:xfrm>
          <a:prstGeom prst="rect">
            <a:avLst/>
          </a:prstGeom>
        </p:spPr>
      </p:pic>
      <p:sp>
        <p:nvSpPr>
          <p:cNvPr id="6" name="Title 5"/>
          <p:cNvSpPr>
            <a:spLocks noGrp="1"/>
          </p:cNvSpPr>
          <p:nvPr>
            <p:ph type="title"/>
          </p:nvPr>
        </p:nvSpPr>
        <p:spPr/>
        <p:txBody>
          <a:bodyPr>
            <a:noAutofit/>
          </a:bodyPr>
          <a:lstStyle/>
          <a:p>
            <a:pPr lvl="0"/>
            <a:r>
              <a:rPr lang="en-US" dirty="0"/>
              <a:t>Employer Pension Basics</a:t>
            </a:r>
          </a:p>
        </p:txBody>
      </p:sp>
      <p:sp>
        <p:nvSpPr>
          <p:cNvPr id="9" name="Content Placeholder 8"/>
          <p:cNvSpPr>
            <a:spLocks noGrp="1"/>
          </p:cNvSpPr>
          <p:nvPr>
            <p:ph idx="1"/>
          </p:nvPr>
        </p:nvSpPr>
        <p:spPr>
          <a:xfrm>
            <a:off x="530352" y="1828800"/>
            <a:ext cx="5221861" cy="3615070"/>
          </a:xfrm>
        </p:spPr>
        <p:txBody>
          <a:bodyPr>
            <a:normAutofit/>
          </a:bodyPr>
          <a:lstStyle/>
          <a:p>
            <a:r>
              <a:rPr lang="en-US" dirty="0"/>
              <a:t>Understand payout options</a:t>
            </a:r>
          </a:p>
          <a:p>
            <a:pPr lvl="1"/>
            <a:r>
              <a:rPr lang="en-US" dirty="0"/>
              <a:t>Single-life annuity</a:t>
            </a:r>
          </a:p>
          <a:p>
            <a:pPr lvl="1"/>
            <a:r>
              <a:rPr lang="en-US" dirty="0"/>
              <a:t>QJSA</a:t>
            </a:r>
          </a:p>
          <a:p>
            <a:pPr lvl="1"/>
            <a:r>
              <a:rPr lang="en-US" dirty="0"/>
              <a:t>Other options (e.g., lump sum)</a:t>
            </a:r>
          </a:p>
          <a:p>
            <a:r>
              <a:rPr lang="en-US" dirty="0"/>
              <a:t>Inflation adjustments?</a:t>
            </a:r>
          </a:p>
          <a:p>
            <a:r>
              <a:rPr lang="en-US" dirty="0"/>
              <a:t>Read plan explanation of benefits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dissolv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dissolv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dissolv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dissolv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dissolve">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dissolve">
                                      <p:cBhvr>
                                        <p:cTn id="32"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BE7C7F-352F-4E48-B1EE-1ADBE5AAB239}"/>
              </a:ext>
            </a:extLst>
          </p:cNvPr>
          <p:cNvSpPr>
            <a:spLocks noGrp="1"/>
          </p:cNvSpPr>
          <p:nvPr>
            <p:ph idx="1"/>
          </p:nvPr>
        </p:nvSpPr>
        <p:spPr>
          <a:xfrm>
            <a:off x="423672" y="2910840"/>
            <a:ext cx="8296656" cy="1036320"/>
          </a:xfrm>
        </p:spPr>
        <p:txBody>
          <a:bodyPr/>
          <a:lstStyle/>
          <a:p>
            <a:pPr marL="0" indent="0" algn="ctr">
              <a:buNone/>
            </a:pPr>
            <a:r>
              <a:rPr lang="en-US" sz="1800" dirty="0">
                <a:solidFill>
                  <a:schemeClr val="bg1">
                    <a:lumMod val="10000"/>
                  </a:schemeClr>
                </a:solidFill>
              </a:rPr>
              <a:t>Securities and advisory services are offered through LPL Financial (LPL), a </a:t>
            </a:r>
          </a:p>
          <a:p>
            <a:pPr marL="0" indent="0" algn="ctr">
              <a:buNone/>
            </a:pPr>
            <a:r>
              <a:rPr lang="en-US" sz="1800" dirty="0">
                <a:solidFill>
                  <a:schemeClr val="bg1">
                    <a:lumMod val="10000"/>
                  </a:schemeClr>
                </a:solidFill>
              </a:rPr>
              <a:t>registered investment advisor and broker/dealer (member FINRA/SIPC). </a:t>
            </a:r>
            <a:endParaRPr lang="en-US" dirty="0"/>
          </a:p>
        </p:txBody>
      </p:sp>
    </p:spTree>
    <p:extLst>
      <p:ext uri="{BB962C8B-B14F-4D97-AF65-F5344CB8AC3E}">
        <p14:creationId xmlns:p14="http://schemas.microsoft.com/office/powerpoint/2010/main" val="4043874613"/>
      </p:ext>
    </p:extLst>
  </p:cSld>
  <p:clrMapOvr>
    <a:masterClrMapping/>
  </p:clrMapOvr>
  <p:transition spd="slow">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0352" y="530352"/>
            <a:ext cx="6285118" cy="660495"/>
          </a:xfrm>
        </p:spPr>
        <p:txBody>
          <a:bodyPr>
            <a:noAutofit/>
          </a:bodyPr>
          <a:lstStyle/>
          <a:p>
            <a:pPr>
              <a:defRPr/>
            </a:pPr>
            <a:r>
              <a:rPr lang="en-US" dirty="0"/>
              <a:t>Identifying the “Gap”</a:t>
            </a:r>
          </a:p>
        </p:txBody>
      </p:sp>
      <p:graphicFrame>
        <p:nvGraphicFramePr>
          <p:cNvPr id="18" name="Content Placeholder 17"/>
          <p:cNvGraphicFramePr>
            <a:graphicFrameLocks noGrp="1"/>
          </p:cNvGraphicFramePr>
          <p:nvPr>
            <p:ph idx="1"/>
            <p:extLst>
              <p:ext uri="{D42A27DB-BD31-4B8C-83A1-F6EECF244321}">
                <p14:modId xmlns:p14="http://schemas.microsoft.com/office/powerpoint/2010/main" val="1320967954"/>
              </p:ext>
            </p:extLst>
          </p:nvPr>
        </p:nvGraphicFramePr>
        <p:xfrm>
          <a:off x="914400" y="1828800"/>
          <a:ext cx="7772400" cy="4530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3888" y="1477924"/>
            <a:ext cx="8070112" cy="5380075"/>
          </a:xfrm>
          <a:prstGeom prst="rect">
            <a:avLst/>
          </a:prstGeom>
        </p:spPr>
      </p:pic>
      <p:sp>
        <p:nvSpPr>
          <p:cNvPr id="4" name="Title 3"/>
          <p:cNvSpPr>
            <a:spLocks noGrp="1"/>
          </p:cNvSpPr>
          <p:nvPr>
            <p:ph type="title"/>
          </p:nvPr>
        </p:nvSpPr>
        <p:spPr/>
        <p:txBody>
          <a:bodyPr>
            <a:noAutofit/>
          </a:bodyPr>
          <a:lstStyle/>
          <a:p>
            <a:r>
              <a:rPr lang="en-US" dirty="0"/>
              <a:t>Personal Savings: </a:t>
            </a:r>
            <a:br>
              <a:rPr lang="en-US" dirty="0"/>
            </a:br>
            <a:r>
              <a:rPr lang="en-US" dirty="0"/>
              <a:t>General Considerations</a:t>
            </a:r>
          </a:p>
        </p:txBody>
      </p:sp>
      <p:sp>
        <p:nvSpPr>
          <p:cNvPr id="5" name="Content Placeholder 4"/>
          <p:cNvSpPr>
            <a:spLocks noGrp="1"/>
          </p:cNvSpPr>
          <p:nvPr>
            <p:ph idx="1"/>
          </p:nvPr>
        </p:nvSpPr>
        <p:spPr>
          <a:xfrm>
            <a:off x="546100" y="2187575"/>
            <a:ext cx="6152412" cy="3702862"/>
          </a:xfrm>
        </p:spPr>
        <p:txBody>
          <a:bodyPr>
            <a:normAutofit/>
          </a:bodyPr>
          <a:lstStyle/>
          <a:p>
            <a:pPr marL="339725" indent="-339725"/>
            <a:r>
              <a:rPr lang="en-US" dirty="0"/>
              <a:t>Investment / asset allocation strategy</a:t>
            </a:r>
          </a:p>
          <a:p>
            <a:pPr marL="339725" indent="-339725"/>
            <a:r>
              <a:rPr lang="en-US" dirty="0"/>
              <a:t>Specific investment and product choice</a:t>
            </a:r>
          </a:p>
          <a:p>
            <a:pPr marL="339725" indent="-339725"/>
            <a:r>
              <a:rPr lang="en-US" dirty="0"/>
              <a:t>Withdrawal rate</a:t>
            </a:r>
          </a:p>
          <a:p>
            <a:pPr marL="339725" indent="-339725"/>
            <a:r>
              <a:rPr lang="en-US" dirty="0"/>
              <a:t>Order of withdrawals</a:t>
            </a:r>
          </a:p>
          <a:p>
            <a:pPr marL="339725" indent="-339725"/>
            <a:r>
              <a:rPr lang="en-US" dirty="0"/>
              <a:t>Required minimum </a:t>
            </a:r>
            <a:br>
              <a:rPr lang="en-US" dirty="0"/>
            </a:br>
            <a:r>
              <a:rPr lang="en-US" dirty="0"/>
              <a:t>distributions (RMDs)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dissolv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dissolve">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512884" y="2438400"/>
            <a:ext cx="6631116" cy="4419600"/>
          </a:xfrm>
          <a:prstGeom prst="rect">
            <a:avLst/>
          </a:prstGeom>
        </p:spPr>
      </p:pic>
      <p:sp>
        <p:nvSpPr>
          <p:cNvPr id="2" name="Title 1"/>
          <p:cNvSpPr>
            <a:spLocks noGrp="1"/>
          </p:cNvSpPr>
          <p:nvPr>
            <p:ph type="title"/>
          </p:nvPr>
        </p:nvSpPr>
        <p:spPr/>
        <p:txBody>
          <a:bodyPr>
            <a:noAutofit/>
          </a:bodyPr>
          <a:lstStyle/>
          <a:p>
            <a:pPr>
              <a:defRPr/>
            </a:pPr>
            <a:r>
              <a:rPr lang="en-US" dirty="0"/>
              <a:t>Personal Savings: Asset Allocation</a:t>
            </a:r>
          </a:p>
        </p:txBody>
      </p:sp>
      <p:sp>
        <p:nvSpPr>
          <p:cNvPr id="7" name="Content Placeholder 6"/>
          <p:cNvSpPr>
            <a:spLocks noGrp="1"/>
          </p:cNvSpPr>
          <p:nvPr>
            <p:ph sz="half" idx="4294967295"/>
          </p:nvPr>
        </p:nvSpPr>
        <p:spPr>
          <a:xfrm>
            <a:off x="530351" y="1828800"/>
            <a:ext cx="6965602" cy="4997302"/>
          </a:xfrm>
        </p:spPr>
        <p:txBody>
          <a:bodyPr>
            <a:normAutofit/>
          </a:bodyPr>
          <a:lstStyle/>
          <a:p>
            <a:r>
              <a:rPr lang="en-US" dirty="0"/>
              <a:t>Transition from accumulation to distribution</a:t>
            </a:r>
          </a:p>
          <a:p>
            <a:r>
              <a:rPr lang="en-US" dirty="0"/>
              <a:t>Immediate income vs. long-term returns</a:t>
            </a:r>
          </a:p>
          <a:p>
            <a:r>
              <a:rPr lang="en-US" dirty="0"/>
              <a:t>Effective asset allocation plan can help:</a:t>
            </a:r>
          </a:p>
          <a:p>
            <a:pPr lvl="1"/>
            <a:r>
              <a:rPr lang="en-US" sz="2400" dirty="0"/>
              <a:t>Provide ongoing income</a:t>
            </a:r>
          </a:p>
          <a:p>
            <a:pPr lvl="1"/>
            <a:r>
              <a:rPr lang="en-US" sz="2400" dirty="0"/>
              <a:t>Manage asset volatility</a:t>
            </a:r>
          </a:p>
          <a:p>
            <a:pPr lvl="1"/>
            <a:r>
              <a:rPr lang="en-US" sz="2400" dirty="0"/>
              <a:t>Enhance the likelihood </a:t>
            </a:r>
            <a:br>
              <a:rPr lang="en-US" sz="2400" dirty="0"/>
            </a:br>
            <a:r>
              <a:rPr lang="en-US" sz="2400" dirty="0"/>
              <a:t>that savings will last </a:t>
            </a:r>
            <a:br>
              <a:rPr lang="en-US" sz="2400" dirty="0"/>
            </a:br>
            <a:r>
              <a:rPr lang="en-US" sz="2400" dirty="0"/>
              <a:t>as long as needed</a:t>
            </a:r>
          </a:p>
          <a:p>
            <a:pPr lvl="1"/>
            <a:r>
              <a:rPr lang="en-US" sz="2400" dirty="0"/>
              <a:t>Keep pace with inflation</a:t>
            </a:r>
          </a:p>
          <a:p>
            <a:pPr lvl="1"/>
            <a:endParaRPr lang="en-US" sz="2400" dirty="0"/>
          </a:p>
          <a:p>
            <a:endParaRPr lang="en-US" sz="2400"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dissolv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dissolv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dissolv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dissolve">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dissolve">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dissolve">
                                      <p:cBhvr>
                                        <p:cTn id="37"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pPr>
              <a:defRPr/>
            </a:pPr>
            <a:r>
              <a:rPr lang="en-US" dirty="0"/>
              <a:t>Personal Savings:</a:t>
            </a:r>
            <a:br>
              <a:rPr lang="en-US" dirty="0"/>
            </a:br>
            <a:r>
              <a:rPr lang="en-US" dirty="0"/>
              <a:t>Investments</a:t>
            </a:r>
          </a:p>
        </p:txBody>
      </p:sp>
      <p:sp>
        <p:nvSpPr>
          <p:cNvPr id="7" name="Content Placeholder 6"/>
          <p:cNvSpPr>
            <a:spLocks noGrp="1"/>
          </p:cNvSpPr>
          <p:nvPr>
            <p:ph idx="1"/>
          </p:nvPr>
        </p:nvSpPr>
        <p:spPr>
          <a:xfrm>
            <a:off x="577999" y="1985548"/>
            <a:ext cx="6400800" cy="3298825"/>
          </a:xfrm>
        </p:spPr>
        <p:txBody>
          <a:bodyPr>
            <a:normAutofit/>
          </a:bodyPr>
          <a:lstStyle/>
          <a:p>
            <a:r>
              <a:rPr lang="en-US" dirty="0"/>
              <a:t>Bonds, bond funds</a:t>
            </a:r>
          </a:p>
          <a:p>
            <a:r>
              <a:rPr lang="en-US" dirty="0"/>
              <a:t>Dividend-paying stock</a:t>
            </a:r>
          </a:p>
          <a:p>
            <a:endParaRPr lang="en-US" dirty="0"/>
          </a:p>
        </p:txBody>
      </p:sp>
      <p:sp>
        <p:nvSpPr>
          <p:cNvPr id="4" name="Content Placeholder 3"/>
          <p:cNvSpPr>
            <a:spLocks noGrp="1"/>
          </p:cNvSpPr>
          <p:nvPr>
            <p:ph sz="half" idx="4294967295"/>
          </p:nvPr>
        </p:nvSpPr>
        <p:spPr>
          <a:xfrm>
            <a:off x="595405" y="4216250"/>
            <a:ext cx="8112642" cy="2384575"/>
          </a:xfrm>
        </p:spPr>
        <p:txBody>
          <a:bodyPr>
            <a:normAutofit fontScale="85000" lnSpcReduction="20000"/>
          </a:bodyPr>
          <a:lstStyle/>
          <a:p>
            <a:pPr marL="0" indent="0">
              <a:buNone/>
            </a:pPr>
            <a:r>
              <a:rPr lang="en-US" sz="1800" b="1" dirty="0">
                <a:latin typeface="Calibri" panose="020F0502020204030204" pitchFamily="34" charset="0"/>
              </a:rPr>
              <a:t>All investing involves risk, including the possible loss of principal. You should not invest in any of these options without a full understanding of the advantages and disadvantages the investment offers, as well as an understanding of how any earnings are taxed.</a:t>
            </a:r>
          </a:p>
          <a:p>
            <a:pPr marL="0" indent="0">
              <a:buNone/>
            </a:pPr>
            <a:endParaRPr lang="en-US" sz="1800" b="1" dirty="0">
              <a:latin typeface="Calibri" panose="020F0502020204030204" pitchFamily="34" charset="0"/>
            </a:endParaRPr>
          </a:p>
          <a:p>
            <a:pPr marL="0" indent="0">
              <a:buNone/>
            </a:pPr>
            <a:r>
              <a:rPr lang="en-US" sz="1800" b="1" dirty="0">
                <a:latin typeface="Calibri" panose="020F0502020204030204" pitchFamily="34" charset="0"/>
              </a:rPr>
              <a:t>Before investing in an exchange-traded fund or a mutual fund, carefully consider the investment objectives, risks, charges, and expenses of the fund. This information is available in the prospectus, which can be obtained from the fund. Read it carefully before investing.</a:t>
            </a:r>
          </a:p>
          <a:p>
            <a:pPr marL="0" indent="0">
              <a:buNone/>
            </a:pPr>
            <a:endParaRPr lang="en-US" sz="1800" b="1" dirty="0">
              <a:latin typeface="Calibri" panose="020F0502020204030204" pitchFamily="34" charset="0"/>
            </a:endParaRPr>
          </a:p>
          <a:p>
            <a:pPr marL="0" indent="0">
              <a:buNone/>
            </a:pPr>
            <a:r>
              <a:rPr lang="en-US" sz="1800" b="1" dirty="0">
                <a:latin typeface="Calibri" panose="020F0502020204030204" pitchFamily="34" charset="0"/>
              </a:rPr>
              <a:t>The amount of a company’s dividend can fluctuate with earnings, which are influenced by economic, market, and political events. Dividends are typically not guaranteed and could be changed or eliminated.</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dissolve">
                                      <p:cBhvr>
                                        <p:cTn id="12" dur="500"/>
                                        <p:tgtEl>
                                          <p:spTgt spid="7">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dissolve">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dissolve">
                                      <p:cBhvr>
                                        <p:cTn id="20" dur="5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dissolve">
                                      <p:cBhvr>
                                        <p:cTn id="25"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pPr>
              <a:defRPr/>
            </a:pPr>
            <a:r>
              <a:rPr lang="en-US" dirty="0"/>
              <a:t>Personal Savings:</a:t>
            </a:r>
            <a:br>
              <a:rPr lang="en-US" dirty="0"/>
            </a:br>
            <a:r>
              <a:rPr lang="en-US" dirty="0"/>
              <a:t>Investments</a:t>
            </a:r>
          </a:p>
        </p:txBody>
      </p:sp>
      <p:sp>
        <p:nvSpPr>
          <p:cNvPr id="7" name="Content Placeholder 6"/>
          <p:cNvSpPr>
            <a:spLocks noGrp="1"/>
          </p:cNvSpPr>
          <p:nvPr>
            <p:ph idx="1"/>
          </p:nvPr>
        </p:nvSpPr>
        <p:spPr>
          <a:xfrm>
            <a:off x="577999" y="1985548"/>
            <a:ext cx="6400800" cy="3298825"/>
          </a:xfrm>
        </p:spPr>
        <p:txBody>
          <a:bodyPr>
            <a:normAutofit/>
          </a:bodyPr>
          <a:lstStyle/>
          <a:p>
            <a:r>
              <a:rPr lang="en-US" dirty="0"/>
              <a:t>Certificates of deposit (CDs)</a:t>
            </a:r>
          </a:p>
          <a:p>
            <a:r>
              <a:rPr lang="en-US" dirty="0"/>
              <a:t>Treasury Inflation-Protected Securities (TIPS)</a:t>
            </a:r>
          </a:p>
          <a:p>
            <a:r>
              <a:rPr lang="en-US" dirty="0"/>
              <a:t>Mutual funds</a:t>
            </a:r>
          </a:p>
          <a:p>
            <a:endParaRPr lang="en-US" dirty="0"/>
          </a:p>
        </p:txBody>
      </p:sp>
      <p:sp>
        <p:nvSpPr>
          <p:cNvPr id="4" name="Content Placeholder 3"/>
          <p:cNvSpPr>
            <a:spLocks noGrp="1"/>
          </p:cNvSpPr>
          <p:nvPr>
            <p:ph sz="half" idx="4294967295"/>
          </p:nvPr>
        </p:nvSpPr>
        <p:spPr>
          <a:xfrm>
            <a:off x="595405" y="4152900"/>
            <a:ext cx="8112642" cy="2620665"/>
          </a:xfrm>
        </p:spPr>
        <p:txBody>
          <a:bodyPr>
            <a:normAutofit fontScale="62500" lnSpcReduction="20000"/>
          </a:bodyPr>
          <a:lstStyle/>
          <a:p>
            <a:pPr marL="0" indent="0">
              <a:buNone/>
            </a:pPr>
            <a:r>
              <a:rPr lang="en-US" sz="1800" b="1" dirty="0">
                <a:latin typeface="Calibri" panose="020F0502020204030204" pitchFamily="34" charset="0"/>
              </a:rPr>
              <a:t>All investing involves risk, including the possible loss of principal. You should not invest in any of these options without a full understanding of the advantages and disadvantages the investment offers, as well as an understanding of how any earnings are taxed.</a:t>
            </a:r>
          </a:p>
          <a:p>
            <a:pPr marL="0" indent="0">
              <a:buNone/>
            </a:pPr>
            <a:endParaRPr lang="en-US" sz="1800" b="1" dirty="0">
              <a:latin typeface="Calibri" panose="020F0502020204030204" pitchFamily="34" charset="0"/>
            </a:endParaRPr>
          </a:p>
          <a:p>
            <a:pPr marL="0" indent="0">
              <a:buNone/>
            </a:pPr>
            <a:r>
              <a:rPr lang="en-US" sz="1800" b="1" dirty="0">
                <a:latin typeface="Calibri" panose="020F0502020204030204" pitchFamily="34" charset="0"/>
              </a:rPr>
              <a:t>Before investing in a mutual fund, carefully consider the investment objectives, risks, charges, and expenses of the fund. This information is available in the prospectus, which can be obtained from the fund. Read it carefully before investing.</a:t>
            </a:r>
          </a:p>
          <a:p>
            <a:pPr marL="0" indent="0">
              <a:buNone/>
            </a:pPr>
            <a:endParaRPr lang="en-US" sz="1800" b="1" dirty="0">
              <a:latin typeface="Calibri" panose="020F0502020204030204" pitchFamily="34" charset="0"/>
            </a:endParaRPr>
          </a:p>
          <a:p>
            <a:pPr marL="0" indent="0">
              <a:buNone/>
            </a:pPr>
            <a:r>
              <a:rPr lang="en-US" sz="1800" b="1" dirty="0">
                <a:latin typeface="Calibri" panose="020F0502020204030204" pitchFamily="34" charset="0"/>
              </a:rPr>
              <a:t>The FDIC insures CDs and bank savings accounts, which generally provide a fixed rate of return, up to $250,000 per depositor, per insured institution.</a:t>
            </a:r>
          </a:p>
          <a:p>
            <a:pPr marL="0" indent="0">
              <a:buNone/>
            </a:pPr>
            <a:endParaRPr lang="en-US" sz="1800" b="1" dirty="0">
              <a:latin typeface="Calibri" panose="020F0502020204030204" pitchFamily="34" charset="0"/>
            </a:endParaRPr>
          </a:p>
          <a:p>
            <a:pPr marL="0" indent="0">
              <a:buNone/>
            </a:pPr>
            <a:r>
              <a:rPr lang="en-US" sz="1800" b="1" dirty="0">
                <a:latin typeface="Calibri" panose="020F0502020204030204" pitchFamily="34" charset="0"/>
              </a:rPr>
              <a:t>U.S. Treasury securities are guaranteed by the federal government as to the timely payment of principal and interest. The principal value of TIPS fluctuates with changes in market conditions. If not held to maturity, TIPS may be worth more or less than their original value. Unless you own TIPS in a tax-deferred account, you must pay federal income tax on the income plus any increase in principal, even though you won’t receive any accrued principal until the bond matures.</a:t>
            </a:r>
          </a:p>
        </p:txBody>
      </p:sp>
    </p:spTree>
    <p:extLst>
      <p:ext uri="{BB962C8B-B14F-4D97-AF65-F5344CB8AC3E}">
        <p14:creationId xmlns:p14="http://schemas.microsoft.com/office/powerpoint/2010/main" val="377375815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dissolv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dissolve">
                                      <p:cBhvr>
                                        <p:cTn id="17" dur="500"/>
                                        <p:tgtEl>
                                          <p:spTgt spid="7">
                                            <p:txEl>
                                              <p:pRg st="2" end="2"/>
                                            </p:txEl>
                                          </p:spTgt>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dissolve">
                                      <p:cBhvr>
                                        <p:cTn id="20" dur="500"/>
                                        <p:tgtEl>
                                          <p:spTgt spid="4">
                                            <p:txEl>
                                              <p:pRg st="0" end="0"/>
                                            </p:txEl>
                                          </p:spTgt>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dissolv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dissolve">
                                      <p:cBhvr>
                                        <p:cTn id="28" dur="500"/>
                                        <p:tgtEl>
                                          <p:spTgt spid="4">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animEffect transition="in" filter="dissolve">
                                      <p:cBhvr>
                                        <p:cTn id="33"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oAutofit/>
          </a:bodyPr>
          <a:lstStyle/>
          <a:p>
            <a:pPr eaLnBrk="1" hangingPunct="1">
              <a:defRPr/>
            </a:pPr>
            <a:r>
              <a:rPr lang="en-US" dirty="0"/>
              <a:t>Personal Savings: Annuities</a:t>
            </a:r>
          </a:p>
        </p:txBody>
      </p:sp>
      <p:sp>
        <p:nvSpPr>
          <p:cNvPr id="9" name="Content Placeholder 8"/>
          <p:cNvSpPr>
            <a:spLocks noGrp="1"/>
          </p:cNvSpPr>
          <p:nvPr>
            <p:ph idx="1"/>
          </p:nvPr>
        </p:nvSpPr>
        <p:spPr>
          <a:xfrm>
            <a:off x="530353" y="1828800"/>
            <a:ext cx="4296828" cy="3583172"/>
          </a:xfrm>
        </p:spPr>
        <p:txBody>
          <a:bodyPr>
            <a:noAutofit/>
          </a:bodyPr>
          <a:lstStyle/>
          <a:p>
            <a:r>
              <a:rPr lang="en-US" sz="2400" dirty="0"/>
              <a:t>Contract between you and an insurance company</a:t>
            </a:r>
          </a:p>
          <a:p>
            <a:pPr lvl="1"/>
            <a:r>
              <a:rPr lang="en-US" sz="2400" dirty="0"/>
              <a:t>You pay premium(s)</a:t>
            </a:r>
          </a:p>
          <a:p>
            <a:pPr lvl="1"/>
            <a:r>
              <a:rPr lang="en-US" sz="2400" dirty="0"/>
              <a:t>Issuer promises to make payments for fixed time or for life</a:t>
            </a:r>
          </a:p>
          <a:p>
            <a:r>
              <a:rPr lang="en-US" sz="2400" dirty="0"/>
              <a:t>Can provide potential income stream for life</a:t>
            </a:r>
          </a:p>
        </p:txBody>
      </p:sp>
      <p:sp>
        <p:nvSpPr>
          <p:cNvPr id="12" name="Content Placeholder 11"/>
          <p:cNvSpPr>
            <a:spLocks noGrp="1"/>
          </p:cNvSpPr>
          <p:nvPr>
            <p:ph sz="half" idx="4294967295"/>
          </p:nvPr>
        </p:nvSpPr>
        <p:spPr>
          <a:xfrm>
            <a:off x="4903373" y="1968500"/>
            <a:ext cx="4038600" cy="4064000"/>
          </a:xfrm>
        </p:spPr>
        <p:txBody>
          <a:bodyPr>
            <a:normAutofit/>
          </a:bodyPr>
          <a:lstStyle/>
          <a:p>
            <a:r>
              <a:rPr lang="en-US" sz="2400" dirty="0"/>
              <a:t>Fixed income means less flexibility</a:t>
            </a:r>
          </a:p>
          <a:p>
            <a:r>
              <a:rPr lang="en-US" sz="2400" dirty="0"/>
              <a:t>Relative return on investment</a:t>
            </a:r>
          </a:p>
          <a:p>
            <a:r>
              <a:rPr lang="en-US" sz="2400" dirty="0"/>
              <a:t>Bottom line: can be a full or partial solution, but they’re not right for everyone</a:t>
            </a:r>
          </a:p>
          <a:p>
            <a:endParaRPr lang="en-US" sz="2400"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dissolv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dissolv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dissolv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dissolv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animEffect transition="in" filter="dissolve">
                                      <p:cBhvr>
                                        <p:cTn id="27" dur="500"/>
                                        <p:tgtEl>
                                          <p:spTgt spid="1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2">
                                            <p:txEl>
                                              <p:pRg st="1" end="1"/>
                                            </p:txEl>
                                          </p:spTgt>
                                        </p:tgtEl>
                                        <p:attrNameLst>
                                          <p:attrName>style.visibility</p:attrName>
                                        </p:attrNameLst>
                                      </p:cBhvr>
                                      <p:to>
                                        <p:strVal val="visible"/>
                                      </p:to>
                                    </p:set>
                                    <p:animEffect transition="in" filter="dissolve">
                                      <p:cBhvr>
                                        <p:cTn id="32" dur="500"/>
                                        <p:tgtEl>
                                          <p:spTgt spid="12">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2">
                                            <p:txEl>
                                              <p:pRg st="2" end="2"/>
                                            </p:txEl>
                                          </p:spTgt>
                                        </p:tgtEl>
                                        <p:attrNameLst>
                                          <p:attrName>style.visibility</p:attrName>
                                        </p:attrNameLst>
                                      </p:cBhvr>
                                      <p:to>
                                        <p:strVal val="visible"/>
                                      </p:to>
                                    </p:set>
                                    <p:animEffect transition="in" filter="dissolve">
                                      <p:cBhvr>
                                        <p:cTn id="37"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2"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7168" b="2515"/>
          <a:stretch/>
        </p:blipFill>
        <p:spPr>
          <a:xfrm>
            <a:off x="2456121" y="2173723"/>
            <a:ext cx="6687879" cy="4684277"/>
          </a:xfrm>
          <a:prstGeom prst="rect">
            <a:avLst/>
          </a:prstGeom>
        </p:spPr>
      </p:pic>
      <p:sp>
        <p:nvSpPr>
          <p:cNvPr id="2" name="Title 1"/>
          <p:cNvSpPr>
            <a:spLocks noGrp="1"/>
          </p:cNvSpPr>
          <p:nvPr>
            <p:ph type="title"/>
          </p:nvPr>
        </p:nvSpPr>
        <p:spPr/>
        <p:txBody>
          <a:bodyPr>
            <a:noAutofit/>
          </a:bodyPr>
          <a:lstStyle/>
          <a:p>
            <a:pPr>
              <a:defRPr/>
            </a:pPr>
            <a:r>
              <a:rPr lang="en-US" dirty="0"/>
              <a:t>Personal Savings: Withdrawal Rate</a:t>
            </a:r>
          </a:p>
        </p:txBody>
      </p:sp>
      <p:sp>
        <p:nvSpPr>
          <p:cNvPr id="6" name="Content Placeholder 5"/>
          <p:cNvSpPr>
            <a:spLocks noGrp="1"/>
          </p:cNvSpPr>
          <p:nvPr>
            <p:ph idx="1"/>
          </p:nvPr>
        </p:nvSpPr>
        <p:spPr>
          <a:xfrm>
            <a:off x="530352" y="1828799"/>
            <a:ext cx="5540839" cy="3519377"/>
          </a:xfrm>
        </p:spPr>
        <p:txBody>
          <a:bodyPr>
            <a:normAutofit/>
          </a:bodyPr>
          <a:lstStyle/>
          <a:p>
            <a:r>
              <a:rPr lang="en-US" dirty="0"/>
              <a:t>Current vs. future income needs</a:t>
            </a:r>
          </a:p>
          <a:p>
            <a:r>
              <a:rPr lang="en-US" dirty="0"/>
              <a:t>“Sustainable withdrawal rate”</a:t>
            </a:r>
          </a:p>
          <a:p>
            <a:r>
              <a:rPr lang="en-US" dirty="0"/>
              <a:t>Calculation methods</a:t>
            </a:r>
          </a:p>
          <a:p>
            <a:r>
              <a:rPr lang="en-US" dirty="0"/>
              <a:t>4% to 5% typical withdrawal rate</a:t>
            </a:r>
          </a:p>
          <a:p>
            <a:r>
              <a:rPr lang="en-US" dirty="0"/>
              <a:t>Particularly important in early years of retirement</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dissolv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dissolv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dissolve">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352" y="530352"/>
            <a:ext cx="9144000" cy="601662"/>
          </a:xfrm>
        </p:spPr>
        <p:txBody>
          <a:bodyPr>
            <a:noAutofit/>
          </a:bodyPr>
          <a:lstStyle/>
          <a:p>
            <a:pPr>
              <a:defRPr/>
            </a:pPr>
            <a:r>
              <a:rPr lang="en-US" dirty="0"/>
              <a:t>Personal Savings: Order of Withdrawals</a:t>
            </a:r>
          </a:p>
        </p:txBody>
      </p:sp>
      <p:sp>
        <p:nvSpPr>
          <p:cNvPr id="5" name="Content Placeholder 4"/>
          <p:cNvSpPr>
            <a:spLocks noGrp="1"/>
          </p:cNvSpPr>
          <p:nvPr>
            <p:ph sz="half" idx="1"/>
          </p:nvPr>
        </p:nvSpPr>
        <p:spPr>
          <a:xfrm>
            <a:off x="457199" y="1917700"/>
            <a:ext cx="4401879" cy="3807239"/>
          </a:xfrm>
        </p:spPr>
        <p:txBody>
          <a:bodyPr>
            <a:normAutofit/>
          </a:bodyPr>
          <a:lstStyle/>
          <a:p>
            <a:pPr marL="228600" indent="-228600"/>
            <a:r>
              <a:rPr lang="en-US" sz="2400" dirty="0"/>
              <a:t>Types of accounts</a:t>
            </a:r>
          </a:p>
          <a:p>
            <a:pPr marL="457200" lvl="1" indent="-171450"/>
            <a:r>
              <a:rPr lang="en-US" dirty="0"/>
              <a:t>Tax-deferred </a:t>
            </a:r>
            <a:br>
              <a:rPr lang="en-US" dirty="0"/>
            </a:br>
            <a:r>
              <a:rPr lang="en-US" dirty="0"/>
              <a:t>(e.g., traditional IRAs)</a:t>
            </a:r>
          </a:p>
          <a:p>
            <a:pPr marL="457200" lvl="1" indent="-171450"/>
            <a:r>
              <a:rPr lang="en-US" dirty="0"/>
              <a:t>Tax-exempt (e.g., Roth IRAs)</a:t>
            </a:r>
          </a:p>
          <a:p>
            <a:pPr marL="457200" lvl="1" indent="-171450"/>
            <a:r>
              <a:rPr lang="en-US" dirty="0"/>
              <a:t>Taxable accounts</a:t>
            </a:r>
          </a:p>
          <a:p>
            <a:pPr marL="228600" indent="-228600"/>
            <a:r>
              <a:rPr lang="en-US" sz="2400" dirty="0"/>
              <a:t>Income concerns vs. estate planning concerns</a:t>
            </a:r>
          </a:p>
          <a:p>
            <a:pPr marL="228600" indent="-228600"/>
            <a:r>
              <a:rPr lang="en-US" sz="2400" dirty="0"/>
              <a:t>Your individual circumstances should govern</a:t>
            </a:r>
          </a:p>
          <a:p>
            <a:pPr marL="228600" indent="-228600"/>
            <a:endParaRPr lang="en-US" sz="2400" dirty="0"/>
          </a:p>
          <a:p>
            <a:pPr marL="228600" indent="-228600"/>
            <a:endParaRPr lang="en-US" sz="2400" dirty="0"/>
          </a:p>
        </p:txBody>
      </p:sp>
      <p:grpSp>
        <p:nvGrpSpPr>
          <p:cNvPr id="4" name="Group 3"/>
          <p:cNvGrpSpPr/>
          <p:nvPr/>
        </p:nvGrpSpPr>
        <p:grpSpPr>
          <a:xfrm>
            <a:off x="5124449" y="2012951"/>
            <a:ext cx="3162301" cy="3416300"/>
            <a:chOff x="5124449" y="1927226"/>
            <a:chExt cx="3162301" cy="3416300"/>
          </a:xfrm>
        </p:grpSpPr>
        <p:sp>
          <p:nvSpPr>
            <p:cNvPr id="12" name="Rectangle 11"/>
            <p:cNvSpPr/>
            <p:nvPr/>
          </p:nvSpPr>
          <p:spPr>
            <a:xfrm>
              <a:off x="5124450" y="1927226"/>
              <a:ext cx="3162300" cy="34163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Box 12"/>
            <p:cNvSpPr txBox="1"/>
            <p:nvPr/>
          </p:nvSpPr>
          <p:spPr>
            <a:xfrm>
              <a:off x="5193505" y="2781210"/>
              <a:ext cx="3093245" cy="2462213"/>
            </a:xfrm>
            <a:prstGeom prst="rect">
              <a:avLst/>
            </a:prstGeom>
            <a:noFill/>
          </p:spPr>
          <p:txBody>
            <a:bodyPr wrap="square" rtlCol="0">
              <a:spAutoFit/>
            </a:bodyPr>
            <a:lstStyle/>
            <a:p>
              <a:pPr marL="171450" lvl="0" indent="-171450">
                <a:buFont typeface="Arial" panose="020B0604020202020204" pitchFamily="34" charset="0"/>
                <a:buChar char="•"/>
              </a:pPr>
              <a:r>
                <a:rPr lang="en-US" sz="2200" dirty="0">
                  <a:solidFill>
                    <a:srgbClr val="FFFFFF"/>
                  </a:solidFill>
                </a:rPr>
                <a:t>Annual distributions</a:t>
              </a:r>
            </a:p>
            <a:p>
              <a:pPr marL="171450" lvl="0" indent="-171450">
                <a:buFont typeface="Arial" panose="020B0604020202020204" pitchFamily="34" charset="0"/>
                <a:buChar char="•"/>
              </a:pPr>
              <a:r>
                <a:rPr lang="en-US" sz="2200" dirty="0">
                  <a:solidFill>
                    <a:srgbClr val="FFFFFF"/>
                  </a:solidFill>
                </a:rPr>
                <a:t>After age 72 </a:t>
              </a:r>
            </a:p>
            <a:p>
              <a:pPr marL="171450" lvl="0" indent="-171450">
                <a:buFont typeface="Arial" panose="020B0604020202020204" pitchFamily="34" charset="0"/>
                <a:buChar char="•"/>
              </a:pPr>
              <a:r>
                <a:rPr lang="en-US" sz="2200" dirty="0">
                  <a:solidFill>
                    <a:srgbClr val="FFFFFF"/>
                  </a:solidFill>
                </a:rPr>
                <a:t>Traditional IRAs, 401(k)s, 403(b)s</a:t>
              </a:r>
            </a:p>
            <a:p>
              <a:pPr marL="171450" lvl="0" indent="-171450">
                <a:buFont typeface="Arial" panose="020B0604020202020204" pitchFamily="34" charset="0"/>
                <a:buChar char="•"/>
              </a:pPr>
              <a:r>
                <a:rPr lang="en-US" sz="2200" dirty="0">
                  <a:solidFill>
                    <a:srgbClr val="FFFFFF"/>
                  </a:solidFill>
                </a:rPr>
                <a:t>No lifetime RMDs </a:t>
              </a:r>
              <a:br>
                <a:rPr lang="en-US" sz="2200" dirty="0">
                  <a:solidFill>
                    <a:srgbClr val="FFFFFF"/>
                  </a:solidFill>
                </a:rPr>
              </a:br>
              <a:r>
                <a:rPr lang="en-US" sz="2200" dirty="0">
                  <a:solidFill>
                    <a:srgbClr val="FFFFFF"/>
                  </a:solidFill>
                </a:rPr>
                <a:t>for Roth IRAs</a:t>
              </a:r>
            </a:p>
            <a:p>
              <a:pPr marL="171450" lvl="0" indent="-171450">
                <a:buFont typeface="Arial" panose="020B0604020202020204" pitchFamily="34" charset="0"/>
                <a:buChar char="•"/>
              </a:pPr>
              <a:r>
                <a:rPr lang="en-US" sz="2200" dirty="0">
                  <a:solidFill>
                    <a:srgbClr val="FFFFFF"/>
                  </a:solidFill>
                </a:rPr>
                <a:t>50% penalty tax applies</a:t>
              </a:r>
            </a:p>
          </p:txBody>
        </p:sp>
        <p:sp>
          <p:nvSpPr>
            <p:cNvPr id="14" name="TextBox 13"/>
            <p:cNvSpPr txBox="1"/>
            <p:nvPr/>
          </p:nvSpPr>
          <p:spPr>
            <a:xfrm>
              <a:off x="5124449" y="1964887"/>
              <a:ext cx="3162301" cy="830997"/>
            </a:xfrm>
            <a:prstGeom prst="rect">
              <a:avLst/>
            </a:prstGeom>
            <a:noFill/>
            <a:ln>
              <a:noFill/>
            </a:ln>
          </p:spPr>
          <p:txBody>
            <a:bodyPr wrap="square" rtlCol="0">
              <a:spAutoFit/>
            </a:bodyPr>
            <a:lstStyle/>
            <a:p>
              <a:pPr lvl="0">
                <a:spcAft>
                  <a:spcPts val="1200"/>
                </a:spcAft>
              </a:pPr>
              <a:r>
                <a:rPr lang="en-US" sz="2400" b="1" dirty="0">
                  <a:solidFill>
                    <a:srgbClr val="FFFFFF"/>
                  </a:solidFill>
                </a:rPr>
                <a:t>Required Minimum Distributions </a:t>
              </a:r>
              <a:r>
                <a:rPr lang="en-US" sz="2000" b="1" dirty="0">
                  <a:solidFill>
                    <a:srgbClr val="FFFFFF"/>
                  </a:solidFill>
                </a:rPr>
                <a:t>(RMDs</a:t>
              </a:r>
              <a:r>
                <a:rPr lang="en-US" sz="2000" dirty="0">
                  <a:solidFill>
                    <a:srgbClr val="FFFFFF"/>
                  </a:solidFill>
                </a:rPr>
                <a:t>)</a:t>
              </a:r>
            </a:p>
          </p:txBody>
        </p:sp>
        <p:cxnSp>
          <p:nvCxnSpPr>
            <p:cNvPr id="15" name="Straight Connector 14"/>
            <p:cNvCxnSpPr/>
            <p:nvPr/>
          </p:nvCxnSpPr>
          <p:spPr>
            <a:xfrm>
              <a:off x="5193505" y="2790825"/>
              <a:ext cx="2790825" cy="0"/>
            </a:xfrm>
            <a:prstGeom prst="line">
              <a:avLst/>
            </a:prstGeom>
            <a:ln>
              <a:solidFill>
                <a:srgbClr val="FFFFFF"/>
              </a:solidFill>
            </a:ln>
            <a:effectLst/>
          </p:spPr>
          <p:style>
            <a:lnRef idx="2">
              <a:schemeClr val="accent1"/>
            </a:lnRef>
            <a:fillRef idx="0">
              <a:schemeClr val="accent1"/>
            </a:fillRef>
            <a:effectRef idx="1">
              <a:schemeClr val="accent1"/>
            </a:effectRef>
            <a:fontRef idx="minor">
              <a:schemeClr val="tx1"/>
            </a:fontRef>
          </p:style>
        </p:cxnSp>
      </p:gr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dissolve">
                                      <p:cBhvr>
                                        <p:cTn id="10" dur="500"/>
                                        <p:tgtEl>
                                          <p:spTgt spid="5">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dissolve">
                                      <p:cBhvr>
                                        <p:cTn id="13" dur="500"/>
                                        <p:tgtEl>
                                          <p:spTgt spid="5">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dissolve">
                                      <p:cBhvr>
                                        <p:cTn id="16" dur="500"/>
                                        <p:tgtEl>
                                          <p:spTgt spid="5">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dissolve">
                                      <p:cBhvr>
                                        <p:cTn id="21" dur="500"/>
                                        <p:tgtEl>
                                          <p:spTgt spid="5">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dissolve">
                                      <p:cBhvr>
                                        <p:cTn id="26" dur="500"/>
                                        <p:tgtEl>
                                          <p:spTgt spid="5">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p:cNvPicPr>
            <a:picLocks noChangeAspect="1"/>
          </p:cNvPicPr>
          <p:nvPr/>
        </p:nvPicPr>
        <p:blipFill>
          <a:blip r:embed="rId3">
            <a:extLst>
              <a:ext uri="{28A0092B-C50C-407E-A947-70E740481C1C}">
                <a14:useLocalDpi xmlns:a14="http://schemas.microsoft.com/office/drawing/2010/main" val="0"/>
              </a:ext>
            </a:extLst>
          </a:blip>
          <a:srcRect t="7358"/>
          <a:stretch>
            <a:fillRect/>
          </a:stretch>
        </p:blipFill>
        <p:spPr bwMode="auto">
          <a:xfrm>
            <a:off x="2668772" y="2578745"/>
            <a:ext cx="6475227" cy="4269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Autofit/>
          </a:bodyPr>
          <a:lstStyle/>
          <a:p>
            <a:r>
              <a:rPr lang="en-US" dirty="0"/>
              <a:t>Other Potential Sources of Income</a:t>
            </a:r>
          </a:p>
        </p:txBody>
      </p:sp>
      <p:sp>
        <p:nvSpPr>
          <p:cNvPr id="3" name="Content Placeholder 2"/>
          <p:cNvSpPr>
            <a:spLocks noGrp="1"/>
          </p:cNvSpPr>
          <p:nvPr>
            <p:ph idx="1"/>
          </p:nvPr>
        </p:nvSpPr>
        <p:spPr>
          <a:xfrm>
            <a:off x="530352" y="1828800"/>
            <a:ext cx="4062913" cy="3423684"/>
          </a:xfrm>
        </p:spPr>
        <p:txBody>
          <a:bodyPr>
            <a:normAutofit/>
          </a:bodyPr>
          <a:lstStyle/>
          <a:p>
            <a:r>
              <a:rPr lang="en-US" sz="2800" dirty="0"/>
              <a:t>Your home</a:t>
            </a:r>
          </a:p>
          <a:p>
            <a:r>
              <a:rPr lang="en-US" sz="2800" dirty="0"/>
              <a:t>Existing cash value life insurance policies</a:t>
            </a:r>
          </a:p>
          <a:p>
            <a:endParaRPr lang="en-US" sz="2800" dirty="0"/>
          </a:p>
        </p:txBody>
      </p:sp>
    </p:spTree>
  </p:cSld>
  <p:clrMapOvr>
    <a:masterClrMapping/>
  </p:clrMapOvr>
  <p:transition spd="slow">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Recap</a:t>
            </a:r>
          </a:p>
        </p:txBody>
      </p:sp>
      <p:sp>
        <p:nvSpPr>
          <p:cNvPr id="3" name="Content Placeholder 2"/>
          <p:cNvSpPr>
            <a:spLocks noGrp="1"/>
          </p:cNvSpPr>
          <p:nvPr>
            <p:ph idx="1"/>
          </p:nvPr>
        </p:nvSpPr>
        <p:spPr>
          <a:xfrm>
            <a:off x="530352" y="1828799"/>
            <a:ext cx="4211769" cy="3934047"/>
          </a:xfrm>
        </p:spPr>
        <p:txBody>
          <a:bodyPr>
            <a:normAutofit lnSpcReduction="10000"/>
          </a:bodyPr>
          <a:lstStyle/>
          <a:p>
            <a:r>
              <a:rPr lang="en-US" dirty="0"/>
              <a:t>When do you plan to retire?</a:t>
            </a:r>
          </a:p>
          <a:p>
            <a:r>
              <a:rPr lang="en-US" dirty="0"/>
              <a:t>How long a period should you plan for?</a:t>
            </a:r>
          </a:p>
          <a:p>
            <a:r>
              <a:rPr lang="en-US" dirty="0"/>
              <a:t>How much annual income will you need?</a:t>
            </a:r>
          </a:p>
          <a:p>
            <a:r>
              <a:rPr lang="en-US" dirty="0"/>
              <a:t>How much annual income can you expect from Social Security? Employer pension?</a:t>
            </a:r>
          </a:p>
        </p:txBody>
      </p:sp>
      <p:sp>
        <p:nvSpPr>
          <p:cNvPr id="4" name="Content Placeholder 3"/>
          <p:cNvSpPr>
            <a:spLocks noGrp="1"/>
          </p:cNvSpPr>
          <p:nvPr>
            <p:ph sz="half" idx="4294967295"/>
          </p:nvPr>
        </p:nvSpPr>
        <p:spPr>
          <a:xfrm>
            <a:off x="5030969" y="1828800"/>
            <a:ext cx="4038600" cy="4525963"/>
          </a:xfrm>
        </p:spPr>
        <p:txBody>
          <a:bodyPr>
            <a:normAutofit/>
          </a:bodyPr>
          <a:lstStyle/>
          <a:p>
            <a:r>
              <a:rPr lang="en-US" dirty="0"/>
              <a:t>Personal savings</a:t>
            </a:r>
          </a:p>
          <a:p>
            <a:pPr lvl="1"/>
            <a:r>
              <a:rPr lang="en-US" sz="2400" dirty="0"/>
              <a:t>Investment plan / asset allocation</a:t>
            </a:r>
          </a:p>
          <a:p>
            <a:pPr lvl="1"/>
            <a:r>
              <a:rPr lang="en-US" sz="2400" dirty="0"/>
              <a:t>Investment considerations</a:t>
            </a:r>
          </a:p>
          <a:p>
            <a:pPr lvl="1"/>
            <a:r>
              <a:rPr lang="en-US" sz="2400" dirty="0"/>
              <a:t>Withdrawal rates</a:t>
            </a:r>
          </a:p>
          <a:p>
            <a:pPr lvl="1"/>
            <a:r>
              <a:rPr lang="en-US" sz="2400" dirty="0"/>
              <a:t>Order of withdrawals</a:t>
            </a:r>
          </a:p>
          <a:p>
            <a:pPr lvl="1"/>
            <a:r>
              <a:rPr lang="en-US" sz="2400" dirty="0"/>
              <a:t>Other potential income sources</a:t>
            </a:r>
          </a:p>
        </p:txBody>
      </p:sp>
    </p:spTree>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4658"/>
          <a:stretch/>
        </p:blipFill>
        <p:spPr>
          <a:xfrm>
            <a:off x="0" y="1190624"/>
            <a:ext cx="9144000" cy="5667375"/>
          </a:xfrm>
          <a:prstGeom prst="rect">
            <a:avLst/>
          </a:prstGeom>
        </p:spPr>
      </p:pic>
      <p:sp>
        <p:nvSpPr>
          <p:cNvPr id="5122" name="Rectangle 4"/>
          <p:cNvSpPr>
            <a:spLocks noGrp="1" noChangeArrowheads="1"/>
          </p:cNvSpPr>
          <p:nvPr>
            <p:ph type="title"/>
          </p:nvPr>
        </p:nvSpPr>
        <p:spPr/>
        <p:txBody>
          <a:bodyPr>
            <a:noAutofit/>
          </a:bodyPr>
          <a:lstStyle/>
          <a:p>
            <a:pPr eaLnBrk="1" hangingPunct="1">
              <a:defRPr/>
            </a:pPr>
            <a:r>
              <a:rPr lang="en-US" dirty="0"/>
              <a:t>Basic Questions</a:t>
            </a:r>
          </a:p>
        </p:txBody>
      </p:sp>
      <p:sp>
        <p:nvSpPr>
          <p:cNvPr id="11" name="Content Placeholder 10"/>
          <p:cNvSpPr>
            <a:spLocks noGrp="1"/>
          </p:cNvSpPr>
          <p:nvPr>
            <p:ph sz="half" idx="4294967295"/>
          </p:nvPr>
        </p:nvSpPr>
        <p:spPr>
          <a:xfrm>
            <a:off x="692889" y="1717158"/>
            <a:ext cx="5878032" cy="4525963"/>
          </a:xfrm>
        </p:spPr>
        <p:txBody>
          <a:bodyPr/>
          <a:lstStyle/>
          <a:p>
            <a:r>
              <a:rPr lang="en-US" sz="2800" dirty="0"/>
              <a:t>What does retirement mean to you?</a:t>
            </a:r>
          </a:p>
          <a:p>
            <a:r>
              <a:rPr lang="en-US" sz="2800" dirty="0"/>
              <a:t>When do you plan to retire?</a:t>
            </a:r>
          </a:p>
          <a:p>
            <a:r>
              <a:rPr lang="en-US" sz="2800" dirty="0"/>
              <a:t>How long will your retirement last?</a:t>
            </a:r>
          </a:p>
          <a:p>
            <a:endParaRPr lang="en-US" sz="2800"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dissolv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dissolve">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dissolve">
                                      <p:cBhvr>
                                        <p:cTn id="17"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19049" b="1"/>
          <a:stretch/>
        </p:blipFill>
        <p:spPr>
          <a:xfrm flipH="1">
            <a:off x="0" y="1307804"/>
            <a:ext cx="9144000" cy="5547867"/>
          </a:xfrm>
          <a:prstGeom prst="rect">
            <a:avLst/>
          </a:prstGeom>
        </p:spPr>
      </p:pic>
      <p:sp>
        <p:nvSpPr>
          <p:cNvPr id="29698" name="Rectangle 2"/>
          <p:cNvSpPr>
            <a:spLocks noGrp="1" noChangeArrowheads="1"/>
          </p:cNvSpPr>
          <p:nvPr>
            <p:ph type="title"/>
          </p:nvPr>
        </p:nvSpPr>
        <p:spPr/>
        <p:txBody>
          <a:bodyPr/>
          <a:lstStyle/>
          <a:p>
            <a:r>
              <a:rPr lang="en-US" sz="5400" dirty="0"/>
              <a:t>Thank You</a:t>
            </a:r>
          </a:p>
        </p:txBody>
      </p:sp>
    </p:spTree>
  </p:cSld>
  <p:clrMapOvr>
    <a:masterClrMapping/>
  </p:clrMapOvr>
  <p:transition spd="slow">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t>Disclaimer</a:t>
            </a:r>
          </a:p>
        </p:txBody>
      </p:sp>
      <p:sp>
        <p:nvSpPr>
          <p:cNvPr id="3" name="Content Placeholder - disc"/>
          <p:cNvSpPr>
            <a:spLocks noGrp="1"/>
          </p:cNvSpPr>
          <p:nvPr>
            <p:ph idx="1"/>
          </p:nvPr>
        </p:nvSpPr>
        <p:spPr/>
        <p:txBody>
          <a:bodyPr>
            <a:normAutofit fontScale="53333" lnSpcReduction="10000"/>
          </a:bodyPr>
          <a:lstStyle/>
          <a:p>
            <a:pPr marL="0" indent="0">
              <a:buNone/>
            </a:pPr>
            <a:r>
              <a:t>
Content in this material is for general information only and not intended to provide specific advice or recommendations for any individual. All performance referenced is historical and is no guarantee of future results. All indices are unmanaged and may not be invested into directly.
The information provided is not intended to be a substitute for specific individualized tax planning or legal advice. We suggest that you consult with a qualified tax or legal professional.
LPL Financial Representatives offer access to Trust Services through The Private Trust Company N.A., an affiliate of LPL Financial.
</a:t>
            </a:r>
          </a:p>
        </p:txBody>
      </p:sp>
      <p:pic>
        <p:nvPicPr>
          <p:cNvPr id="4" name="Footer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3700" y="6223000"/>
            <a:ext cx="2032000" cy="3556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4358" y="2211572"/>
            <a:ext cx="6969642" cy="4646428"/>
          </a:xfrm>
          <a:prstGeom prst="rect">
            <a:avLst/>
          </a:prstGeom>
        </p:spPr>
      </p:pic>
      <p:sp>
        <p:nvSpPr>
          <p:cNvPr id="7170" name="Title 1"/>
          <p:cNvSpPr>
            <a:spLocks noGrp="1"/>
          </p:cNvSpPr>
          <p:nvPr>
            <p:ph type="title"/>
          </p:nvPr>
        </p:nvSpPr>
        <p:spPr/>
        <p:txBody>
          <a:bodyPr>
            <a:noAutofit/>
          </a:bodyPr>
          <a:lstStyle/>
          <a:p>
            <a:r>
              <a:rPr lang="en-US" dirty="0">
                <a:cs typeface="Arial" charset="0"/>
              </a:rPr>
              <a:t>Early Retirement Considerations</a:t>
            </a:r>
          </a:p>
        </p:txBody>
      </p:sp>
      <p:sp>
        <p:nvSpPr>
          <p:cNvPr id="5" name="Content Placeholder 4"/>
          <p:cNvSpPr>
            <a:spLocks noGrp="1"/>
          </p:cNvSpPr>
          <p:nvPr>
            <p:ph sz="half" idx="4294967295"/>
          </p:nvPr>
        </p:nvSpPr>
        <p:spPr>
          <a:xfrm>
            <a:off x="530352" y="1828800"/>
            <a:ext cx="4498848" cy="4525962"/>
          </a:xfrm>
        </p:spPr>
        <p:txBody>
          <a:bodyPr>
            <a:normAutofit/>
          </a:bodyPr>
          <a:lstStyle/>
          <a:p>
            <a:r>
              <a:rPr lang="en-US" sz="2800" dirty="0"/>
              <a:t>Fewer accumulation years</a:t>
            </a:r>
          </a:p>
          <a:p>
            <a:r>
              <a:rPr lang="en-US" sz="2800" dirty="0"/>
              <a:t>Longer distribution period</a:t>
            </a:r>
          </a:p>
          <a:p>
            <a:r>
              <a:rPr lang="en-US" sz="2800" dirty="0"/>
              <a:t>Impact on Social Security</a:t>
            </a:r>
          </a:p>
          <a:p>
            <a:r>
              <a:rPr lang="en-US" sz="2800" dirty="0"/>
              <a:t>Health care / Medicare</a:t>
            </a:r>
          </a:p>
          <a:p>
            <a:r>
              <a:rPr lang="en-US" sz="2800" dirty="0"/>
              <a:t>Impact on pension benefit</a:t>
            </a:r>
          </a:p>
          <a:p>
            <a:endParaRPr lang="en-US" sz="2800"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dissolv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dissolve">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0306" y="2223404"/>
            <a:ext cx="6953693" cy="4634596"/>
          </a:xfrm>
          <a:prstGeom prst="rect">
            <a:avLst/>
          </a:prstGeom>
        </p:spPr>
      </p:pic>
      <p:sp>
        <p:nvSpPr>
          <p:cNvPr id="2" name="Title 1"/>
          <p:cNvSpPr>
            <a:spLocks noGrp="1"/>
          </p:cNvSpPr>
          <p:nvPr>
            <p:ph type="title"/>
          </p:nvPr>
        </p:nvSpPr>
        <p:spPr/>
        <p:txBody>
          <a:bodyPr>
            <a:noAutofit/>
          </a:bodyPr>
          <a:lstStyle/>
          <a:p>
            <a:pPr>
              <a:defRPr/>
            </a:pPr>
            <a:r>
              <a:rPr lang="en-US" dirty="0"/>
              <a:t>Delayed Retirement Considerations</a:t>
            </a:r>
          </a:p>
        </p:txBody>
      </p:sp>
      <p:sp>
        <p:nvSpPr>
          <p:cNvPr id="7" name="Content Placeholder 6"/>
          <p:cNvSpPr>
            <a:spLocks noGrp="1"/>
          </p:cNvSpPr>
          <p:nvPr>
            <p:ph idx="1"/>
          </p:nvPr>
        </p:nvSpPr>
        <p:spPr/>
        <p:txBody>
          <a:bodyPr>
            <a:normAutofit/>
          </a:bodyPr>
          <a:lstStyle/>
          <a:p>
            <a:r>
              <a:rPr lang="en-US" sz="2800" dirty="0"/>
              <a:t>More accumulation years</a:t>
            </a:r>
          </a:p>
          <a:p>
            <a:r>
              <a:rPr lang="en-US" sz="2800" dirty="0"/>
              <a:t>Shorter distribution period</a:t>
            </a:r>
          </a:p>
          <a:p>
            <a:r>
              <a:rPr lang="en-US" sz="2800" dirty="0"/>
              <a:t>Impact on Social Security</a:t>
            </a:r>
          </a:p>
          <a:p>
            <a:r>
              <a:rPr lang="en-US" sz="2800" dirty="0"/>
              <a:t>Impact on health care</a:t>
            </a:r>
          </a:p>
          <a:p>
            <a:endParaRPr lang="en-US" sz="2800" dirty="0"/>
          </a:p>
          <a:p>
            <a:endParaRPr lang="en-US" sz="2800"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dissolv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dissolv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dissolve">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Working During Retirement</a:t>
            </a:r>
          </a:p>
        </p:txBody>
      </p:sp>
      <p:sp>
        <p:nvSpPr>
          <p:cNvPr id="4" name="Content Placeholder 3"/>
          <p:cNvSpPr>
            <a:spLocks noGrp="1"/>
          </p:cNvSpPr>
          <p:nvPr>
            <p:ph sz="half" idx="2"/>
          </p:nvPr>
        </p:nvSpPr>
        <p:spPr>
          <a:xfrm>
            <a:off x="530352" y="1828800"/>
            <a:ext cx="4038600" cy="4525963"/>
          </a:xfrm>
        </p:spPr>
        <p:txBody>
          <a:bodyPr>
            <a:normAutofit/>
          </a:bodyPr>
          <a:lstStyle/>
          <a:p>
            <a:r>
              <a:rPr lang="en-US" dirty="0"/>
              <a:t>Earnings reduce demands on personal savings</a:t>
            </a:r>
          </a:p>
          <a:p>
            <a:r>
              <a:rPr lang="en-US" dirty="0"/>
              <a:t>Potential access to health care</a:t>
            </a:r>
          </a:p>
          <a:p>
            <a:r>
              <a:rPr lang="en-US" dirty="0"/>
              <a:t>Effect on Social Security</a:t>
            </a:r>
          </a:p>
          <a:p>
            <a:r>
              <a:rPr lang="en-US" dirty="0"/>
              <a:t>Nonfinancial benefits</a:t>
            </a:r>
          </a:p>
        </p:txBody>
      </p:sp>
      <p:grpSp>
        <p:nvGrpSpPr>
          <p:cNvPr id="7" name="Group 6"/>
          <p:cNvGrpSpPr/>
          <p:nvPr/>
        </p:nvGrpSpPr>
        <p:grpSpPr>
          <a:xfrm>
            <a:off x="4752975" y="1746398"/>
            <a:ext cx="4105275" cy="4530725"/>
            <a:chOff x="4752975" y="1784498"/>
            <a:chExt cx="4105275" cy="4530725"/>
          </a:xfrm>
        </p:grpSpPr>
        <p:graphicFrame>
          <p:nvGraphicFramePr>
            <p:cNvPr id="6" name="Content Placeholder 6"/>
            <p:cNvGraphicFramePr>
              <a:graphicFrameLocks/>
            </p:cNvGraphicFramePr>
            <p:nvPr>
              <p:extLst>
                <p:ext uri="{D42A27DB-BD31-4B8C-83A1-F6EECF244321}">
                  <p14:modId xmlns:p14="http://schemas.microsoft.com/office/powerpoint/2010/main" val="64783211"/>
                </p:ext>
              </p:extLst>
            </p:nvPr>
          </p:nvGraphicFramePr>
          <p:xfrm>
            <a:off x="4838701" y="1784498"/>
            <a:ext cx="3810000" cy="4530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4752975" y="1905000"/>
              <a:ext cx="4105275" cy="3305175"/>
            </a:xfrm>
            <a:prstGeom prst="rect">
              <a:avLst/>
            </a:prstGeom>
            <a:no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dissolv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4280" y="1169580"/>
            <a:ext cx="7309720" cy="5688419"/>
          </a:xfrm>
          <a:prstGeom prst="rect">
            <a:avLst/>
          </a:prstGeom>
        </p:spPr>
      </p:pic>
      <p:sp>
        <p:nvSpPr>
          <p:cNvPr id="11266" name="Rectangle 4"/>
          <p:cNvSpPr>
            <a:spLocks noGrp="1" noChangeArrowheads="1"/>
          </p:cNvSpPr>
          <p:nvPr>
            <p:ph type="title"/>
          </p:nvPr>
        </p:nvSpPr>
        <p:spPr>
          <a:xfrm>
            <a:off x="530352" y="530352"/>
            <a:ext cx="9144000" cy="601662"/>
          </a:xfrm>
        </p:spPr>
        <p:txBody>
          <a:bodyPr>
            <a:noAutofit/>
          </a:bodyPr>
          <a:lstStyle/>
          <a:p>
            <a:pPr eaLnBrk="1" hangingPunct="1">
              <a:defRPr/>
            </a:pPr>
            <a:r>
              <a:rPr lang="en-US" dirty="0"/>
              <a:t>How Long Will Retirement Last?</a:t>
            </a:r>
          </a:p>
        </p:txBody>
      </p:sp>
      <p:sp>
        <p:nvSpPr>
          <p:cNvPr id="8" name="Content Placeholder 7"/>
          <p:cNvSpPr>
            <a:spLocks noGrp="1"/>
          </p:cNvSpPr>
          <p:nvPr>
            <p:ph sz="half" idx="4294967295"/>
          </p:nvPr>
        </p:nvSpPr>
        <p:spPr>
          <a:xfrm>
            <a:off x="530352" y="1828800"/>
            <a:ext cx="5041107" cy="4263656"/>
          </a:xfrm>
        </p:spPr>
        <p:txBody>
          <a:bodyPr/>
          <a:lstStyle/>
          <a:p>
            <a:pPr eaLnBrk="1" hangingPunct="1"/>
            <a:r>
              <a:rPr lang="en-US" sz="2800" dirty="0">
                <a:latin typeface="Calibri" panose="020F0502020204030204" pitchFamily="34" charset="0"/>
              </a:rPr>
              <a:t>We’re living longer</a:t>
            </a:r>
          </a:p>
          <a:p>
            <a:pPr eaLnBrk="1" hangingPunct="1"/>
            <a:r>
              <a:rPr lang="en-US" sz="2800" dirty="0">
                <a:latin typeface="Calibri" panose="020F0502020204030204" pitchFamily="34" charset="0"/>
              </a:rPr>
              <a:t>Average 65-year-old American can expect to live another </a:t>
            </a:r>
            <a:br>
              <a:rPr lang="en-US" sz="2800" dirty="0">
                <a:latin typeface="Calibri" panose="020F0502020204030204" pitchFamily="34" charset="0"/>
              </a:rPr>
            </a:br>
            <a:r>
              <a:rPr lang="en-US" sz="2800" dirty="0">
                <a:latin typeface="Calibri" panose="020F0502020204030204" pitchFamily="34" charset="0"/>
              </a:rPr>
              <a:t>18.5 years*</a:t>
            </a:r>
          </a:p>
          <a:p>
            <a:pPr eaLnBrk="1" hangingPunct="1"/>
            <a:r>
              <a:rPr lang="en-US" sz="2800" dirty="0">
                <a:latin typeface="Calibri" panose="020F0502020204030204" pitchFamily="34" charset="0"/>
              </a:rPr>
              <a:t>Average life expectancy is </a:t>
            </a:r>
            <a:br>
              <a:rPr lang="en-US" sz="2800" dirty="0">
                <a:latin typeface="Calibri" panose="020F0502020204030204" pitchFamily="34" charset="0"/>
              </a:rPr>
            </a:br>
            <a:r>
              <a:rPr lang="en-US" sz="2800" dirty="0">
                <a:latin typeface="Calibri" panose="020F0502020204030204" pitchFamily="34" charset="0"/>
              </a:rPr>
              <a:t>likely to continue to increase</a:t>
            </a:r>
          </a:p>
          <a:p>
            <a:pPr eaLnBrk="1" hangingPunct="1"/>
            <a:r>
              <a:rPr lang="en-US" sz="2800" dirty="0">
                <a:latin typeface="Calibri" panose="020F0502020204030204" pitchFamily="34" charset="0"/>
              </a:rPr>
              <a:t>Retirement may last </a:t>
            </a:r>
            <a:br>
              <a:rPr lang="en-US" sz="2800" dirty="0">
                <a:latin typeface="Calibri" panose="020F0502020204030204" pitchFamily="34" charset="0"/>
              </a:rPr>
            </a:br>
            <a:r>
              <a:rPr lang="en-US" sz="2800" dirty="0">
                <a:latin typeface="Calibri" panose="020F0502020204030204" pitchFamily="34" charset="0"/>
              </a:rPr>
              <a:t>25 years or more</a:t>
            </a:r>
          </a:p>
          <a:p>
            <a:pPr marL="0" indent="0">
              <a:buNone/>
            </a:pPr>
            <a:endParaRPr lang="en-US" sz="2800" dirty="0">
              <a:latin typeface="Calibri" panose="020F0502020204030204" pitchFamily="34" charset="0"/>
            </a:endParaRPr>
          </a:p>
        </p:txBody>
      </p:sp>
      <p:sp>
        <p:nvSpPr>
          <p:cNvPr id="6148" name="Text Box 10"/>
          <p:cNvSpPr txBox="1">
            <a:spLocks noChangeArrowheads="1"/>
          </p:cNvSpPr>
          <p:nvPr/>
        </p:nvSpPr>
        <p:spPr bwMode="auto">
          <a:xfrm>
            <a:off x="530352" y="6113007"/>
            <a:ext cx="4384415" cy="307777"/>
          </a:xfrm>
          <a:prstGeom prst="rect">
            <a:avLst/>
          </a:prstGeom>
          <a:noFill/>
          <a:ln w="9525">
            <a:noFill/>
            <a:miter lim="800000"/>
            <a:headEnd/>
            <a:tailEnd/>
          </a:ln>
        </p:spPr>
        <p:txBody>
          <a:bodyPr wrap="square">
            <a:spAutoFit/>
          </a:bodyPr>
          <a:lstStyle/>
          <a:p>
            <a:pPr>
              <a:spcBef>
                <a:spcPct val="50000"/>
              </a:spcBef>
            </a:pPr>
            <a:r>
              <a:rPr lang="en-US" sz="1400" dirty="0">
                <a:solidFill>
                  <a:srgbClr val="5D5D5D"/>
                </a:solidFill>
                <a:latin typeface="Calibri" panose="020F0502020204030204" pitchFamily="34" charset="0"/>
              </a:rPr>
              <a:t>*Source: NCHS Data Brief, Number 427, December 2021</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dissolve">
                                      <p:cBhvr>
                                        <p:cTn id="11" dur="500"/>
                                        <p:tgtEl>
                                          <p:spTgt spid="8">
                                            <p:txEl>
                                              <p:pRg st="1" end="1"/>
                                            </p:txEl>
                                          </p:spTgt>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6148"/>
                                        </p:tgtEl>
                                        <p:attrNameLst>
                                          <p:attrName>style.visibility</p:attrName>
                                        </p:attrNameLst>
                                      </p:cBhvr>
                                      <p:to>
                                        <p:strVal val="visible"/>
                                      </p:to>
                                    </p:set>
                                    <p:animEffect transition="in" filter="dissolve">
                                      <p:cBhvr>
                                        <p:cTn id="14" dur="500"/>
                                        <p:tgtEl>
                                          <p:spTgt spid="6148"/>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Effect transition="in" filter="dissolve">
                                      <p:cBhvr>
                                        <p:cTn id="19" dur="500"/>
                                        <p:tgtEl>
                                          <p:spTgt spid="8">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8">
                                            <p:txEl>
                                              <p:pRg st="3" end="3"/>
                                            </p:txEl>
                                          </p:spTgt>
                                        </p:tgtEl>
                                        <p:attrNameLst>
                                          <p:attrName>style.visibility</p:attrName>
                                        </p:attrNameLst>
                                      </p:cBhvr>
                                      <p:to>
                                        <p:strVal val="visible"/>
                                      </p:to>
                                    </p:set>
                                    <p:animEffect transition="in" filter="dissolve">
                                      <p:cBhvr>
                                        <p:cTn id="24"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614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dirty="0"/>
              <a:t>Retirement Income Planning: </a:t>
            </a:r>
            <a:r>
              <a:rPr lang="en-US" sz="4222" b="0" dirty="0"/>
              <a:t>Goals</a:t>
            </a:r>
          </a:p>
        </p:txBody>
      </p:sp>
      <p:sp>
        <p:nvSpPr>
          <p:cNvPr id="4" name="TextBox 3"/>
          <p:cNvSpPr txBox="1"/>
          <p:nvPr/>
        </p:nvSpPr>
        <p:spPr>
          <a:xfrm>
            <a:off x="616077" y="1522009"/>
            <a:ext cx="7531986" cy="769441"/>
          </a:xfrm>
          <a:prstGeom prst="rect">
            <a:avLst/>
          </a:prstGeom>
          <a:noFill/>
        </p:spPr>
        <p:txBody>
          <a:bodyPr wrap="square" rtlCol="0">
            <a:spAutoFit/>
          </a:bodyPr>
          <a:lstStyle/>
          <a:p>
            <a:r>
              <a:rPr lang="en-US" sz="2200" b="1" dirty="0">
                <a:solidFill>
                  <a:schemeClr val="accent6"/>
                </a:solidFill>
              </a:rPr>
              <a:t>Every retirement income plan should strive to balance three main goals to help</a:t>
            </a:r>
          </a:p>
        </p:txBody>
      </p:sp>
      <p:grpSp>
        <p:nvGrpSpPr>
          <p:cNvPr id="10" name="Group 9"/>
          <p:cNvGrpSpPr/>
          <p:nvPr/>
        </p:nvGrpSpPr>
        <p:grpSpPr>
          <a:xfrm>
            <a:off x="836064" y="2516970"/>
            <a:ext cx="7117099" cy="981759"/>
            <a:chOff x="836064" y="2545545"/>
            <a:chExt cx="7117099" cy="981759"/>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064" y="2545545"/>
              <a:ext cx="1035500" cy="981759"/>
            </a:xfrm>
            <a:prstGeom prst="rect">
              <a:avLst/>
            </a:prstGeom>
          </p:spPr>
        </p:pic>
        <p:sp>
          <p:nvSpPr>
            <p:cNvPr id="5" name="TextBox 4"/>
            <p:cNvSpPr txBox="1"/>
            <p:nvPr/>
          </p:nvSpPr>
          <p:spPr>
            <a:xfrm>
              <a:off x="1818176" y="2711304"/>
              <a:ext cx="6134987" cy="650243"/>
            </a:xfrm>
            <a:prstGeom prst="rect">
              <a:avLst/>
            </a:prstGeom>
            <a:noFill/>
          </p:spPr>
          <p:txBody>
            <a:bodyPr wrap="square" tIns="0" rtlCol="0">
              <a:noAutofit/>
            </a:bodyPr>
            <a:lstStyle/>
            <a:p>
              <a:pPr lvl="0">
                <a:lnSpc>
                  <a:spcPct val="200000"/>
                </a:lnSpc>
              </a:pPr>
              <a:r>
                <a:rPr lang="en-US" sz="2400" dirty="0">
                  <a:solidFill>
                    <a:srgbClr val="5D5D5D"/>
                  </a:solidFill>
                </a:rPr>
                <a:t>Enhance your ability to enjoy retirement</a:t>
              </a:r>
            </a:p>
          </p:txBody>
        </p:sp>
      </p:grpSp>
      <p:grpSp>
        <p:nvGrpSpPr>
          <p:cNvPr id="11" name="Group 10"/>
          <p:cNvGrpSpPr/>
          <p:nvPr/>
        </p:nvGrpSpPr>
        <p:grpSpPr>
          <a:xfrm>
            <a:off x="836064" y="3947132"/>
            <a:ext cx="8052763" cy="994708"/>
            <a:chOff x="836064" y="3947132"/>
            <a:chExt cx="8052763" cy="994708"/>
          </a:xfrm>
        </p:grpSpPr>
        <p:sp>
          <p:nvSpPr>
            <p:cNvPr id="6" name="TextBox 5"/>
            <p:cNvSpPr txBox="1"/>
            <p:nvPr/>
          </p:nvSpPr>
          <p:spPr>
            <a:xfrm>
              <a:off x="1818176" y="3947132"/>
              <a:ext cx="7070651" cy="727571"/>
            </a:xfrm>
            <a:prstGeom prst="rect">
              <a:avLst/>
            </a:prstGeom>
            <a:noFill/>
          </p:spPr>
          <p:txBody>
            <a:bodyPr wrap="square" rtlCol="0">
              <a:noAutofit/>
            </a:bodyPr>
            <a:lstStyle/>
            <a:p>
              <a:pPr lvl="0">
                <a:lnSpc>
                  <a:spcPct val="200000"/>
                </a:lnSpc>
              </a:pPr>
              <a:r>
                <a:rPr lang="en-US" sz="2400" dirty="0">
                  <a:solidFill>
                    <a:srgbClr val="5D5D5D"/>
                  </a:solidFill>
                </a:rPr>
                <a:t>Manage the risk of outliving your income</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6064" y="3947132"/>
              <a:ext cx="1019142" cy="994708"/>
            </a:xfrm>
            <a:prstGeom prst="rect">
              <a:avLst/>
            </a:prstGeom>
          </p:spPr>
        </p:pic>
      </p:grpSp>
      <p:grpSp>
        <p:nvGrpSpPr>
          <p:cNvPr id="12" name="Group 11"/>
          <p:cNvGrpSpPr/>
          <p:nvPr/>
        </p:nvGrpSpPr>
        <p:grpSpPr>
          <a:xfrm>
            <a:off x="924977" y="5260287"/>
            <a:ext cx="7963850" cy="835937"/>
            <a:chOff x="924977" y="5260287"/>
            <a:chExt cx="7963850" cy="835937"/>
          </a:xfrm>
        </p:grpSpPr>
        <p:sp>
          <p:nvSpPr>
            <p:cNvPr id="7" name="TextBox 6"/>
            <p:cNvSpPr txBox="1"/>
            <p:nvPr/>
          </p:nvSpPr>
          <p:spPr>
            <a:xfrm>
              <a:off x="1818176" y="5260287"/>
              <a:ext cx="7070651" cy="727571"/>
            </a:xfrm>
            <a:prstGeom prst="rect">
              <a:avLst/>
            </a:prstGeom>
            <a:noFill/>
          </p:spPr>
          <p:txBody>
            <a:bodyPr wrap="square" rtlCol="0">
              <a:noAutofit/>
            </a:bodyPr>
            <a:lstStyle/>
            <a:p>
              <a:pPr lvl="0">
                <a:lnSpc>
                  <a:spcPct val="200000"/>
                </a:lnSpc>
              </a:pPr>
              <a:r>
                <a:rPr lang="en-US" sz="2400" dirty="0">
                  <a:solidFill>
                    <a:srgbClr val="5D5D5D"/>
                  </a:solidFill>
                </a:rPr>
                <a:t>Address the risk of unexpected life events</a:t>
              </a: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4977" y="5352850"/>
              <a:ext cx="743374" cy="743374"/>
            </a:xfrm>
            <a:prstGeom prst="rect">
              <a:avLst/>
            </a:prstGeom>
          </p:spPr>
        </p:pic>
      </p:gr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Autofit/>
          </a:bodyPr>
          <a:lstStyle/>
          <a:p>
            <a:pPr eaLnBrk="1" hangingPunct="1">
              <a:defRPr/>
            </a:pPr>
            <a:r>
              <a:rPr lang="en-US" dirty="0"/>
              <a:t>Retirement Income Planning: </a:t>
            </a:r>
            <a:br>
              <a:rPr lang="en-US" dirty="0"/>
            </a:br>
            <a:r>
              <a:rPr lang="en-US" b="0" dirty="0"/>
              <a:t>The Process</a:t>
            </a:r>
          </a:p>
        </p:txBody>
      </p:sp>
      <p:graphicFrame>
        <p:nvGraphicFramePr>
          <p:cNvPr id="7" name="Diagram 6"/>
          <p:cNvGraphicFramePr/>
          <p:nvPr>
            <p:extLst>
              <p:ext uri="{D42A27DB-BD31-4B8C-83A1-F6EECF244321}">
                <p14:modId xmlns:p14="http://schemas.microsoft.com/office/powerpoint/2010/main" val="1758315267"/>
              </p:ext>
            </p:extLst>
          </p:nvPr>
        </p:nvGraphicFramePr>
        <p:xfrm>
          <a:off x="120209" y="1868422"/>
          <a:ext cx="8737600" cy="47048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graphicEl>
                                              <a:dgm id="{361446DB-A25B-4D82-8E1D-1D7444519BF6}"/>
                                            </p:graphicEl>
                                          </p:spTgt>
                                        </p:tgtEl>
                                        <p:attrNameLst>
                                          <p:attrName>style.visibility</p:attrName>
                                        </p:attrNameLst>
                                      </p:cBhvr>
                                      <p:to>
                                        <p:strVal val="visible"/>
                                      </p:to>
                                    </p:set>
                                    <p:animEffect transition="in" filter="dissolve">
                                      <p:cBhvr>
                                        <p:cTn id="7" dur="500"/>
                                        <p:tgtEl>
                                          <p:spTgt spid="7">
                                            <p:graphicEl>
                                              <a:dgm id="{361446DB-A25B-4D82-8E1D-1D7444519BF6}"/>
                                            </p:graphic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
                                            <p:graphicEl>
                                              <a:dgm id="{A781A4D9-E23E-4211-90B4-F7EB0B07345B}"/>
                                            </p:graphicEl>
                                          </p:spTgt>
                                        </p:tgtEl>
                                        <p:attrNameLst>
                                          <p:attrName>style.visibility</p:attrName>
                                        </p:attrNameLst>
                                      </p:cBhvr>
                                      <p:to>
                                        <p:strVal val="visible"/>
                                      </p:to>
                                    </p:set>
                                    <p:animEffect transition="in" filter="dissolve">
                                      <p:cBhvr>
                                        <p:cTn id="10" dur="500"/>
                                        <p:tgtEl>
                                          <p:spTgt spid="7">
                                            <p:graphicEl>
                                              <a:dgm id="{A781A4D9-E23E-4211-90B4-F7EB0B07345B}"/>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7">
                                            <p:graphicEl>
                                              <a:dgm id="{30799A38-F212-4147-BAC1-44AE113879EB}"/>
                                            </p:graphicEl>
                                          </p:spTgt>
                                        </p:tgtEl>
                                        <p:attrNameLst>
                                          <p:attrName>style.visibility</p:attrName>
                                        </p:attrNameLst>
                                      </p:cBhvr>
                                      <p:to>
                                        <p:strVal val="visible"/>
                                      </p:to>
                                    </p:set>
                                    <p:animEffect transition="in" filter="dissolve">
                                      <p:cBhvr>
                                        <p:cTn id="15" dur="500"/>
                                        <p:tgtEl>
                                          <p:spTgt spid="7">
                                            <p:graphicEl>
                                              <a:dgm id="{30799A38-F212-4147-BAC1-44AE113879EB}"/>
                                            </p:graphic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7">
                                            <p:graphicEl>
                                              <a:dgm id="{9FEFAA6C-B4C4-41D3-A482-A6BDBFD29430}"/>
                                            </p:graphicEl>
                                          </p:spTgt>
                                        </p:tgtEl>
                                        <p:attrNameLst>
                                          <p:attrName>style.visibility</p:attrName>
                                        </p:attrNameLst>
                                      </p:cBhvr>
                                      <p:to>
                                        <p:strVal val="visible"/>
                                      </p:to>
                                    </p:set>
                                    <p:animEffect transition="in" filter="dissolve">
                                      <p:cBhvr>
                                        <p:cTn id="18" dur="500"/>
                                        <p:tgtEl>
                                          <p:spTgt spid="7">
                                            <p:graphicEl>
                                              <a:dgm id="{9FEFAA6C-B4C4-41D3-A482-A6BDBFD29430}"/>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7">
                                            <p:graphicEl>
                                              <a:dgm id="{9E825245-45B1-4182-9135-714AA8D0FBFE}"/>
                                            </p:graphicEl>
                                          </p:spTgt>
                                        </p:tgtEl>
                                        <p:attrNameLst>
                                          <p:attrName>style.visibility</p:attrName>
                                        </p:attrNameLst>
                                      </p:cBhvr>
                                      <p:to>
                                        <p:strVal val="visible"/>
                                      </p:to>
                                    </p:set>
                                    <p:animEffect transition="in" filter="dissolve">
                                      <p:cBhvr>
                                        <p:cTn id="23" dur="500"/>
                                        <p:tgtEl>
                                          <p:spTgt spid="7">
                                            <p:graphicEl>
                                              <a:dgm id="{9E825245-45B1-4182-9135-714AA8D0FBFE}"/>
                                            </p:graphicEl>
                                          </p:spTgt>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7">
                                            <p:graphicEl>
                                              <a:dgm id="{330CB9E9-A6F8-4946-8691-AF4E900100AA}"/>
                                            </p:graphicEl>
                                          </p:spTgt>
                                        </p:tgtEl>
                                        <p:attrNameLst>
                                          <p:attrName>style.visibility</p:attrName>
                                        </p:attrNameLst>
                                      </p:cBhvr>
                                      <p:to>
                                        <p:strVal val="visible"/>
                                      </p:to>
                                    </p:set>
                                    <p:animEffect transition="in" filter="dissolve">
                                      <p:cBhvr>
                                        <p:cTn id="26" dur="500"/>
                                        <p:tgtEl>
                                          <p:spTgt spid="7">
                                            <p:graphicEl>
                                              <a:dgm id="{330CB9E9-A6F8-4946-8691-AF4E900100AA}"/>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7">
                                            <p:graphicEl>
                                              <a:dgm id="{DF92B124-43D2-40F3-B77B-5F13CE793646}"/>
                                            </p:graphicEl>
                                          </p:spTgt>
                                        </p:tgtEl>
                                        <p:attrNameLst>
                                          <p:attrName>style.visibility</p:attrName>
                                        </p:attrNameLst>
                                      </p:cBhvr>
                                      <p:to>
                                        <p:strVal val="visible"/>
                                      </p:to>
                                    </p:set>
                                    <p:animEffect transition="in" filter="dissolve">
                                      <p:cBhvr>
                                        <p:cTn id="31" dur="500"/>
                                        <p:tgtEl>
                                          <p:spTgt spid="7">
                                            <p:graphicEl>
                                              <a:dgm id="{DF92B124-43D2-40F3-B77B-5F13CE793646}"/>
                                            </p:graphicEl>
                                          </p:spTgt>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7">
                                            <p:graphicEl>
                                              <a:dgm id="{0F0E1EE0-F6C0-4BCD-9005-425CF279B6AC}"/>
                                            </p:graphicEl>
                                          </p:spTgt>
                                        </p:tgtEl>
                                        <p:attrNameLst>
                                          <p:attrName>style.visibility</p:attrName>
                                        </p:attrNameLst>
                                      </p:cBhvr>
                                      <p:to>
                                        <p:strVal val="visible"/>
                                      </p:to>
                                    </p:set>
                                    <p:animEffect transition="in" filter="dissolve">
                                      <p:cBhvr>
                                        <p:cTn id="34" dur="500"/>
                                        <p:tgtEl>
                                          <p:spTgt spid="7">
                                            <p:graphicEl>
                                              <a:dgm id="{0F0E1EE0-F6C0-4BCD-9005-425CF279B6AC}"/>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7">
                                            <p:graphicEl>
                                              <a:dgm id="{A190E273-DB7B-41F1-A7EA-7DF1EA103734}"/>
                                            </p:graphicEl>
                                          </p:spTgt>
                                        </p:tgtEl>
                                        <p:attrNameLst>
                                          <p:attrName>style.visibility</p:attrName>
                                        </p:attrNameLst>
                                      </p:cBhvr>
                                      <p:to>
                                        <p:strVal val="visible"/>
                                      </p:to>
                                    </p:set>
                                    <p:animEffect transition="in" filter="dissolve">
                                      <p:cBhvr>
                                        <p:cTn id="39" dur="500"/>
                                        <p:tgtEl>
                                          <p:spTgt spid="7">
                                            <p:graphicEl>
                                              <a:dgm id="{A190E273-DB7B-41F1-A7EA-7DF1EA103734}"/>
                                            </p:graphicEl>
                                          </p:spTgt>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7">
                                            <p:graphicEl>
                                              <a:dgm id="{178904D8-AF07-4C5C-8652-CD0AD16C7F52}"/>
                                            </p:graphicEl>
                                          </p:spTgt>
                                        </p:tgtEl>
                                        <p:attrNameLst>
                                          <p:attrName>style.visibility</p:attrName>
                                        </p:attrNameLst>
                                      </p:cBhvr>
                                      <p:to>
                                        <p:strVal val="visible"/>
                                      </p:to>
                                    </p:set>
                                    <p:animEffect transition="in" filter="dissolve">
                                      <p:cBhvr>
                                        <p:cTn id="42" dur="500"/>
                                        <p:tgtEl>
                                          <p:spTgt spid="7">
                                            <p:graphicEl>
                                              <a:dgm id="{178904D8-AF07-4C5C-8652-CD0AD16C7F5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theme/theme1.xml><?xml version="1.0" encoding="utf-8"?>
<a:theme xmlns:a="http://schemas.openxmlformats.org/drawingml/2006/main" name="Office Theme">
  <a:themeElements>
    <a:clrScheme name="fo colors">
      <a:dk1>
        <a:srgbClr val="919191"/>
      </a:dk1>
      <a:lt1>
        <a:srgbClr val="DADADA"/>
      </a:lt1>
      <a:dk2>
        <a:srgbClr val="0057A6"/>
      </a:dk2>
      <a:lt2>
        <a:srgbClr val="FEB807"/>
      </a:lt2>
      <a:accent1>
        <a:srgbClr val="6D6D6D"/>
      </a:accent1>
      <a:accent2>
        <a:srgbClr val="D76D31"/>
      </a:accent2>
      <a:accent3>
        <a:srgbClr val="085A8C"/>
      </a:accent3>
      <a:accent4>
        <a:srgbClr val="AFB743"/>
      </a:accent4>
      <a:accent5>
        <a:srgbClr val="67737A"/>
      </a:accent5>
      <a:accent6>
        <a:srgbClr val="177DB3"/>
      </a:accent6>
      <a:hlink>
        <a:srgbClr val="F9B549"/>
      </a:hlink>
      <a:folHlink>
        <a:srgbClr val="09A6D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4732</TotalTime>
  <Words>8234</Words>
  <Application>Microsoft Office PowerPoint</Application>
  <PresentationFormat>On-screen Show (4:3)</PresentationFormat>
  <Paragraphs>459</Paragraphs>
  <Slides>31</Slides>
  <Notes>29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Wingdings</vt:lpstr>
      <vt:lpstr>Office Theme</vt:lpstr>
      <vt:lpstr>PowerPoint Presentation</vt:lpstr>
      <vt:lpstr>PowerPoint Presentation</vt:lpstr>
      <vt:lpstr>Basic Questions</vt:lpstr>
      <vt:lpstr>Early Retirement Considerations</vt:lpstr>
      <vt:lpstr>Delayed Retirement Considerations</vt:lpstr>
      <vt:lpstr>Working During Retirement</vt:lpstr>
      <vt:lpstr>How Long Will Retirement Last?</vt:lpstr>
      <vt:lpstr>Retirement Income Planning: Goals</vt:lpstr>
      <vt:lpstr>Retirement Income Planning:  The Process</vt:lpstr>
      <vt:lpstr>How Much Annual Income  Will You Need?</vt:lpstr>
      <vt:lpstr>Accounting for Health-Care Costs </vt:lpstr>
      <vt:lpstr>Accounting for the Cost of  Long-Term Care</vt:lpstr>
      <vt:lpstr>Major Factors to Consider</vt:lpstr>
      <vt:lpstr>Accounting for Inflation</vt:lpstr>
      <vt:lpstr>Impact of Taxes</vt:lpstr>
      <vt:lpstr>Understanding Risk</vt:lpstr>
      <vt:lpstr>Sources of Retirement Income</vt:lpstr>
      <vt:lpstr>Social Security Basics</vt:lpstr>
      <vt:lpstr>Employer Pension Basics</vt:lpstr>
      <vt:lpstr>Identifying the “Gap”</vt:lpstr>
      <vt:lpstr>Personal Savings:  General Considerations</vt:lpstr>
      <vt:lpstr>Personal Savings: Asset Allocation</vt:lpstr>
      <vt:lpstr>Personal Savings: Investments</vt:lpstr>
      <vt:lpstr>Personal Savings: Investments</vt:lpstr>
      <vt:lpstr>Personal Savings: Annuities</vt:lpstr>
      <vt:lpstr>Personal Savings: Withdrawal Rate</vt:lpstr>
      <vt:lpstr>Personal Savings: Order of Withdrawals</vt:lpstr>
      <vt:lpstr>Other Potential Sources of Income</vt:lpstr>
      <vt:lpstr>Recap</vt:lpstr>
      <vt:lpstr>Thank You</vt:lpstr>
      <vt:lpstr>Disclaimer</vt:lpstr>
    </vt:vector>
  </TitlesOfParts>
  <Company>Forefield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dc:creator>
  <cp:lastModifiedBy>jennifer.franchi@web.lpl.com</cp:lastModifiedBy>
  <cp:revision>225</cp:revision>
  <cp:lastPrinted>2022-03-04T18:39:05Z</cp:lastPrinted>
  <dcterms:created xsi:type="dcterms:W3CDTF">2011-07-21T14:28:49Z</dcterms:created>
  <dcterms:modified xsi:type="dcterms:W3CDTF">2022-07-26T13:52:37Z</dcterms:modified>
</cp:coreProperties>
</file>