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781" r:id="rId2"/>
  </p:sldMasterIdLst>
  <p:notesMasterIdLst>
    <p:notesMasterId r:id="rId49"/>
  </p:notesMasterIdLst>
  <p:handoutMasterIdLst>
    <p:handoutMasterId r:id="rId50"/>
  </p:handoutMasterIdLst>
  <p:sldIdLst>
    <p:sldId id="257" r:id="rId3"/>
    <p:sldId id="296" r:id="rId4"/>
    <p:sldId id="522" r:id="rId5"/>
    <p:sldId id="529" r:id="rId6"/>
    <p:sldId id="266" r:id="rId7"/>
    <p:sldId id="376" r:id="rId8"/>
    <p:sldId id="523" r:id="rId9"/>
    <p:sldId id="474" r:id="rId10"/>
    <p:sldId id="496" r:id="rId11"/>
    <p:sldId id="476" r:id="rId12"/>
    <p:sldId id="385" r:id="rId13"/>
    <p:sldId id="387" r:id="rId14"/>
    <p:sldId id="390" r:id="rId15"/>
    <p:sldId id="388" r:id="rId16"/>
    <p:sldId id="477" r:id="rId17"/>
    <p:sldId id="274" r:id="rId18"/>
    <p:sldId id="525" r:id="rId19"/>
    <p:sldId id="491" r:id="rId20"/>
    <p:sldId id="400" r:id="rId21"/>
    <p:sldId id="391" r:id="rId22"/>
    <p:sldId id="526" r:id="rId23"/>
    <p:sldId id="521" r:id="rId24"/>
    <p:sldId id="396" r:id="rId25"/>
    <p:sldId id="397" r:id="rId26"/>
    <p:sldId id="438" r:id="rId27"/>
    <p:sldId id="479" r:id="rId28"/>
    <p:sldId id="401" r:id="rId29"/>
    <p:sldId id="402" r:id="rId30"/>
    <p:sldId id="409" r:id="rId31"/>
    <p:sldId id="407" r:id="rId32"/>
    <p:sldId id="403" r:id="rId33"/>
    <p:sldId id="413" r:id="rId34"/>
    <p:sldId id="414" r:id="rId35"/>
    <p:sldId id="433" r:id="rId36"/>
    <p:sldId id="482" r:id="rId37"/>
    <p:sldId id="417" r:id="rId38"/>
    <p:sldId id="420" r:id="rId39"/>
    <p:sldId id="423" r:id="rId40"/>
    <p:sldId id="487" r:id="rId41"/>
    <p:sldId id="447" r:id="rId42"/>
    <p:sldId id="383" r:id="rId43"/>
    <p:sldId id="530" r:id="rId44"/>
    <p:sldId id="528" r:id="rId45"/>
    <p:sldId id="319" r:id="rId46"/>
    <p:sldId id="315" r:id="rId47"/>
    <p:sldId id="531" r:id="rId48"/>
  </p:sldIdLst>
  <p:sldSz cx="12192000" cy="6858000"/>
  <p:notesSz cx="7315200" cy="9601200"/>
  <p:defaultTex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70" userDrawn="1">
          <p15:clr>
            <a:srgbClr val="A4A3A4"/>
          </p15:clr>
        </p15:guide>
        <p15:guide id="2" orient="horz" pos="2824" userDrawn="1">
          <p15:clr>
            <a:srgbClr val="A4A3A4"/>
          </p15:clr>
        </p15:guide>
        <p15:guide id="3" orient="horz" pos="3840" userDrawn="1">
          <p15:clr>
            <a:srgbClr val="A4A3A4"/>
          </p15:clr>
        </p15:guide>
        <p15:guide id="4" pos="283" userDrawn="1">
          <p15:clr>
            <a:srgbClr val="A4A3A4"/>
          </p15:clr>
        </p15:guide>
        <p15:guide id="5" pos="6144" userDrawn="1">
          <p15:clr>
            <a:srgbClr val="A4A3A4"/>
          </p15:clr>
        </p15:guide>
      </p15:sldGuideLst>
    </p:ext>
    <p:ext uri="{2D200454-40CA-4A62-9FC3-DE9A4176ACB9}">
      <p15:notesGuideLst xmlns:p15="http://schemas.microsoft.com/office/powerpoint/2012/main">
        <p15:guide id="1" orient="horz" pos="2380" userDrawn="1">
          <p15:clr>
            <a:srgbClr val="A4A3A4"/>
          </p15:clr>
        </p15:guide>
        <p15:guide id="2" orient="horz" pos="2181" userDrawn="1">
          <p15:clr>
            <a:srgbClr val="A4A3A4"/>
          </p15:clr>
        </p15:guide>
        <p15:guide id="3" orient="horz" pos="545" userDrawn="1">
          <p15:clr>
            <a:srgbClr val="A4A3A4"/>
          </p15:clr>
        </p15:guide>
        <p15:guide id="4" pos="1161" userDrawn="1">
          <p15:clr>
            <a:srgbClr val="A4A3A4"/>
          </p15:clr>
        </p15:guide>
        <p15:guide id="5" pos="337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7F7F7F"/>
    <a:srgbClr val="5D5D5D"/>
    <a:srgbClr val="DD3F07"/>
    <a:srgbClr val="000000"/>
    <a:srgbClr val="0A5F8A"/>
    <a:srgbClr val="FBE181"/>
    <a:srgbClr val="02185E"/>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2" autoAdjust="0"/>
    <p:restoredTop sz="86815" autoAdjust="0"/>
  </p:normalViewPr>
  <p:slideViewPr>
    <p:cSldViewPr snapToGrid="0">
      <p:cViewPr varScale="1">
        <p:scale>
          <a:sx n="99" d="100"/>
          <a:sy n="99" d="100"/>
        </p:scale>
        <p:origin x="1128" y="90"/>
      </p:cViewPr>
      <p:guideLst>
        <p:guide orient="horz" pos="570"/>
        <p:guide orient="horz" pos="2824"/>
        <p:guide orient="horz" pos="3840"/>
        <p:guide pos="283"/>
        <p:guide pos="6144"/>
      </p:guideLst>
    </p:cSldViewPr>
  </p:slideViewPr>
  <p:outlineViewPr>
    <p:cViewPr>
      <p:scale>
        <a:sx n="100" d="100"/>
        <a:sy n="100" d="100"/>
      </p:scale>
      <p:origin x="0" y="-1846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6" d="100"/>
          <a:sy n="86" d="100"/>
        </p:scale>
        <p:origin x="2643" y="51"/>
      </p:cViewPr>
      <p:guideLst>
        <p:guide orient="horz" pos="2380"/>
        <p:guide orient="horz" pos="2181"/>
        <p:guide orient="horz" pos="545"/>
        <p:guide pos="1161"/>
        <p:guide pos="337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AAA944B-6917-4CC4-9575-63B05BF63F63}"/>
              </a:ext>
            </a:extLst>
          </p:cNvPr>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l" defTabSz="954958" eaLnBrk="0" hangingPunct="0">
              <a:defRPr sz="1100" b="0" i="1">
                <a:cs typeface="+mn-cs"/>
              </a:defRPr>
            </a:lvl1pPr>
          </a:lstStyle>
          <a:p>
            <a:pPr>
              <a:defRPr/>
            </a:pPr>
            <a:endParaRPr lang="en-US"/>
          </a:p>
        </p:txBody>
      </p:sp>
      <p:sp>
        <p:nvSpPr>
          <p:cNvPr id="3075" name="Rectangle 3">
            <a:extLst>
              <a:ext uri="{FF2B5EF4-FFF2-40B4-BE49-F238E27FC236}">
                <a16:creationId xmlns:a16="http://schemas.microsoft.com/office/drawing/2014/main" id="{2ABE7F3F-9343-4A5A-86D4-59ABEFBF7F58}"/>
              </a:ext>
            </a:extLst>
          </p:cNvPr>
          <p:cNvSpPr>
            <a:spLocks noGrp="1" noChangeArrowheads="1"/>
          </p:cNvSpPr>
          <p:nvPr>
            <p:ph type="dt" sz="quarter" idx="1"/>
          </p:nvPr>
        </p:nvSpPr>
        <p:spPr bwMode="auto">
          <a:xfrm>
            <a:off x="4144618"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r" defTabSz="954958" eaLnBrk="0" hangingPunct="0">
              <a:defRPr sz="1100" b="0" i="1">
                <a:cs typeface="+mn-cs"/>
              </a:defRPr>
            </a:lvl1pPr>
          </a:lstStyle>
          <a:p>
            <a:pPr>
              <a:defRPr/>
            </a:pPr>
            <a:endParaRPr lang="en-US"/>
          </a:p>
        </p:txBody>
      </p:sp>
      <p:sp>
        <p:nvSpPr>
          <p:cNvPr id="3076" name="Rectangle 4">
            <a:extLst>
              <a:ext uri="{FF2B5EF4-FFF2-40B4-BE49-F238E27FC236}">
                <a16:creationId xmlns:a16="http://schemas.microsoft.com/office/drawing/2014/main" id="{E170BB5E-372C-4335-AD9B-C67EC145CD19}"/>
              </a:ext>
            </a:extLst>
          </p:cNvPr>
          <p:cNvSpPr>
            <a:spLocks noGrp="1" noChangeArrowheads="1"/>
          </p:cNvSpPr>
          <p:nvPr>
            <p:ph type="ftr" sz="quarter" idx="2"/>
          </p:nvPr>
        </p:nvSpPr>
        <p:spPr bwMode="auto">
          <a:xfrm>
            <a:off x="0" y="9120813"/>
            <a:ext cx="3170583" cy="478748"/>
          </a:xfrm>
          <a:prstGeom prst="rect">
            <a:avLst/>
          </a:prstGeom>
          <a:noFill/>
          <a:ln w="9525">
            <a:noFill/>
            <a:miter lim="800000"/>
            <a:headEnd/>
            <a:tailEnd/>
          </a:ln>
          <a:effectLst/>
        </p:spPr>
        <p:txBody>
          <a:bodyPr vert="horz" wrap="square" lIns="19871" tIns="0" rIns="19871" bIns="0" numCol="1" anchor="b" anchorCtr="0" compatLnSpc="1">
            <a:prstTxWarp prst="textNoShape">
              <a:avLst/>
            </a:prstTxWarp>
          </a:bodyPr>
          <a:lstStyle>
            <a:lvl1pPr algn="l" defTabSz="954958" eaLnBrk="0" hangingPunct="0">
              <a:defRPr sz="1100" b="0" i="1">
                <a:cs typeface="+mn-cs"/>
              </a:defRPr>
            </a:lvl1pPr>
          </a:lstStyle>
          <a:p>
            <a:pPr>
              <a:defRPr/>
            </a:pPr>
            <a:endParaRPr lang="en-US"/>
          </a:p>
        </p:txBody>
      </p:sp>
      <p:sp>
        <p:nvSpPr>
          <p:cNvPr id="3077" name="Rectangle 5">
            <a:extLst>
              <a:ext uri="{FF2B5EF4-FFF2-40B4-BE49-F238E27FC236}">
                <a16:creationId xmlns:a16="http://schemas.microsoft.com/office/drawing/2014/main" id="{0EBC2782-D200-486E-9C4F-E4ACC8186CFB}"/>
              </a:ext>
            </a:extLst>
          </p:cNvPr>
          <p:cNvSpPr>
            <a:spLocks noGrp="1" noChangeArrowheads="1"/>
          </p:cNvSpPr>
          <p:nvPr>
            <p:ph type="sldNum" sz="quarter" idx="3"/>
          </p:nvPr>
        </p:nvSpPr>
        <p:spPr bwMode="auto">
          <a:xfrm>
            <a:off x="4144618" y="9120813"/>
            <a:ext cx="3170583" cy="478748"/>
          </a:xfrm>
          <a:prstGeom prst="rect">
            <a:avLst/>
          </a:prstGeom>
          <a:noFill/>
          <a:ln w="9525">
            <a:noFill/>
            <a:miter lim="800000"/>
            <a:headEnd/>
            <a:tailEnd/>
          </a:ln>
          <a:effectLst/>
        </p:spPr>
        <p:txBody>
          <a:bodyPr vert="horz" wrap="square" lIns="19871" tIns="0" rIns="19871" bIns="0" numCol="1" anchor="b" anchorCtr="0" compatLnSpc="1">
            <a:prstTxWarp prst="textNoShape">
              <a:avLst/>
            </a:prstTxWarp>
          </a:bodyPr>
          <a:lstStyle>
            <a:lvl1pPr algn="r" defTabSz="953448">
              <a:defRPr sz="1100" b="0" i="1"/>
            </a:lvl1pPr>
          </a:lstStyle>
          <a:p>
            <a:pPr>
              <a:defRPr/>
            </a:pPr>
            <a:fld id="{19A3E8B8-6CBB-4D81-98D8-E903D607A9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6.09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6.6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8.33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1,'4'0,"0"0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8.82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E12C574-2C62-492E-8197-26C66AFE7070}"/>
              </a:ext>
            </a:extLst>
          </p:cNvPr>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l" defTabSz="954958" eaLnBrk="0" hangingPunct="0">
              <a:defRPr sz="1100" b="0" i="1">
                <a:solidFill>
                  <a:schemeClr val="tx1"/>
                </a:solidFill>
                <a:latin typeface="Times New Roman" pitchFamily="18" charset="0"/>
                <a:cs typeface="+mn-cs"/>
              </a:defRPr>
            </a:lvl1pPr>
          </a:lstStyle>
          <a:p>
            <a:pPr>
              <a:defRPr/>
            </a:pPr>
            <a:endParaRPr lang="en-US"/>
          </a:p>
        </p:txBody>
      </p:sp>
      <p:sp>
        <p:nvSpPr>
          <p:cNvPr id="2051" name="Rectangle 3">
            <a:extLst>
              <a:ext uri="{FF2B5EF4-FFF2-40B4-BE49-F238E27FC236}">
                <a16:creationId xmlns:a16="http://schemas.microsoft.com/office/drawing/2014/main" id="{44C33A12-E46A-432C-B587-57F6BB302E12}"/>
              </a:ext>
            </a:extLst>
          </p:cNvPr>
          <p:cNvSpPr>
            <a:spLocks noGrp="1" noChangeArrowheads="1"/>
          </p:cNvSpPr>
          <p:nvPr>
            <p:ph type="dt" idx="1"/>
          </p:nvPr>
        </p:nvSpPr>
        <p:spPr bwMode="auto">
          <a:xfrm>
            <a:off x="4144618"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r" defTabSz="954958" eaLnBrk="0" hangingPunct="0">
              <a:defRPr sz="1100" b="0" i="1">
                <a:solidFill>
                  <a:schemeClr val="tx1"/>
                </a:solidFill>
                <a:latin typeface="Times New Roman" pitchFamily="18" charset="0"/>
                <a:cs typeface="+mn-cs"/>
              </a:defRPr>
            </a:lvl1pPr>
          </a:lstStyle>
          <a:p>
            <a:pPr>
              <a:defRPr/>
            </a:pPr>
            <a:endParaRPr lang="en-US"/>
          </a:p>
        </p:txBody>
      </p:sp>
      <p:sp>
        <p:nvSpPr>
          <p:cNvPr id="2053" name="Rectangle 5">
            <a:extLst>
              <a:ext uri="{FF2B5EF4-FFF2-40B4-BE49-F238E27FC236}">
                <a16:creationId xmlns:a16="http://schemas.microsoft.com/office/drawing/2014/main" id="{EF7C4E6B-FF4A-4AF5-8451-EC631196F0C0}"/>
              </a:ext>
            </a:extLst>
          </p:cNvPr>
          <p:cNvSpPr>
            <a:spLocks noGrp="1" noChangeArrowheads="1"/>
          </p:cNvSpPr>
          <p:nvPr>
            <p:ph type="body" sz="quarter" idx="3"/>
          </p:nvPr>
        </p:nvSpPr>
        <p:spPr bwMode="auto">
          <a:xfrm>
            <a:off x="1250674" y="3679148"/>
            <a:ext cx="4764158" cy="5200650"/>
          </a:xfrm>
          <a:prstGeom prst="rect">
            <a:avLst/>
          </a:prstGeom>
          <a:noFill/>
          <a:ln w="9525">
            <a:noFill/>
            <a:miter lim="800000"/>
            <a:headEnd/>
            <a:tailEnd/>
          </a:ln>
          <a:effectLst/>
        </p:spPr>
        <p:txBody>
          <a:bodyPr vert="horz" wrap="square" lIns="96044" tIns="48022" rIns="96044" bIns="48022"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7" name="Rectangle 6">
            <a:extLst>
              <a:ext uri="{FF2B5EF4-FFF2-40B4-BE49-F238E27FC236}">
                <a16:creationId xmlns:a16="http://schemas.microsoft.com/office/drawing/2014/main" id="{1A469B4D-F21C-4594-8818-9FE05EF8DA9C}"/>
              </a:ext>
            </a:extLst>
          </p:cNvPr>
          <p:cNvSpPr>
            <a:spLocks noGrp="1" noRot="1" noChangeAspect="1" noChangeArrowheads="1" noTextEdit="1"/>
          </p:cNvSpPr>
          <p:nvPr>
            <p:ph type="sldImg" idx="2"/>
          </p:nvPr>
        </p:nvSpPr>
        <p:spPr bwMode="auto">
          <a:xfrm>
            <a:off x="1250950" y="720725"/>
            <a:ext cx="4754563" cy="26749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 name="Rectangle 7">
            <a:extLst>
              <a:ext uri="{FF2B5EF4-FFF2-40B4-BE49-F238E27FC236}">
                <a16:creationId xmlns:a16="http://schemas.microsoft.com/office/drawing/2014/main" id="{E77A2E3D-9F46-4804-86D7-48248A0DFACD}"/>
              </a:ext>
            </a:extLst>
          </p:cNvPr>
          <p:cNvSpPr>
            <a:spLocks noChangeArrowheads="1"/>
          </p:cNvSpPr>
          <p:nvPr/>
        </p:nvSpPr>
        <p:spPr bwMode="auto">
          <a:xfrm>
            <a:off x="1250674" y="418086"/>
            <a:ext cx="4799407" cy="45907"/>
          </a:xfrm>
          <a:prstGeom prst="rect">
            <a:avLst/>
          </a:prstGeom>
          <a:solidFill>
            <a:srgbClr val="B3B3B3"/>
          </a:solidFill>
          <a:ln>
            <a:noFill/>
          </a:ln>
          <a:effectLst/>
        </p:spPr>
        <p:txBody>
          <a:bodyPr wrap="none" lIns="87895" tIns="43946" rIns="87895" bIns="43946" anchor="ctr"/>
          <a:lstStyle>
            <a:lvl1pPr>
              <a:defRPr sz="500" b="1" i="1">
                <a:solidFill>
                  <a:schemeClr val="tx1"/>
                </a:solidFill>
                <a:latin typeface="Arial" charset="0"/>
              </a:defRPr>
            </a:lvl1pPr>
            <a:lvl2pPr marL="742950" indent="-285750">
              <a:defRPr sz="500" b="1" i="1">
                <a:solidFill>
                  <a:schemeClr val="tx1"/>
                </a:solidFill>
                <a:latin typeface="Arial" charset="0"/>
              </a:defRPr>
            </a:lvl2pPr>
            <a:lvl3pPr marL="1143000" indent="-228600">
              <a:defRPr sz="500" b="1" i="1">
                <a:solidFill>
                  <a:schemeClr val="tx1"/>
                </a:solidFill>
                <a:latin typeface="Arial" charset="0"/>
              </a:defRPr>
            </a:lvl3pPr>
            <a:lvl4pPr marL="1600200" indent="-228600">
              <a:defRPr sz="500" b="1" i="1">
                <a:solidFill>
                  <a:schemeClr val="tx1"/>
                </a:solidFill>
                <a:latin typeface="Arial" charset="0"/>
              </a:defRPr>
            </a:lvl4pPr>
            <a:lvl5pPr marL="2057400" indent="-228600">
              <a:defRPr sz="500" b="1" i="1">
                <a:solidFill>
                  <a:schemeClr val="tx1"/>
                </a:solidFill>
                <a:latin typeface="Arial" charset="0"/>
              </a:defRPr>
            </a:lvl5pPr>
            <a:lvl6pPr marL="2514600" indent="-228600" eaLnBrk="0" fontAlgn="base" hangingPunct="0">
              <a:spcBef>
                <a:spcPct val="0"/>
              </a:spcBef>
              <a:spcAft>
                <a:spcPct val="0"/>
              </a:spcAft>
              <a:defRPr sz="500" b="1" i="1">
                <a:solidFill>
                  <a:schemeClr val="tx1"/>
                </a:solidFill>
                <a:latin typeface="Arial" charset="0"/>
              </a:defRPr>
            </a:lvl6pPr>
            <a:lvl7pPr marL="2971800" indent="-228600" eaLnBrk="0" fontAlgn="base" hangingPunct="0">
              <a:spcBef>
                <a:spcPct val="0"/>
              </a:spcBef>
              <a:spcAft>
                <a:spcPct val="0"/>
              </a:spcAft>
              <a:defRPr sz="500" b="1" i="1">
                <a:solidFill>
                  <a:schemeClr val="tx1"/>
                </a:solidFill>
                <a:latin typeface="Arial" charset="0"/>
              </a:defRPr>
            </a:lvl7pPr>
            <a:lvl8pPr marL="3429000" indent="-228600" eaLnBrk="0" fontAlgn="base" hangingPunct="0">
              <a:spcBef>
                <a:spcPct val="0"/>
              </a:spcBef>
              <a:spcAft>
                <a:spcPct val="0"/>
              </a:spcAft>
              <a:defRPr sz="500" b="1" i="1">
                <a:solidFill>
                  <a:schemeClr val="tx1"/>
                </a:solidFill>
                <a:latin typeface="Arial" charset="0"/>
              </a:defRPr>
            </a:lvl8pPr>
            <a:lvl9pPr marL="3886200" indent="-228600" eaLnBrk="0" fontAlgn="base" hangingPunct="0">
              <a:spcBef>
                <a:spcPct val="0"/>
              </a:spcBef>
              <a:spcAft>
                <a:spcPct val="0"/>
              </a:spcAft>
              <a:defRPr sz="500" b="1" i="1">
                <a:solidFill>
                  <a:schemeClr val="tx1"/>
                </a:solidFill>
                <a:latin typeface="Arial" charset="0"/>
              </a:defRPr>
            </a:lvl9pPr>
          </a:lstStyle>
          <a:p>
            <a:pPr eaLnBrk="1" hangingPunct="1">
              <a:defRPr/>
            </a:pPr>
            <a:endParaRPr lang="en-US" altLang="en-US" dirty="0">
              <a:solidFill>
                <a:schemeClr val="accent3">
                  <a:lumMod val="75000"/>
                </a:schemeClr>
              </a:solidFill>
              <a:latin typeface="Calibri" panose="020F0502020204030204" pitchFamily="34" charset="0"/>
            </a:endParaRPr>
          </a:p>
        </p:txBody>
      </p:sp>
      <p:sp>
        <p:nvSpPr>
          <p:cNvPr id="10" name="Rectangle 8">
            <a:extLst>
              <a:ext uri="{FF2B5EF4-FFF2-40B4-BE49-F238E27FC236}">
                <a16:creationId xmlns:a16="http://schemas.microsoft.com/office/drawing/2014/main" id="{3E0F397C-9874-4D25-B74E-A8337CDB67D9}"/>
              </a:ext>
            </a:extLst>
          </p:cNvPr>
          <p:cNvSpPr>
            <a:spLocks noChangeArrowheads="1"/>
          </p:cNvSpPr>
          <p:nvPr/>
        </p:nvSpPr>
        <p:spPr bwMode="auto">
          <a:xfrm>
            <a:off x="6536865" y="9086382"/>
            <a:ext cx="672548" cy="38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356" tIns="48679" rIns="97356" bIns="48679">
            <a:spAutoFit/>
          </a:bodyPr>
          <a:lstStyle>
            <a:lvl1pPr defTabSz="925513" eaLnBrk="0" hangingPunct="0">
              <a:defRPr sz="2000" b="1">
                <a:solidFill>
                  <a:srgbClr val="000000"/>
                </a:solidFill>
                <a:latin typeface="Arial" pitchFamily="34" charset="0"/>
                <a:cs typeface="Arial" pitchFamily="34" charset="0"/>
              </a:defRPr>
            </a:lvl1pPr>
            <a:lvl2pPr marL="742950" indent="-285750" defTabSz="925513" eaLnBrk="0" hangingPunct="0">
              <a:defRPr sz="2000" b="1">
                <a:solidFill>
                  <a:srgbClr val="000000"/>
                </a:solidFill>
                <a:latin typeface="Arial" pitchFamily="34" charset="0"/>
                <a:cs typeface="Arial" pitchFamily="34" charset="0"/>
              </a:defRPr>
            </a:lvl2pPr>
            <a:lvl3pPr marL="1143000" indent="-228600" defTabSz="925513" eaLnBrk="0" hangingPunct="0">
              <a:defRPr sz="2000" b="1">
                <a:solidFill>
                  <a:srgbClr val="000000"/>
                </a:solidFill>
                <a:latin typeface="Arial" pitchFamily="34" charset="0"/>
                <a:cs typeface="Arial" pitchFamily="34" charset="0"/>
              </a:defRPr>
            </a:lvl3pPr>
            <a:lvl4pPr marL="1600200" indent="-228600" defTabSz="925513" eaLnBrk="0" hangingPunct="0">
              <a:defRPr sz="2000" b="1">
                <a:solidFill>
                  <a:srgbClr val="000000"/>
                </a:solidFill>
                <a:latin typeface="Arial" pitchFamily="34" charset="0"/>
                <a:cs typeface="Arial" pitchFamily="34" charset="0"/>
              </a:defRPr>
            </a:lvl4pPr>
            <a:lvl5pPr marL="2057400" indent="-228600" defTabSz="925513" eaLnBrk="0" hangingPunct="0">
              <a:defRPr sz="2000" b="1">
                <a:solidFill>
                  <a:srgbClr val="000000"/>
                </a:solidFill>
                <a:latin typeface="Arial" pitchFamily="34" charset="0"/>
                <a:cs typeface="Arial" pitchFamily="34" charset="0"/>
              </a:defRPr>
            </a:lvl5pPr>
            <a:lvl6pPr marL="25146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6pPr>
            <a:lvl7pPr marL="29718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7pPr>
            <a:lvl8pPr marL="34290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8pPr>
            <a:lvl9pPr marL="38862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9pPr>
          </a:lstStyle>
          <a:p>
            <a:pPr algn="r">
              <a:defRPr/>
            </a:pPr>
            <a:r>
              <a:rPr lang="en-US" altLang="en-US" sz="900" b="0" dirty="0"/>
              <a:t>V22N2</a:t>
            </a:r>
          </a:p>
          <a:p>
            <a:pPr algn="r">
              <a:defRPr/>
            </a:pPr>
            <a:r>
              <a:rPr lang="en-US" altLang="en-US" sz="900" b="0" dirty="0"/>
              <a:t>FO: RET</a:t>
            </a:r>
          </a:p>
        </p:txBody>
      </p:sp>
      <p:sp>
        <p:nvSpPr>
          <p:cNvPr id="11" name="Rectangle 9">
            <a:extLst>
              <a:ext uri="{FF2B5EF4-FFF2-40B4-BE49-F238E27FC236}">
                <a16:creationId xmlns:a16="http://schemas.microsoft.com/office/drawing/2014/main" id="{94FF4EC3-22BF-4AC0-AC29-D2F08D4DA668}"/>
              </a:ext>
            </a:extLst>
          </p:cNvPr>
          <p:cNvSpPr>
            <a:spLocks noChangeArrowheads="1"/>
          </p:cNvSpPr>
          <p:nvPr/>
        </p:nvSpPr>
        <p:spPr bwMode="auto">
          <a:xfrm>
            <a:off x="181301" y="9250337"/>
            <a:ext cx="2870753" cy="2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56" tIns="48679" rIns="97356" bIns="48679">
            <a:spAutoFit/>
          </a:bodyPr>
          <a:lstStyle>
            <a:lvl1pPr defTabSz="925513" eaLnBrk="0" hangingPunct="0">
              <a:defRPr sz="2000" b="1">
                <a:solidFill>
                  <a:srgbClr val="000000"/>
                </a:solidFill>
                <a:latin typeface="Arial" pitchFamily="34" charset="0"/>
                <a:cs typeface="Arial" pitchFamily="34" charset="0"/>
              </a:defRPr>
            </a:lvl1pPr>
            <a:lvl2pPr marL="742950" indent="-285750" defTabSz="925513" eaLnBrk="0" hangingPunct="0">
              <a:defRPr sz="2000" b="1">
                <a:solidFill>
                  <a:srgbClr val="000000"/>
                </a:solidFill>
                <a:latin typeface="Arial" pitchFamily="34" charset="0"/>
                <a:cs typeface="Arial" pitchFamily="34" charset="0"/>
              </a:defRPr>
            </a:lvl2pPr>
            <a:lvl3pPr marL="1143000" indent="-228600" defTabSz="925513" eaLnBrk="0" hangingPunct="0">
              <a:defRPr sz="2000" b="1">
                <a:solidFill>
                  <a:srgbClr val="000000"/>
                </a:solidFill>
                <a:latin typeface="Arial" pitchFamily="34" charset="0"/>
                <a:cs typeface="Arial" pitchFamily="34" charset="0"/>
              </a:defRPr>
            </a:lvl3pPr>
            <a:lvl4pPr marL="1600200" indent="-228600" defTabSz="925513" eaLnBrk="0" hangingPunct="0">
              <a:defRPr sz="2000" b="1">
                <a:solidFill>
                  <a:srgbClr val="000000"/>
                </a:solidFill>
                <a:latin typeface="Arial" pitchFamily="34" charset="0"/>
                <a:cs typeface="Arial" pitchFamily="34" charset="0"/>
              </a:defRPr>
            </a:lvl4pPr>
            <a:lvl5pPr marL="2057400" indent="-228600" defTabSz="925513" eaLnBrk="0" hangingPunct="0">
              <a:defRPr sz="2000" b="1">
                <a:solidFill>
                  <a:srgbClr val="000000"/>
                </a:solidFill>
                <a:latin typeface="Arial" pitchFamily="34" charset="0"/>
                <a:cs typeface="Arial" pitchFamily="34" charset="0"/>
              </a:defRPr>
            </a:lvl5pPr>
            <a:lvl6pPr marL="25146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6pPr>
            <a:lvl7pPr marL="29718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7pPr>
            <a:lvl8pPr marL="34290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8pPr>
            <a:lvl9pPr marL="38862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9pPr>
          </a:lstStyle>
          <a:p>
            <a:pPr>
              <a:buClr>
                <a:srgbClr val="000000"/>
              </a:buClr>
              <a:buSzPct val="25000"/>
              <a:buFont typeface="Arial" pitchFamily="34" charset="0"/>
              <a:buNone/>
              <a:defRPr/>
            </a:pPr>
            <a:r>
              <a:rPr lang="en-US" altLang="en-US" sz="700" b="0" dirty="0">
                <a:solidFill>
                  <a:srgbClr val="5D5D5D"/>
                </a:solidFill>
              </a:rPr>
              <a:t>© 2022 Broadridge Financial Solutions, Inc.</a:t>
            </a:r>
          </a:p>
        </p:txBody>
      </p:sp>
    </p:spTree>
  </p:cSld>
  <p:clrMap bg1="lt1" tx1="dk1" bg2="lt2" tx2="dk2" accent1="accent1" accent2="accent2" accent3="accent3" accent4="accent4" accent5="accent5" accent6="accent6" hlink="hlink" folHlink="folHlink"/>
  <p:notesStyle>
    <a:lvl1pPr algn="l" rtl="0" eaLnBrk="0" fontAlgn="base" hangingPunct="0">
      <a:lnSpc>
        <a:spcPct val="100000"/>
      </a:lnSpc>
      <a:spcBef>
        <a:spcPts val="990"/>
      </a:spcBef>
      <a:spcAft>
        <a:spcPct val="0"/>
      </a:spcAft>
      <a:defRPr sz="1100" kern="1200">
        <a:solidFill>
          <a:schemeClr val="tx1"/>
        </a:solidFill>
        <a:latin typeface="Arial" pitchFamily="34" charset="0"/>
        <a:ea typeface="+mn-ea"/>
        <a:cs typeface="+mn-cs"/>
      </a:defRPr>
    </a:lvl1pPr>
    <a:lvl2pPr marL="4572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2pPr>
    <a:lvl3pPr marL="9144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3pPr>
    <a:lvl4pPr marL="13716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4pPr>
    <a:lvl5pPr marL="18288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image" Target="../media/image15.png"/><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2.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D10F966-F793-4440-AA20-734719EB8D9D}"/>
              </a:ext>
            </a:extLst>
          </p:cNvPr>
          <p:cNvSpPr>
            <a:spLocks noGrp="1" noChangeArrowheads="1"/>
          </p:cNvSpPr>
          <p:nvPr>
            <p:ph type="body" idx="1"/>
          </p:nvPr>
        </p:nvSpPr>
        <p:spPr>
          <a:xfrm>
            <a:off x="1300371" y="3684704"/>
            <a:ext cx="4714461"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027"/>
              </a:spcBef>
            </a:pPr>
            <a:r>
              <a:rPr lang="en-US" altLang="en-US" dirty="0"/>
              <a:t>Welcome to our retirement seminar on building a comfortable lifestyle for tomorrow. We’re glad that you could join us here today. </a:t>
            </a:r>
          </a:p>
          <a:p>
            <a:pPr eaLnBrk="1" hangingPunct="1">
              <a:spcBef>
                <a:spcPts val="1027"/>
              </a:spcBef>
              <a:spcAft>
                <a:spcPts val="0"/>
              </a:spcAft>
              <a:buSzPct val="25000"/>
            </a:pPr>
            <a:r>
              <a:rPr lang="en-US" altLang="en-US" dirty="0"/>
              <a:t>Before we get started, I’d like to introduce myself and my company.</a:t>
            </a:r>
          </a:p>
          <a:p>
            <a:pPr eaLnBrk="1" hangingPunct="1">
              <a:spcBef>
                <a:spcPts val="1027"/>
              </a:spcBef>
              <a:spcAft>
                <a:spcPts val="415"/>
              </a:spcAft>
              <a:buSzPct val="25000"/>
            </a:pPr>
            <a:r>
              <a:rPr lang="en-US" altLang="en-US" i="1" dirty="0"/>
              <a:t>[Note to presenter: Give a brief personal background, then talk about your organization and give its location. If appropriate, introduce other members of your organization who are in the room and discuss any housekeeping issues.]</a:t>
            </a:r>
          </a:p>
        </p:txBody>
      </p:sp>
      <p:sp>
        <p:nvSpPr>
          <p:cNvPr id="11267" name="Rectangle 4">
            <a:extLst>
              <a:ext uri="{FF2B5EF4-FFF2-40B4-BE49-F238E27FC236}">
                <a16:creationId xmlns:a16="http://schemas.microsoft.com/office/drawing/2014/main" id="{FC102707-58D1-4C11-8AD7-60107EB29EC8}"/>
              </a:ext>
            </a:extLst>
          </p:cNvPr>
          <p:cNvSpPr>
            <a:spLocks noGrp="1" noRot="1" noChangeAspect="1" noChangeArrowheads="1" noTextEdit="1"/>
          </p:cNvSpPr>
          <p:nvPr>
            <p:ph type="sldImg"/>
          </p:nvPr>
        </p:nvSpPr>
        <p:spPr>
          <a:xfrm>
            <a:off x="1250950" y="720725"/>
            <a:ext cx="4754563" cy="2674938"/>
          </a:xfrm>
          <a:ln cap="flat"/>
        </p:spPr>
      </p:sp>
      <p:sp>
        <p:nvSpPr>
          <p:cNvPr id="11268" name="Shape 56">
            <a:extLst>
              <a:ext uri="{FF2B5EF4-FFF2-40B4-BE49-F238E27FC236}">
                <a16:creationId xmlns:a16="http://schemas.microsoft.com/office/drawing/2014/main" id="{991E42CE-2468-4FE7-939A-12FD6975AD54}"/>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8CB8AA0-0962-476D-9425-D6CF593D1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Inflation is another important factor that could affect the amount you will need to save for retirement. </a:t>
            </a:r>
          </a:p>
          <a:p>
            <a:r>
              <a:rPr lang="en-US" altLang="en-US" dirty="0"/>
              <a:t>Inflation is the rise in consumer prices over time. Because inflation makes it more expensive to buy the things you need to live comfortably from day to day, it can effectively lower the value of your savings from year to year.</a:t>
            </a:r>
          </a:p>
          <a:p>
            <a:r>
              <a:rPr lang="en-US" altLang="en-US" dirty="0"/>
              <a:t>For example, this table shows how a low 3 percent inflation rate could affect the cost of everyday items over 20 years. Essentially, the purchasing power of your money would be cut nearly in half in about 20 years.</a:t>
            </a:r>
          </a:p>
          <a:p>
            <a:r>
              <a:rPr lang="en-US" altLang="en-US" dirty="0"/>
              <a:t>Over the past 30-year period ended in 2021, inflation averaged 2.4 percent on an annual basis, but this average hides years of unexpected spikes. For example, inflation in 2021 was 7.0 percent, the highest annual rate since the early 1980s.</a:t>
            </a:r>
            <a:r>
              <a:rPr lang="en-US" altLang="en-US" baseline="30000" dirty="0"/>
              <a:t>1</a:t>
            </a:r>
            <a:r>
              <a:rPr lang="en-US" altLang="en-US" dirty="0"/>
              <a:t> </a:t>
            </a:r>
          </a:p>
          <a:p>
            <a:pPr>
              <a:spcBef>
                <a:spcPts val="1556"/>
              </a:spcBef>
            </a:pPr>
            <a:r>
              <a:rPr lang="en-US" i="1" dirty="0"/>
              <a:t>Future costs in this hypothetical example are based on mathematical principles and are used for illustrative purposes only. A 3 percent annual inflation rate cannot be guaranteed. Actual results will vary.</a:t>
            </a:r>
          </a:p>
          <a:p>
            <a:pPr>
              <a:spcBef>
                <a:spcPts val="1556"/>
              </a:spcBef>
            </a:pPr>
            <a:r>
              <a:rPr lang="en-US" altLang="en-US" sz="1050" dirty="0"/>
              <a:t>Source: 1) U.S. Bureau of Labor Statistics, 2022 (Consumer Price Index for the period 1/1/1992 to 12/31/2021)</a:t>
            </a:r>
          </a:p>
        </p:txBody>
      </p:sp>
      <p:sp>
        <p:nvSpPr>
          <p:cNvPr id="41987" name="Rectangle 4">
            <a:extLst>
              <a:ext uri="{FF2B5EF4-FFF2-40B4-BE49-F238E27FC236}">
                <a16:creationId xmlns:a16="http://schemas.microsoft.com/office/drawing/2014/main" id="{62E6BD60-ED7C-4D4E-8B8C-A129413E27C1}"/>
              </a:ext>
            </a:extLst>
          </p:cNvPr>
          <p:cNvSpPr>
            <a:spLocks noGrp="1" noRot="1" noChangeAspect="1" noChangeArrowheads="1" noTextEdit="1"/>
          </p:cNvSpPr>
          <p:nvPr>
            <p:ph type="sldImg"/>
          </p:nvPr>
        </p:nvSpPr>
        <p:spPr>
          <a:xfrm>
            <a:off x="1236663" y="720725"/>
            <a:ext cx="4754562" cy="2674938"/>
          </a:xfrm>
          <a:ln cap="flat"/>
        </p:spPr>
      </p:sp>
      <p:sp>
        <p:nvSpPr>
          <p:cNvPr id="6" name="Shape 56">
            <a:extLst>
              <a:ext uri="{FF2B5EF4-FFF2-40B4-BE49-F238E27FC236}">
                <a16:creationId xmlns:a16="http://schemas.microsoft.com/office/drawing/2014/main" id="{D8CB4004-FEF8-4B5A-810A-54BCCECEB84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0120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AC27A4F-528B-40E3-A12C-881864118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And finally, the last retirement income factor we’ll consider is your lifestyle. Unlike several of the other factors, this one is largely under your control.</a:t>
            </a:r>
          </a:p>
          <a:p>
            <a:r>
              <a:rPr lang="en-US" altLang="en-US" dirty="0"/>
              <a:t>For example, you may plan to travel extensively, be involved in philanthropic endeavors, or maintain a membership at the local country club. Or you may simply want to spend more time reading and playing board games with your grandchildren.</a:t>
            </a:r>
          </a:p>
          <a:p>
            <a:r>
              <a:rPr lang="en-US" altLang="en-US" dirty="0"/>
              <a:t>Depending on your specific goals, you may need anywhere from 70 percent to 100 percent of your pre-retirement income to live comfortably in retirement.</a:t>
            </a:r>
          </a:p>
          <a:p>
            <a:pPr>
              <a:lnSpc>
                <a:spcPct val="90000"/>
              </a:lnSpc>
            </a:pPr>
            <a:endParaRPr lang="en-US" altLang="en-US" dirty="0"/>
          </a:p>
          <a:p>
            <a:pPr>
              <a:lnSpc>
                <a:spcPct val="90000"/>
              </a:lnSpc>
            </a:pPr>
            <a:endParaRPr lang="en-US" altLang="en-US" dirty="0"/>
          </a:p>
        </p:txBody>
      </p:sp>
      <p:sp>
        <p:nvSpPr>
          <p:cNvPr id="44035" name="Rectangle 4">
            <a:extLst>
              <a:ext uri="{FF2B5EF4-FFF2-40B4-BE49-F238E27FC236}">
                <a16:creationId xmlns:a16="http://schemas.microsoft.com/office/drawing/2014/main" id="{30D3E6C1-D6FE-476D-98D7-CC1F6E635DF2}"/>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6CBB9BCB-8EAB-41D6-A662-9378A7AB248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0130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01BC3B27-8591-46C2-8D8C-D336EC63F3F3}"/>
              </a:ext>
            </a:extLst>
          </p:cNvPr>
          <p:cNvSpPr>
            <a:spLocks noGrp="1" noRot="1" noChangeAspect="1" noChangeArrowheads="1" noTextEdit="1"/>
          </p:cNvSpPr>
          <p:nvPr>
            <p:ph type="sldImg"/>
          </p:nvPr>
        </p:nvSpPr>
        <p:spPr>
          <a:xfrm>
            <a:off x="1250950" y="720725"/>
            <a:ext cx="4754563" cy="2674938"/>
          </a:xfrm>
          <a:ln cap="flat"/>
        </p:spPr>
      </p:sp>
      <p:sp>
        <p:nvSpPr>
          <p:cNvPr id="46083" name="Rectangle 4">
            <a:extLst>
              <a:ext uri="{FF2B5EF4-FFF2-40B4-BE49-F238E27FC236}">
                <a16:creationId xmlns:a16="http://schemas.microsoft.com/office/drawing/2014/main" id="{75F5CDBB-5F3E-4EE5-B28A-6BACD2C011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that you have some idea of the factors that could affect your retirement savings and income needs, the next question becomes: What resources will you have available?</a:t>
            </a:r>
          </a:p>
          <a:p>
            <a:r>
              <a:rPr lang="en-US" altLang="en-US" dirty="0"/>
              <a:t>The primary sources of retirement income are Social Security, continued employment earnings, and personal savings and investments, including both tax-deferred and taxable vehicles.</a:t>
            </a:r>
          </a:p>
          <a:p>
            <a:r>
              <a:rPr lang="en-US" altLang="en-US" dirty="0"/>
              <a:t>Some retirees are still fortunate enough to have a traditional pension plan (also known as a defined benefit plan), but these benefits are gradually becoming a relic of the past. In the private sector, they have been replaced by employer-sponsored retirement plans such as 401(k)s, which generally require that you, the plan participant, be responsible for your own retirement savings and investment decisions. </a:t>
            </a:r>
          </a:p>
          <a:p>
            <a:r>
              <a:rPr lang="en-US" altLang="en-US" dirty="0"/>
              <a:t>For that reason and because time is limited, we won’t be discussing traditional pensions today. But if you’re lucky enough to have one, a pension could be a very important component of your retirement income strategy and will need to be considered in relation to everything else we discuss here today.</a:t>
            </a:r>
          </a:p>
          <a:p>
            <a:endParaRPr lang="en-US" altLang="en-US" dirty="0"/>
          </a:p>
        </p:txBody>
      </p:sp>
      <p:sp>
        <p:nvSpPr>
          <p:cNvPr id="6" name="Shape 56">
            <a:extLst>
              <a:ext uri="{FF2B5EF4-FFF2-40B4-BE49-F238E27FC236}">
                <a16:creationId xmlns:a16="http://schemas.microsoft.com/office/drawing/2014/main" id="{4D3566C4-A3E4-46C4-B3CB-AFB20E62BCBE}"/>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0140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1A34F64-7CA2-458A-AA9D-DDB4F54FE7E6}"/>
              </a:ext>
            </a:extLst>
          </p:cNvPr>
          <p:cNvSpPr>
            <a:spLocks noGrp="1" noChangeArrowheads="1"/>
          </p:cNvSpPr>
          <p:nvPr>
            <p:ph type="body" idx="1"/>
          </p:nvPr>
        </p:nvSpPr>
        <p:spPr>
          <a:xfrm>
            <a:off x="1250950" y="3679148"/>
            <a:ext cx="4754563"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Let’s take a minute or two to look at how Social Security works. </a:t>
            </a:r>
          </a:p>
          <a:p>
            <a:r>
              <a:rPr lang="en-US" altLang="en-US" dirty="0"/>
              <a:t>Social Security benefits are based on two factors: your highest 35 years of earnings in the workforce and your age when claiming benefits.</a:t>
            </a:r>
          </a:p>
          <a:p>
            <a:r>
              <a:rPr lang="en-US" altLang="en-US" dirty="0"/>
              <a:t>If you retire at your “full retirement age” (66 to 67, depending on birth year), you will receive your “full” Social Security benefit. However, you can choose to retire as early as age 62 and receive a reduced benefit — as much as 25 to 30 percent less than your full retirement age benefit. If you retire later (up to age 70), you’ll receive a larger benefit (24 to 32 percent more than the full benefit amount). In your workbook on page 6, you’ll find a table that shows how claiming age affects your benefit amount. </a:t>
            </a:r>
          </a:p>
          <a:p>
            <a:r>
              <a:rPr lang="en-US" altLang="en-US" dirty="0"/>
              <a:t>Social Security currently replaces about 40 percent of pre-retirement income. The estimated average monthly Social Security benefit for all retired workers in 2022 is $1,657. </a:t>
            </a:r>
          </a:p>
          <a:p>
            <a:r>
              <a:rPr lang="en-US" altLang="en-US" dirty="0"/>
              <a:t>Typically, the monthly benefit increases annually to keep pace with the rising cost of living; however, there have been years with no increases because the overall inflation rate was too low to trigger an increase. </a:t>
            </a:r>
            <a:endParaRPr lang="en-US" altLang="en-US" baseline="30000" dirty="0"/>
          </a:p>
          <a:p>
            <a:r>
              <a:rPr lang="en-US" altLang="en-US" dirty="0"/>
              <a:t>Visit </a:t>
            </a:r>
            <a:r>
              <a:rPr lang="en-US" altLang="en-US" b="1" dirty="0"/>
              <a:t>ssa.gov/my account </a:t>
            </a:r>
            <a:r>
              <a:rPr lang="en-US" altLang="en-US" dirty="0"/>
              <a:t>to create your own personal Social Security account on the Social Security website and view your estimated benefits online. </a:t>
            </a:r>
          </a:p>
          <a:p>
            <a:pPr>
              <a:spcBef>
                <a:spcPts val="1867"/>
              </a:spcBef>
            </a:pPr>
            <a:r>
              <a:rPr lang="en-US" altLang="en-US" sz="1050" dirty="0"/>
              <a:t>Source: Social Security Administration, 2022 </a:t>
            </a:r>
          </a:p>
          <a:p>
            <a:pPr>
              <a:lnSpc>
                <a:spcPct val="90000"/>
              </a:lnSpc>
            </a:pPr>
            <a:br>
              <a:rPr lang="en-US" altLang="en-US" b="1" dirty="0"/>
            </a:br>
            <a:endParaRPr lang="en-US" altLang="en-US" i="1" dirty="0"/>
          </a:p>
        </p:txBody>
      </p:sp>
      <p:sp>
        <p:nvSpPr>
          <p:cNvPr id="48131" name="Rectangle 4">
            <a:extLst>
              <a:ext uri="{FF2B5EF4-FFF2-40B4-BE49-F238E27FC236}">
                <a16:creationId xmlns:a16="http://schemas.microsoft.com/office/drawing/2014/main" id="{71CD7E98-7ADF-4BB7-A1EF-38BA8CB00D75}"/>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ECAAC2FE-3BFB-4414-95B0-EA8D7B412D5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0150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39C5B36-C4A6-4FA0-BC89-51BA23E36588}"/>
              </a:ext>
            </a:extLst>
          </p:cNvPr>
          <p:cNvSpPr>
            <a:spLocks noGrp="1" noRot="1" noChangeAspect="1" noChangeArrowheads="1" noTextEdit="1"/>
          </p:cNvSpPr>
          <p:nvPr>
            <p:ph type="sldImg"/>
          </p:nvPr>
        </p:nvSpPr>
        <p:spPr>
          <a:xfrm>
            <a:off x="1250950" y="720725"/>
            <a:ext cx="4754563" cy="2674938"/>
          </a:xfrm>
          <a:ln/>
        </p:spPr>
      </p:sp>
      <p:sp>
        <p:nvSpPr>
          <p:cNvPr id="50179" name="Rectangle 3">
            <a:extLst>
              <a:ext uri="{FF2B5EF4-FFF2-40B4-BE49-F238E27FC236}">
                <a16:creationId xmlns:a16="http://schemas.microsoft.com/office/drawing/2014/main" id="{336F271B-B9C3-413F-ADB2-2AF6608F4FAF}"/>
              </a:ext>
            </a:extLst>
          </p:cNvPr>
          <p:cNvSpPr>
            <a:spLocks noGrp="1" noChangeArrowheads="1"/>
          </p:cNvSpPr>
          <p:nvPr>
            <p:ph type="body" idx="1"/>
          </p:nvPr>
        </p:nvSpPr>
        <p:spPr>
          <a:xfrm>
            <a:off x="1250950" y="3679148"/>
            <a:ext cx="4754563"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Continued employment earnings can also help provide income during retirement. Nearly three-fourths of workers in one survey said they plan to continue working for pay after they reach retirement age; however, consider that just 30 percent of current retirees said they have actually worked for pay in retirement.</a:t>
            </a:r>
          </a:p>
          <a:p>
            <a:r>
              <a:rPr lang="en-US" altLang="en-US" dirty="0"/>
              <a:t>Although it’s good to hope for the best, consider that 46 percent of today’s retirees stopped working earlier than they had planned, often because of unexpected crises.</a:t>
            </a:r>
          </a:p>
          <a:p>
            <a:r>
              <a:rPr lang="en-US" altLang="en-US" dirty="0"/>
              <a:t>The best way to prepare for the unexpected in retirement may be to strive to save enough so that if you are unable to work for pay, you can still enjoy the kind of lifestyle you have envisioned.</a:t>
            </a:r>
          </a:p>
          <a:p>
            <a:pPr>
              <a:spcBef>
                <a:spcPts val="1881"/>
              </a:spcBef>
            </a:pPr>
            <a:r>
              <a:rPr lang="en-US" altLang="en-US" sz="1050" dirty="0"/>
              <a:t>Source: Employee Benefit Research Institute, 2021</a:t>
            </a:r>
          </a:p>
        </p:txBody>
      </p:sp>
      <p:sp>
        <p:nvSpPr>
          <p:cNvPr id="6" name="Shape 56">
            <a:extLst>
              <a:ext uri="{FF2B5EF4-FFF2-40B4-BE49-F238E27FC236}">
                <a16:creationId xmlns:a16="http://schemas.microsoft.com/office/drawing/2014/main" id="{19728C28-DD0E-48C2-B523-1EEEC77F590A}"/>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0160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0622ABB8-1922-4B10-8F66-A3B442689067}"/>
              </a:ext>
            </a:extLst>
          </p:cNvPr>
          <p:cNvSpPr>
            <a:spLocks noGrp="1" noRot="1" noChangeAspect="1" noChangeArrowheads="1" noTextEdit="1"/>
          </p:cNvSpPr>
          <p:nvPr>
            <p:ph type="sldImg"/>
          </p:nvPr>
        </p:nvSpPr>
        <p:spPr>
          <a:xfrm>
            <a:off x="1250950" y="720725"/>
            <a:ext cx="4754563" cy="2674938"/>
          </a:xfrm>
          <a:ln cap="flat"/>
        </p:spPr>
      </p:sp>
      <p:sp>
        <p:nvSpPr>
          <p:cNvPr id="52227" name="Rectangle 5">
            <a:extLst>
              <a:ext uri="{FF2B5EF4-FFF2-40B4-BE49-F238E27FC236}">
                <a16:creationId xmlns:a16="http://schemas.microsoft.com/office/drawing/2014/main" id="{ADB138BF-4897-42AC-BDB4-B689FE588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Personal savings and investments will make up the bulk of retirement income for many of today’s workers.</a:t>
            </a:r>
          </a:p>
          <a:p>
            <a:r>
              <a:rPr lang="en-US" altLang="en-US" dirty="0"/>
              <a:t>People often choose to save for retirement using tax-deferred retirement savings vehicles, such as work-based retirement savings plans and IRAs. Annuities are an additional option to consider.</a:t>
            </a:r>
          </a:p>
          <a:p>
            <a:r>
              <a:rPr lang="en-US" altLang="en-US" dirty="0"/>
              <a:t>And some investors supplement their tax-deferred savings and investments by investing in stocks, bonds, cash alternatives, mutual funds, and exchange-traded funds.</a:t>
            </a:r>
          </a:p>
          <a:p>
            <a:r>
              <a:rPr lang="en-US" altLang="en-US" dirty="0"/>
              <a:t>We’ll discuss each of these options in a bit more detail in the next section of this presentation on developing a strategy.</a:t>
            </a:r>
          </a:p>
        </p:txBody>
      </p:sp>
      <p:sp>
        <p:nvSpPr>
          <p:cNvPr id="6" name="Shape 56">
            <a:extLst>
              <a:ext uri="{FF2B5EF4-FFF2-40B4-BE49-F238E27FC236}">
                <a16:creationId xmlns:a16="http://schemas.microsoft.com/office/drawing/2014/main" id="{ED0646F9-9150-4159-9387-D89F07A8DB1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0170</a:t>
            </a:r>
          </a:p>
        </p:txBody>
      </p:sp>
    </p:spTree>
    <p:extLst>
      <p:ext uri="{BB962C8B-B14F-4D97-AF65-F5344CB8AC3E}">
        <p14:creationId xmlns:p14="http://schemas.microsoft.com/office/powerpoint/2010/main" val="352759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47725" y="3679148"/>
            <a:ext cx="5667375" cy="5590844"/>
          </a:xfrm>
        </p:spPr>
        <p:txBody>
          <a:bodyPr/>
          <a:lstStyle/>
          <a:p>
            <a:pPr eaLnBrk="1" hangingPunct="1">
              <a:spcBef>
                <a:spcPts val="950"/>
              </a:spcBef>
            </a:pPr>
            <a:r>
              <a:rPr lang="en-US" dirty="0">
                <a:latin typeface="Arial" charset="0"/>
              </a:rPr>
              <a:t>Let’s take a quick look at how tax deferral can help you pursue your savings goal. </a:t>
            </a:r>
          </a:p>
          <a:p>
            <a:pPr eaLnBrk="1" hangingPunct="1">
              <a:spcBef>
                <a:spcPts val="950"/>
              </a:spcBef>
            </a:pPr>
            <a:r>
              <a:rPr lang="en-US" dirty="0">
                <a:latin typeface="Arial" charset="0"/>
              </a:rPr>
              <a:t>Generally, deferring current taxes can help you save money. That’s why so many people choose to contribute to work-based savings plans and traditional IRAs. </a:t>
            </a:r>
          </a:p>
          <a:p>
            <a:pPr eaLnBrk="1" hangingPunct="1">
              <a:spcBef>
                <a:spcPts val="950"/>
              </a:spcBef>
            </a:pPr>
            <a:r>
              <a:rPr lang="en-US" dirty="0">
                <a:latin typeface="Arial" charset="0"/>
              </a:rPr>
              <a:t>When you contribute funds to a tax-deferred account, you pay no current taxes on the contributions or any earnings until you withdraw funds, generally in retirement. This may allow your savings to accumulate faster over time because you have your full contribution working for you.</a:t>
            </a:r>
          </a:p>
          <a:p>
            <a:pPr eaLnBrk="1" hangingPunct="1">
              <a:spcBef>
                <a:spcPts val="950"/>
              </a:spcBef>
            </a:pPr>
            <a:r>
              <a:rPr lang="en-US" dirty="0">
                <a:latin typeface="Arial" charset="0"/>
              </a:rPr>
              <a:t>Let’s assume you have $20,000 to invest. You put $10,000 into a taxable account that earns a 6 percent annual return and use a portion of these assets to pay taxes attributable to the account’s earnings. You put the other $10,000 into a tax-deferred account such as a 401(k) that also earns 6 percent annually. Assuming a 24 percent tax rate, in 30 years your taxable account would be worth about $38,000, while your tax-deferred account would be worth over $57,000. That’s a difference of almost $20,000.</a:t>
            </a:r>
          </a:p>
          <a:p>
            <a:pPr>
              <a:spcBef>
                <a:spcPts val="950"/>
              </a:spcBef>
            </a:pPr>
            <a:r>
              <a:rPr lang="en-US" dirty="0">
                <a:latin typeface="Arial" charset="0"/>
              </a:rPr>
              <a:t>Even if the funds invested in the tax-deferred account are subject to federal income tax upon withdrawal — as they would if you made pre-tax contributions to a 401(k) plan — you would come out ahead. This is true even if you took the entire amount in the tax-deferred account as a lump-sum distribution after 30 years and paid tax on the full amount. (At a 24% tax rate, you’d end up with a little over $43,600.) Of course, most individuals draw on their retirement savings gradually during their retirement years — when they may be in a lower tax bracket — rather than taking a large lump-sum distribution.</a:t>
            </a:r>
          </a:p>
          <a:p>
            <a:pPr>
              <a:spcBef>
                <a:spcPts val="950"/>
              </a:spcBef>
            </a:pPr>
            <a:r>
              <a:rPr lang="en-US" sz="1050" dirty="0"/>
              <a:t>This hypothetical example is used for comparison purposes only and does not reflect the performance of any specific investments. The taxable account assumes that a portion of assets is used to pay taxes (24%) attributable to the account’s earnings. Rates of return will vary over time, especially for long-term investments. Actual results will vary. Investment fees and expenses are not considered and would reduce the results shown if they were included. Lower maximum tax rates for capital gains and dividends, as well as the tax treatment of investment losses, could make the taxable investment return more favorable, reducing the difference in performance between the accounts shown.</a:t>
            </a:r>
            <a:endParaRPr lang="en-US" sz="1050" dirty="0">
              <a:latin typeface="Arial" charset="0"/>
            </a:endParaRPr>
          </a:p>
        </p:txBody>
      </p:sp>
      <p:sp>
        <p:nvSpPr>
          <p:cNvPr id="5" name="Shape 56">
            <a:extLst>
              <a:ext uri="{FF2B5EF4-FFF2-40B4-BE49-F238E27FC236}">
                <a16:creationId xmlns:a16="http://schemas.microsoft.com/office/drawing/2014/main" id="{DBFB587C-B521-4942-9A5B-6EDD2D38FEDB}"/>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0180</a:t>
            </a:r>
          </a:p>
        </p:txBody>
      </p:sp>
    </p:spTree>
    <p:extLst>
      <p:ext uri="{BB962C8B-B14F-4D97-AF65-F5344CB8AC3E}">
        <p14:creationId xmlns:p14="http://schemas.microsoft.com/office/powerpoint/2010/main" val="179943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4F6EBE62-092E-40F7-8D94-68E7D6687BBC}"/>
              </a:ext>
            </a:extLst>
          </p:cNvPr>
          <p:cNvSpPr>
            <a:spLocks noGrp="1" noChangeArrowheads="1"/>
          </p:cNvSpPr>
          <p:nvPr>
            <p:ph type="body" idx="1"/>
          </p:nvPr>
        </p:nvSpPr>
        <p:spPr>
          <a:xfrm>
            <a:off x="1182756" y="3722433"/>
            <a:ext cx="4850296" cy="56426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dirty="0">
                <a:latin typeface="Arial" charset="0"/>
              </a:rPr>
              <a:t>Now that we’ve reviewed several of the reasons why it’s important to plan ahead for retirement and briefly reviewed some of the key resources that may be at your disposal, it’s time to estimate the amount of money you may need to save to pursue your dreams. </a:t>
            </a:r>
          </a:p>
          <a:p>
            <a:pPr>
              <a:spcBef>
                <a:spcPts val="934"/>
              </a:spcBef>
            </a:pPr>
            <a:r>
              <a:rPr lang="en-US" altLang="en-US" dirty="0"/>
              <a:t>Only half of U.S. workers have tried to calculate how much money they will need to live comfortably in retirement.</a:t>
            </a:r>
            <a:r>
              <a:rPr lang="en-US" altLang="en-US" baseline="30000" dirty="0"/>
              <a:t>1</a:t>
            </a:r>
            <a:r>
              <a:rPr lang="en-US" altLang="en-US" dirty="0"/>
              <a:t> Yet this is the first step in putting together a well-thought-out retirement savings strategy.</a:t>
            </a:r>
          </a:p>
          <a:p>
            <a:pPr>
              <a:spcBef>
                <a:spcPts val="934"/>
              </a:spcBef>
            </a:pPr>
            <a:r>
              <a:rPr lang="en-US" altLang="en-US" dirty="0"/>
              <a:t>In your workbook, you’ll find a worksheet to help you estimate the amount of money you may need to save each year, based on a number of different factors. Please turn to page 8.</a:t>
            </a:r>
          </a:p>
          <a:p>
            <a:pPr>
              <a:spcBef>
                <a:spcPts val="934"/>
              </a:spcBef>
            </a:pPr>
            <a:r>
              <a:rPr lang="en-US" altLang="en-US" i="1" dirty="0"/>
              <a:t>[Pause to give participants sufficient time to locate the worksheet.]</a:t>
            </a:r>
          </a:p>
          <a:p>
            <a:pPr>
              <a:spcBef>
                <a:spcPts val="934"/>
              </a:spcBef>
            </a:pPr>
            <a:r>
              <a:rPr lang="en-US" altLang="en-US" dirty="0"/>
              <a:t>As you can see, the first column shows an example of how the worksheet works. The second column is for you to fill out after you return home and have access to your records. Use the factors on page 9, which use various assumptions for inflation and rates of return, to complete the worksheet. Note that none of the assumptions can be guaranteed; the worksheet is meant to give you a general idea of how much you should be saving.</a:t>
            </a:r>
          </a:p>
          <a:p>
            <a:pPr>
              <a:spcBef>
                <a:spcPts val="934"/>
              </a:spcBef>
            </a:pPr>
            <a:r>
              <a:rPr lang="en-US" altLang="en-US" i="1" dirty="0"/>
              <a:t>[Note to presenter: You can go through the worksheet during the presentation or provide a brief overview of the steps and encourage participants to complete it at home at their convenience.]</a:t>
            </a:r>
          </a:p>
          <a:p>
            <a:pPr>
              <a:spcBef>
                <a:spcPts val="1867"/>
              </a:spcBef>
            </a:pPr>
            <a:r>
              <a:rPr lang="en-US" altLang="en-US" sz="1050" dirty="0"/>
              <a:t>Source: 1) Employee Benefit Research Institute, 2021</a:t>
            </a:r>
          </a:p>
          <a:p>
            <a:pPr>
              <a:spcBef>
                <a:spcPct val="50000"/>
              </a:spcBef>
            </a:pPr>
            <a:endParaRPr lang="en-US" altLang="en-US" dirty="0"/>
          </a:p>
        </p:txBody>
      </p:sp>
      <p:sp>
        <p:nvSpPr>
          <p:cNvPr id="142339" name="Rectangle 3">
            <a:extLst>
              <a:ext uri="{FF2B5EF4-FFF2-40B4-BE49-F238E27FC236}">
                <a16:creationId xmlns:a16="http://schemas.microsoft.com/office/drawing/2014/main" id="{FE038027-E710-478A-B70C-23F2D87C360D}"/>
              </a:ext>
            </a:extLst>
          </p:cNvPr>
          <p:cNvSpPr>
            <a:spLocks noGrp="1" noRot="1" noChangeAspect="1" noChangeArrowheads="1" noTextEdit="1"/>
          </p:cNvSpPr>
          <p:nvPr>
            <p:ph type="sldImg"/>
          </p:nvPr>
        </p:nvSpPr>
        <p:spPr>
          <a:xfrm>
            <a:off x="1257300" y="708025"/>
            <a:ext cx="4752975" cy="2673350"/>
          </a:xfrm>
          <a:ln cap="flat"/>
        </p:spPr>
      </p:sp>
      <p:sp>
        <p:nvSpPr>
          <p:cNvPr id="5" name="Shape 56">
            <a:extLst>
              <a:ext uri="{FF2B5EF4-FFF2-40B4-BE49-F238E27FC236}">
                <a16:creationId xmlns:a16="http://schemas.microsoft.com/office/drawing/2014/main" id="{162EF18A-5ED7-4246-806C-80B3BD63CA6D}"/>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0190</a:t>
            </a:r>
          </a:p>
        </p:txBody>
      </p:sp>
    </p:spTree>
    <p:extLst>
      <p:ext uri="{BB962C8B-B14F-4D97-AF65-F5344CB8AC3E}">
        <p14:creationId xmlns:p14="http://schemas.microsoft.com/office/powerpoint/2010/main" val="2336554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08C402-0631-44BE-A157-8D3694B3E9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Once you have set a retirement savings goal, the second key is to develop a strategy to pursue it. That involves understanding the variety of available tools and putting together an investment portfolio appropriate for you and your family’s specific needs and circumstances. </a:t>
            </a:r>
          </a:p>
          <a:p>
            <a:r>
              <a:rPr lang="en-US" altLang="en-US" dirty="0"/>
              <a:t>First we’ll look at a few common tax-deferred tools, and then we’ll discuss some taxable investment options. We’ll conclude this section by getting into the investment portfolio details. </a:t>
            </a:r>
          </a:p>
        </p:txBody>
      </p:sp>
      <p:sp>
        <p:nvSpPr>
          <p:cNvPr id="72707" name="Rectangle 4">
            <a:extLst>
              <a:ext uri="{FF2B5EF4-FFF2-40B4-BE49-F238E27FC236}">
                <a16:creationId xmlns:a16="http://schemas.microsoft.com/office/drawing/2014/main" id="{965E3E63-8E55-4D4A-BFBE-EEDAE501B7A3}"/>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84A67A73-D983-467C-A06E-FBDD6AF2E984}"/>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0200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0A26CBF5-B128-4F2F-84D2-A6572A52E672}"/>
              </a:ext>
            </a:extLst>
          </p:cNvPr>
          <p:cNvSpPr>
            <a:spLocks noGrp="1" noRot="1" noChangeAspect="1" noChangeArrowheads="1" noTextEdit="1"/>
          </p:cNvSpPr>
          <p:nvPr>
            <p:ph type="sldImg"/>
          </p:nvPr>
        </p:nvSpPr>
        <p:spPr>
          <a:xfrm>
            <a:off x="1243013" y="720725"/>
            <a:ext cx="4754562" cy="2674938"/>
          </a:xfrm>
          <a:ln cap="flat"/>
        </p:spPr>
      </p:sp>
      <p:sp>
        <p:nvSpPr>
          <p:cNvPr id="56323" name="Rectangle 4">
            <a:extLst>
              <a:ext uri="{FF2B5EF4-FFF2-40B4-BE49-F238E27FC236}">
                <a16:creationId xmlns:a16="http://schemas.microsoft.com/office/drawing/2014/main" id="{F1CD9DCF-013D-4F4B-A5FC-23E6E885F256}"/>
              </a:ext>
            </a:extLst>
          </p:cNvPr>
          <p:cNvSpPr>
            <a:spLocks noGrp="1" noChangeArrowheads="1"/>
          </p:cNvSpPr>
          <p:nvPr>
            <p:ph type="body" idx="1"/>
          </p:nvPr>
        </p:nvSpPr>
        <p:spPr>
          <a:xfrm>
            <a:off x="1162050" y="3679148"/>
            <a:ext cx="4835525" cy="55580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900"/>
              </a:spcBef>
            </a:pPr>
            <a:r>
              <a:rPr lang="en-US" altLang="en-US" dirty="0"/>
              <a:t>Work-based retirement savings plans such as 401(k) and 403(b) plans offer a number of benefits.</a:t>
            </a:r>
          </a:p>
          <a:p>
            <a:pPr>
              <a:spcBef>
                <a:spcPts val="900"/>
              </a:spcBef>
            </a:pPr>
            <a:r>
              <a:rPr lang="en-US" altLang="en-US" dirty="0"/>
              <a:t>First, you generally contribute a percentage of your salary using pre-tax funds, and you don’t have to pay current taxes on contributions or any earnings until you withdraw money, generally in retirement. As we discussed, this can greatly enhance the growth potential of the investment by allowing each year’s savings to build on the pre-tax accumulation of previous years. </a:t>
            </a:r>
          </a:p>
          <a:p>
            <a:pPr>
              <a:spcBef>
                <a:spcPts val="900"/>
              </a:spcBef>
            </a:pPr>
            <a:r>
              <a:rPr lang="en-US" altLang="en-US" dirty="0"/>
              <a:t>In addition, making pre-tax contributions may help lower your current income tax liability and may enable you to contribute more each month.</a:t>
            </a:r>
          </a:p>
          <a:p>
            <a:pPr>
              <a:spcBef>
                <a:spcPts val="900"/>
              </a:spcBef>
            </a:pPr>
            <a:r>
              <a:rPr lang="en-US" altLang="en-US" dirty="0"/>
              <a:t>Employers may offer to match a percentage of your employer-plan contributions with additional funds. This is essentially extra money provided by your employer to help you save for retirement. Whatever your savings strategy, it is usually a good idea to contribute at least enough to qualify for the full employer match, if one is offered.</a:t>
            </a:r>
          </a:p>
          <a:p>
            <a:pPr>
              <a:spcBef>
                <a:spcPts val="900"/>
              </a:spcBef>
            </a:pPr>
            <a:r>
              <a:rPr lang="en-US" altLang="en-US" dirty="0"/>
              <a:t>Defined contribution plans are subject to federal contribution limits. In 2022, workers may contribute up to $20,500 to a 401(k) or 403(b) plan, and workers who are 50 and older may save an additional $6,500 thanks to a special “catch-up” provision.</a:t>
            </a:r>
          </a:p>
          <a:p>
            <a:pPr>
              <a:spcBef>
                <a:spcPts val="900"/>
              </a:spcBef>
            </a:pPr>
            <a:r>
              <a:rPr lang="en-US" altLang="en-US" dirty="0"/>
              <a:t>You should also remember that distributions from most work-based retirement plans are taxed as ordinary income. Withdrawals taken prior to reaching age 59</a:t>
            </a:r>
            <a:r>
              <a:rPr lang="en-US" altLang="en-US" dirty="0">
                <a:cs typeface="Arial" panose="020B0604020202020204" pitchFamily="34" charset="0"/>
              </a:rPr>
              <a:t>½</a:t>
            </a:r>
            <a:r>
              <a:rPr lang="en-US" altLang="en-US" dirty="0"/>
              <a:t> may be subject to a 10 percent early-distribution penalty. Generally, required minimum distributions (RMDs) from tax-deferred plans must begin for the year in which you reach age 72. The required beginning date (latest date to take the first distribution) is April 1 of the year after the year in which you reach age 72. In some cases, if you’re still working, you might be able to delay required distributions from your current employer’s retirement plan until after you retire.</a:t>
            </a:r>
          </a:p>
          <a:p>
            <a:pPr>
              <a:lnSpc>
                <a:spcPct val="95000"/>
              </a:lnSpc>
              <a:spcBef>
                <a:spcPts val="0"/>
              </a:spcBef>
            </a:pPr>
            <a:endParaRPr lang="en-US" altLang="en-US" dirty="0"/>
          </a:p>
        </p:txBody>
      </p:sp>
      <p:sp>
        <p:nvSpPr>
          <p:cNvPr id="6" name="Shape 56">
            <a:extLst>
              <a:ext uri="{FF2B5EF4-FFF2-40B4-BE49-F238E27FC236}">
                <a16:creationId xmlns:a16="http://schemas.microsoft.com/office/drawing/2014/main" id="{6FF6B693-AF59-4A57-A3F1-B9EF7FB773A8}"/>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0210</a:t>
            </a:r>
          </a:p>
        </p:txBody>
      </p:sp>
    </p:spTree>
    <p:extLst>
      <p:ext uri="{BB962C8B-B14F-4D97-AF65-F5344CB8AC3E}">
        <p14:creationId xmlns:p14="http://schemas.microsoft.com/office/powerpoint/2010/main" val="213903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1027"/>
              </a:spcBef>
            </a:pPr>
            <a:r>
              <a:rPr lang="en-US" dirty="0">
                <a:latin typeface="Arial" charset="0"/>
              </a:rPr>
              <a:t>When you close your eyes and imagine your own retirement, what do you see? Most people imagine retirement as a happy time, a reward for a lifetime of hard work, full of possibility and potential. </a:t>
            </a:r>
          </a:p>
          <a:p>
            <a:pPr eaLnBrk="1" hangingPunct="1">
              <a:spcBef>
                <a:spcPts val="1027"/>
              </a:spcBef>
            </a:pPr>
            <a:r>
              <a:rPr lang="en-US" dirty="0">
                <a:latin typeface="Arial" charset="0"/>
              </a:rPr>
              <a:t>Many of us look forward to pursuing hobbies and traveling, while others might envision an opportunity to go back to school, start a new career or business, or simply spend more time with friends and family.</a:t>
            </a:r>
          </a:p>
          <a:p>
            <a:pPr eaLnBrk="1" hangingPunct="1">
              <a:spcBef>
                <a:spcPts val="1027"/>
              </a:spcBef>
            </a:pPr>
            <a:r>
              <a:rPr lang="en-US" dirty="0">
                <a:latin typeface="Arial" charset="0"/>
              </a:rPr>
              <a:t>We have good reasons to see retirement in a positive light. After all, Americans are living longer, healthier lives than ever before. In fact, retirement could make up a full third of our lives. Of course, this means that our retirement assets will have to do more for us over a longer period of time.</a:t>
            </a:r>
          </a:p>
          <a:p>
            <a:endParaRPr lang="en-US" dirty="0"/>
          </a:p>
        </p:txBody>
      </p:sp>
      <p:sp>
        <p:nvSpPr>
          <p:cNvPr id="5" name="Shape 56">
            <a:extLst>
              <a:ext uri="{FF2B5EF4-FFF2-40B4-BE49-F238E27FC236}">
                <a16:creationId xmlns:a16="http://schemas.microsoft.com/office/drawing/2014/main" id="{DB844D09-7116-425C-ABBD-CDE33B6E43A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0040</a:t>
            </a:r>
          </a:p>
        </p:txBody>
      </p:sp>
    </p:spTree>
    <p:extLst>
      <p:ext uri="{BB962C8B-B14F-4D97-AF65-F5344CB8AC3E}">
        <p14:creationId xmlns:p14="http://schemas.microsoft.com/office/powerpoint/2010/main" val="3083723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13183" y="3620124"/>
            <a:ext cx="5149441" cy="5622015"/>
          </a:xfrm>
        </p:spPr>
        <p:txBody>
          <a:bodyPr/>
          <a:lstStyle/>
          <a:p>
            <a:pPr eaLnBrk="1" hangingPunct="1"/>
            <a:r>
              <a:rPr lang="en-US" dirty="0">
                <a:latin typeface="Arial" charset="0"/>
              </a:rPr>
              <a:t>Your work-based plan may also allow you to make Roth contributions. Roth contributions are made with after-tax dollars, so you don't get an immediate tax savings the way you do with pre-tax contributions. On the other hand, if you meet certain conditions, the earnings in your Roth account will be entirely free of federal income tax (any distribution that represents a return of your own contributions is always tax-free).</a:t>
            </a:r>
          </a:p>
          <a:p>
            <a:pPr eaLnBrk="1" hangingPunct="1"/>
            <a:r>
              <a:rPr lang="en-US" dirty="0">
                <a:latin typeface="Arial" charset="0"/>
              </a:rPr>
              <a:t>The limits for Roth 401(k) contributions are the same as the limits for pre-tax contributions ($20,500 in 2022; $27,000 if you are age 50 or older). But the annual limit applies to your </a:t>
            </a:r>
            <a:r>
              <a:rPr lang="en-US" i="1" dirty="0">
                <a:latin typeface="Arial" charset="0"/>
              </a:rPr>
              <a:t>total</a:t>
            </a:r>
            <a:r>
              <a:rPr lang="en-US" dirty="0">
                <a:latin typeface="Arial" charset="0"/>
              </a:rPr>
              <a:t> pre-tax and after-tax Roth contributions. For example, you can choose to make $9,000 of pre-tax contributions and $11,500 of Roth contributions, or split your contributions any other way you wish.</a:t>
            </a:r>
          </a:p>
          <a:p>
            <a:pPr eaLnBrk="1" hangingPunct="1"/>
            <a:r>
              <a:rPr lang="en-US" dirty="0">
                <a:latin typeface="Arial" charset="0"/>
              </a:rPr>
              <a:t>In order for a distribution from your Roth account to be tax-free, you must satisfy a five-year holding requirement </a:t>
            </a:r>
            <a:r>
              <a:rPr lang="en-US" i="1" dirty="0">
                <a:latin typeface="Arial" charset="0"/>
              </a:rPr>
              <a:t>and</a:t>
            </a:r>
            <a:r>
              <a:rPr lang="en-US" dirty="0">
                <a:latin typeface="Arial" charset="0"/>
              </a:rPr>
              <a:t> have reached age 59½ or be disabled when you receive the payment.</a:t>
            </a:r>
          </a:p>
          <a:p>
            <a:pPr eaLnBrk="1" hangingPunct="1"/>
            <a:r>
              <a:rPr lang="en-US" dirty="0">
                <a:latin typeface="Arial" charset="0"/>
              </a:rPr>
              <a:t>If you receive a nonqualified distribution, your payment will generally include your own contributions, which are nontaxable, and a pro-rata portion of earnings, which are subject to income tax and a potential 10 percent early-distribution penalty if you are under age 59½.</a:t>
            </a:r>
          </a:p>
          <a:p>
            <a:pPr eaLnBrk="1" hangingPunct="1"/>
            <a:r>
              <a:rPr lang="en-US" dirty="0">
                <a:latin typeface="Arial" charset="0"/>
              </a:rPr>
              <a:t>Roth contributions are treated the same as pre-tax contributions for all other work-based plan purposes. For example, access to your funds is generally limited while you’re still employed, your employer can match your Roth contributions (although any employer contributions go into your pre-tax account), and you may be able to borrow from your Roth account.</a:t>
            </a:r>
          </a:p>
          <a:p>
            <a:pPr eaLnBrk="1" hangingPunct="1"/>
            <a:r>
              <a:rPr lang="en-US" dirty="0">
                <a:latin typeface="Arial" charset="0"/>
              </a:rPr>
              <a:t>Whether you should make pre-tax or Roth contributions depends on your personal goals and circumstances. Not all work-based plans allow Roth contributions, so check with your plan administrator.</a:t>
            </a:r>
          </a:p>
          <a:p>
            <a:pPr eaLnBrk="1" hangingPunct="1">
              <a:lnSpc>
                <a:spcPct val="95000"/>
              </a:lnSpc>
            </a:pPr>
            <a:endParaRPr lang="en-US" sz="1000" dirty="0"/>
          </a:p>
        </p:txBody>
      </p:sp>
      <p:sp>
        <p:nvSpPr>
          <p:cNvPr id="6" name="Shape 56">
            <a:extLst>
              <a:ext uri="{FF2B5EF4-FFF2-40B4-BE49-F238E27FC236}">
                <a16:creationId xmlns:a16="http://schemas.microsoft.com/office/drawing/2014/main" id="{B545A5C9-7282-4870-956A-4C1F5C74BBAA}"/>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0220</a:t>
            </a:r>
          </a:p>
        </p:txBody>
      </p:sp>
    </p:spTree>
    <p:extLst>
      <p:ext uri="{BB962C8B-B14F-4D97-AF65-F5344CB8AC3E}">
        <p14:creationId xmlns:p14="http://schemas.microsoft.com/office/powerpoint/2010/main" val="308006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41F6D950-E735-4332-A47B-8ACBE7BCA75C}"/>
              </a:ext>
            </a:extLst>
          </p:cNvPr>
          <p:cNvSpPr>
            <a:spLocks noGrp="1" noRot="1" noChangeAspect="1" noChangeArrowheads="1" noTextEdit="1"/>
          </p:cNvSpPr>
          <p:nvPr>
            <p:ph type="sldImg"/>
          </p:nvPr>
        </p:nvSpPr>
        <p:spPr>
          <a:xfrm>
            <a:off x="1255713" y="715963"/>
            <a:ext cx="4756150" cy="2674937"/>
          </a:xfrm>
          <a:ln cap="flat"/>
        </p:spPr>
      </p:sp>
      <p:sp>
        <p:nvSpPr>
          <p:cNvPr id="60419" name="Rectangle 4">
            <a:extLst>
              <a:ext uri="{FF2B5EF4-FFF2-40B4-BE49-F238E27FC236}">
                <a16:creationId xmlns:a16="http://schemas.microsoft.com/office/drawing/2014/main" id="{BFDFC38C-E75E-4615-BDD1-FF25B82B8A79}"/>
              </a:ext>
            </a:extLst>
          </p:cNvPr>
          <p:cNvSpPr>
            <a:spLocks noGrp="1" noChangeArrowheads="1"/>
          </p:cNvSpPr>
          <p:nvPr>
            <p:ph type="body" idx="1"/>
          </p:nvPr>
        </p:nvSpPr>
        <p:spPr>
          <a:xfrm>
            <a:off x="1152940" y="3679147"/>
            <a:ext cx="4975163" cy="5572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591171" algn="l"/>
              </a:tabLst>
            </a:pPr>
            <a:r>
              <a:rPr lang="en-US" altLang="en-US" dirty="0"/>
              <a:t>IRAs are another popular way to save for retirement on a tax-deferred basis.</a:t>
            </a:r>
          </a:p>
          <a:p>
            <a:pPr>
              <a:tabLst>
                <a:tab pos="591171" algn="l"/>
              </a:tabLst>
            </a:pPr>
            <a:r>
              <a:rPr lang="en-US" altLang="en-US" dirty="0"/>
              <a:t>There are two main types of IRAs: traditional and Roth. Anyone who has earned income from a job can contribute to either type of IRA.</a:t>
            </a:r>
          </a:p>
          <a:p>
            <a:pPr>
              <a:tabLst>
                <a:tab pos="591171" algn="l"/>
              </a:tabLst>
            </a:pPr>
            <a:r>
              <a:rPr lang="en-US" altLang="en-US" dirty="0"/>
              <a:t>A traditional IRA offers a number of distinct benefits. Contributions are generally tax deductible, unless you participate in a work-based retirement plan and your income exceeds certain limits. On page 11 in your workbook, you can see the potential tax savings when making tax-deductible contributions to a traditional IRA. </a:t>
            </a:r>
          </a:p>
          <a:p>
            <a:pPr>
              <a:tabLst>
                <a:tab pos="591171" algn="l"/>
              </a:tabLst>
            </a:pPr>
            <a:r>
              <a:rPr lang="en-US" altLang="en-US" dirty="0"/>
              <a:t>Your contributions and any earnings accumulate tax deferred, so no current taxes are due until you make withdrawals, generally in retirement.</a:t>
            </a:r>
          </a:p>
          <a:p>
            <a:r>
              <a:rPr lang="en-US" altLang="en-US" dirty="0"/>
              <a:t>IRAs may offer a broader range of investment options than a work-based retirement plan.</a:t>
            </a:r>
          </a:p>
          <a:p>
            <a:r>
              <a:rPr lang="en-US" altLang="en-US" dirty="0"/>
              <a:t>However, IRAs are subject to lower federal contribution limits than most work-based plans. In 2022, individuals may contribute up to $6,000 to all IRAs combined, or $7,000 for those age 50 and older.</a:t>
            </a:r>
          </a:p>
          <a:p>
            <a:r>
              <a:rPr lang="en-US" altLang="en-US" dirty="0"/>
              <a:t>As is the case with work-based retirement plans, you generally must begin taking required minimum distributions (RMDs) from a traditional IRA each year once you reach age 72.</a:t>
            </a:r>
            <a:endParaRPr lang="en-US" dirty="0"/>
          </a:p>
          <a:p>
            <a:r>
              <a:rPr lang="en-US" altLang="en-US" dirty="0"/>
              <a:t>Remember that distributions from traditional IRAs are taxed as ordinary income. Withdrawals taken prior to reaching age 59</a:t>
            </a:r>
            <a:r>
              <a:rPr lang="en-US" altLang="en-US" dirty="0">
                <a:cs typeface="Arial" panose="020B0604020202020204" pitchFamily="34" charset="0"/>
              </a:rPr>
              <a:t>½</a:t>
            </a:r>
            <a:r>
              <a:rPr lang="en-US" altLang="en-US" dirty="0"/>
              <a:t> may be subject to a 10 percent early-distribution penalty.</a:t>
            </a:r>
          </a:p>
        </p:txBody>
      </p:sp>
      <p:sp>
        <p:nvSpPr>
          <p:cNvPr id="5" name="Shape 56">
            <a:extLst>
              <a:ext uri="{FF2B5EF4-FFF2-40B4-BE49-F238E27FC236}">
                <a16:creationId xmlns:a16="http://schemas.microsoft.com/office/drawing/2014/main" id="{D3DCCD6B-A330-4F68-9C88-CE8558C82DC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0230</a:t>
            </a:r>
          </a:p>
        </p:txBody>
      </p:sp>
    </p:spTree>
    <p:extLst>
      <p:ext uri="{BB962C8B-B14F-4D97-AF65-F5344CB8AC3E}">
        <p14:creationId xmlns:p14="http://schemas.microsoft.com/office/powerpoint/2010/main" val="585416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7AA33082-AE1C-49E5-8D60-3A4565E891FF}"/>
              </a:ext>
            </a:extLst>
          </p:cNvPr>
          <p:cNvSpPr>
            <a:spLocks noGrp="1" noRot="1" noChangeAspect="1" noChangeArrowheads="1" noTextEdit="1"/>
          </p:cNvSpPr>
          <p:nvPr>
            <p:ph type="sldImg"/>
          </p:nvPr>
        </p:nvSpPr>
        <p:spPr>
          <a:xfrm>
            <a:off x="1250950" y="720725"/>
            <a:ext cx="4754563" cy="2674938"/>
          </a:xfrm>
          <a:ln cap="flat"/>
        </p:spPr>
      </p:sp>
      <p:sp>
        <p:nvSpPr>
          <p:cNvPr id="62467" name="Rectangle 4">
            <a:extLst>
              <a:ext uri="{FF2B5EF4-FFF2-40B4-BE49-F238E27FC236}">
                <a16:creationId xmlns:a16="http://schemas.microsoft.com/office/drawing/2014/main" id="{6AA07BB7-1B56-40A1-A0CD-7B20F2F2316F}"/>
              </a:ext>
            </a:extLst>
          </p:cNvPr>
          <p:cNvSpPr>
            <a:spLocks noGrp="1" noChangeArrowheads="1"/>
          </p:cNvSpPr>
          <p:nvPr>
            <p:ph type="body" idx="1"/>
          </p:nvPr>
        </p:nvSpPr>
        <p:spPr>
          <a:xfrm>
            <a:off x="1152525" y="3679149"/>
            <a:ext cx="4975578" cy="55433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Roth IRA has become attractive in recent years. It differs from a traditional IRA in that contributions are made with after-tax dollars (as well as assets converted from traditional IRAs and work-based retirement plans), and qualified Roth distributions are free of federal income tax. Any earnings accumulate tax deferred.</a:t>
            </a:r>
          </a:p>
          <a:p>
            <a:r>
              <a:rPr lang="en-US" altLang="en-US" dirty="0"/>
              <a:t>Having a tax-free source of income could be beneficial in retirement because distributions aren’t included in your taxable income and thus don’t affect the taxability of Social Security benefits.</a:t>
            </a:r>
          </a:p>
          <a:p>
            <a:r>
              <a:rPr lang="en-US" altLang="en-US" dirty="0"/>
              <a:t>If you are the original owner of a Roth IRA, you never have to take required minimum distributions (RMDs) due to age. Beneficiaries who inherit Roth IRAs are subject to different rules, but withdrawals are free of federal income tax. (Most </a:t>
            </a:r>
            <a:r>
              <a:rPr lang="en-US" altLang="en-US" dirty="0" err="1"/>
              <a:t>nonspouse</a:t>
            </a:r>
            <a:r>
              <a:rPr lang="en-US" altLang="en-US" dirty="0"/>
              <a:t> beneficiaries must liquidate inherited retirement accounts within 10 years of the original owner’s death; spousal beneficiaries may take RMDs that can be stretched over their lifetimes.) </a:t>
            </a:r>
          </a:p>
          <a:p>
            <a:r>
              <a:rPr lang="en-US" altLang="en-US" dirty="0"/>
              <a:t>Roth IRAs are subject to the same contribution limits as traditional IRAs. You may contribute up to $6,000 ($7,000 for those age 50 and older) to all IRAs </a:t>
            </a:r>
            <a:r>
              <a:rPr lang="en-US" altLang="en-US" i="1" dirty="0"/>
              <a:t>combined</a:t>
            </a:r>
            <a:r>
              <a:rPr lang="en-US" altLang="en-US" dirty="0"/>
              <a:t>. However, eligibility to contribute to a Roth IRA begins to phase out at higher income levels. Your workbook includes income thresholds for Roth IRA eligibility.</a:t>
            </a:r>
          </a:p>
          <a:p>
            <a:r>
              <a:rPr lang="en-US" altLang="en-US" dirty="0"/>
              <a:t>To qualify for the tax-free and penalty-free withdrawal of earnings (and assets converted to a Roth), Roth IRA distributions must meet the five-year holding requirement and take place after age 59</a:t>
            </a:r>
            <a:r>
              <a:rPr lang="en-US" altLang="en-US" dirty="0">
                <a:cs typeface="Arial" panose="020B0604020202020204" pitchFamily="34" charset="0"/>
              </a:rPr>
              <a:t>½</a:t>
            </a:r>
            <a:r>
              <a:rPr lang="en-US" altLang="en-US" dirty="0"/>
              <a:t>, or they need to result from the original owner’s death, disability, or a qualifying first-time home purchase ($10,000 lifetime maximum). </a:t>
            </a:r>
          </a:p>
          <a:p>
            <a:r>
              <a:rPr lang="en-US" altLang="en-US" i="1" dirty="0"/>
              <a:t>[Note to presenter: You might mention that you can discuss the potential benefits of converting tax-deferred assets to a Roth IRA at the complimentary, no-obligation consultation.]</a:t>
            </a:r>
          </a:p>
        </p:txBody>
      </p:sp>
      <p:sp>
        <p:nvSpPr>
          <p:cNvPr id="6" name="Shape 56">
            <a:extLst>
              <a:ext uri="{FF2B5EF4-FFF2-40B4-BE49-F238E27FC236}">
                <a16:creationId xmlns:a16="http://schemas.microsoft.com/office/drawing/2014/main" id="{3BD60F5F-F29F-4CF6-9633-8FB3E2724061}"/>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0240</a:t>
            </a:r>
          </a:p>
        </p:txBody>
      </p:sp>
    </p:spTree>
    <p:extLst>
      <p:ext uri="{BB962C8B-B14F-4D97-AF65-F5344CB8AC3E}">
        <p14:creationId xmlns:p14="http://schemas.microsoft.com/office/powerpoint/2010/main" val="1747808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6DD57417-1D7C-405E-A44F-2A52626CB5E0}"/>
              </a:ext>
            </a:extLst>
          </p:cNvPr>
          <p:cNvSpPr>
            <a:spLocks noGrp="1" noRot="1" noChangeAspect="1" noChangeArrowheads="1" noTextEdit="1"/>
          </p:cNvSpPr>
          <p:nvPr>
            <p:ph type="sldImg"/>
          </p:nvPr>
        </p:nvSpPr>
        <p:spPr>
          <a:xfrm>
            <a:off x="1250950" y="720725"/>
            <a:ext cx="4754563" cy="2674938"/>
          </a:xfrm>
          <a:ln cap="flat"/>
        </p:spPr>
      </p:sp>
      <p:sp>
        <p:nvSpPr>
          <p:cNvPr id="64515" name="Rectangle 4">
            <a:extLst>
              <a:ext uri="{FF2B5EF4-FFF2-40B4-BE49-F238E27FC236}">
                <a16:creationId xmlns:a16="http://schemas.microsoft.com/office/drawing/2014/main" id="{B7A7A010-FCCF-4F65-8BF7-6971E9B83A51}"/>
              </a:ext>
            </a:extLst>
          </p:cNvPr>
          <p:cNvSpPr>
            <a:spLocks noGrp="1" noChangeArrowheads="1"/>
          </p:cNvSpPr>
          <p:nvPr>
            <p:ph type="body" idx="1"/>
          </p:nvPr>
        </p:nvSpPr>
        <p:spPr>
          <a:xfrm>
            <a:off x="1123122" y="3679148"/>
            <a:ext cx="500498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Annuities offer another tax-deferred way to accumulate funds for retirement, yet they don’t have some of the restrictions associated with IRAs and employer-sponsored retirement plans.</a:t>
            </a:r>
          </a:p>
          <a:p>
            <a:r>
              <a:rPr lang="en-US" altLang="en-US" dirty="0"/>
              <a:t>An annuity is a contract between you and an insurance company. In return for your payments, the company agrees to pay you a regular income for a set number of years or for the length of your retirement.</a:t>
            </a:r>
          </a:p>
          <a:p>
            <a:r>
              <a:rPr lang="en-US" altLang="en-US" dirty="0"/>
              <a:t>Contributions to annuities are made with after-tax dollars, but any earnings accumulate tax deferred.</a:t>
            </a:r>
          </a:p>
          <a:p>
            <a:r>
              <a:rPr lang="en-US" altLang="en-US" dirty="0"/>
              <a:t>Unlike IRAs and work-based retirement plans, annuities are not subject to federal contribution limits, so they can be funded with a lump sum from an inheritance or the sale of a home or business. In addition, annuity owners are not required to take mandatory distributions due to age.</a:t>
            </a:r>
          </a:p>
          <a:p>
            <a:r>
              <a:rPr lang="en-US" altLang="en-US" dirty="0"/>
              <a:t>Finally, some types of annuities offer guaranteed returns and lifetime payments (for an additional cost), which could significantly enhance your income in retirement.</a:t>
            </a:r>
          </a:p>
          <a:p>
            <a:r>
              <a:rPr lang="en-US" altLang="en-US" dirty="0"/>
              <a:t>Generally, annuities have mortality and expense charges, account fees, investment management fees, and administrative fees. The earnings portion of annuity withdrawals is taxed as ordinary income; withdrawals prior to age 59</a:t>
            </a:r>
            <a:r>
              <a:rPr lang="en-US" altLang="en-US" dirty="0">
                <a:cs typeface="Arial" panose="020B0604020202020204" pitchFamily="34" charset="0"/>
              </a:rPr>
              <a:t>½</a:t>
            </a:r>
            <a:r>
              <a:rPr lang="en-US" altLang="en-US" dirty="0"/>
              <a:t> may be subject to a 10 percent early-distribution penalty. Surrender charges may also apply during the contract’s early years if the annuity is surrendered. The guarantees of fixed annuity contracts are contingent on the financial strength and claims-paying ability of the issuing insurance company. Annuities are not guaranteed by the FDIC or any other government agency; they are not deposits of, nor are they guaranteed or endorsed by, any bank or savings association.</a:t>
            </a:r>
          </a:p>
        </p:txBody>
      </p:sp>
      <p:sp>
        <p:nvSpPr>
          <p:cNvPr id="6" name="Shape 56">
            <a:extLst>
              <a:ext uri="{FF2B5EF4-FFF2-40B4-BE49-F238E27FC236}">
                <a16:creationId xmlns:a16="http://schemas.microsoft.com/office/drawing/2014/main" id="{B4B30654-E0C7-423C-BBD2-9D9A0588912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0250</a:t>
            </a:r>
          </a:p>
        </p:txBody>
      </p:sp>
    </p:spTree>
    <p:extLst>
      <p:ext uri="{BB962C8B-B14F-4D97-AF65-F5344CB8AC3E}">
        <p14:creationId xmlns:p14="http://schemas.microsoft.com/office/powerpoint/2010/main" val="178705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618C193-B813-4179-97FF-C6103EBB3537}"/>
              </a:ext>
            </a:extLst>
          </p:cNvPr>
          <p:cNvSpPr>
            <a:spLocks noGrp="1" noRot="1" noChangeAspect="1" noChangeArrowheads="1" noTextEdit="1"/>
          </p:cNvSpPr>
          <p:nvPr>
            <p:ph type="sldImg"/>
          </p:nvPr>
        </p:nvSpPr>
        <p:spPr>
          <a:xfrm>
            <a:off x="1250950" y="720725"/>
            <a:ext cx="4754563" cy="2674938"/>
          </a:xfrm>
          <a:ln cap="flat"/>
        </p:spPr>
      </p:sp>
      <p:sp>
        <p:nvSpPr>
          <p:cNvPr id="66563" name="Rectangle 3">
            <a:extLst>
              <a:ext uri="{FF2B5EF4-FFF2-40B4-BE49-F238E27FC236}">
                <a16:creationId xmlns:a16="http://schemas.microsoft.com/office/drawing/2014/main" id="{100BCF44-F017-4C19-B337-99AE63A8337B}"/>
              </a:ext>
            </a:extLst>
          </p:cNvPr>
          <p:cNvSpPr>
            <a:spLocks noGrp="1" noChangeArrowheads="1"/>
          </p:cNvSpPr>
          <p:nvPr>
            <p:ph type="body" idx="1"/>
          </p:nvPr>
        </p:nvSpPr>
        <p:spPr>
          <a:xfrm>
            <a:off x="473541" y="3537268"/>
            <a:ext cx="6574735" cy="59089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1" tIns="47692" rIns="95381" bIns="47692"/>
          <a:lstStyle/>
          <a:p>
            <a:pPr>
              <a:lnSpc>
                <a:spcPct val="88000"/>
              </a:lnSpc>
              <a:spcBef>
                <a:spcPts val="622"/>
              </a:spcBef>
            </a:pPr>
            <a:r>
              <a:rPr lang="en-US" altLang="en-US" dirty="0"/>
              <a:t>There are three main types of annuities: fixed, variable, and indexed.</a:t>
            </a:r>
          </a:p>
          <a:p>
            <a:pPr>
              <a:lnSpc>
                <a:spcPct val="88000"/>
              </a:lnSpc>
              <a:spcBef>
                <a:spcPts val="519"/>
              </a:spcBef>
            </a:pPr>
            <a:r>
              <a:rPr lang="en-US" altLang="en-US" b="1" dirty="0"/>
              <a:t>Fixed annuities </a:t>
            </a:r>
            <a:r>
              <a:rPr lang="en-US" altLang="en-US" dirty="0"/>
              <a:t>offer a guaranteed rate of return, so your investment pays a set yield no matter how the market performs. Fixed annuities may be set up to pay you guaranteed income for a certain number of years or for the entire length of your retirement.</a:t>
            </a:r>
          </a:p>
          <a:p>
            <a:pPr>
              <a:lnSpc>
                <a:spcPct val="88000"/>
              </a:lnSpc>
              <a:spcBef>
                <a:spcPts val="519"/>
              </a:spcBef>
            </a:pPr>
            <a:r>
              <a:rPr lang="en-US" altLang="en-US" dirty="0"/>
              <a:t>With </a:t>
            </a:r>
            <a:r>
              <a:rPr lang="en-US" altLang="en-US" b="1" dirty="0"/>
              <a:t>variable annuities</a:t>
            </a:r>
            <a:r>
              <a:rPr lang="en-US" altLang="en-US" dirty="0"/>
              <a:t>, you can invest in a variety of investment options, often called subaccounts, whose value may fluctuate with market conditions. The investment objectives of the subaccounts can range from conservative to aggressive. A variable annuity may outperform a fixed annuity, but there are no guarantees. If the markets experience hard times, investors run the risk of losing accumulated earnings and even principal.</a:t>
            </a:r>
          </a:p>
          <a:p>
            <a:pPr>
              <a:lnSpc>
                <a:spcPct val="88000"/>
              </a:lnSpc>
              <a:spcBef>
                <a:spcPts val="519"/>
              </a:spcBef>
            </a:pPr>
            <a:r>
              <a:rPr lang="en-US" altLang="en-US" b="1" dirty="0"/>
              <a:t>Indexed annuities </a:t>
            </a:r>
            <a:r>
              <a:rPr lang="en-US" altLang="en-US" dirty="0"/>
              <a:t>(equity-indexed annuities) are designed to combine the benefits of fixed and variable annuities by offering guaranteed protection of principal with the potential for additional gains. The performance of an indexed annuity is tied to a market index such as the Standard &amp; Poor’s 500.* When the index rises, so does the return on the annuity. But if the index tumbles, typically the worst the annuity can do is earn no interest — or a guaranteed minimum, if one is offered. This minimum guarantee is contingent upon holding the indexed annuity until the end of the term. Thus, indexed annuities allow investors to pursue stock market gains while still protecting their principal.</a:t>
            </a:r>
          </a:p>
          <a:p>
            <a:pPr>
              <a:lnSpc>
                <a:spcPct val="88000"/>
              </a:lnSpc>
              <a:spcBef>
                <a:spcPts val="519"/>
              </a:spcBef>
            </a:pPr>
            <a:r>
              <a:rPr lang="en-US" altLang="en-US" sz="1000" dirty="0"/>
              <a:t>The guarantees of fixed and indexed annuity contracts are contingent on the financial strength and claims-paying ability of the issuing insurance company. Generally, annuities contain mortality and expense charges, account fees, investment management fees, and administrative fees. Most annuities have surrender charges that are assessed during the early years of the contract if the annuity is surrendered. In addition, withdrawals prior to age 59</a:t>
            </a:r>
            <a:r>
              <a:rPr lang="en-US" altLang="en-US" sz="1000" dirty="0">
                <a:cs typeface="Arial" panose="020B0604020202020204" pitchFamily="34" charset="0"/>
              </a:rPr>
              <a:t>½</a:t>
            </a:r>
            <a:r>
              <a:rPr lang="en-US" altLang="en-US" sz="1000" dirty="0"/>
              <a:t> may be subject to a 10 percent early-distribution penalty. The earnings portion of annuity withdrawals is taxed as ordinary income. </a:t>
            </a:r>
          </a:p>
          <a:p>
            <a:pPr>
              <a:lnSpc>
                <a:spcPct val="88000"/>
              </a:lnSpc>
              <a:spcBef>
                <a:spcPts val="519"/>
              </a:spcBef>
            </a:pPr>
            <a:r>
              <a:rPr lang="en-US" altLang="en-US" sz="1000" dirty="0"/>
              <a:t>The guarantees of indexed annuities may cover only a certain percentage of the initial investment. The </a:t>
            </a:r>
            <a:r>
              <a:rPr lang="en-US" altLang="en-US" sz="1000" i="1" dirty="0"/>
              <a:t>participation rate </a:t>
            </a:r>
            <a:r>
              <a:rPr lang="en-US" altLang="en-US" sz="1000" dirty="0"/>
              <a:t>(which is the amount of index gain that the insurance company will credit to the annuity) is set and limited by the issuing insurance company. Sometimes there is a </a:t>
            </a:r>
            <a:r>
              <a:rPr lang="en-US" altLang="en-US" sz="1000" i="1" dirty="0"/>
              <a:t>cap rate</a:t>
            </a:r>
            <a:r>
              <a:rPr lang="en-US" altLang="en-US" sz="1000" dirty="0"/>
              <a:t>, which is the maximum rate of interest the annuity can earn. Some insurance companies reserve the right to change participation rates, cap rates, and other fees either annually or at the start of each contract term; these types of changes could affect the investment return. Any guaranteed minimum rate of return is contingent on holding the annuity until the end of the term. Based on the guarantees of the issuing company, it may be possible to lose money with this type of investment. Therefore, it is recommended that you understand how the contract handles these issues before deciding to invest.</a:t>
            </a:r>
          </a:p>
          <a:p>
            <a:pPr>
              <a:lnSpc>
                <a:spcPct val="88000"/>
              </a:lnSpc>
              <a:spcBef>
                <a:spcPts val="519"/>
              </a:spcBef>
            </a:pPr>
            <a:r>
              <a:rPr lang="en-US" altLang="en-US" sz="1000" i="1" dirty="0"/>
              <a:t>Variable annuities are sold by prospectus. Please consider the investment objectives, risks, charges, and expenses carefully before investing. The prospectus, which contains this and other information about the variable annuity contract and the underlying investment options, is available from your financial professional. Be sure to read the prospectus carefully before deciding whether to invest</a:t>
            </a:r>
            <a:r>
              <a:rPr lang="en-US" altLang="en-US" sz="1000" dirty="0"/>
              <a:t>.</a:t>
            </a:r>
          </a:p>
          <a:p>
            <a:pPr>
              <a:lnSpc>
                <a:spcPct val="95000"/>
              </a:lnSpc>
              <a:spcBef>
                <a:spcPts val="415"/>
              </a:spcBef>
            </a:pPr>
            <a:r>
              <a:rPr lang="en-US" altLang="en-US" sz="900" dirty="0"/>
              <a:t>*The performance of an unmanaged index is not indicative of the performance of any specific security. Individuals cannot invest directly in an index. </a:t>
            </a:r>
          </a:p>
        </p:txBody>
      </p:sp>
      <p:sp>
        <p:nvSpPr>
          <p:cNvPr id="6" name="Shape 56">
            <a:extLst>
              <a:ext uri="{FF2B5EF4-FFF2-40B4-BE49-F238E27FC236}">
                <a16:creationId xmlns:a16="http://schemas.microsoft.com/office/drawing/2014/main" id="{DE762AD0-1C34-4C6C-9797-EC0CBB7C503A}"/>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0260</a:t>
            </a:r>
          </a:p>
        </p:txBody>
      </p:sp>
    </p:spTree>
    <p:extLst>
      <p:ext uri="{BB962C8B-B14F-4D97-AF65-F5344CB8AC3E}">
        <p14:creationId xmlns:p14="http://schemas.microsoft.com/office/powerpoint/2010/main" val="3431640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C492437-C25E-4F20-913F-39516FAF4E81}"/>
              </a:ext>
            </a:extLst>
          </p:cNvPr>
          <p:cNvSpPr>
            <a:spLocks noGrp="1" noChangeArrowheads="1"/>
          </p:cNvSpPr>
          <p:nvPr>
            <p:ph type="body" idx="1"/>
          </p:nvPr>
        </p:nvSpPr>
        <p:spPr>
          <a:xfrm>
            <a:off x="533401" y="3609078"/>
            <a:ext cx="6400800" cy="57744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Taxable investments most commonly take one of three forms: stocks, bonds, or cash alternatives.</a:t>
            </a:r>
          </a:p>
          <a:p>
            <a:pPr>
              <a:spcBef>
                <a:spcPts val="700"/>
              </a:spcBef>
            </a:pPr>
            <a:r>
              <a:rPr lang="en-US" altLang="en-US" dirty="0"/>
              <a:t>With mutual funds and exchange-traded funds (ETFs), investors can purchase a combination of securities that may include stocks, bonds, and cash. Mutual funds and ETFs are portfolios of securities assembled by an investment company. Their underlying investments are typically selected to track a particular index, asset class, or sector — or they may follow a specific strategy. Because these funds can hold dozens or hundreds of securities, they could provide greater diversification at a lower cost than you might obtain by investing in individual stocks and bonds. Diversification does not guarantee a profit or protect against loss; it is a method used to help manage investment risk. </a:t>
            </a:r>
          </a:p>
          <a:p>
            <a:pPr>
              <a:spcBef>
                <a:spcPts val="700"/>
              </a:spcBef>
            </a:pPr>
            <a:r>
              <a:rPr lang="en-US" altLang="en-US" dirty="0"/>
              <a:t>In spite of their similarities, there are key differences between these types of pooled investments. You can invest in mutual funds through investment companies and employer-sponsored retirement plans. Mutual fund shares are typically purchased from and sold back to the investment company, and the price is determined by the net asset value at the end of the trading day. </a:t>
            </a:r>
          </a:p>
          <a:p>
            <a:pPr>
              <a:spcBef>
                <a:spcPts val="700"/>
              </a:spcBef>
            </a:pPr>
            <a:r>
              <a:rPr lang="en-US" altLang="en-US" dirty="0"/>
              <a:t>By contrast, ETFs can be bought and sold throughout the trading day like individual stocks. You typically pay a brokerage commission when buying or selling ETF shares. The price at which an ETF trades on an exchange is generally a close approximation to the market value of the underlying securities, but supply and demand may cause ETF shares to trade at a premium or a discount. However, the ability to buy or sell ETF shares quickly during market hours could encourage investors to trade ETFs more often than might be necessary, or to make emotional trading decisions during bouts of market volatility. ETFs are not widely available to investors who participate in employer-sponsored retirement plans. </a:t>
            </a:r>
          </a:p>
          <a:p>
            <a:pPr>
              <a:spcBef>
                <a:spcPts val="700"/>
              </a:spcBef>
            </a:pPr>
            <a:r>
              <a:rPr lang="en-US" altLang="en-US" dirty="0"/>
              <a:t>The return and principal value of mutual fund and ETF shares fluctuate with changes in market conditions. Shares, when sold, may be worth more or less than their original cost. You should be aware that mutual funds and ETFs are generally subject to the same risks as the underlying securities in which they invest. For example, bond funds are subject to the same interest-rate, inflation, and credit risks associated with the underlying bonds in the fund. As interest rates rise, bond prices typically fall, which can adversely affect a bond fund’s performance.</a:t>
            </a:r>
          </a:p>
          <a:p>
            <a:pPr>
              <a:spcBef>
                <a:spcPts val="622"/>
              </a:spcBef>
            </a:pPr>
            <a:r>
              <a:rPr lang="en-US" altLang="en-US" i="1" dirty="0"/>
              <a:t>Mutual funds and exchange-traded funds are sold by prospectus. Please consider the investment objectives, risks, charges, and expenses carefully before investing. The prospectus, which contains this and other information about the investment company, is available from your financial professional. Be sure to read the prospectus carefully before deciding whether to invest.</a:t>
            </a:r>
            <a:endParaRPr lang="en-US" altLang="en-US" dirty="0"/>
          </a:p>
        </p:txBody>
      </p:sp>
      <p:sp>
        <p:nvSpPr>
          <p:cNvPr id="68611" name="Rectangle 3">
            <a:extLst>
              <a:ext uri="{FF2B5EF4-FFF2-40B4-BE49-F238E27FC236}">
                <a16:creationId xmlns:a16="http://schemas.microsoft.com/office/drawing/2014/main" id="{3FECBB5B-0892-410D-B672-812DA23A2F41}"/>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562D85F3-E486-42A8-9E80-422572A6E92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0270</a:t>
            </a:r>
          </a:p>
        </p:txBody>
      </p:sp>
    </p:spTree>
    <p:extLst>
      <p:ext uri="{BB962C8B-B14F-4D97-AF65-F5344CB8AC3E}">
        <p14:creationId xmlns:p14="http://schemas.microsoft.com/office/powerpoint/2010/main" val="326189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395097B7-A8A0-47FC-8528-92307352B644}"/>
              </a:ext>
            </a:extLst>
          </p:cNvPr>
          <p:cNvSpPr>
            <a:spLocks noGrp="1" noRot="1" noChangeAspect="1" noChangeArrowheads="1" noTextEdit="1"/>
          </p:cNvSpPr>
          <p:nvPr>
            <p:ph type="sldImg"/>
          </p:nvPr>
        </p:nvSpPr>
        <p:spPr>
          <a:xfrm>
            <a:off x="1250950" y="720725"/>
            <a:ext cx="4754563" cy="2674938"/>
          </a:xfrm>
          <a:ln cap="flat"/>
        </p:spPr>
      </p:sp>
      <p:sp>
        <p:nvSpPr>
          <p:cNvPr id="74755" name="Rectangle 4">
            <a:extLst>
              <a:ext uri="{FF2B5EF4-FFF2-40B4-BE49-F238E27FC236}">
                <a16:creationId xmlns:a16="http://schemas.microsoft.com/office/drawing/2014/main" id="{AC382C28-4F7A-4F43-AD5F-3B2E2256ED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That was just brief overview of the tools, or investment vehicles, available to help you pursue your retirement savings goal. Now let’s switch gears a bit and discuss three fundamental principles that go into developing an investment portfolio: diversification, asset allocation, and dollar-cost averaging. </a:t>
            </a:r>
          </a:p>
          <a:p>
            <a:r>
              <a:rPr lang="en-US" altLang="en-US" dirty="0"/>
              <a:t>We’ll take a closer look at each one.</a:t>
            </a:r>
          </a:p>
        </p:txBody>
      </p:sp>
      <p:sp>
        <p:nvSpPr>
          <p:cNvPr id="6" name="Shape 56">
            <a:extLst>
              <a:ext uri="{FF2B5EF4-FFF2-40B4-BE49-F238E27FC236}">
                <a16:creationId xmlns:a16="http://schemas.microsoft.com/office/drawing/2014/main" id="{07742225-F7BA-496A-BDA5-57A841B8925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0280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a:extLst>
              <a:ext uri="{FF2B5EF4-FFF2-40B4-BE49-F238E27FC236}">
                <a16:creationId xmlns:a16="http://schemas.microsoft.com/office/drawing/2014/main" id="{63F8A556-ED12-431E-BB4E-D6AF17BEF382}"/>
              </a:ext>
            </a:extLst>
          </p:cNvPr>
          <p:cNvSpPr>
            <a:spLocks noGrp="1" noRot="1" noChangeAspect="1" noChangeArrowheads="1" noTextEdit="1"/>
          </p:cNvSpPr>
          <p:nvPr>
            <p:ph type="sldImg"/>
          </p:nvPr>
        </p:nvSpPr>
        <p:spPr>
          <a:xfrm>
            <a:off x="1250950" y="720725"/>
            <a:ext cx="4754563" cy="2674938"/>
          </a:xfrm>
          <a:ln cap="flat"/>
        </p:spPr>
      </p:sp>
      <p:sp>
        <p:nvSpPr>
          <p:cNvPr id="76803" name="Rectangle 4">
            <a:extLst>
              <a:ext uri="{FF2B5EF4-FFF2-40B4-BE49-F238E27FC236}">
                <a16:creationId xmlns:a16="http://schemas.microsoft.com/office/drawing/2014/main" id="{738A8ADB-8AF0-4FBC-96EF-E70CDA619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Diversification involves investing in different investment vehicles to try to limit exposure to losses in any one sector of the market. </a:t>
            </a:r>
          </a:p>
          <a:p>
            <a:r>
              <a:rPr lang="en-US" altLang="en-US" dirty="0"/>
              <a:t>Different types of investments may react to changing market conditions in different ways. For example, an unfavorable news story may push stock prices lower while bond values rise, or vice versa. When you divide your money among various asset classes and investment vehicles, gains in one area can help compensate for losses in another, thus limiting your risk of loss.  </a:t>
            </a:r>
          </a:p>
          <a:p>
            <a:r>
              <a:rPr lang="en-US" altLang="en-US" dirty="0"/>
              <a:t>Diversification is a method used to help manage investment risk; it does not guarantee a profit or protect against investment loss.</a:t>
            </a:r>
          </a:p>
        </p:txBody>
      </p:sp>
      <p:sp>
        <p:nvSpPr>
          <p:cNvPr id="6" name="Shape 56">
            <a:extLst>
              <a:ext uri="{FF2B5EF4-FFF2-40B4-BE49-F238E27FC236}">
                <a16:creationId xmlns:a16="http://schemas.microsoft.com/office/drawing/2014/main" id="{14E4221E-D1B0-4F91-B937-123E5FCBD8A1}"/>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0290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43EB05A4-F9E5-4786-A7DE-CD582BFDC1C0}"/>
              </a:ext>
            </a:extLst>
          </p:cNvPr>
          <p:cNvSpPr>
            <a:spLocks noGrp="1" noChangeArrowheads="1"/>
          </p:cNvSpPr>
          <p:nvPr>
            <p:ph type="body" idx="1"/>
          </p:nvPr>
        </p:nvSpPr>
        <p:spPr>
          <a:xfrm>
            <a:off x="1194350" y="3657838"/>
            <a:ext cx="4876800" cy="5307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Here’s a hypothetical example of how diversification can work based on two $200,000 portfolios.</a:t>
            </a:r>
          </a:p>
          <a:p>
            <a:r>
              <a:rPr lang="en-US" altLang="en-US" dirty="0"/>
              <a:t>If the single-investment portfolio were to grow at a hypothetical 6 percent average annual rate of return, the account would be worth almost $860,000 after 25 years. That’s not bad.</a:t>
            </a:r>
          </a:p>
          <a:p>
            <a:r>
              <a:rPr lang="en-US" altLang="en-US" dirty="0"/>
              <a:t>However, the diversified account, which was divided into five equal parts, would have grown at various rates of return during the same period. As you can see, some of the investments did very well, achieving 10 percent, 8 percent, and 6 percent returns. But one investment didn’t grow at all, and another resulted in a total loss. Overall, even though each individual investment performed differently, the diversified portfolio earned considerably more. After 25 years, it was worth nearly $920,000, about $60,000 more than the single-investment portfolio.</a:t>
            </a:r>
          </a:p>
          <a:p>
            <a:r>
              <a:rPr lang="en-US" altLang="en-US" dirty="0"/>
              <a:t>The diversified portfolio was able to take advantage of investment opportunities that provided a greater potential for return because it wasn’t relying on a single investment to meet its goals. And in this way, it was able to reduce the total risk.</a:t>
            </a:r>
          </a:p>
          <a:p>
            <a:r>
              <a:rPr lang="en-US" altLang="en-US" dirty="0"/>
              <a:t>Remember that this hypothetical example is used for illustrative purposes only. The results are not indicative of any specific investments, and the returns do not consider the effects of taxes, fees, brokerage commissions, or other expenses typically associated with investing. Investments offering the potential for higher rates of return also involve a higher degree of risk. Diversification does not guarantee a profit or protect against loss; it is a method used to help manage investment risk. Actual results will vary.</a:t>
            </a:r>
          </a:p>
        </p:txBody>
      </p:sp>
      <p:sp>
        <p:nvSpPr>
          <p:cNvPr id="150531" name="Rectangle 3">
            <a:extLst>
              <a:ext uri="{FF2B5EF4-FFF2-40B4-BE49-F238E27FC236}">
                <a16:creationId xmlns:a16="http://schemas.microsoft.com/office/drawing/2014/main" id="{0AA2B8FA-D409-46BE-A2B3-8D80F23C30AC}"/>
              </a:ext>
            </a:extLst>
          </p:cNvPr>
          <p:cNvSpPr>
            <a:spLocks noGrp="1" noRot="1" noChangeAspect="1" noChangeArrowheads="1" noTextEdit="1"/>
          </p:cNvSpPr>
          <p:nvPr>
            <p:ph type="sldImg"/>
          </p:nvPr>
        </p:nvSpPr>
        <p:spPr>
          <a:xfrm>
            <a:off x="1250950" y="719138"/>
            <a:ext cx="4754563" cy="2674937"/>
          </a:xfrm>
          <a:ln cap="flat"/>
        </p:spPr>
      </p:sp>
      <p:sp>
        <p:nvSpPr>
          <p:cNvPr id="5" name="Shape 56">
            <a:extLst>
              <a:ext uri="{FF2B5EF4-FFF2-40B4-BE49-F238E27FC236}">
                <a16:creationId xmlns:a16="http://schemas.microsoft.com/office/drawing/2014/main" id="{60CA4AC3-BDE0-429D-BA48-C790E61873A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0300</a:t>
            </a:r>
          </a:p>
        </p:txBody>
      </p:sp>
    </p:spTree>
    <p:extLst>
      <p:ext uri="{BB962C8B-B14F-4D97-AF65-F5344CB8AC3E}">
        <p14:creationId xmlns:p14="http://schemas.microsoft.com/office/powerpoint/2010/main" val="342199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D44C198-1C71-47A6-8700-6E37E595A69B}"/>
              </a:ext>
            </a:extLst>
          </p:cNvPr>
          <p:cNvSpPr>
            <a:spLocks noGrp="1" noChangeArrowheads="1"/>
          </p:cNvSpPr>
          <p:nvPr>
            <p:ph type="body" idx="1"/>
          </p:nvPr>
        </p:nvSpPr>
        <p:spPr>
          <a:xfrm>
            <a:off x="1189379" y="3664394"/>
            <a:ext cx="4876800" cy="53088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The second fundamental investment strategy is asset allocation. This is a systematic approach to diversification that determines an efficient mix of assets for a given investor, based on his or her individual needs.</a:t>
            </a:r>
          </a:p>
          <a:p>
            <a:r>
              <a:rPr lang="en-US" altLang="en-US" dirty="0"/>
              <a:t>Asset allocation involves strategically dividing a portfolio into different asset classes — typically, stocks, bonds, and cash alternatives — to seek the highest potential return within a designated level of risk. It utilizes sophisticated statistical analysis to determine how different asset classes perform in relation to one another, and its goal is to achieve an appropriate balance of security and growth potential. </a:t>
            </a:r>
          </a:p>
          <a:p>
            <a:r>
              <a:rPr lang="en-US" altLang="en-US" dirty="0"/>
              <a:t>Asset allocation is a method used to help manage investment risk. It does not guarantee a profit or protect against investment loss in declining markets. Investments seeking the potential for higher rates of return carry an increased level of risk.</a:t>
            </a:r>
          </a:p>
        </p:txBody>
      </p:sp>
      <p:sp>
        <p:nvSpPr>
          <p:cNvPr id="80899" name="Rectangle 3">
            <a:extLst>
              <a:ext uri="{FF2B5EF4-FFF2-40B4-BE49-F238E27FC236}">
                <a16:creationId xmlns:a16="http://schemas.microsoft.com/office/drawing/2014/main" id="{A4DEE82E-51D8-424D-AA63-5457CAFC13AA}"/>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D803D016-D503-4C54-8B47-EC96A56D9B0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1027"/>
              </a:spcBef>
            </a:pPr>
            <a:r>
              <a:rPr lang="en-US" dirty="0">
                <a:latin typeface="Arial" charset="0"/>
              </a:rPr>
              <a:t>When you open your eyes from your retirement daydream, the reality may seem a bit daunting.</a:t>
            </a:r>
          </a:p>
          <a:p>
            <a:pPr eaLnBrk="1" hangingPunct="1">
              <a:spcBef>
                <a:spcPts val="1027"/>
              </a:spcBef>
            </a:pPr>
            <a:r>
              <a:rPr lang="en-US" dirty="0">
                <a:latin typeface="Arial" charset="0"/>
              </a:rPr>
              <a:t>With so many financial challenges — bills, housing expenses, college savings (if you have children), and just the basic costs of everyday life — how do you make saving for retirement a high priority when you might not retire for decades? </a:t>
            </a:r>
          </a:p>
          <a:p>
            <a:pPr eaLnBrk="1" hangingPunct="1">
              <a:spcBef>
                <a:spcPts val="1027"/>
              </a:spcBef>
            </a:pPr>
            <a:r>
              <a:rPr lang="en-US" dirty="0">
                <a:latin typeface="Arial" charset="0"/>
              </a:rPr>
              <a:t>The key is to understand why you need to plan so far ahead and then learn more about how to balance today’s challenges with tomorrow’s goal.</a:t>
            </a:r>
          </a:p>
          <a:p>
            <a:pPr eaLnBrk="1" hangingPunct="1">
              <a:spcBef>
                <a:spcPts val="1027"/>
              </a:spcBef>
            </a:pPr>
            <a:r>
              <a:rPr lang="en-US" dirty="0">
                <a:latin typeface="Arial" charset="0"/>
              </a:rPr>
              <a:t>Your presence here today is an important first step in the pursuit of a comfortable retirement. Together, we will explore the “whys” and the “</a:t>
            </a:r>
            <a:r>
              <a:rPr lang="en-US" dirty="0" err="1">
                <a:latin typeface="Arial" charset="0"/>
              </a:rPr>
              <a:t>hows</a:t>
            </a:r>
            <a:r>
              <a:rPr lang="en-US" dirty="0">
                <a:latin typeface="Arial" charset="0"/>
              </a:rPr>
              <a:t>” and look at actions you can take both today and in the future. </a:t>
            </a:r>
          </a:p>
          <a:p>
            <a:endParaRPr lang="en-US" dirty="0"/>
          </a:p>
        </p:txBody>
      </p:sp>
      <p:sp>
        <p:nvSpPr>
          <p:cNvPr id="5" name="Shape 56">
            <a:extLst>
              <a:ext uri="{FF2B5EF4-FFF2-40B4-BE49-F238E27FC236}">
                <a16:creationId xmlns:a16="http://schemas.microsoft.com/office/drawing/2014/main" id="{DB844D09-7116-425C-ABBD-CDE33B6E43A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0050</a:t>
            </a:r>
          </a:p>
        </p:txBody>
      </p:sp>
    </p:spTree>
    <p:extLst>
      <p:ext uri="{BB962C8B-B14F-4D97-AF65-F5344CB8AC3E}">
        <p14:creationId xmlns:p14="http://schemas.microsoft.com/office/powerpoint/2010/main" val="1743085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2DB5204-2B2E-437D-8A2B-1433795401AB}"/>
              </a:ext>
            </a:extLst>
          </p:cNvPr>
          <p:cNvSpPr>
            <a:spLocks noGrp="1" noChangeArrowheads="1"/>
          </p:cNvSpPr>
          <p:nvPr>
            <p:ph type="body" idx="1"/>
          </p:nvPr>
        </p:nvSpPr>
        <p:spPr>
          <a:xfrm>
            <a:off x="1194350" y="3664394"/>
            <a:ext cx="4876800" cy="53088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dirty="0"/>
              <a:t>Three primary factors contribute to your specific asset allocation strategy: your goal(s), your time horizon, and your risk tolerance.</a:t>
            </a:r>
          </a:p>
          <a:p>
            <a:r>
              <a:rPr lang="en-US" dirty="0"/>
              <a:t>We’ve already discussed the importance of goal setting, so let’s move to your time horizon. </a:t>
            </a:r>
          </a:p>
          <a:p>
            <a:r>
              <a:rPr lang="en-US" dirty="0"/>
              <a:t>The amount of time you have before you retire can have a tremendous impact on the investment categories you choose for your portfolio. That’s because fluctuations in the financial markets can affect the short-term value of certain types of investments. </a:t>
            </a:r>
          </a:p>
          <a:p>
            <a:r>
              <a:rPr lang="en-US" dirty="0"/>
              <a:t>For example, if you don’t expect to retire for another 20 to 30 years, you may be able to invest more aggressively because your portfolio would have more time to recover from short-term market fluctuations.</a:t>
            </a:r>
          </a:p>
          <a:p>
            <a:r>
              <a:rPr lang="en-US" dirty="0"/>
              <a:t>On the other hand, if retirement is just around the corner, you might want to invest more conservatively to help shelter your portfolio from potential losses.</a:t>
            </a:r>
          </a:p>
        </p:txBody>
      </p:sp>
      <p:sp>
        <p:nvSpPr>
          <p:cNvPr id="82947" name="Rectangle 3">
            <a:extLst>
              <a:ext uri="{FF2B5EF4-FFF2-40B4-BE49-F238E27FC236}">
                <a16:creationId xmlns:a16="http://schemas.microsoft.com/office/drawing/2014/main" id="{9CA43C21-E138-4D58-B568-E6669C26615D}"/>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493A412F-07E5-487B-A844-1611E4CE094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0320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5EA578E-3324-4433-BB3B-DA36364684DB}"/>
              </a:ext>
            </a:extLst>
          </p:cNvPr>
          <p:cNvSpPr>
            <a:spLocks noGrp="1" noChangeArrowheads="1"/>
          </p:cNvSpPr>
          <p:nvPr>
            <p:ph type="body" idx="1"/>
          </p:nvPr>
        </p:nvSpPr>
        <p:spPr>
          <a:xfrm>
            <a:off x="924340" y="3584054"/>
            <a:ext cx="5436704" cy="56531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Let’s take a minute to examine two asset allocation models. </a:t>
            </a:r>
          </a:p>
          <a:p>
            <a:r>
              <a:rPr lang="en-US" altLang="en-US" dirty="0"/>
              <a:t>This allocation might be appropriate for a conservative investor who has a time frame of about 20 years. His primary concern is to manage the upward and downward swings in his portfolio. He needs an appropriate mix of investment categories for such a time frame.</a:t>
            </a:r>
          </a:p>
          <a:p>
            <a:r>
              <a:rPr lang="en-US" altLang="en-US" dirty="0"/>
              <a:t>An appropriate portfolio for a conservative investor might look like this: 50 percent in bonds, 30 percent in stocks, and 20 percent in cash alternatives. These investment categories would be somewhat volatile over the years. But because this investor has a fairly long time frame, this mix of investments could give him an adequate potential return for the risk he is willing to take.</a:t>
            </a:r>
          </a:p>
          <a:p>
            <a:r>
              <a:rPr lang="en-US" altLang="en-US" dirty="0"/>
              <a:t>During the </a:t>
            </a:r>
            <a:r>
              <a:rPr lang="en-US" altLang="en-US" i="1" dirty="0"/>
              <a:t>best </a:t>
            </a:r>
            <a:r>
              <a:rPr lang="en-US" altLang="en-US" dirty="0"/>
              <a:t>year over this time period (2002 through 2021), this portfolio would have earned 19.69 percent. During the </a:t>
            </a:r>
            <a:r>
              <a:rPr lang="en-US" altLang="en-US" i="1" dirty="0"/>
              <a:t>worst</a:t>
            </a:r>
            <a:r>
              <a:rPr lang="en-US" altLang="en-US" dirty="0"/>
              <a:t> year, it would have lost 13.43 percent. The average annual return was 6.61 percent.</a:t>
            </a:r>
          </a:p>
          <a:p>
            <a:r>
              <a:rPr lang="en-US" altLang="en-US" dirty="0"/>
              <a:t>Of course, this hypothetical example is used for illustrative purposes only. The returns shown do not include taxes, fees, and other expenses typically associated with investing. The performance of an unmanaged index is not indicative of the performance of any particular investment. Individuals cannot invest directly in an index. Past performance is not a guarantee of future results. Actual results will vary.</a:t>
            </a:r>
          </a:p>
          <a:p>
            <a:pPr>
              <a:spcBef>
                <a:spcPts val="1245"/>
              </a:spcBef>
            </a:pPr>
            <a:r>
              <a:rPr lang="en-US" altLang="en-US" sz="1050" dirty="0"/>
              <a:t>Source: Refinitiv, 2022. Performance described is for the period 1/1/2002 to 12/31/2021. Stocks are represented by the S&amp;P 500 Composite Index total return, which is generally considered representative of the U.S. stock market. Bonds are represented by the Citigroup Corporate Bond Composite Index, which is generally considered representative of U.S. corporate bonds. Cash alternatives are represented by the Citigroup One-Month Treasury Bill Index. T-bills are generally considered representative of short-term cash alternatives and are backed by the full faith and credit of the U.S. government as to the timely payment of principal and interest. The return and principal value of an investment in stocks and bonds fluctuate with changes in market conditions and, when sold, these securities may be worth more or less than the original investment amount.</a:t>
            </a:r>
          </a:p>
        </p:txBody>
      </p:sp>
      <p:sp>
        <p:nvSpPr>
          <p:cNvPr id="93187" name="Rectangle 3">
            <a:extLst>
              <a:ext uri="{FF2B5EF4-FFF2-40B4-BE49-F238E27FC236}">
                <a16:creationId xmlns:a16="http://schemas.microsoft.com/office/drawing/2014/main" id="{4A959928-DDB1-4F96-AC03-E8B20CE2FEE5}"/>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8E0DA3D4-FF48-4809-BD53-4F86630C8ED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0330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BA52E75-B04F-417A-B9FF-BE016203A206}"/>
              </a:ext>
            </a:extLst>
          </p:cNvPr>
          <p:cNvSpPr>
            <a:spLocks noGrp="1" noChangeArrowheads="1"/>
          </p:cNvSpPr>
          <p:nvPr>
            <p:ph type="body" idx="1"/>
          </p:nvPr>
        </p:nvSpPr>
        <p:spPr>
          <a:xfrm>
            <a:off x="745435" y="3647063"/>
            <a:ext cx="6112565" cy="56875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This asset allocation might be more appropriate for an aggressive investor who is willing to take on more risk and to accept more volatility in exchange for higher growth potential. She has the same 20-year time frame as the conservative investor. But because she is more comfortable with risk, her investment allocation looks different even though the time frame is the same. An appropriate investment mix for an aggressive investor might be only 5 percent in cash alternatives, 20 percent in bonds, and 75 percent in growth-oriented stocks.</a:t>
            </a:r>
          </a:p>
          <a:p>
            <a:pPr>
              <a:spcBef>
                <a:spcPts val="830"/>
              </a:spcBef>
            </a:pPr>
            <a:r>
              <a:rPr lang="en-US" altLang="en-US" dirty="0"/>
              <a:t>The individual investments in the portfolio would have more volatility, but over this 20-year time horizon (2002 through 2021), this investor hopes that a more aggressive mix will ultimately yield a higher overall potential return than the conservative investor’s portfolio.</a:t>
            </a:r>
          </a:p>
          <a:p>
            <a:pPr>
              <a:spcBef>
                <a:spcPts val="830"/>
              </a:spcBef>
            </a:pPr>
            <a:r>
              <a:rPr lang="en-US" altLang="en-US" dirty="0"/>
              <a:t>During the </a:t>
            </a:r>
            <a:r>
              <a:rPr lang="en-US" altLang="en-US" i="1" dirty="0"/>
              <a:t>best</a:t>
            </a:r>
            <a:r>
              <a:rPr lang="en-US" altLang="en-US" dirty="0"/>
              <a:t> year, the portfolio would have earned 27.94 percent. During the </a:t>
            </a:r>
            <a:r>
              <a:rPr lang="en-US" altLang="en-US" i="1" dirty="0"/>
              <a:t>worst </a:t>
            </a:r>
            <a:r>
              <a:rPr lang="en-US" altLang="en-US" dirty="0"/>
              <a:t>year, it would have lost 28.82 percent. The average annual return was 8.68 percent.</a:t>
            </a:r>
          </a:p>
          <a:p>
            <a:pPr>
              <a:spcBef>
                <a:spcPts val="830"/>
              </a:spcBef>
            </a:pPr>
            <a:r>
              <a:rPr lang="en-US" altLang="en-US" dirty="0"/>
              <a:t>Because aggressive investments are typically more volatile, they have the potential to produce higher highs and lower lows than their conservative counterparts, with accompanying risk. However, investors who are willing to wade through the market’s ups and downs may also achieve higher average returns over time.</a:t>
            </a:r>
          </a:p>
          <a:p>
            <a:pPr>
              <a:lnSpc>
                <a:spcPct val="105000"/>
              </a:lnSpc>
              <a:spcBef>
                <a:spcPts val="830"/>
              </a:spcBef>
            </a:pPr>
            <a:r>
              <a:rPr lang="en-US" altLang="en-US" dirty="0"/>
              <a:t>Of course, this hypothetical example is used for illustrative purposes only. The returns shown do not include taxes, fees, and other expenses typically associated with investing. The performance of an unmanaged index is not indicative of the performance of any particular investment. Individuals cannot invest directly in an index. Past performance is not a guarantee of future results. Actual results will vary.</a:t>
            </a:r>
          </a:p>
          <a:p>
            <a:pPr>
              <a:lnSpc>
                <a:spcPct val="105000"/>
              </a:lnSpc>
              <a:spcBef>
                <a:spcPts val="1245"/>
              </a:spcBef>
            </a:pPr>
            <a:r>
              <a:rPr lang="en-US" altLang="en-US" sz="1050" dirty="0"/>
              <a:t>Source: Refinitiv, 2022. Performance described is for the period 1/1/2002 to 12/31/2021. Stocks are represented by the S&amp;P 500 Composite Index total return, which is generally considered representative of the U.S. stock market. Bonds are represented by the Citigroup Corporate Bond Composite Index, which is generally considered representative of U.S. corporate bonds. Cash alternatives are represented by the Citigroup One-Month Treasury Bill Index. T-bills are generally considered representative of short-term cash alternatives and are backed by the full faith and credit of the U.S. government as to the timely payment of principal and interest. The return and principal value of an investment in stocks and bonds fluctuate with changes in market conditions and, when sold, these securities may be worth more or less than the original investment amount.</a:t>
            </a:r>
          </a:p>
        </p:txBody>
      </p:sp>
      <p:sp>
        <p:nvSpPr>
          <p:cNvPr id="95235" name="Rectangle 3">
            <a:extLst>
              <a:ext uri="{FF2B5EF4-FFF2-40B4-BE49-F238E27FC236}">
                <a16:creationId xmlns:a16="http://schemas.microsoft.com/office/drawing/2014/main" id="{8DA3B857-3B27-47E0-86A1-BFF8F72AE6C9}"/>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4AC36A63-90B2-4694-ACDD-DF75D773E59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0340</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FD9E5AD-3639-472F-AE37-F32C3556F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final factor is your risk tolerance: the amount of risk you are willing to take to pursue your financial goals. It basically refers to how well you are able to withstand potential losses in your portfolio without becoming queasy. Generally, the more potential for growth offered by an investment, the more risk of loss it carries. </a:t>
            </a:r>
          </a:p>
          <a:p>
            <a:r>
              <a:rPr lang="en-US" dirty="0"/>
              <a:t>Market performance over the past decade has tested many investors’ risk tolerance and driven home the fact that risk tolerance is an essential consideration of a sound investment strategy.</a:t>
            </a:r>
          </a:p>
          <a:p>
            <a:r>
              <a:rPr lang="en-US" altLang="en-US" dirty="0"/>
              <a:t>We’ve developed a Risk Tolerance Quiz to help you assess your ability to withstand risk. You’ll find it on page 14 in your workbook.</a:t>
            </a:r>
          </a:p>
          <a:p>
            <a:r>
              <a:rPr lang="en-US" altLang="en-US" i="1" dirty="0"/>
              <a:t>[Note to presenter: Pause to give participants time to locate the quiz and answer the questions. If time permits, conduct the quiz and allow participants to tally their scores and view the results. Or, if you prefer, you can recommend that they take the quiz at home.] </a:t>
            </a:r>
          </a:p>
          <a:p>
            <a:r>
              <a:rPr lang="en-US" altLang="en-US" dirty="0"/>
              <a:t>Hopefully, your answers to the quiz will give you a better idea of your risk tolerance and help you make informed decisions regarding which investments may be appropriate for your portfolio.</a:t>
            </a:r>
          </a:p>
          <a:p>
            <a:pPr>
              <a:lnSpc>
                <a:spcPct val="90000"/>
              </a:lnSpc>
            </a:pPr>
            <a:endParaRPr lang="en-US" altLang="en-US" dirty="0"/>
          </a:p>
          <a:p>
            <a:pPr>
              <a:lnSpc>
                <a:spcPct val="90000"/>
              </a:lnSpc>
            </a:pPr>
            <a:endParaRPr lang="en-US" altLang="en-US" dirty="0"/>
          </a:p>
        </p:txBody>
      </p:sp>
      <p:sp>
        <p:nvSpPr>
          <p:cNvPr id="152579" name="Rectangle 3">
            <a:extLst>
              <a:ext uri="{FF2B5EF4-FFF2-40B4-BE49-F238E27FC236}">
                <a16:creationId xmlns:a16="http://schemas.microsoft.com/office/drawing/2014/main" id="{A47307A3-0148-421A-9407-9B689F809746}"/>
              </a:ext>
            </a:extLst>
          </p:cNvPr>
          <p:cNvSpPr>
            <a:spLocks noGrp="1" noRot="1" noChangeAspect="1" noChangeArrowheads="1" noTextEdit="1"/>
          </p:cNvSpPr>
          <p:nvPr>
            <p:ph type="sldImg"/>
          </p:nvPr>
        </p:nvSpPr>
        <p:spPr>
          <a:xfrm>
            <a:off x="1257300" y="708025"/>
            <a:ext cx="4752975" cy="2673350"/>
          </a:xfrm>
          <a:ln cap="flat"/>
        </p:spPr>
      </p:sp>
      <p:sp>
        <p:nvSpPr>
          <p:cNvPr id="5" name="Shape 56">
            <a:extLst>
              <a:ext uri="{FF2B5EF4-FFF2-40B4-BE49-F238E27FC236}">
                <a16:creationId xmlns:a16="http://schemas.microsoft.com/office/drawing/2014/main" id="{4C6397CB-429E-486E-A64D-8EC6DD93FC23}"/>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0350</a:t>
            </a:r>
          </a:p>
        </p:txBody>
      </p:sp>
    </p:spTree>
    <p:extLst>
      <p:ext uri="{BB962C8B-B14F-4D97-AF65-F5344CB8AC3E}">
        <p14:creationId xmlns:p14="http://schemas.microsoft.com/office/powerpoint/2010/main" val="3750950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9B93B8A-914B-4F01-B2D2-8774BBFAD8D3}"/>
              </a:ext>
            </a:extLst>
          </p:cNvPr>
          <p:cNvSpPr>
            <a:spLocks noGrp="1" noChangeArrowheads="1"/>
          </p:cNvSpPr>
          <p:nvPr>
            <p:ph type="body" idx="1"/>
          </p:nvPr>
        </p:nvSpPr>
        <p:spPr>
          <a:xfrm>
            <a:off x="876299" y="3644718"/>
            <a:ext cx="5762625" cy="56040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830"/>
              </a:spcBef>
            </a:pPr>
            <a:r>
              <a:rPr lang="en-US" altLang="en-US" dirty="0"/>
              <a:t>This graph shows the volatility and historical performance of various types of investments from 1997 through 2021. It’s a good reminder of why it is important to keep your time frame and risk tolerance in mind when developing a sound investment strategy. Of course, keep in mind that past performance is not a guarantee of future results.</a:t>
            </a:r>
          </a:p>
          <a:p>
            <a:pPr>
              <a:spcBef>
                <a:spcPts val="830"/>
              </a:spcBef>
            </a:pPr>
            <a:r>
              <a:rPr lang="en-US" altLang="en-US" dirty="0"/>
              <a:t>Although stocks are generally considered to be growth investments, their performance can be unpredictable. Over the last 25 years, the annual performance of stocks has reached a high of nearly 38 percent and a low falling below –35 percent. The average annual return over this time period was 9.76 percent. Because of the characteristic volatility of stocks, most experts suggest investing in them only when you have at least 5 to 10 years before you’ll need the money.</a:t>
            </a:r>
          </a:p>
          <a:p>
            <a:pPr>
              <a:spcBef>
                <a:spcPts val="830"/>
              </a:spcBef>
            </a:pPr>
            <a:r>
              <a:rPr lang="en-US" altLang="en-US" dirty="0"/>
              <a:t>Historically, corporate bonds have not performed as well as stocks over time, but they are typically less volatile. The average annual return over this 25-year period was 5.98 percent.</a:t>
            </a:r>
          </a:p>
          <a:p>
            <a:pPr>
              <a:spcBef>
                <a:spcPts val="830"/>
              </a:spcBef>
            </a:pPr>
            <a:r>
              <a:rPr lang="en-US" altLang="en-US" dirty="0"/>
              <a:t>On the other hand, Treasury bills and other cash alternatives almost always produce positive returns, but their potential for growth — and keeping pace with inflation — is much lower. The average annual return of Treasury bills was 1.85 percent over this 25-year time period. Inflation averaged 2.28 percent over this period, so if you had invested all your money in this conservative asset class during this time period, you would not have broken even. </a:t>
            </a:r>
          </a:p>
          <a:p>
            <a:pPr>
              <a:spcBef>
                <a:spcPts val="1245"/>
              </a:spcBef>
            </a:pPr>
            <a:r>
              <a:rPr lang="en-US" altLang="en-US" sz="1050" dirty="0"/>
              <a:t>Source: Refinitiv, 2022, for the period 1/1/1997 to 12/31/2021. Stocks are represented by the Standard &amp; Poor’s 500 Composite Index total return. The S&amp;P 500 is an unmanaged index that is generally considered to be representative of the U.S. stock market. Corporate bonds are represented by the Citigroup Corporate Bond Composite Index, which is generally considered to be representative of the U.S. corporate bond market. Treasury bills are represented by the Citigroup One-Month Treasury Bill Index. T-bills are generally considered representative of short-term cash alternatives and are backed by the full faith and credit of the U.S. government as to the timely payment of principal and interest. The returns shown do not reflect taxes, fees, brokerage commissions, or other expenses typically associated with investing. The performance of an unmanaged index is not indicative of the performance of any particular investment. Individuals cannot invest directly in an index. Actual results will vary.</a:t>
            </a:r>
          </a:p>
        </p:txBody>
      </p:sp>
      <p:sp>
        <p:nvSpPr>
          <p:cNvPr id="89091" name="Rectangle 3">
            <a:extLst>
              <a:ext uri="{FF2B5EF4-FFF2-40B4-BE49-F238E27FC236}">
                <a16:creationId xmlns:a16="http://schemas.microsoft.com/office/drawing/2014/main" id="{F06F4459-AF60-4FCD-BDCC-727816EB242A}"/>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80F3A4C5-3CFF-46AC-BFB2-13C155839A41}"/>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0360</a:t>
            </a:r>
          </a:p>
        </p:txBody>
      </p:sp>
    </p:spTree>
    <p:extLst>
      <p:ext uri="{BB962C8B-B14F-4D97-AF65-F5344CB8AC3E}">
        <p14:creationId xmlns:p14="http://schemas.microsoft.com/office/powerpoint/2010/main" val="2797090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C3CCAC7E-A700-4F82-A3EF-504E2679176D}"/>
              </a:ext>
            </a:extLst>
          </p:cNvPr>
          <p:cNvSpPr>
            <a:spLocks noGrp="1" noChangeArrowheads="1"/>
          </p:cNvSpPr>
          <p:nvPr>
            <p:ph type="body" idx="1"/>
          </p:nvPr>
        </p:nvSpPr>
        <p:spPr>
          <a:xfrm>
            <a:off x="1162879" y="3652919"/>
            <a:ext cx="4933122" cy="5307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The third fundamental investment strategy is dollar-cost averaging.   </a:t>
            </a:r>
          </a:p>
          <a:p>
            <a:r>
              <a:rPr lang="en-US" altLang="en-US" dirty="0"/>
              <a:t>Dollar-cost averaging involves investing a set amount of money at regular intervals and on an ongoing basis. Here’s how it works.</a:t>
            </a:r>
          </a:p>
          <a:p>
            <a:r>
              <a:rPr lang="en-US" altLang="en-US" dirty="0"/>
              <a:t>An individual invests a specific amount of money in the stock market at regular intervals — say $100 each month. This is essentially what investors do when they automatically contribute a set amount of their salary to their retirement savings plan every pay period. The set amount invested, in this case $100, buys more shares when prices are low and fewer shares when prices rise, resulting in an overall lower average cost per share over time.</a:t>
            </a:r>
          </a:p>
          <a:p>
            <a:r>
              <a:rPr lang="en-US" altLang="en-US" dirty="0"/>
              <a:t>Let’s take a closer look.</a:t>
            </a:r>
          </a:p>
          <a:p>
            <a:pPr>
              <a:lnSpc>
                <a:spcPct val="90000"/>
              </a:lnSpc>
            </a:pPr>
            <a:endParaRPr lang="en-US" altLang="en-US" dirty="0"/>
          </a:p>
        </p:txBody>
      </p:sp>
      <p:sp>
        <p:nvSpPr>
          <p:cNvPr id="97283" name="Rectangle 3">
            <a:extLst>
              <a:ext uri="{FF2B5EF4-FFF2-40B4-BE49-F238E27FC236}">
                <a16:creationId xmlns:a16="http://schemas.microsoft.com/office/drawing/2014/main" id="{86E413E0-0DAE-41AD-9177-E100BE517B97}"/>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314AEE45-2990-49AD-837B-54897ED0D9C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0370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338052E0-926E-45AA-B5AD-B5575132EDEA}"/>
              </a:ext>
            </a:extLst>
          </p:cNvPr>
          <p:cNvSpPr>
            <a:spLocks noGrp="1" noRot="1" noChangeAspect="1" noChangeArrowheads="1" noTextEdit="1"/>
          </p:cNvSpPr>
          <p:nvPr>
            <p:ph type="sldImg"/>
          </p:nvPr>
        </p:nvSpPr>
        <p:spPr>
          <a:xfrm>
            <a:off x="1250950" y="720725"/>
            <a:ext cx="4754563" cy="2674938"/>
          </a:xfrm>
          <a:ln cap="flat"/>
        </p:spPr>
      </p:sp>
      <p:sp>
        <p:nvSpPr>
          <p:cNvPr id="99331" name="Rectangle 4">
            <a:extLst>
              <a:ext uri="{FF2B5EF4-FFF2-40B4-BE49-F238E27FC236}">
                <a16:creationId xmlns:a16="http://schemas.microsoft.com/office/drawing/2014/main" id="{134B1225-9721-4254-AEB3-DD91CA5A826C}"/>
              </a:ext>
            </a:extLst>
          </p:cNvPr>
          <p:cNvSpPr>
            <a:spLocks noGrp="1" noChangeArrowheads="1"/>
          </p:cNvSpPr>
          <p:nvPr>
            <p:ph type="body" idx="1"/>
          </p:nvPr>
        </p:nvSpPr>
        <p:spPr>
          <a:xfrm>
            <a:off x="1133061" y="3679148"/>
            <a:ext cx="4959626"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this hypothetical example, an investor uses dollar-cost averaging to invest $100 per month in a mutual fund with fluctuating share prices. At the end of five months, she has 107.5 shares. As you can see, the average price per share during the period was $5.20, but because the investor purchased more shares when prices were low, she paid an average of $4.65 per share.</a:t>
            </a:r>
          </a:p>
          <a:p>
            <a:r>
              <a:rPr lang="en-US" altLang="en-US" dirty="0"/>
              <a:t>Dollar-cost averaging can help you take advantage of stock market fluctuations without the stress and risk of trying to time the markets. It can be an effective way to steadily accumulate shares to help meet long-term goals.</a:t>
            </a:r>
          </a:p>
          <a:p>
            <a:r>
              <a:rPr lang="en-US" altLang="en-US" dirty="0"/>
              <a:t>Although dollar-cost averaging can be a useful strategy, it does not ensure a profit or prevent a loss. To take full advantage of the benefits of this strategy, you must be financially able to continue making purchases through periods of high and low price levels.</a:t>
            </a:r>
          </a:p>
          <a:p>
            <a:pPr>
              <a:spcBef>
                <a:spcPts val="1245"/>
              </a:spcBef>
            </a:pPr>
            <a:r>
              <a:rPr lang="en-US" altLang="en-US" dirty="0"/>
              <a:t>This hypothetical example is used for illustrative purposes only and does not represent the performance of any specific investment. Actual results will vary.</a:t>
            </a:r>
          </a:p>
        </p:txBody>
      </p:sp>
      <p:sp>
        <p:nvSpPr>
          <p:cNvPr id="6" name="Shape 56">
            <a:extLst>
              <a:ext uri="{FF2B5EF4-FFF2-40B4-BE49-F238E27FC236}">
                <a16:creationId xmlns:a16="http://schemas.microsoft.com/office/drawing/2014/main" id="{60DFF351-E320-4089-8522-402616844FF8}"/>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0380</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219A270-7E70-4C78-9009-7C6133322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final key to funding a comfortable retirement is to be sure you’re doing everything you can to help protect your nest egg — both before and during retirement.</a:t>
            </a:r>
          </a:p>
        </p:txBody>
      </p:sp>
      <p:sp>
        <p:nvSpPr>
          <p:cNvPr id="103427" name="Rectangle 4">
            <a:extLst>
              <a:ext uri="{FF2B5EF4-FFF2-40B4-BE49-F238E27FC236}">
                <a16:creationId xmlns:a16="http://schemas.microsoft.com/office/drawing/2014/main" id="{D353AFBC-7AF4-448A-A7CC-537FBA2E919F}"/>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D1160CD2-0209-4FE7-B907-3470DD97B4B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0390</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BD5F53D-A795-4375-8283-B140AB54123C}"/>
              </a:ext>
            </a:extLst>
          </p:cNvPr>
          <p:cNvSpPr>
            <a:spLocks noGrp="1" noRot="1" noChangeAspect="1" noChangeArrowheads="1" noTextEdit="1"/>
          </p:cNvSpPr>
          <p:nvPr>
            <p:ph type="sldImg"/>
          </p:nvPr>
        </p:nvSpPr>
        <p:spPr>
          <a:xfrm>
            <a:off x="1257300" y="708025"/>
            <a:ext cx="4752975" cy="2673350"/>
          </a:xfrm>
          <a:solidFill>
            <a:srgbClr val="FFFFFF"/>
          </a:solidFill>
          <a:ln/>
        </p:spPr>
      </p:sp>
      <p:sp>
        <p:nvSpPr>
          <p:cNvPr id="111619" name="Rectangle 3">
            <a:extLst>
              <a:ext uri="{FF2B5EF4-FFF2-40B4-BE49-F238E27FC236}">
                <a16:creationId xmlns:a16="http://schemas.microsoft.com/office/drawing/2014/main" id="{DD37D5D5-BD11-4869-9DAD-9084C44EB6EB}"/>
              </a:ext>
            </a:extLst>
          </p:cNvPr>
          <p:cNvSpPr>
            <a:spLocks noGrp="1" noChangeArrowheads="1"/>
          </p:cNvSpPr>
          <p:nvPr>
            <p:ph type="body" idx="1"/>
          </p:nvPr>
        </p:nvSpPr>
        <p:spPr>
          <a:xfrm>
            <a:off x="1300371" y="3679148"/>
            <a:ext cx="4957969" cy="520065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81" tIns="47692" rIns="95381" bIns="47692"/>
          <a:lstStyle/>
          <a:p>
            <a:r>
              <a:rPr lang="en-US" altLang="en-US" dirty="0"/>
              <a:t>First, in order to help protect your nest egg as it grows, your portfolio will need periodic reviews and maintenance. Typically, your investment mix and performance should be reviewed at least once a year.</a:t>
            </a:r>
          </a:p>
          <a:p>
            <a:r>
              <a:rPr lang="en-US" altLang="en-US" dirty="0"/>
              <a:t>You should also review your portfolio any time you have a major change that might affect your objectives. For instance, when you get a promotion or a raise, you might increase your savings rate and reevaluate your investment mix. Other situations might include a change in marital status, the birth of a child, when children graduate from college, when you change jobs, and, of course, when you are preparing to retire.</a:t>
            </a:r>
          </a:p>
          <a:p>
            <a:r>
              <a:rPr lang="en-US" altLang="en-US" dirty="0"/>
              <a:t>Over time, your portfolio’s asset allocation might shift due to changes in the financial markets. In that case, it may be necessary to rebalance your portfolio — in other words, buy and sell specific securities in order to bring your portfolio back to an appropriate allocation. </a:t>
            </a:r>
          </a:p>
          <a:p>
            <a:r>
              <a:rPr lang="en-US" altLang="en-US" dirty="0"/>
              <a:t>Note: Rebalancing may result in a taxable event.</a:t>
            </a:r>
          </a:p>
        </p:txBody>
      </p:sp>
      <p:sp>
        <p:nvSpPr>
          <p:cNvPr id="6" name="Shape 56">
            <a:extLst>
              <a:ext uri="{FF2B5EF4-FFF2-40B4-BE49-F238E27FC236}">
                <a16:creationId xmlns:a16="http://schemas.microsoft.com/office/drawing/2014/main" id="{29351D7F-DB5D-4A5F-82C7-8A51350A4F22}"/>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0400</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3D29ADC-5760-411D-9E1B-E5F33BBC1BEB}"/>
              </a:ext>
            </a:extLst>
          </p:cNvPr>
          <p:cNvSpPr>
            <a:spLocks noGrp="1" noRot="1" noChangeAspect="1" noChangeArrowheads="1" noTextEdit="1"/>
          </p:cNvSpPr>
          <p:nvPr>
            <p:ph type="sldImg"/>
          </p:nvPr>
        </p:nvSpPr>
        <p:spPr>
          <a:xfrm>
            <a:off x="1257300" y="708025"/>
            <a:ext cx="4752975" cy="2673350"/>
          </a:xfrm>
          <a:ln cap="flat"/>
        </p:spPr>
      </p:sp>
      <p:sp>
        <p:nvSpPr>
          <p:cNvPr id="117763" name="Rectangle 4">
            <a:extLst>
              <a:ext uri="{FF2B5EF4-FFF2-40B4-BE49-F238E27FC236}">
                <a16:creationId xmlns:a16="http://schemas.microsoft.com/office/drawing/2014/main" id="{7669DE0E-07C8-4B8F-A548-3F907D77F4A7}"/>
              </a:ext>
            </a:extLst>
          </p:cNvPr>
          <p:cNvSpPr>
            <a:spLocks noGrp="1" noChangeArrowheads="1"/>
          </p:cNvSpPr>
          <p:nvPr>
            <p:ph type="body" idx="1"/>
          </p:nvPr>
        </p:nvSpPr>
        <p:spPr>
          <a:xfrm>
            <a:off x="885825" y="3679148"/>
            <a:ext cx="5638800" cy="5562991"/>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81" tIns="47692" rIns="95381" bIns="47692"/>
          <a:lstStyle/>
          <a:p>
            <a:r>
              <a:rPr lang="en-US" altLang="en-US" dirty="0"/>
              <a:t>Finally, insurance products are designed to help protect you from unexpected financial risk, both before and during retirement. Specifically, I’m referring to life insurance and long-term care insurance.</a:t>
            </a:r>
          </a:p>
          <a:p>
            <a:r>
              <a:rPr lang="en-US" altLang="en-US" dirty="0"/>
              <a:t>Most people purchase life insurance to provide financially for their loved ones in the event of their death — to cover funeral expenses, settle debts, pay for a child’s education, pay off a mortgage, or replace a breadwinner’s income.</a:t>
            </a:r>
          </a:p>
          <a:p>
            <a:r>
              <a:rPr lang="en-US" altLang="en-US" dirty="0"/>
              <a:t>Whole life insurance can also be accessed during the policy owner’s lifetime to fund unexpected expenses. Whole life insurance accumulates cash value that may be borrowed against or withdrawn to pay emergency expenses or to provide additional income in retirement.</a:t>
            </a:r>
          </a:p>
          <a:p>
            <a:r>
              <a:rPr lang="en-US" altLang="en-US" dirty="0"/>
              <a:t>Life insurance can also be used to help protect a business in the event that an owner dies unexpectedly. The benefit may be used to help fund a buy-sell agreement or provide income for the surviving family.</a:t>
            </a:r>
          </a:p>
          <a:p>
            <a:r>
              <a:rPr lang="en-US" altLang="en-US" dirty="0"/>
              <a:t>Finally, life insurance can also be a powerful estate preservation tool. It can provide heirs with funds to help pay estate taxes and fees so they won’t have to liquidate assets.</a:t>
            </a:r>
          </a:p>
          <a:p>
            <a:r>
              <a:rPr lang="en-US" altLang="en-US" dirty="0"/>
              <a:t>As with most financial decisions, there are expenses associated with the purchase of life insurance. Policies commonly have mortality and expense charges. In addition, if a policy is surrendered prematurely, there may be surrender charges and income tax implications. The cost and availability of life insurance depend on such factors as age, health, and the type and amount of insurance purchased. Before implementing a strategy involving life insurance, it would be prudent to make sure that you are insurable. For whole life policies, access to cash value is through withdrawals or loans. Policy loans will reduce the cash value by the amount of any outstanding loan balance plus interest, will reduce the policy’s death benefit, increases the chance that the policy will lapse, and may result in a tax liability if the policy terminates before the death of the insured. Additional out-of-pocket payments may be needed if actual dividends or investment returns decrease, if you withdraw policy values, if you take out a loan, or if current charges increase. </a:t>
            </a:r>
          </a:p>
          <a:p>
            <a:pPr>
              <a:spcBef>
                <a:spcPct val="35000"/>
              </a:spcBef>
            </a:pPr>
            <a:endParaRPr lang="en-US" altLang="en-US" dirty="0"/>
          </a:p>
          <a:p>
            <a:endParaRPr lang="en-US" altLang="en-US" dirty="0"/>
          </a:p>
        </p:txBody>
      </p:sp>
      <p:sp>
        <p:nvSpPr>
          <p:cNvPr id="6" name="Shape 56">
            <a:extLst>
              <a:ext uri="{FF2B5EF4-FFF2-40B4-BE49-F238E27FC236}">
                <a16:creationId xmlns:a16="http://schemas.microsoft.com/office/drawing/2014/main" id="{C6B3F17F-CC2D-4695-B33B-6EF53BD1880E}"/>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9008D8A-5702-4638-8380-E4EB7D94D9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are three keys to funding a comfortable retirement. </a:t>
            </a:r>
          </a:p>
          <a:p>
            <a:r>
              <a:rPr lang="en-US" altLang="en-US" dirty="0"/>
              <a:t>First, you need to evaluate your retirement income needs. This involves understanding those all-important “whys” — the factors that will influence your personal situation — as well as taking a quick look at some of the income resources that may be available to you in retirement, such as Social Security. Then we’ll put pen to paper and describe how to calculate a total retirement savings goal, breaking it down into an annual amount. </a:t>
            </a:r>
          </a:p>
          <a:p>
            <a:r>
              <a:rPr lang="en-US" altLang="en-US" dirty="0"/>
              <a:t>Next, we’ll look at the “</a:t>
            </a:r>
            <a:r>
              <a:rPr lang="en-US" altLang="en-US" dirty="0" err="1"/>
              <a:t>hows</a:t>
            </a:r>
            <a:r>
              <a:rPr lang="en-US" altLang="en-US" dirty="0"/>
              <a:t>,” which represent the bulk of our conversation today. How do you develop a strategy to pursue your retirement savings goal? We’ll walk through several retirement savings tools and then explore the process of building a retirement investment portfolio. </a:t>
            </a:r>
          </a:p>
          <a:p>
            <a:r>
              <a:rPr lang="en-US" altLang="en-US" dirty="0"/>
              <a:t>Finally, we’ll spend a few brief moments covering how to help protect your nest egg from some of life’s most serious financial risks — both before and during retirement. </a:t>
            </a:r>
          </a:p>
          <a:p>
            <a:r>
              <a:rPr lang="en-US" altLang="en-US" dirty="0"/>
              <a:t>Let’s discuss these key steps in greater detail.</a:t>
            </a:r>
          </a:p>
          <a:p>
            <a:pPr>
              <a:lnSpc>
                <a:spcPct val="90000"/>
              </a:lnSpc>
            </a:pPr>
            <a:endParaRPr lang="en-US" altLang="en-US" dirty="0"/>
          </a:p>
          <a:p>
            <a:pPr>
              <a:lnSpc>
                <a:spcPct val="90000"/>
              </a:lnSpc>
            </a:pPr>
            <a:endParaRPr lang="en-US" altLang="en-US" i="1" dirty="0"/>
          </a:p>
          <a:p>
            <a:pPr>
              <a:lnSpc>
                <a:spcPct val="90000"/>
              </a:lnSpc>
            </a:pPr>
            <a:endParaRPr lang="en-US" altLang="en-US" dirty="0"/>
          </a:p>
        </p:txBody>
      </p:sp>
      <p:sp>
        <p:nvSpPr>
          <p:cNvPr id="29699" name="Rectangle 4">
            <a:extLst>
              <a:ext uri="{FF2B5EF4-FFF2-40B4-BE49-F238E27FC236}">
                <a16:creationId xmlns:a16="http://schemas.microsoft.com/office/drawing/2014/main" id="{0F2B216E-26F5-4BC5-81A8-72254349ED55}"/>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BD6F7CC3-B3E4-4FC1-8316-D5CB50DE0414}"/>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0060</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66CA052-169D-4B05-9664-07CF81001463}"/>
              </a:ext>
            </a:extLst>
          </p:cNvPr>
          <p:cNvSpPr>
            <a:spLocks noGrp="1" noChangeArrowheads="1"/>
          </p:cNvSpPr>
          <p:nvPr>
            <p:ph type="body" idx="1"/>
          </p:nvPr>
        </p:nvSpPr>
        <p:spPr>
          <a:xfrm>
            <a:off x="514350" y="3679147"/>
            <a:ext cx="6305551" cy="57449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00"/>
              </a:spcBef>
            </a:pPr>
            <a:r>
              <a:rPr lang="en-US" altLang="en-US" dirty="0"/>
              <a:t>Long-term care insurance (or hybrid life and long-term care insurance policies) can be used to help defray the costs of long-term care. Studies show that most people will need some form of long-term care during their lifetimes. In fact, today’s 65-year-olds have a nearly 70 percent chance of needing long-term care services at some point.</a:t>
            </a:r>
            <a:r>
              <a:rPr lang="en-US" altLang="en-US" baseline="30000" dirty="0"/>
              <a:t>1</a:t>
            </a:r>
          </a:p>
          <a:p>
            <a:pPr>
              <a:spcBef>
                <a:spcPts val="700"/>
              </a:spcBef>
            </a:pPr>
            <a:r>
              <a:rPr lang="en-US" altLang="en-US" dirty="0"/>
              <a:t>Think about that for a moment: It means you and your parents may have a high risk of needing long-term care at some point in retirement.</a:t>
            </a:r>
          </a:p>
          <a:p>
            <a:pPr>
              <a:spcBef>
                <a:spcPts val="700"/>
              </a:spcBef>
            </a:pPr>
            <a:r>
              <a:rPr lang="en-US" altLang="en-US" dirty="0"/>
              <a:t>Consider that the national median cost of a home health aide is about $62,000 a year for 44 hours of care per week. Even more eye-opening, the national median annual cost for a semi-private room in a nursing home is nearly $95,000. Costs can vary substantially depending on where you live.</a:t>
            </a:r>
            <a:r>
              <a:rPr lang="en-US" altLang="en-US" baseline="30000" dirty="0"/>
              <a:t>2</a:t>
            </a:r>
            <a:r>
              <a:rPr lang="en-US" altLang="en-US" dirty="0"/>
              <a:t> </a:t>
            </a:r>
          </a:p>
          <a:p>
            <a:pPr>
              <a:spcBef>
                <a:spcPts val="700"/>
              </a:spcBef>
            </a:pPr>
            <a:r>
              <a:rPr lang="en-US" altLang="en-US" i="1" dirty="0"/>
              <a:t>[Note to presenter: Consider visiting </a:t>
            </a:r>
            <a:r>
              <a:rPr lang="en-US" altLang="en-US" b="1" i="1" dirty="0"/>
              <a:t>Genworth.com </a:t>
            </a:r>
            <a:r>
              <a:rPr lang="en-US" altLang="en-US" i="1" dirty="0"/>
              <a:t>to research average costs for your geographic area and incorporate them into this section.]</a:t>
            </a:r>
            <a:endParaRPr lang="en-US" altLang="en-US" dirty="0"/>
          </a:p>
          <a:p>
            <a:pPr>
              <a:spcBef>
                <a:spcPts val="700"/>
              </a:spcBef>
            </a:pPr>
            <a:r>
              <a:rPr lang="en-US" altLang="en-US" dirty="0"/>
              <a:t>Unfortunately, Medicare and most traditional health insurance plans offer little or no relief for those who need custodial care.</a:t>
            </a:r>
          </a:p>
          <a:p>
            <a:pPr>
              <a:spcBef>
                <a:spcPts val="700"/>
              </a:spcBef>
            </a:pPr>
            <a:r>
              <a:rPr lang="en-US" altLang="en-US" dirty="0"/>
              <a:t>Planning for long-term care in your younger years can help you avoid a potentially devastating financial crisis in your retirement years. </a:t>
            </a:r>
          </a:p>
          <a:p>
            <a:pPr>
              <a:spcBef>
                <a:spcPts val="700"/>
              </a:spcBef>
            </a:pPr>
            <a:r>
              <a:rPr lang="en-US" altLang="en-US" i="1" dirty="0"/>
              <a:t>A complete statement of coverage, including exclusions, exceptions, and limitations, is found only in the long-term care insurance policy. It should be noted that long-term care insurance carriers have the discretion to raise their rates and remove their products from the marketplace. Additionally, a long-term care policy may not cover all the expenses associated with a person’s long-term care needs.</a:t>
            </a:r>
          </a:p>
          <a:p>
            <a:pPr>
              <a:spcBef>
                <a:spcPts val="700"/>
              </a:spcBef>
            </a:pPr>
            <a:r>
              <a:rPr lang="en-US" altLang="en-US" i="1" kern="0" dirty="0"/>
              <a:t>With hybrid life and long-term care insurance, an individual should have a need for life insurance and should evaluate the policy on its merits as life insurance. Optional benefit riders are available for an additional fee and are subject to contractual terms, conditions, and limitations as outlined in the policy; they may not benefit all people. Any payments used for covered long-term care expenses would reduce (and are limited to) the death benefit or annuity value and can be much less than those of a typical long-term care policy.  </a:t>
            </a:r>
          </a:p>
          <a:p>
            <a:pPr>
              <a:spcBef>
                <a:spcPts val="1200"/>
              </a:spcBef>
            </a:pPr>
            <a:r>
              <a:rPr lang="en-US" altLang="en-US" sz="1050" dirty="0"/>
              <a:t>Sources:  1) U.S. Department of Health and Human Services, 2022; 2) Genworth 2021 Cost of Care Survey</a:t>
            </a:r>
          </a:p>
        </p:txBody>
      </p:sp>
      <p:sp>
        <p:nvSpPr>
          <p:cNvPr id="119811" name="Rectangle 4">
            <a:extLst>
              <a:ext uri="{FF2B5EF4-FFF2-40B4-BE49-F238E27FC236}">
                <a16:creationId xmlns:a16="http://schemas.microsoft.com/office/drawing/2014/main" id="{4D4544B3-5890-4BE9-A55E-F05811585512}"/>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F4CB9E56-F636-4639-AB22-48D42A59A6F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0420</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50950" y="3679148"/>
            <a:ext cx="4763882" cy="5200650"/>
          </a:xfrm>
        </p:spPr>
        <p:txBody>
          <a:bodyPr/>
          <a:lstStyle/>
          <a:p>
            <a:pPr eaLnBrk="1" hangingPunct="1"/>
            <a:r>
              <a:rPr lang="en-US" dirty="0">
                <a:latin typeface="Arial" charset="0"/>
              </a:rPr>
              <a:t>We’ve covered a lot of information today. I hope you’ve come away from this session with some important information and actions you can take right away. </a:t>
            </a:r>
          </a:p>
          <a:p>
            <a:pPr eaLnBrk="1" hangingPunct="1"/>
            <a:r>
              <a:rPr lang="en-US" dirty="0">
                <a:latin typeface="Arial" charset="0"/>
              </a:rPr>
              <a:t>Ultimately, what’s most important is for you to commit to developing and keeping your retirement savings plan a high priority, even as you face the more immediate financial challenges you face on a day-to-day basis. </a:t>
            </a:r>
          </a:p>
          <a:p>
            <a:pPr eaLnBrk="1" hangingPunct="1"/>
            <a:r>
              <a:rPr lang="en-US" dirty="0">
                <a:latin typeface="Arial" charset="0"/>
              </a:rPr>
              <a:t>The sooner you start, the better off you’ll be.</a:t>
            </a:r>
          </a:p>
          <a:p>
            <a:endParaRPr lang="en-US" dirty="0"/>
          </a:p>
        </p:txBody>
      </p:sp>
      <p:sp>
        <p:nvSpPr>
          <p:cNvPr id="4" name="Shape 56">
            <a:extLst>
              <a:ext uri="{FF2B5EF4-FFF2-40B4-BE49-F238E27FC236}">
                <a16:creationId xmlns:a16="http://schemas.microsoft.com/office/drawing/2014/main" id="{7436A296-5CE1-47C4-AEC7-33DC7EC1CF1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0430</a:t>
            </a:r>
          </a:p>
        </p:txBody>
      </p:sp>
    </p:spTree>
    <p:extLst>
      <p:ext uri="{BB962C8B-B14F-4D97-AF65-F5344CB8AC3E}">
        <p14:creationId xmlns:p14="http://schemas.microsoft.com/office/powerpoint/2010/main" val="3733598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7685" y="3679148"/>
            <a:ext cx="4782054" cy="5200650"/>
          </a:xfrm>
        </p:spPr>
        <p:txBody>
          <a:bodyPr/>
          <a:lstStyle/>
          <a:p>
            <a:pPr eaLnBrk="1" hangingPunct="1"/>
            <a:r>
              <a:rPr lang="en-US" dirty="0">
                <a:latin typeface="Arial" charset="0"/>
              </a:rPr>
              <a:t>Why should you make saving for retirement a priority now? Because time can be one of your strongest allies. Consider the hypothetical example shown here.</a:t>
            </a:r>
          </a:p>
          <a:p>
            <a:pPr eaLnBrk="1" hangingPunct="1"/>
            <a:r>
              <a:rPr lang="en-US" dirty="0">
                <a:latin typeface="Arial" charset="0"/>
              </a:rPr>
              <a:t>If you invest $3,000 every year starting when you’re 20 years old, at age 65 you would have accumulated almost $680,000 (assuming a 6% annual growth rate and no tax). If you wait until age 35 and invest the same amount at the same assumed rate, you would accumulate about $254,000. And if you wait until age 45 to start saving, you would accumulate only about $120,000 by age 65. </a:t>
            </a:r>
          </a:p>
          <a:p>
            <a:pPr eaLnBrk="1" hangingPunct="1"/>
            <a:r>
              <a:rPr lang="en-US" dirty="0">
                <a:latin typeface="Arial" charset="0"/>
              </a:rPr>
              <a:t>This doesn’t mean there’s no hope if you’re 50 years old and you haven’t set aside anything for retirement yet. It just makes it even more important that you implement a plan today.</a:t>
            </a:r>
          </a:p>
          <a:p>
            <a:pPr eaLnBrk="1" hangingPunct="1">
              <a:spcBef>
                <a:spcPts val="1452"/>
              </a:spcBef>
            </a:pPr>
            <a:r>
              <a:rPr lang="en-US" sz="1050" dirty="0">
                <a:cs typeface="Arial" panose="020B0604020202020204" pitchFamily="34" charset="0"/>
              </a:rPr>
              <a:t>This hypothetical example of mathematical compounding is used for illustrative purposes only and does not represent the performance of any specific investments. Taxes are not considered. Rates of return will vary over time, particularly for long-term investments. Investments offering the potential for higher rates of return also involved a higher degree of investment risk. Actual results will vary.</a:t>
            </a:r>
          </a:p>
          <a:p>
            <a:pPr eaLnBrk="1" hangingPunct="1"/>
            <a:endParaRPr lang="en-US" dirty="0">
              <a:latin typeface="Arial" charset="0"/>
            </a:endParaRPr>
          </a:p>
          <a:p>
            <a:endParaRPr lang="en-US" dirty="0"/>
          </a:p>
        </p:txBody>
      </p:sp>
      <p:sp>
        <p:nvSpPr>
          <p:cNvPr id="5" name="Shape 56">
            <a:extLst>
              <a:ext uri="{FF2B5EF4-FFF2-40B4-BE49-F238E27FC236}">
                <a16:creationId xmlns:a16="http://schemas.microsoft.com/office/drawing/2014/main" id="{D235F83B-3133-4756-B751-158A1F9364C2}"/>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0440</a:t>
            </a:r>
          </a:p>
        </p:txBody>
      </p:sp>
    </p:spTree>
    <p:extLst>
      <p:ext uri="{BB962C8B-B14F-4D97-AF65-F5344CB8AC3E}">
        <p14:creationId xmlns:p14="http://schemas.microsoft.com/office/powerpoint/2010/main" val="2490765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8C24EC88-645D-43DA-85F7-F398E1B888D2}"/>
              </a:ext>
            </a:extLst>
          </p:cNvPr>
          <p:cNvSpPr>
            <a:spLocks noGrp="1" noChangeArrowheads="1"/>
          </p:cNvSpPr>
          <p:nvPr>
            <p:ph type="body" idx="1"/>
          </p:nvPr>
        </p:nvSpPr>
        <p:spPr>
          <a:xfrm>
            <a:off x="1212577" y="3679148"/>
            <a:ext cx="4802255"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en-US" dirty="0"/>
              <a:t>Now that you’ve made the commitment to your future self, how can you put this knowledge to work? There are several ways to proceed.</a:t>
            </a:r>
          </a:p>
          <a:p>
            <a:pPr>
              <a:lnSpc>
                <a:spcPct val="100000"/>
              </a:lnSpc>
            </a:pPr>
            <a:r>
              <a:rPr lang="en-US" dirty="0"/>
              <a:t>You can do it yourself, which could be a tremendous amount of work, or work with others. </a:t>
            </a:r>
          </a:p>
          <a:p>
            <a:pPr>
              <a:lnSpc>
                <a:spcPct val="100000"/>
              </a:lnSpc>
            </a:pPr>
            <a:r>
              <a:rPr lang="en-US" dirty="0"/>
              <a:t>You could work with us. I hope you feel comfortable with what you’ve learned about our professional knowledge and the approach we take with our clients.</a:t>
            </a:r>
          </a:p>
          <a:p>
            <a:pPr>
              <a:lnSpc>
                <a:spcPct val="100000"/>
              </a:lnSpc>
            </a:pPr>
            <a:r>
              <a:rPr lang="en-US" dirty="0"/>
              <a:t>Finally, you can procrastinate. Given the long-term ramifications of the decisions you must make, procrastination is not a prudent move.</a:t>
            </a:r>
          </a:p>
          <a:p>
            <a:pPr>
              <a:lnSpc>
                <a:spcPct val="100000"/>
              </a:lnSpc>
            </a:pPr>
            <a:r>
              <a:rPr lang="en-US" dirty="0"/>
              <a:t>Of course, I hope you’ll decide to work with us, and I hope you’ll come to the complimentary consultation. I don’t expect you to make any decisions now, nor do I expect you to decide when you come to the office. I want you to decide only when you’re ready. As you get to know us better, I feel confident that you’ll want to work with us. But, again, the choice is totally up to you.</a:t>
            </a:r>
          </a:p>
        </p:txBody>
      </p:sp>
      <p:sp>
        <p:nvSpPr>
          <p:cNvPr id="125955" name="Rectangle 4">
            <a:extLst>
              <a:ext uri="{FF2B5EF4-FFF2-40B4-BE49-F238E27FC236}">
                <a16:creationId xmlns:a16="http://schemas.microsoft.com/office/drawing/2014/main" id="{CC1C1652-6041-4966-AA0A-E3EDDFDAA342}"/>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2FE15FCE-AC2B-4FBA-B071-595AC4021DF3}"/>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0450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F1E0E882-7C6C-490A-99DF-B4EB951AC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en-US" altLang="en-US" dirty="0"/>
              <a:t>Thank you for coming to our retirement seminar. I commend you for the initiative you’ve shown in wanting to improve your financial future and build a successful retirement.</a:t>
            </a:r>
          </a:p>
          <a:p>
            <a:pPr>
              <a:lnSpc>
                <a:spcPct val="100000"/>
              </a:lnSpc>
            </a:pPr>
            <a:r>
              <a:rPr lang="en-US" altLang="en-US" dirty="0"/>
              <a:t>I look forward to seeing you again in the near future.</a:t>
            </a:r>
          </a:p>
          <a:p>
            <a:pPr>
              <a:lnSpc>
                <a:spcPct val="100000"/>
              </a:lnSpc>
            </a:pPr>
            <a:r>
              <a:rPr lang="en-US" altLang="en-US" i="1" dirty="0"/>
              <a:t>[Note to presenter: As people leave, shake hands with them and collect their evaluation forms.]</a:t>
            </a:r>
          </a:p>
          <a:p>
            <a:endParaRPr lang="en-US" altLang="en-US" dirty="0"/>
          </a:p>
        </p:txBody>
      </p:sp>
      <p:sp>
        <p:nvSpPr>
          <p:cNvPr id="134147" name="Rectangle 4">
            <a:extLst>
              <a:ext uri="{FF2B5EF4-FFF2-40B4-BE49-F238E27FC236}">
                <a16:creationId xmlns:a16="http://schemas.microsoft.com/office/drawing/2014/main" id="{A99CEA76-2FF9-42FE-924B-9FE49CAB4F5C}"/>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19AA722D-40C7-4528-934E-24AEFAD811C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0470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3676D1D7-DD6D-46FC-B97C-B3BBFBECBD3B}"/>
              </a:ext>
            </a:extLst>
          </p:cNvPr>
          <p:cNvSpPr>
            <a:spLocks noGrp="1" noRot="1" noChangeAspect="1" noChangeArrowheads="1" noTextEdit="1"/>
          </p:cNvSpPr>
          <p:nvPr>
            <p:ph type="sldImg"/>
          </p:nvPr>
        </p:nvSpPr>
        <p:spPr>
          <a:xfrm>
            <a:off x="1250950" y="720725"/>
            <a:ext cx="4754563" cy="2674938"/>
          </a:xfrm>
          <a:ln cap="flat"/>
        </p:spPr>
      </p:sp>
      <p:sp>
        <p:nvSpPr>
          <p:cNvPr id="33795" name="Rectangle 4">
            <a:extLst>
              <a:ext uri="{FF2B5EF4-FFF2-40B4-BE49-F238E27FC236}">
                <a16:creationId xmlns:a16="http://schemas.microsoft.com/office/drawing/2014/main" id="{A53128DA-22BB-4D03-8E3D-E1F832FD0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Many factors will significantly influence how much income you will need in retirement. These “whys” are some of the most important reasons why you need to make retirement planning a key financial goal throughout your lifetime. </a:t>
            </a:r>
          </a:p>
          <a:p>
            <a:r>
              <a:rPr lang="en-US" altLang="en-US" dirty="0"/>
              <a:t>The reasons are: the age when you plan to retire, the length of your retirement, your health-care needs and expenses, the effects of inflation, and the type of retirement lifestyle you envision. </a:t>
            </a:r>
          </a:p>
        </p:txBody>
      </p:sp>
      <p:sp>
        <p:nvSpPr>
          <p:cNvPr id="6" name="Shape 56">
            <a:extLst>
              <a:ext uri="{FF2B5EF4-FFF2-40B4-BE49-F238E27FC236}">
                <a16:creationId xmlns:a16="http://schemas.microsoft.com/office/drawing/2014/main" id="{28DBAB46-5DDB-4E16-B736-32F41B3CFCB6}"/>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0070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Have you thought about the age when you’d like to retire?</a:t>
            </a:r>
          </a:p>
          <a:p>
            <a:pPr eaLnBrk="1" hangingPunct="1"/>
            <a:r>
              <a:rPr lang="en-US" dirty="0">
                <a:latin typeface="Arial" charset="0"/>
              </a:rPr>
              <a:t>This is important, because the earlier you retire, the shorter the period of time you have to accumulate funds, and the longer the period of time those dollars will need to last. </a:t>
            </a:r>
          </a:p>
          <a:p>
            <a:pPr eaLnBrk="1" hangingPunct="1"/>
            <a:r>
              <a:rPr lang="en-US" dirty="0">
                <a:latin typeface="Arial" charset="0"/>
              </a:rPr>
              <a:t>Although you can retire at any time, many people target the age when they’re eligible for Social Security retirement benefits. You can claim Social Security as early as age 62, but keep in mind that the longer you wait (up to age 70), the more you’ll receive each month. We’ll take a more detailed look at Social Security in a little while.</a:t>
            </a:r>
          </a:p>
          <a:p>
            <a:pPr eaLnBrk="1" hangingPunct="1"/>
            <a:r>
              <a:rPr lang="en-US" dirty="0">
                <a:latin typeface="Arial" charset="0"/>
              </a:rPr>
              <a:t>Also, you’re not eligible for Medicare health coverage until age 65, so if you want to retire before then, you’ll want to plan for private health insurance.</a:t>
            </a:r>
            <a:endParaRPr lang="en-US" dirty="0"/>
          </a:p>
        </p:txBody>
      </p:sp>
      <p:sp>
        <p:nvSpPr>
          <p:cNvPr id="5" name="Shape 56">
            <a:extLst>
              <a:ext uri="{FF2B5EF4-FFF2-40B4-BE49-F238E27FC236}">
                <a16:creationId xmlns:a16="http://schemas.microsoft.com/office/drawing/2014/main" id="{65FAC751-95DB-4165-9109-D5B245A09C6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0080</a:t>
            </a:r>
          </a:p>
        </p:txBody>
      </p:sp>
    </p:spTree>
    <p:extLst>
      <p:ext uri="{BB962C8B-B14F-4D97-AF65-F5344CB8AC3E}">
        <p14:creationId xmlns:p14="http://schemas.microsoft.com/office/powerpoint/2010/main" val="162142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817AF4F-28BD-493A-8247-C6B3710770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Keep in mind that you can’t always control your retirement age. </a:t>
            </a:r>
          </a:p>
          <a:p>
            <a:r>
              <a:rPr lang="en-US" altLang="en-US" dirty="0"/>
              <a:t>A recent survey found that the ages when workers </a:t>
            </a:r>
            <a:r>
              <a:rPr lang="en-US" altLang="en-US" i="1" dirty="0"/>
              <a:t>expect</a:t>
            </a:r>
            <a:r>
              <a:rPr lang="en-US" altLang="en-US" dirty="0"/>
              <a:t> to retire were later than the </a:t>
            </a:r>
            <a:r>
              <a:rPr lang="en-US" altLang="en-US" i="1" dirty="0"/>
              <a:t>actual</a:t>
            </a:r>
            <a:r>
              <a:rPr lang="en-US" altLang="en-US" dirty="0"/>
              <a:t> ages when retirees left the workforce. In fact, the vast majority of retirees said they retired prior to age 65 — some for reasons beyond their control.</a:t>
            </a:r>
          </a:p>
          <a:p>
            <a:r>
              <a:rPr lang="en-US" altLang="en-US" dirty="0"/>
              <a:t>Consider the possibility that you might be unable to continue working because of poor health or changes at your company, such as downsizing or workplace closure. This is a major reason why it’s important to save for retirement throughout your life — you can never be sure what the future may bring, despite your best-laid plans.</a:t>
            </a:r>
          </a:p>
          <a:p>
            <a:pPr>
              <a:spcBef>
                <a:spcPts val="1660"/>
              </a:spcBef>
            </a:pPr>
            <a:r>
              <a:rPr lang="en-US" altLang="en-US" sz="1050" dirty="0"/>
              <a:t>Source:  Employee Benefit Research Institute, 2021 </a:t>
            </a:r>
            <a:r>
              <a:rPr lang="en-US" altLang="en-US" sz="1050" i="1" dirty="0"/>
              <a:t>(numbers don’t add up to 100 due to rounding)</a:t>
            </a:r>
          </a:p>
        </p:txBody>
      </p:sp>
      <p:sp>
        <p:nvSpPr>
          <p:cNvPr id="35843" name="Rectangle 4">
            <a:extLst>
              <a:ext uri="{FF2B5EF4-FFF2-40B4-BE49-F238E27FC236}">
                <a16:creationId xmlns:a16="http://schemas.microsoft.com/office/drawing/2014/main" id="{6CE7E11C-95CC-4517-A3FA-F2991363E84B}"/>
              </a:ext>
            </a:extLst>
          </p:cNvPr>
          <p:cNvSpPr>
            <a:spLocks noGrp="1" noRot="1" noChangeAspect="1" noChangeArrowheads="1" noTextEdit="1"/>
          </p:cNvSpPr>
          <p:nvPr>
            <p:ph type="sldImg"/>
          </p:nvPr>
        </p:nvSpPr>
        <p:spPr>
          <a:xfrm>
            <a:off x="1238250" y="720725"/>
            <a:ext cx="4754563" cy="2674938"/>
          </a:xfrm>
          <a:ln cap="flat"/>
        </p:spPr>
      </p:sp>
      <p:sp>
        <p:nvSpPr>
          <p:cNvPr id="6" name="Shape 56">
            <a:extLst>
              <a:ext uri="{FF2B5EF4-FFF2-40B4-BE49-F238E27FC236}">
                <a16:creationId xmlns:a16="http://schemas.microsoft.com/office/drawing/2014/main" id="{186A4151-5881-42D5-8DB0-DED6C972FA2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0090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6A157CE-1E40-4B0D-9F68-C7A875A8D142}"/>
              </a:ext>
            </a:extLst>
          </p:cNvPr>
          <p:cNvSpPr>
            <a:spLocks noGrp="1" noChangeArrowheads="1"/>
          </p:cNvSpPr>
          <p:nvPr>
            <p:ph type="body" idx="1"/>
          </p:nvPr>
        </p:nvSpPr>
        <p:spPr>
          <a:xfrm>
            <a:off x="1212576" y="3679148"/>
            <a:ext cx="4802256"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alluded to the second factor a moment ago: the length of your retirement.</a:t>
            </a:r>
          </a:p>
          <a:p>
            <a:r>
              <a:rPr lang="en-US" altLang="en-US" dirty="0"/>
              <a:t>With recent advances in technology and medicine, life expectancies are stretching considerably. As you can see, chances are good that you’ll be spending a large portion of your life in retirement. In fact, a 65-year-old in average health is likely to live another 20 to 25 years. Are you prepared, financially speaking, to live this long?</a:t>
            </a:r>
          </a:p>
          <a:p>
            <a:r>
              <a:rPr lang="en-US" altLang="en-US" i="1" dirty="0"/>
              <a:t>[Note to presenter: Discuss chances that a 65-year-old man and woman will live to age 85 or 90.]</a:t>
            </a:r>
          </a:p>
          <a:p>
            <a:pPr>
              <a:spcBef>
                <a:spcPts val="1867"/>
              </a:spcBef>
            </a:pPr>
            <a:r>
              <a:rPr lang="en-US" altLang="en-US" sz="1050" dirty="0"/>
              <a:t>Source: Society of Actuaries, 2022</a:t>
            </a:r>
          </a:p>
          <a:p>
            <a:endParaRPr lang="en-US" altLang="en-US" dirty="0"/>
          </a:p>
        </p:txBody>
      </p:sp>
      <p:sp>
        <p:nvSpPr>
          <p:cNvPr id="37891" name="Rectangle 4">
            <a:extLst>
              <a:ext uri="{FF2B5EF4-FFF2-40B4-BE49-F238E27FC236}">
                <a16:creationId xmlns:a16="http://schemas.microsoft.com/office/drawing/2014/main" id="{6603F028-D498-41BA-B91B-B713275193C7}"/>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B0810334-DF75-4D8B-B055-3A9536B22DE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D29F75B-D405-4AB7-B414-A2BBBBF602C7}"/>
              </a:ext>
            </a:extLst>
          </p:cNvPr>
          <p:cNvSpPr>
            <a:spLocks noGrp="1" noChangeArrowheads="1"/>
          </p:cNvSpPr>
          <p:nvPr>
            <p:ph type="body" idx="1"/>
          </p:nvPr>
        </p:nvSpPr>
        <p:spPr>
          <a:xfrm>
            <a:off x="1152940" y="3679148"/>
            <a:ext cx="4939748"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Longevity is related to health care, which is our third factor to consider.</a:t>
            </a:r>
          </a:p>
          <a:p>
            <a:r>
              <a:rPr lang="en-US" altLang="en-US" dirty="0"/>
              <a:t>This chart shows that in three out of the last four years, health-care costs increased at a faster rate than general inflation, and the trend may well continue.</a:t>
            </a:r>
            <a:r>
              <a:rPr lang="en-US" altLang="en-US" baseline="30000" dirty="0"/>
              <a:t>1</a:t>
            </a:r>
          </a:p>
          <a:p>
            <a:r>
              <a:rPr lang="en-US" altLang="en-US" dirty="0"/>
              <a:t>As a result, fewer employers are offering health-care benefits to retirees, and many that do offer benefits are scaling back.</a:t>
            </a:r>
          </a:p>
          <a:p>
            <a:r>
              <a:rPr lang="en-US" altLang="en-US" dirty="0"/>
              <a:t>In fact, if Medicare benefits remain at current levels, it’s estimated that a 65-year-old couple who retired in 2021, live an average life expectancy, and have average prescription drug expenses might need nearly $300,000 just to pay their health expenses in retirement.</a:t>
            </a:r>
            <a:r>
              <a:rPr lang="en-US" altLang="en-US" baseline="30000" dirty="0"/>
              <a:t>2</a:t>
            </a:r>
          </a:p>
          <a:p>
            <a:r>
              <a:rPr lang="en-US" altLang="en-US" dirty="0"/>
              <a:t>Under the circumstances, it’s little wonder that paying for medical expenses has become one of the biggest worries that many retirees face — and one of the most important reasons to plan ahead. During retirement, you won’t have to make sacrifices in other areas of your budget in order to pay your medical bills.</a:t>
            </a:r>
          </a:p>
          <a:p>
            <a:pPr>
              <a:spcBef>
                <a:spcPts val="1881"/>
              </a:spcBef>
            </a:pPr>
            <a:r>
              <a:rPr lang="en-US" altLang="en-US" sz="1050" dirty="0"/>
              <a:t>Sources: 1) U.S. Bureau of Labor Statistics, 2022; 2) Employee Benefit Research Institute, 2022 </a:t>
            </a:r>
            <a:r>
              <a:rPr lang="en-US" altLang="en-US" sz="1050" i="1" dirty="0"/>
              <a:t>(estimate is </a:t>
            </a:r>
            <a:r>
              <a:rPr lang="en-US" sz="1050" i="1" dirty="0"/>
              <a:t>based on savings needed to cover premiums for Medicare Part B and Part D, the Part B deductible, premiums for Medigap Plan G, and median out-of-pocket prescription drug expenses)</a:t>
            </a:r>
          </a:p>
          <a:p>
            <a:pPr>
              <a:spcBef>
                <a:spcPts val="1881"/>
              </a:spcBef>
            </a:pPr>
            <a:r>
              <a:rPr lang="en-US" altLang="en-US" dirty="0"/>
              <a:t> </a:t>
            </a:r>
          </a:p>
        </p:txBody>
      </p:sp>
      <p:sp>
        <p:nvSpPr>
          <p:cNvPr id="39939" name="Rectangle 4">
            <a:extLst>
              <a:ext uri="{FF2B5EF4-FFF2-40B4-BE49-F238E27FC236}">
                <a16:creationId xmlns:a16="http://schemas.microsoft.com/office/drawing/2014/main" id="{42F2872B-D318-4FC7-A624-E3D5508A0B08}"/>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4E977327-CE84-4949-8C1F-985C5A8B6AA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0110</a:t>
            </a:r>
          </a:p>
        </p:txBody>
      </p:sp>
      <p:grpSp>
        <p:nvGrpSpPr>
          <p:cNvPr id="4" name="Group 3">
            <a:extLst>
              <a:ext uri="{FF2B5EF4-FFF2-40B4-BE49-F238E27FC236}">
                <a16:creationId xmlns:a16="http://schemas.microsoft.com/office/drawing/2014/main" id="{C38B6213-4FC0-49D7-825A-B3E924F45DF0}"/>
              </a:ext>
            </a:extLst>
          </p:cNvPr>
          <p:cNvGrpSpPr/>
          <p:nvPr/>
        </p:nvGrpSpPr>
        <p:grpSpPr>
          <a:xfrm>
            <a:off x="2986800" y="3078120"/>
            <a:ext cx="360" cy="360"/>
            <a:chOff x="2986800" y="3078120"/>
            <a:chExt cx="360" cy="3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BCCCE8C-5C76-478F-9AE7-1C06EB1E658E}"/>
                    </a:ext>
                  </a:extLst>
                </p14:cNvPr>
                <p14:cNvContentPartPr/>
                <p14:nvPr/>
              </p14:nvContentPartPr>
              <p14:xfrm>
                <a:off x="2986800" y="3078120"/>
                <a:ext cx="360" cy="360"/>
              </p14:xfrm>
            </p:contentPart>
          </mc:Choice>
          <mc:Fallback xmlns="">
            <p:pic>
              <p:nvPicPr>
                <p:cNvPr id="2" name="Ink 1">
                  <a:extLst>
                    <a:ext uri="{FF2B5EF4-FFF2-40B4-BE49-F238E27FC236}">
                      <a16:creationId xmlns:a16="http://schemas.microsoft.com/office/drawing/2014/main" id="{3BCCCE8C-5C76-478F-9AE7-1C06EB1E658E}"/>
                    </a:ext>
                  </a:extLst>
                </p:cNvPr>
                <p:cNvPicPr/>
                <p:nvPr/>
              </p:nvPicPr>
              <p:blipFill>
                <a:blip r:embed="rId4"/>
                <a:stretch>
                  <a:fillRect/>
                </a:stretch>
              </p:blipFill>
              <p:spPr>
                <a:xfrm>
                  <a:off x="2977800" y="3069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61C133B-C60C-4BF5-9A9E-E9171B265C2D}"/>
                    </a:ext>
                  </a:extLst>
                </p14:cNvPr>
                <p14:cNvContentPartPr/>
                <p14:nvPr/>
              </p14:nvContentPartPr>
              <p14:xfrm>
                <a:off x="2986800" y="3078120"/>
                <a:ext cx="360" cy="360"/>
              </p14:xfrm>
            </p:contentPart>
          </mc:Choice>
          <mc:Fallback xmlns="">
            <p:pic>
              <p:nvPicPr>
                <p:cNvPr id="3" name="Ink 2">
                  <a:extLst>
                    <a:ext uri="{FF2B5EF4-FFF2-40B4-BE49-F238E27FC236}">
                      <a16:creationId xmlns:a16="http://schemas.microsoft.com/office/drawing/2014/main" id="{061C133B-C60C-4BF5-9A9E-E9171B265C2D}"/>
                    </a:ext>
                  </a:extLst>
                </p:cNvPr>
                <p:cNvPicPr/>
                <p:nvPr/>
              </p:nvPicPr>
              <p:blipFill>
                <a:blip r:embed="rId4"/>
                <a:stretch>
                  <a:fillRect/>
                </a:stretch>
              </p:blipFill>
              <p:spPr>
                <a:xfrm>
                  <a:off x="2977800" y="3069120"/>
                  <a:ext cx="18000" cy="18000"/>
                </a:xfrm>
                <a:prstGeom prst="rect">
                  <a:avLst/>
                </a:prstGeom>
              </p:spPr>
            </p:pic>
          </mc:Fallback>
        </mc:AlternateContent>
      </p:grpSp>
      <p:grpSp>
        <p:nvGrpSpPr>
          <p:cNvPr id="8" name="Group 7">
            <a:extLst>
              <a:ext uri="{FF2B5EF4-FFF2-40B4-BE49-F238E27FC236}">
                <a16:creationId xmlns:a16="http://schemas.microsoft.com/office/drawing/2014/main" id="{269A2F43-3999-4C0B-9C9D-37A531606B74}"/>
              </a:ext>
            </a:extLst>
          </p:cNvPr>
          <p:cNvGrpSpPr/>
          <p:nvPr/>
        </p:nvGrpSpPr>
        <p:grpSpPr>
          <a:xfrm>
            <a:off x="2841720" y="2506800"/>
            <a:ext cx="8280" cy="360"/>
            <a:chOff x="2841720" y="2506800"/>
            <a:chExt cx="828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D959B40D-973B-4089-99BD-F769BEF3C9D1}"/>
                    </a:ext>
                  </a:extLst>
                </p14:cNvPr>
                <p14:cNvContentPartPr/>
                <p14:nvPr/>
              </p14:nvContentPartPr>
              <p14:xfrm>
                <a:off x="2841720" y="2506800"/>
                <a:ext cx="3240" cy="360"/>
              </p14:xfrm>
            </p:contentPart>
          </mc:Choice>
          <mc:Fallback xmlns="">
            <p:pic>
              <p:nvPicPr>
                <p:cNvPr id="5" name="Ink 4">
                  <a:extLst>
                    <a:ext uri="{FF2B5EF4-FFF2-40B4-BE49-F238E27FC236}">
                      <a16:creationId xmlns:a16="http://schemas.microsoft.com/office/drawing/2014/main" id="{D959B40D-973B-4089-99BD-F769BEF3C9D1}"/>
                    </a:ext>
                  </a:extLst>
                </p:cNvPr>
                <p:cNvPicPr/>
                <p:nvPr/>
              </p:nvPicPr>
              <p:blipFill>
                <a:blip r:embed="rId7"/>
                <a:stretch>
                  <a:fillRect/>
                </a:stretch>
              </p:blipFill>
              <p:spPr>
                <a:xfrm>
                  <a:off x="2833080" y="2497800"/>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94AEEC2-0187-44F6-98FD-4BE628D96FD9}"/>
                    </a:ext>
                  </a:extLst>
                </p14:cNvPr>
                <p14:cNvContentPartPr/>
                <p14:nvPr/>
              </p14:nvContentPartPr>
              <p14:xfrm>
                <a:off x="2849640" y="2506800"/>
                <a:ext cx="360" cy="360"/>
              </p14:xfrm>
            </p:contentPart>
          </mc:Choice>
          <mc:Fallback xmlns="">
            <p:pic>
              <p:nvPicPr>
                <p:cNvPr id="7" name="Ink 6">
                  <a:extLst>
                    <a:ext uri="{FF2B5EF4-FFF2-40B4-BE49-F238E27FC236}">
                      <a16:creationId xmlns:a16="http://schemas.microsoft.com/office/drawing/2014/main" id="{194AEEC2-0187-44F6-98FD-4BE628D96FD9}"/>
                    </a:ext>
                  </a:extLst>
                </p:cNvPr>
                <p:cNvPicPr/>
                <p:nvPr/>
              </p:nvPicPr>
              <p:blipFill>
                <a:blip r:embed="rId4"/>
                <a:stretch>
                  <a:fillRect/>
                </a:stretch>
              </p:blipFill>
              <p:spPr>
                <a:xfrm>
                  <a:off x="2840640" y="2497800"/>
                  <a:ext cx="18000" cy="18000"/>
                </a:xfrm>
                <a:prstGeom prst="rect">
                  <a:avLst/>
                </a:prstGeom>
              </p:spPr>
            </p:pic>
          </mc:Fallback>
        </mc:AlternateContent>
      </p:gr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10486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457896"/>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87261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1806371"/>
            <a:ext cx="10752667" cy="3908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23706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3600" b="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99339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C93CCC23-B830-4F33-9B42-45799690E1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728133" y="533400"/>
            <a:ext cx="9736667" cy="1219200"/>
          </a:xfrm>
          <a:prstGeom prst="rect">
            <a:avLst/>
          </a:prstGeom>
        </p:spPr>
        <p:txBody>
          <a:bodyPr/>
          <a:lstStyle>
            <a:lvl1pPr algn="l">
              <a:defRPr sz="4000" b="0">
                <a:solidFill>
                  <a:srgbClr val="5D5D5D"/>
                </a:solidFill>
              </a:defRPr>
            </a:lvl1pPr>
          </a:lstStyle>
          <a:p>
            <a:r>
              <a:rPr lang="en-US" dirty="0"/>
              <a:t>Click to edit Master title style</a:t>
            </a:r>
          </a:p>
        </p:txBody>
      </p:sp>
      <p:sp>
        <p:nvSpPr>
          <p:cNvPr id="5" name="Content Placeholder 2"/>
          <p:cNvSpPr>
            <a:spLocks noGrp="1"/>
          </p:cNvSpPr>
          <p:nvPr>
            <p:ph idx="1"/>
          </p:nvPr>
        </p:nvSpPr>
        <p:spPr>
          <a:xfrm>
            <a:off x="728133" y="2187576"/>
            <a:ext cx="8534400" cy="3298825"/>
          </a:xfrm>
          <a:prstGeom prst="rect">
            <a:avLst/>
          </a:prstGeom>
        </p:spPr>
        <p:txBody>
          <a:bodyPr/>
          <a:lstStyle>
            <a:lvl1pPr marL="342900" indent="-3429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1pPr>
            <a:lvl2pPr marL="742950" indent="-28575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2pPr>
            <a:lvl3pPr marL="1143000" indent="-2286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3pPr>
            <a:lvl4pPr marL="1600200" indent="-2286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4pPr>
            <a:lvl5pPr marL="2057400" indent="-2286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12026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8CD459EB-5B30-409A-97C4-20FF4E4871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84" y="0"/>
            <a:ext cx="12187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6">
            <a:extLst>
              <a:ext uri="{FF2B5EF4-FFF2-40B4-BE49-F238E27FC236}">
                <a16:creationId xmlns:a16="http://schemas.microsoft.com/office/drawing/2014/main" id="{4CD8F77F-42F6-4B5A-B606-D99D19F56EB4}"/>
              </a:ext>
            </a:extLst>
          </p:cNvPr>
          <p:cNvSpPr>
            <a:spLocks noGrp="1" noChangeArrowheads="1"/>
          </p:cNvSpPr>
          <p:nvPr>
            <p:ph type="body" idx="1"/>
          </p:nvPr>
        </p:nvSpPr>
        <p:spPr bwMode="auto">
          <a:xfrm>
            <a:off x="732367" y="1809750"/>
            <a:ext cx="843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A42C389D-B2C1-40A4-A60A-154034DDCD09}"/>
              </a:ext>
            </a:extLst>
          </p:cNvPr>
          <p:cNvSpPr>
            <a:spLocks noGrp="1" noChangeArrowheads="1"/>
          </p:cNvSpPr>
          <p:nvPr>
            <p:ph type="title"/>
          </p:nvPr>
        </p:nvSpPr>
        <p:spPr bwMode="auto">
          <a:xfrm>
            <a:off x="732367" y="530226"/>
            <a:ext cx="1075266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title style</a:t>
            </a:r>
          </a:p>
        </p:txBody>
      </p:sp>
    </p:spTree>
  </p:cSld>
  <p:clrMap bg1="dk2" tx1="lt1" bg2="dk1" tx2="lt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Lst>
  <p:transition>
    <p:wipe dir="r"/>
  </p:transition>
  <p:txStyles>
    <p:titleStyle>
      <a:lvl1pPr algn="l" rtl="0" eaLnBrk="0" fontAlgn="base" hangingPunct="0">
        <a:lnSpc>
          <a:spcPct val="89000"/>
        </a:lnSpc>
        <a:spcBef>
          <a:spcPct val="0"/>
        </a:spcBef>
        <a:spcAft>
          <a:spcPct val="0"/>
        </a:spcAft>
        <a:defRPr sz="4000">
          <a:solidFill>
            <a:srgbClr val="5D5D5D"/>
          </a:solidFill>
          <a:latin typeface="Calibri" panose="020F0502020204030204" pitchFamily="34" charset="0"/>
          <a:ea typeface="+mj-ea"/>
          <a:cs typeface="+mj-cs"/>
        </a:defRPr>
      </a:lvl1pPr>
      <a:lvl2pPr algn="l" rtl="0" eaLnBrk="0" fontAlgn="base" hangingPunct="0">
        <a:lnSpc>
          <a:spcPct val="89000"/>
        </a:lnSpc>
        <a:spcBef>
          <a:spcPct val="0"/>
        </a:spcBef>
        <a:spcAft>
          <a:spcPct val="0"/>
        </a:spcAft>
        <a:defRPr sz="4000">
          <a:solidFill>
            <a:schemeClr val="accent1"/>
          </a:solidFill>
          <a:latin typeface="Calibri" pitchFamily="34" charset="0"/>
        </a:defRPr>
      </a:lvl2pPr>
      <a:lvl3pPr algn="l" rtl="0" eaLnBrk="0" fontAlgn="base" hangingPunct="0">
        <a:lnSpc>
          <a:spcPct val="89000"/>
        </a:lnSpc>
        <a:spcBef>
          <a:spcPct val="0"/>
        </a:spcBef>
        <a:spcAft>
          <a:spcPct val="0"/>
        </a:spcAft>
        <a:defRPr sz="4000">
          <a:solidFill>
            <a:schemeClr val="accent1"/>
          </a:solidFill>
          <a:latin typeface="Calibri" pitchFamily="34" charset="0"/>
        </a:defRPr>
      </a:lvl3pPr>
      <a:lvl4pPr algn="l" rtl="0" eaLnBrk="0" fontAlgn="base" hangingPunct="0">
        <a:lnSpc>
          <a:spcPct val="89000"/>
        </a:lnSpc>
        <a:spcBef>
          <a:spcPct val="0"/>
        </a:spcBef>
        <a:spcAft>
          <a:spcPct val="0"/>
        </a:spcAft>
        <a:defRPr sz="4000">
          <a:solidFill>
            <a:schemeClr val="accent1"/>
          </a:solidFill>
          <a:latin typeface="Calibri" pitchFamily="34" charset="0"/>
        </a:defRPr>
      </a:lvl4pPr>
      <a:lvl5pPr algn="l" rtl="0" eaLnBrk="0" fontAlgn="base" hangingPunct="0">
        <a:lnSpc>
          <a:spcPct val="89000"/>
        </a:lnSpc>
        <a:spcBef>
          <a:spcPct val="0"/>
        </a:spcBef>
        <a:spcAft>
          <a:spcPct val="0"/>
        </a:spcAft>
        <a:defRPr sz="4000">
          <a:solidFill>
            <a:schemeClr val="accent1"/>
          </a:solidFill>
          <a:latin typeface="Calibri" pitchFamily="34" charset="0"/>
        </a:defRPr>
      </a:lvl5pPr>
      <a:lvl6pPr marL="457200" algn="l" rtl="0" eaLnBrk="0" fontAlgn="base" hangingPunct="0">
        <a:lnSpc>
          <a:spcPct val="89000"/>
        </a:lnSpc>
        <a:spcBef>
          <a:spcPct val="0"/>
        </a:spcBef>
        <a:spcAft>
          <a:spcPct val="0"/>
        </a:spcAft>
        <a:defRPr sz="3700" b="1">
          <a:solidFill>
            <a:srgbClr val="FBE181"/>
          </a:solidFill>
          <a:latin typeface="Arial" pitchFamily="34" charset="0"/>
        </a:defRPr>
      </a:lvl6pPr>
      <a:lvl7pPr marL="914400" algn="l" rtl="0" eaLnBrk="0" fontAlgn="base" hangingPunct="0">
        <a:lnSpc>
          <a:spcPct val="89000"/>
        </a:lnSpc>
        <a:spcBef>
          <a:spcPct val="0"/>
        </a:spcBef>
        <a:spcAft>
          <a:spcPct val="0"/>
        </a:spcAft>
        <a:defRPr sz="3700" b="1">
          <a:solidFill>
            <a:srgbClr val="FBE181"/>
          </a:solidFill>
          <a:latin typeface="Arial" pitchFamily="34" charset="0"/>
        </a:defRPr>
      </a:lvl7pPr>
      <a:lvl8pPr marL="1371600" algn="l" rtl="0" eaLnBrk="0" fontAlgn="base" hangingPunct="0">
        <a:lnSpc>
          <a:spcPct val="89000"/>
        </a:lnSpc>
        <a:spcBef>
          <a:spcPct val="0"/>
        </a:spcBef>
        <a:spcAft>
          <a:spcPct val="0"/>
        </a:spcAft>
        <a:defRPr sz="3700" b="1">
          <a:solidFill>
            <a:srgbClr val="FBE181"/>
          </a:solidFill>
          <a:latin typeface="Arial" pitchFamily="34" charset="0"/>
        </a:defRPr>
      </a:lvl8pPr>
      <a:lvl9pPr marL="1828800" algn="l" rtl="0" eaLnBrk="0" fontAlgn="base" hangingPunct="0">
        <a:lnSpc>
          <a:spcPct val="89000"/>
        </a:lnSpc>
        <a:spcBef>
          <a:spcPct val="0"/>
        </a:spcBef>
        <a:spcAft>
          <a:spcPct val="0"/>
        </a:spcAft>
        <a:defRPr sz="3700" b="1">
          <a:solidFill>
            <a:srgbClr val="FBE181"/>
          </a:solidFill>
          <a:latin typeface="Arial" pitchFamily="34" charset="0"/>
        </a:defRPr>
      </a:lvl9pPr>
    </p:titleStyle>
    <p:bodyStyle>
      <a:lvl1pPr marL="342900" indent="-342900" algn="l" rtl="0" eaLnBrk="0" fontAlgn="base" hangingPunct="0">
        <a:spcBef>
          <a:spcPct val="20000"/>
        </a:spcBef>
        <a:spcAft>
          <a:spcPct val="0"/>
        </a:spcAft>
        <a:buClr>
          <a:schemeClr val="accent1"/>
        </a:buClr>
        <a:buSzPct val="50000"/>
        <a:buFont typeface="Wingdings" panose="05000000000000000000" pitchFamily="2" charset="2"/>
        <a:buChar char="l"/>
        <a:defRPr sz="2800">
          <a:solidFill>
            <a:srgbClr val="5D5D5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2pPr>
      <a:lvl3pPr marL="1143000" indent="-22860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3pPr>
      <a:lvl4pPr marL="1600200" indent="-22860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4pPr>
      <a:lvl5pPr marL="2057400" indent="-22860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5pPr>
      <a:lvl6pPr marL="25146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73BE213-BA24-4316-807D-C6C796239A8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D1F3B94-D2FE-4136-8651-2ECFFC27D79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18F8D0-E4E9-4901-BAEA-4E80B43B52A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397F21AA-8D3E-4EE0-9876-C97F8B6B2104}" type="datetimeFigureOut">
              <a:rPr lang="en-US"/>
              <a:pPr>
                <a:defRPr/>
              </a:pPr>
              <a:t>7/26/2022</a:t>
            </a:fld>
            <a:endParaRPr lang="en-US"/>
          </a:p>
        </p:txBody>
      </p:sp>
      <p:sp>
        <p:nvSpPr>
          <p:cNvPr id="5" name="Footer Placeholder 4">
            <a:extLst>
              <a:ext uri="{FF2B5EF4-FFF2-40B4-BE49-F238E27FC236}">
                <a16:creationId xmlns:a16="http://schemas.microsoft.com/office/drawing/2014/main" id="{0D105800-52EB-45A0-AC7C-5BF6E5983DE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CD3CCCA-5ACF-4BFC-A72A-A7684E6BC41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4804E9A7-E635-42EC-A298-D0C2C9100D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427" r:id="rId1"/>
  </p:sldLayoutIdLst>
  <p:transition>
    <p:wipe dir="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bin"/><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9A6B2-5873-4842-8BC4-2302AC985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3" y="0"/>
            <a:ext cx="12215693" cy="6858000"/>
          </a:xfrm>
          <a:prstGeom prst="rect">
            <a:avLst/>
          </a:prstGeom>
        </p:spPr>
      </p:pic>
      <p:pic>
        <p:nvPicPr>
          <p:cNvPr id="6" name="Picture 5">
            <a:extLst>
              <a:ext uri="{FF2B5EF4-FFF2-40B4-BE49-F238E27FC236}">
                <a16:creationId xmlns:a16="http://schemas.microsoft.com/office/drawing/2014/main" id="{B3C3FFA2-0FEF-49B1-A383-CEF1E6C45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1282" y="60618"/>
            <a:ext cx="2590800" cy="1091025"/>
          </a:xfrm>
          <a:prstGeom prst="rect">
            <a:avLst/>
          </a:prstGeom>
        </p:spPr>
      </p:pic>
      <p:cxnSp>
        <p:nvCxnSpPr>
          <p:cNvPr id="7" name="Straight Connector 6">
            <a:extLst>
              <a:ext uri="{FF2B5EF4-FFF2-40B4-BE49-F238E27FC236}">
                <a16:creationId xmlns:a16="http://schemas.microsoft.com/office/drawing/2014/main" id="{4FB83AE5-1965-4A45-AC02-1655720D3DFA}"/>
              </a:ext>
            </a:extLst>
          </p:cNvPr>
          <p:cNvCxnSpPr>
            <a:cxnSpLocks/>
          </p:cNvCxnSpPr>
          <p:nvPr/>
        </p:nvCxnSpPr>
        <p:spPr bwMode="auto">
          <a:xfrm>
            <a:off x="1676400" y="3457722"/>
            <a:ext cx="0" cy="961878"/>
          </a:xfrm>
          <a:prstGeom prst="line">
            <a:avLst/>
          </a:prstGeom>
          <a:solidFill>
            <a:schemeClr val="accent1"/>
          </a:solidFill>
          <a:ln w="12700" cap="flat" cmpd="sng" algn="ctr">
            <a:solidFill>
              <a:srgbClr val="00A1D8"/>
            </a:solidFill>
            <a:prstDash val="solid"/>
            <a:round/>
            <a:headEnd type="none" w="sm" len="sm"/>
            <a:tailEnd type="none" w="sm" len="sm"/>
          </a:ln>
          <a:effectLst/>
        </p:spPr>
      </p:cxnSp>
      <p:sp>
        <p:nvSpPr>
          <p:cNvPr id="8" name="Shape 62">
            <a:extLst>
              <a:ext uri="{FF2B5EF4-FFF2-40B4-BE49-F238E27FC236}">
                <a16:creationId xmlns:a16="http://schemas.microsoft.com/office/drawing/2014/main" id="{A34EE0AC-8B6D-475F-B6F9-4320C009EEFF}"/>
              </a:ext>
            </a:extLst>
          </p:cNvPr>
          <p:cNvSpPr txBox="1">
            <a:spLocks/>
          </p:cNvSpPr>
          <p:nvPr/>
        </p:nvSpPr>
        <p:spPr bwMode="auto">
          <a:xfrm>
            <a:off x="1678827" y="3291608"/>
            <a:ext cx="73294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defPPr marR="0" algn="l" rtl="0">
              <a:lnSpc>
                <a:spcPct val="100000"/>
              </a:lnSpc>
              <a:spcBef>
                <a:spcPts val="0"/>
              </a:spcBef>
              <a:spcAft>
                <a:spcPts val="0"/>
              </a:spcAft>
            </a:defPPr>
            <a:lvl1pPr algn="l" rtl="0" eaLnBrk="0" fontAlgn="base" hangingPunct="0">
              <a:lnSpc>
                <a:spcPct val="89000"/>
              </a:lnSpc>
              <a:spcBef>
                <a:spcPts val="0"/>
              </a:spcBef>
              <a:spcAft>
                <a:spcPts val="0"/>
              </a:spcAft>
              <a:defRPr sz="3600">
                <a:solidFill>
                  <a:srgbClr val="7F7E7E"/>
                </a:solidFill>
                <a:latin typeface="Calibri"/>
                <a:ea typeface="Calibri"/>
                <a:cs typeface="Calibri"/>
                <a:sym typeface="Calibri"/>
                <a:rtl val="0"/>
              </a:defRPr>
            </a:lvl1pPr>
            <a:lvl2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2pPr>
            <a:lvl3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3pPr>
            <a:lvl4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4pPr>
            <a:lvl5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5pPr>
            <a:lvl6pPr marL="4572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6pPr>
            <a:lvl7pPr marL="9144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7pPr>
            <a:lvl8pPr marL="13716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8pPr>
            <a:lvl9pPr marL="18288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9pPr>
          </a:lstStyle>
          <a:p>
            <a:pPr eaLnBrk="1" hangingPunct="1">
              <a:lnSpc>
                <a:spcPct val="90000"/>
              </a:lnSpc>
              <a:spcBef>
                <a:spcPct val="0"/>
              </a:spcBef>
              <a:spcAft>
                <a:spcPct val="0"/>
              </a:spcAft>
              <a:buClr>
                <a:srgbClr val="6C6B6B"/>
              </a:buClr>
              <a:buSzPct val="25000"/>
              <a:buFont typeface="Calibri" pitchFamily="34" charset="0"/>
              <a:buNone/>
              <a:defRPr/>
            </a:pPr>
            <a:r>
              <a:rPr lang="en-US" altLang="en-US" sz="4800" b="0" kern="0" dirty="0">
                <a:solidFill>
                  <a:srgbClr val="5D5D5D"/>
                </a:solidFill>
                <a:latin typeface="Calibri" pitchFamily="34" charset="0"/>
                <a:cs typeface="Arial" pitchFamily="34" charset="0"/>
                <a:sym typeface="Calibri" pitchFamily="34" charset="0"/>
              </a:rPr>
              <a:t>Retirement</a:t>
            </a:r>
          </a:p>
        </p:txBody>
      </p:sp>
      <p:sp>
        <p:nvSpPr>
          <p:cNvPr id="10" name="Shape 62">
            <a:extLst>
              <a:ext uri="{FF2B5EF4-FFF2-40B4-BE49-F238E27FC236}">
                <a16:creationId xmlns:a16="http://schemas.microsoft.com/office/drawing/2014/main" id="{D7700F85-16B6-46C5-8115-64D3334E3B7A}"/>
              </a:ext>
            </a:extLst>
          </p:cNvPr>
          <p:cNvSpPr txBox="1">
            <a:spLocks/>
          </p:cNvSpPr>
          <p:nvPr/>
        </p:nvSpPr>
        <p:spPr bwMode="auto">
          <a:xfrm>
            <a:off x="1700304" y="4002808"/>
            <a:ext cx="73294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lnSpc>
                <a:spcPct val="90000"/>
              </a:lnSpc>
              <a:spcBef>
                <a:spcPct val="0"/>
              </a:spcBef>
              <a:buClr>
                <a:srgbClr val="6C6B6B"/>
              </a:buClr>
              <a:buSzPct val="25000"/>
              <a:buFont typeface="Calibri" panose="020F0502020204030204" pitchFamily="34" charset="0"/>
              <a:buNone/>
            </a:pPr>
            <a:r>
              <a:rPr lang="en-US" altLang="en-US" sz="2400" b="0" dirty="0">
                <a:solidFill>
                  <a:srgbClr val="5D5D5D"/>
                </a:solidFill>
                <a:sym typeface="Calibri" panose="020F0502020204030204" pitchFamily="34" charset="0"/>
              </a:rPr>
              <a:t>Building a Comfortable Lifestyle for Tomorrow</a:t>
            </a:r>
          </a:p>
        </p:txBody>
      </p:sp>
      <p:pic>
        <p:nvPicPr>
          <p:cNvPr id="4" name="Footer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3700" y="457200"/>
            <a:ext cx="2032000" cy="355600"/>
          </a:xfrm>
          <a:prstGeom prst="rect">
            <a:avLst/>
          </a:prstGeom>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F86C83A-E2AE-4B64-9F36-7BE5E5AF33BE}"/>
              </a:ext>
            </a:extLst>
          </p:cNvPr>
          <p:cNvSpPr>
            <a:spLocks noGrp="1"/>
          </p:cNvSpPr>
          <p:nvPr>
            <p:ph type="title"/>
          </p:nvPr>
        </p:nvSpPr>
        <p:spPr/>
        <p:txBody>
          <a:bodyPr/>
          <a:lstStyle/>
          <a:p>
            <a:r>
              <a:rPr lang="en-US" altLang="en-US" dirty="0"/>
              <a:t>Health-Care Needs</a:t>
            </a:r>
          </a:p>
        </p:txBody>
      </p:sp>
      <p:sp>
        <p:nvSpPr>
          <p:cNvPr id="31" name="Text Box 4">
            <a:extLst>
              <a:ext uri="{FF2B5EF4-FFF2-40B4-BE49-F238E27FC236}">
                <a16:creationId xmlns:a16="http://schemas.microsoft.com/office/drawing/2014/main" id="{A238B56A-34B3-4CC2-B4ED-CE2BD7B626FD}"/>
              </a:ext>
            </a:extLst>
          </p:cNvPr>
          <p:cNvSpPr txBox="1">
            <a:spLocks noChangeArrowheads="1"/>
          </p:cNvSpPr>
          <p:nvPr/>
        </p:nvSpPr>
        <p:spPr bwMode="auto">
          <a:xfrm>
            <a:off x="762910" y="1194588"/>
            <a:ext cx="7873090" cy="9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eaLnBrk="1" hangingPunct="1">
              <a:lnSpc>
                <a:spcPts val="3400"/>
              </a:lnSpc>
              <a:spcBef>
                <a:spcPct val="0"/>
              </a:spcBef>
              <a:buClrTx/>
              <a:buSzTx/>
              <a:buNone/>
              <a:defRPr/>
            </a:pPr>
            <a:r>
              <a:rPr lang="en-US" altLang="en-US" b="0" dirty="0">
                <a:solidFill>
                  <a:srgbClr val="5D5D5D"/>
                </a:solidFill>
                <a:latin typeface="Calibri" panose="020F0502020204030204" pitchFamily="34" charset="0"/>
              </a:rPr>
              <a:t>A 65-year-old retired couple may need </a:t>
            </a:r>
            <a:r>
              <a:rPr lang="en-US" altLang="en-US" sz="3600" b="0" dirty="0">
                <a:solidFill>
                  <a:schemeClr val="accent6"/>
                </a:solidFill>
                <a:latin typeface="Calibri" panose="020F0502020204030204" pitchFamily="34" charset="0"/>
              </a:rPr>
              <a:t>$296,000 </a:t>
            </a:r>
            <a:r>
              <a:rPr lang="en-US" altLang="en-US" b="0" dirty="0">
                <a:solidFill>
                  <a:srgbClr val="5D5D5D"/>
                </a:solidFill>
                <a:latin typeface="Calibri" panose="020F0502020204030204" pitchFamily="34" charset="0"/>
              </a:rPr>
              <a:t>to cover their health-care expenses in retirement.</a:t>
            </a:r>
          </a:p>
        </p:txBody>
      </p:sp>
      <p:sp>
        <p:nvSpPr>
          <p:cNvPr id="40" name="Rectangle 39">
            <a:extLst>
              <a:ext uri="{FF2B5EF4-FFF2-40B4-BE49-F238E27FC236}">
                <a16:creationId xmlns:a16="http://schemas.microsoft.com/office/drawing/2014/main" id="{ED14428C-FAF0-44F1-AEE7-DE6924106794}"/>
              </a:ext>
            </a:extLst>
          </p:cNvPr>
          <p:cNvSpPr>
            <a:spLocks noChangeArrowheads="1"/>
          </p:cNvSpPr>
          <p:nvPr/>
        </p:nvSpPr>
        <p:spPr bwMode="auto">
          <a:xfrm>
            <a:off x="1194763" y="2505145"/>
            <a:ext cx="241694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r>
              <a:rPr lang="en-US" altLang="en-US" sz="2000" b="0" dirty="0">
                <a:solidFill>
                  <a:srgbClr val="5D5D5D"/>
                </a:solidFill>
                <a:latin typeface="Calibri" panose="020F0502020204030204" pitchFamily="34" charset="0"/>
              </a:rPr>
              <a:t>Health-care costs</a:t>
            </a:r>
          </a:p>
        </p:txBody>
      </p:sp>
      <p:sp>
        <p:nvSpPr>
          <p:cNvPr id="41" name="Rectangle 40">
            <a:extLst>
              <a:ext uri="{FF2B5EF4-FFF2-40B4-BE49-F238E27FC236}">
                <a16:creationId xmlns:a16="http://schemas.microsoft.com/office/drawing/2014/main" id="{C4498ADF-2B73-4396-AF45-9F48FE985CC0}"/>
              </a:ext>
            </a:extLst>
          </p:cNvPr>
          <p:cNvSpPr>
            <a:spLocks noChangeArrowheads="1"/>
          </p:cNvSpPr>
          <p:nvPr/>
        </p:nvSpPr>
        <p:spPr bwMode="auto">
          <a:xfrm>
            <a:off x="1181435" y="2883122"/>
            <a:ext cx="227476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r>
              <a:rPr lang="en-US" altLang="en-US" sz="2000" b="0" dirty="0">
                <a:solidFill>
                  <a:srgbClr val="5D5D5D"/>
                </a:solidFill>
                <a:latin typeface="Calibri" panose="020F0502020204030204" pitchFamily="34" charset="0"/>
              </a:rPr>
              <a:t>General inflation</a:t>
            </a:r>
          </a:p>
        </p:txBody>
      </p:sp>
      <p:sp>
        <p:nvSpPr>
          <p:cNvPr id="42" name="Rectangle 41">
            <a:extLst>
              <a:ext uri="{FF2B5EF4-FFF2-40B4-BE49-F238E27FC236}">
                <a16:creationId xmlns:a16="http://schemas.microsoft.com/office/drawing/2014/main" id="{96EADC88-47CE-45B6-A879-B6EE423116A0}"/>
              </a:ext>
            </a:extLst>
          </p:cNvPr>
          <p:cNvSpPr>
            <a:spLocks noChangeArrowheads="1"/>
          </p:cNvSpPr>
          <p:nvPr/>
        </p:nvSpPr>
        <p:spPr bwMode="auto">
          <a:xfrm>
            <a:off x="868449" y="2573631"/>
            <a:ext cx="315446" cy="25028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endParaRPr lang="en-US" altLang="en-US" dirty="0"/>
          </a:p>
        </p:txBody>
      </p:sp>
      <p:sp>
        <p:nvSpPr>
          <p:cNvPr id="45" name="Rectangle 44">
            <a:extLst>
              <a:ext uri="{FF2B5EF4-FFF2-40B4-BE49-F238E27FC236}">
                <a16:creationId xmlns:a16="http://schemas.microsoft.com/office/drawing/2014/main" id="{05C84651-0CFF-4FC1-A9FD-50AF4B919202}"/>
              </a:ext>
            </a:extLst>
          </p:cNvPr>
          <p:cNvSpPr/>
          <p:nvPr/>
        </p:nvSpPr>
        <p:spPr bwMode="auto">
          <a:xfrm>
            <a:off x="868449" y="2954631"/>
            <a:ext cx="315446" cy="250283"/>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pPr>
              <a:defRPr/>
            </a:pPr>
            <a:endParaRPr lang="en-US" dirty="0">
              <a:cs typeface="+mn-cs"/>
            </a:endParaRPr>
          </a:p>
        </p:txBody>
      </p:sp>
      <p:sp>
        <p:nvSpPr>
          <p:cNvPr id="47" name="Text Box 42">
            <a:extLst>
              <a:ext uri="{FF2B5EF4-FFF2-40B4-BE49-F238E27FC236}">
                <a16:creationId xmlns:a16="http://schemas.microsoft.com/office/drawing/2014/main" id="{5B25FC91-ED9A-445D-ABCB-327A2220F2D5}"/>
              </a:ext>
            </a:extLst>
          </p:cNvPr>
          <p:cNvSpPr txBox="1">
            <a:spLocks noChangeArrowheads="1"/>
          </p:cNvSpPr>
          <p:nvPr/>
        </p:nvSpPr>
        <p:spPr bwMode="auto">
          <a:xfrm>
            <a:off x="990600" y="6386018"/>
            <a:ext cx="7535214" cy="307777"/>
          </a:xfrm>
          <a:prstGeom prst="rect">
            <a:avLst/>
          </a:prstGeom>
          <a:noFill/>
          <a:ln w="28575">
            <a:noFill/>
            <a:miter lim="800000"/>
            <a:headEnd/>
            <a:tailEnd/>
          </a:ln>
          <a:effectLst/>
        </p:spPr>
        <p:txBody>
          <a:bodyPr wrap="square">
            <a:spAutoFit/>
          </a:bodyPr>
          <a:lstStyle/>
          <a:p>
            <a:pPr>
              <a:spcBef>
                <a:spcPct val="50000"/>
              </a:spcBef>
            </a:pPr>
            <a:r>
              <a:rPr lang="en-US" sz="1400" b="0" dirty="0">
                <a:solidFill>
                  <a:srgbClr val="5D5D5D"/>
                </a:solidFill>
                <a:latin typeface="Calibri" panose="020F0502020204030204" pitchFamily="34" charset="0"/>
              </a:rPr>
              <a:t>Sources:   Employee Benefit  Research Institute, 2022; U.S. Bureau of Labor Statistics, 2022</a:t>
            </a:r>
          </a:p>
        </p:txBody>
      </p:sp>
      <p:sp>
        <p:nvSpPr>
          <p:cNvPr id="48" name="Rectangle 27">
            <a:extLst>
              <a:ext uri="{FF2B5EF4-FFF2-40B4-BE49-F238E27FC236}">
                <a16:creationId xmlns:a16="http://schemas.microsoft.com/office/drawing/2014/main" id="{CF6728FD-6FB9-4891-BDAA-96C40BC2E776}"/>
              </a:ext>
            </a:extLst>
          </p:cNvPr>
          <p:cNvSpPr>
            <a:spLocks noChangeArrowheads="1"/>
          </p:cNvSpPr>
          <p:nvPr/>
        </p:nvSpPr>
        <p:spPr bwMode="auto">
          <a:xfrm>
            <a:off x="5331101" y="4127679"/>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1.9%</a:t>
            </a:r>
          </a:p>
        </p:txBody>
      </p:sp>
      <p:sp>
        <p:nvSpPr>
          <p:cNvPr id="49" name="Rectangle 28">
            <a:extLst>
              <a:ext uri="{FF2B5EF4-FFF2-40B4-BE49-F238E27FC236}">
                <a16:creationId xmlns:a16="http://schemas.microsoft.com/office/drawing/2014/main" id="{76596173-307A-420D-A0F5-40519A445252}"/>
              </a:ext>
            </a:extLst>
          </p:cNvPr>
          <p:cNvSpPr>
            <a:spLocks noChangeArrowheads="1"/>
          </p:cNvSpPr>
          <p:nvPr/>
        </p:nvSpPr>
        <p:spPr bwMode="auto">
          <a:xfrm>
            <a:off x="3308796" y="40463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2.0%</a:t>
            </a:r>
          </a:p>
        </p:txBody>
      </p:sp>
      <p:sp>
        <p:nvSpPr>
          <p:cNvPr id="50" name="Rectangle 34">
            <a:extLst>
              <a:ext uri="{FF2B5EF4-FFF2-40B4-BE49-F238E27FC236}">
                <a16:creationId xmlns:a16="http://schemas.microsoft.com/office/drawing/2014/main" id="{9286461E-FF16-47FC-A131-7DAF9F421C67}"/>
              </a:ext>
            </a:extLst>
          </p:cNvPr>
          <p:cNvSpPr>
            <a:spLocks noChangeArrowheads="1"/>
          </p:cNvSpPr>
          <p:nvPr/>
        </p:nvSpPr>
        <p:spPr bwMode="auto">
          <a:xfrm>
            <a:off x="3350072" y="4454083"/>
            <a:ext cx="676275" cy="1473822"/>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a:solidFill>
                <a:srgbClr val="000000"/>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A7088A7F-D5F7-4343-A560-40078D762041}"/>
              </a:ext>
            </a:extLst>
          </p:cNvPr>
          <p:cNvSpPr/>
          <p:nvPr/>
        </p:nvSpPr>
        <p:spPr bwMode="auto">
          <a:xfrm>
            <a:off x="4181922" y="4515375"/>
            <a:ext cx="676275" cy="1409355"/>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53" name="Rectangle 51">
            <a:extLst>
              <a:ext uri="{FF2B5EF4-FFF2-40B4-BE49-F238E27FC236}">
                <a16:creationId xmlns:a16="http://schemas.microsoft.com/office/drawing/2014/main" id="{DA1019FA-F70A-4A6C-BD1D-0DB3943E282C}"/>
              </a:ext>
            </a:extLst>
          </p:cNvPr>
          <p:cNvSpPr>
            <a:spLocks noChangeArrowheads="1"/>
          </p:cNvSpPr>
          <p:nvPr/>
        </p:nvSpPr>
        <p:spPr bwMode="auto">
          <a:xfrm>
            <a:off x="3746946" y="5937429"/>
            <a:ext cx="74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000" b="0" dirty="0">
                <a:solidFill>
                  <a:srgbClr val="5D5D5D"/>
                </a:solidFill>
                <a:cs typeface="Calibri" panose="020F0502020204030204" pitchFamily="34" charset="0"/>
              </a:rPr>
              <a:t>2018</a:t>
            </a:r>
          </a:p>
        </p:txBody>
      </p:sp>
      <p:sp>
        <p:nvSpPr>
          <p:cNvPr id="54" name="Rectangle 34">
            <a:extLst>
              <a:ext uri="{FF2B5EF4-FFF2-40B4-BE49-F238E27FC236}">
                <a16:creationId xmlns:a16="http://schemas.microsoft.com/office/drawing/2014/main" id="{0563D647-4343-4B03-ACBB-C7943A7618BA}"/>
              </a:ext>
            </a:extLst>
          </p:cNvPr>
          <p:cNvSpPr>
            <a:spLocks noChangeArrowheads="1"/>
          </p:cNvSpPr>
          <p:nvPr/>
        </p:nvSpPr>
        <p:spPr bwMode="auto">
          <a:xfrm>
            <a:off x="5429612" y="2527479"/>
            <a:ext cx="676275" cy="3397251"/>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a:solidFill>
                <a:srgbClr val="000000"/>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F87FADB-09DB-413E-9196-45A23A3FAED2}"/>
              </a:ext>
            </a:extLst>
          </p:cNvPr>
          <p:cNvSpPr/>
          <p:nvPr/>
        </p:nvSpPr>
        <p:spPr bwMode="auto">
          <a:xfrm>
            <a:off x="6261462" y="4203879"/>
            <a:ext cx="676275" cy="1720851"/>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56" name="Rectangle 27">
            <a:extLst>
              <a:ext uri="{FF2B5EF4-FFF2-40B4-BE49-F238E27FC236}">
                <a16:creationId xmlns:a16="http://schemas.microsoft.com/office/drawing/2014/main" id="{E203AAE2-41A8-4155-8A60-05993298EFE8}"/>
              </a:ext>
            </a:extLst>
          </p:cNvPr>
          <p:cNvSpPr>
            <a:spLocks noChangeArrowheads="1"/>
          </p:cNvSpPr>
          <p:nvPr/>
        </p:nvSpPr>
        <p:spPr bwMode="auto">
          <a:xfrm>
            <a:off x="5401291" y="21413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4.6%</a:t>
            </a:r>
          </a:p>
        </p:txBody>
      </p:sp>
      <p:sp>
        <p:nvSpPr>
          <p:cNvPr id="57" name="Rectangle 28">
            <a:extLst>
              <a:ext uri="{FF2B5EF4-FFF2-40B4-BE49-F238E27FC236}">
                <a16:creationId xmlns:a16="http://schemas.microsoft.com/office/drawing/2014/main" id="{D7EE6D29-176F-4A62-9017-C9A286F2186A}"/>
              </a:ext>
            </a:extLst>
          </p:cNvPr>
          <p:cNvSpPr>
            <a:spLocks noChangeArrowheads="1"/>
          </p:cNvSpPr>
          <p:nvPr/>
        </p:nvSpPr>
        <p:spPr bwMode="auto">
          <a:xfrm>
            <a:off x="6222498" y="3822880"/>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2.3%</a:t>
            </a:r>
          </a:p>
        </p:txBody>
      </p:sp>
      <p:sp>
        <p:nvSpPr>
          <p:cNvPr id="69" name="Rectangle 51">
            <a:extLst>
              <a:ext uri="{FF2B5EF4-FFF2-40B4-BE49-F238E27FC236}">
                <a16:creationId xmlns:a16="http://schemas.microsoft.com/office/drawing/2014/main" id="{CC182CB3-7896-42B3-AE39-43267C5FC9BA}"/>
              </a:ext>
            </a:extLst>
          </p:cNvPr>
          <p:cNvSpPr>
            <a:spLocks noChangeArrowheads="1"/>
          </p:cNvSpPr>
          <p:nvPr/>
        </p:nvSpPr>
        <p:spPr bwMode="auto">
          <a:xfrm>
            <a:off x="5816098" y="5937429"/>
            <a:ext cx="74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000" b="0" dirty="0">
                <a:solidFill>
                  <a:srgbClr val="5D5D5D"/>
                </a:solidFill>
                <a:cs typeface="Calibri" panose="020F0502020204030204" pitchFamily="34" charset="0"/>
              </a:rPr>
              <a:t>2019</a:t>
            </a:r>
          </a:p>
        </p:txBody>
      </p:sp>
      <p:sp>
        <p:nvSpPr>
          <p:cNvPr id="70" name="Rectangle 27">
            <a:extLst>
              <a:ext uri="{FF2B5EF4-FFF2-40B4-BE49-F238E27FC236}">
                <a16:creationId xmlns:a16="http://schemas.microsoft.com/office/drawing/2014/main" id="{ABD0D9DC-5E1B-4E36-B173-E32288924149}"/>
              </a:ext>
            </a:extLst>
          </p:cNvPr>
          <p:cNvSpPr>
            <a:spLocks noChangeArrowheads="1"/>
          </p:cNvSpPr>
          <p:nvPr/>
        </p:nvSpPr>
        <p:spPr bwMode="auto">
          <a:xfrm>
            <a:off x="8296891" y="4516451"/>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1.4%</a:t>
            </a:r>
          </a:p>
        </p:txBody>
      </p:sp>
      <p:sp>
        <p:nvSpPr>
          <p:cNvPr id="71" name="Rectangle 28">
            <a:extLst>
              <a:ext uri="{FF2B5EF4-FFF2-40B4-BE49-F238E27FC236}">
                <a16:creationId xmlns:a16="http://schemas.microsoft.com/office/drawing/2014/main" id="{D3D768BC-1DDA-4984-A3D3-CC877CE087E7}"/>
              </a:ext>
            </a:extLst>
          </p:cNvPr>
          <p:cNvSpPr>
            <a:spLocks noChangeArrowheads="1"/>
          </p:cNvSpPr>
          <p:nvPr/>
        </p:nvSpPr>
        <p:spPr bwMode="auto">
          <a:xfrm>
            <a:off x="7462983" y="4173603"/>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1.8%</a:t>
            </a:r>
          </a:p>
        </p:txBody>
      </p:sp>
      <p:sp>
        <p:nvSpPr>
          <p:cNvPr id="72" name="Rectangle 71">
            <a:extLst>
              <a:ext uri="{FF2B5EF4-FFF2-40B4-BE49-F238E27FC236}">
                <a16:creationId xmlns:a16="http://schemas.microsoft.com/office/drawing/2014/main" id="{B09F7ABA-C00E-4BE8-8AEE-B874297B70D0}"/>
              </a:ext>
            </a:extLst>
          </p:cNvPr>
          <p:cNvSpPr>
            <a:spLocks noChangeArrowheads="1"/>
          </p:cNvSpPr>
          <p:nvPr/>
        </p:nvSpPr>
        <p:spPr bwMode="auto">
          <a:xfrm>
            <a:off x="7499796" y="4568608"/>
            <a:ext cx="676275" cy="1364985"/>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a:solidFill>
                <a:srgbClr val="00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9D88DF0F-54F6-4AC0-A1FA-AF84C63C58F4}"/>
              </a:ext>
            </a:extLst>
          </p:cNvPr>
          <p:cNvSpPr/>
          <p:nvPr/>
        </p:nvSpPr>
        <p:spPr bwMode="auto">
          <a:xfrm>
            <a:off x="8335523" y="4910027"/>
            <a:ext cx="676275" cy="1014703"/>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74" name="Rectangle 51">
            <a:extLst>
              <a:ext uri="{FF2B5EF4-FFF2-40B4-BE49-F238E27FC236}">
                <a16:creationId xmlns:a16="http://schemas.microsoft.com/office/drawing/2014/main" id="{6B0E08E1-A5E5-4E80-AC13-939FFB520604}"/>
              </a:ext>
            </a:extLst>
          </p:cNvPr>
          <p:cNvSpPr>
            <a:spLocks noChangeArrowheads="1"/>
          </p:cNvSpPr>
          <p:nvPr/>
        </p:nvSpPr>
        <p:spPr bwMode="auto">
          <a:xfrm>
            <a:off x="7515672" y="5938857"/>
            <a:ext cx="150812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algn="ctr" eaLnBrk="1" hangingPunct="1">
              <a:spcBef>
                <a:spcPct val="0"/>
              </a:spcBef>
              <a:buClrTx/>
              <a:buSzTx/>
              <a:buFontTx/>
              <a:buNone/>
            </a:pPr>
            <a:r>
              <a:rPr lang="en-US" altLang="en-US" sz="2000" b="0" dirty="0">
                <a:solidFill>
                  <a:srgbClr val="5D5D5D"/>
                </a:solidFill>
                <a:cs typeface="Calibri" panose="020F0502020204030204" pitchFamily="34" charset="0"/>
              </a:rPr>
              <a:t>2020</a:t>
            </a:r>
            <a:endParaRPr lang="en-US" altLang="en-US" sz="1400" b="0" dirty="0">
              <a:solidFill>
                <a:srgbClr val="5D5D5D"/>
              </a:solidFill>
              <a:cs typeface="Calibri" panose="020F0502020204030204" pitchFamily="34" charset="0"/>
            </a:endParaRPr>
          </a:p>
        </p:txBody>
      </p:sp>
      <p:sp>
        <p:nvSpPr>
          <p:cNvPr id="75" name="Rectangle 28">
            <a:extLst>
              <a:ext uri="{FF2B5EF4-FFF2-40B4-BE49-F238E27FC236}">
                <a16:creationId xmlns:a16="http://schemas.microsoft.com/office/drawing/2014/main" id="{FF7A8066-A1AA-4A75-A397-C13E5F3DF482}"/>
              </a:ext>
            </a:extLst>
          </p:cNvPr>
          <p:cNvSpPr>
            <a:spLocks noChangeArrowheads="1"/>
          </p:cNvSpPr>
          <p:nvPr/>
        </p:nvSpPr>
        <p:spPr bwMode="auto">
          <a:xfrm>
            <a:off x="9480996" y="38939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2.2%</a:t>
            </a:r>
          </a:p>
        </p:txBody>
      </p:sp>
      <p:sp>
        <p:nvSpPr>
          <p:cNvPr id="76" name="Rectangle 34">
            <a:extLst>
              <a:ext uri="{FF2B5EF4-FFF2-40B4-BE49-F238E27FC236}">
                <a16:creationId xmlns:a16="http://schemas.microsoft.com/office/drawing/2014/main" id="{0FCBC330-E42F-4933-B032-0C6B8A2C7851}"/>
              </a:ext>
            </a:extLst>
          </p:cNvPr>
          <p:cNvSpPr>
            <a:spLocks noChangeArrowheads="1"/>
          </p:cNvSpPr>
          <p:nvPr/>
        </p:nvSpPr>
        <p:spPr bwMode="auto">
          <a:xfrm>
            <a:off x="9557196" y="4285187"/>
            <a:ext cx="676275" cy="1648406"/>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dirty="0">
              <a:solidFill>
                <a:srgbClr val="000000"/>
              </a:solidFill>
              <a:latin typeface="Arial" panose="020B0604020202020204" pitchFamily="34" charset="0"/>
              <a:cs typeface="Arial" panose="020B0604020202020204" pitchFamily="34" charset="0"/>
            </a:endParaRPr>
          </a:p>
        </p:txBody>
      </p:sp>
      <p:sp>
        <p:nvSpPr>
          <p:cNvPr id="77" name="Rectangle 27">
            <a:extLst>
              <a:ext uri="{FF2B5EF4-FFF2-40B4-BE49-F238E27FC236}">
                <a16:creationId xmlns:a16="http://schemas.microsoft.com/office/drawing/2014/main" id="{20E004C7-EF8D-4F2A-84C4-7AB525767F19}"/>
              </a:ext>
            </a:extLst>
          </p:cNvPr>
          <p:cNvSpPr>
            <a:spLocks noChangeArrowheads="1"/>
          </p:cNvSpPr>
          <p:nvPr/>
        </p:nvSpPr>
        <p:spPr bwMode="auto">
          <a:xfrm>
            <a:off x="10341785" y="4649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7.0%</a:t>
            </a:r>
          </a:p>
        </p:txBody>
      </p:sp>
      <p:sp>
        <p:nvSpPr>
          <p:cNvPr id="78" name="Rectangle 77">
            <a:extLst>
              <a:ext uri="{FF2B5EF4-FFF2-40B4-BE49-F238E27FC236}">
                <a16:creationId xmlns:a16="http://schemas.microsoft.com/office/drawing/2014/main" id="{B2D6C424-E630-4606-92B8-925A8FA6F50D}"/>
              </a:ext>
            </a:extLst>
          </p:cNvPr>
          <p:cNvSpPr/>
          <p:nvPr/>
        </p:nvSpPr>
        <p:spPr bwMode="auto">
          <a:xfrm>
            <a:off x="10410924" y="856186"/>
            <a:ext cx="676275" cy="5048197"/>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79" name="Rectangle 51">
            <a:extLst>
              <a:ext uri="{FF2B5EF4-FFF2-40B4-BE49-F238E27FC236}">
                <a16:creationId xmlns:a16="http://schemas.microsoft.com/office/drawing/2014/main" id="{FE808C35-AC37-46FD-BB2C-879ABB782878}"/>
              </a:ext>
            </a:extLst>
          </p:cNvPr>
          <p:cNvSpPr>
            <a:spLocks noChangeArrowheads="1"/>
          </p:cNvSpPr>
          <p:nvPr/>
        </p:nvSpPr>
        <p:spPr bwMode="auto">
          <a:xfrm>
            <a:off x="9557196" y="5936727"/>
            <a:ext cx="150812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algn="ctr" eaLnBrk="1" hangingPunct="1">
              <a:spcBef>
                <a:spcPct val="0"/>
              </a:spcBef>
              <a:buClrTx/>
              <a:buSzTx/>
              <a:buFontTx/>
              <a:buNone/>
            </a:pPr>
            <a:r>
              <a:rPr lang="en-US" altLang="en-US" sz="2000" b="0" dirty="0">
                <a:solidFill>
                  <a:srgbClr val="5D5D5D"/>
                </a:solidFill>
                <a:cs typeface="Calibri" panose="020F0502020204030204" pitchFamily="34" charset="0"/>
              </a:rPr>
              <a:t>2021</a:t>
            </a:r>
            <a:endParaRPr lang="en-US" altLang="en-US" sz="1400" b="0" dirty="0">
              <a:solidFill>
                <a:srgbClr val="5D5D5D"/>
              </a:solidFill>
              <a:cs typeface="Calibri" panose="020F0502020204030204" pitchFamily="34" charset="0"/>
            </a:endParaRPr>
          </a:p>
        </p:txBody>
      </p:sp>
      <p:sp>
        <p:nvSpPr>
          <p:cNvPr id="80" name="Rectangle 28">
            <a:extLst>
              <a:ext uri="{FF2B5EF4-FFF2-40B4-BE49-F238E27FC236}">
                <a16:creationId xmlns:a16="http://schemas.microsoft.com/office/drawing/2014/main" id="{C9B58968-7582-44C3-B07D-38CDDB279643}"/>
              </a:ext>
            </a:extLst>
          </p:cNvPr>
          <p:cNvSpPr>
            <a:spLocks noChangeArrowheads="1"/>
          </p:cNvSpPr>
          <p:nvPr/>
        </p:nvSpPr>
        <p:spPr bwMode="auto">
          <a:xfrm>
            <a:off x="4146996" y="41225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1.9%</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a:extLst>
              <a:ext uri="{FF2B5EF4-FFF2-40B4-BE49-F238E27FC236}">
                <a16:creationId xmlns:a16="http://schemas.microsoft.com/office/drawing/2014/main" id="{0E160F46-3F5B-47CF-8856-6983C0BA2053}"/>
              </a:ext>
            </a:extLst>
          </p:cNvPr>
          <p:cNvSpPr>
            <a:spLocks noGrp="1" noChangeArrowheads="1"/>
          </p:cNvSpPr>
          <p:nvPr>
            <p:ph type="title"/>
          </p:nvPr>
        </p:nvSpPr>
        <p:spPr/>
        <p:txBody>
          <a:bodyPr/>
          <a:lstStyle/>
          <a:p>
            <a:pPr>
              <a:lnSpc>
                <a:spcPct val="90000"/>
              </a:lnSpc>
            </a:pPr>
            <a:r>
              <a:rPr lang="en-US" altLang="en-US"/>
              <a:t>Inflation</a:t>
            </a:r>
          </a:p>
        </p:txBody>
      </p:sp>
      <p:sp>
        <p:nvSpPr>
          <p:cNvPr id="18" name="Rectangle 5">
            <a:extLst>
              <a:ext uri="{FF2B5EF4-FFF2-40B4-BE49-F238E27FC236}">
                <a16:creationId xmlns:a16="http://schemas.microsoft.com/office/drawing/2014/main" id="{1E59634D-3B10-4751-827F-86DBA8806BD0}"/>
              </a:ext>
            </a:extLst>
          </p:cNvPr>
          <p:cNvSpPr>
            <a:spLocks noChangeArrowheads="1"/>
          </p:cNvSpPr>
          <p:nvPr/>
        </p:nvSpPr>
        <p:spPr bwMode="auto">
          <a:xfrm>
            <a:off x="1372767" y="6070248"/>
            <a:ext cx="7500967"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n-US" sz="1400" b="0" dirty="0">
                <a:solidFill>
                  <a:schemeClr val="tx1">
                    <a:lumMod val="25000"/>
                  </a:schemeClr>
                </a:solidFill>
              </a:rPr>
              <a:t>Future costs in this hypothetical example are based on mathematical principles and used for illustrative purposes only. A 3% annual inflation rate cannot be guaranteed. Actual results will vary.</a:t>
            </a:r>
            <a:endParaRPr lang="en-US" altLang="en-US" sz="1400" b="0" dirty="0">
              <a:solidFill>
                <a:schemeClr val="tx1">
                  <a:lumMod val="25000"/>
                </a:schemeClr>
              </a:solidFill>
              <a:latin typeface="+mj-lt"/>
            </a:endParaRPr>
          </a:p>
        </p:txBody>
      </p:sp>
      <p:sp>
        <p:nvSpPr>
          <p:cNvPr id="19" name="Rectangle 18">
            <a:extLst>
              <a:ext uri="{FF2B5EF4-FFF2-40B4-BE49-F238E27FC236}">
                <a16:creationId xmlns:a16="http://schemas.microsoft.com/office/drawing/2014/main" id="{92DD79F8-338A-4638-BE1E-39E3E2D56220}"/>
              </a:ext>
            </a:extLst>
          </p:cNvPr>
          <p:cNvSpPr/>
          <p:nvPr/>
        </p:nvSpPr>
        <p:spPr>
          <a:xfrm>
            <a:off x="1493417" y="1423988"/>
            <a:ext cx="6580187" cy="400050"/>
          </a:xfrm>
          <a:prstGeom prst="rect">
            <a:avLst/>
          </a:prstGeom>
          <a:solidFill>
            <a:srgbClr val="177DB3"/>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b="0" kern="0">
              <a:solidFill>
                <a:srgbClr val="DADADA"/>
              </a:solidFill>
              <a:latin typeface="Calibri"/>
            </a:endParaRPr>
          </a:p>
        </p:txBody>
      </p:sp>
      <p:sp>
        <p:nvSpPr>
          <p:cNvPr id="20" name="TextBox 23">
            <a:extLst>
              <a:ext uri="{FF2B5EF4-FFF2-40B4-BE49-F238E27FC236}">
                <a16:creationId xmlns:a16="http://schemas.microsoft.com/office/drawing/2014/main" id="{16DCC366-D2EF-4FAC-91B3-F91BA2C20356}"/>
              </a:ext>
            </a:extLst>
          </p:cNvPr>
          <p:cNvSpPr txBox="1">
            <a:spLocks noChangeArrowheads="1"/>
          </p:cNvSpPr>
          <p:nvPr/>
        </p:nvSpPr>
        <p:spPr bwMode="auto">
          <a:xfrm>
            <a:off x="3850853" y="1423988"/>
            <a:ext cx="162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0"/>
              </a:spcBef>
              <a:buClrTx/>
              <a:buSzTx/>
              <a:buFontTx/>
              <a:buNone/>
            </a:pPr>
            <a:r>
              <a:rPr lang="en-US" altLang="en-US" sz="2000" dirty="0">
                <a:solidFill>
                  <a:srgbClr val="FFFFFF"/>
                </a:solidFill>
              </a:rPr>
              <a:t>Cost  Today</a:t>
            </a:r>
          </a:p>
        </p:txBody>
      </p:sp>
      <p:sp>
        <p:nvSpPr>
          <p:cNvPr id="21" name="TextBox 24">
            <a:extLst>
              <a:ext uri="{FF2B5EF4-FFF2-40B4-BE49-F238E27FC236}">
                <a16:creationId xmlns:a16="http://schemas.microsoft.com/office/drawing/2014/main" id="{0DFD27FC-6799-4A94-B89C-7C67B5682BD0}"/>
              </a:ext>
            </a:extLst>
          </p:cNvPr>
          <p:cNvSpPr txBox="1">
            <a:spLocks noChangeArrowheads="1"/>
          </p:cNvSpPr>
          <p:nvPr/>
        </p:nvSpPr>
        <p:spPr bwMode="auto">
          <a:xfrm>
            <a:off x="5104978" y="14239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0"/>
              </a:spcBef>
              <a:buClrTx/>
              <a:buSzTx/>
              <a:buFontTx/>
              <a:buNone/>
            </a:pPr>
            <a:r>
              <a:rPr lang="en-US" altLang="en-US" sz="2000" dirty="0">
                <a:solidFill>
                  <a:srgbClr val="FFFFFF"/>
                </a:solidFill>
              </a:rPr>
              <a:t>      Future Cost in 20 Years</a:t>
            </a:r>
          </a:p>
        </p:txBody>
      </p:sp>
      <p:sp>
        <p:nvSpPr>
          <p:cNvPr id="22" name="TextBox 25">
            <a:extLst>
              <a:ext uri="{FF2B5EF4-FFF2-40B4-BE49-F238E27FC236}">
                <a16:creationId xmlns:a16="http://schemas.microsoft.com/office/drawing/2014/main" id="{8FA4A426-5AC8-40D8-A38D-A5B48F74BAB9}"/>
              </a:ext>
            </a:extLst>
          </p:cNvPr>
          <p:cNvSpPr txBox="1">
            <a:spLocks noChangeArrowheads="1"/>
          </p:cNvSpPr>
          <p:nvPr/>
        </p:nvSpPr>
        <p:spPr bwMode="auto">
          <a:xfrm>
            <a:off x="4057525" y="1718066"/>
            <a:ext cx="5224462" cy="368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tabLst>
                <a:tab pos="1603375" algn="l"/>
              </a:tabLst>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9pPr>
          </a:lstStyle>
          <a:p>
            <a:pPr eaLnBrk="1" hangingPunct="1">
              <a:lnSpc>
                <a:spcPct val="250000"/>
              </a:lnSpc>
              <a:spcBef>
                <a:spcPct val="0"/>
              </a:spcBef>
              <a:buClrTx/>
              <a:buSzTx/>
              <a:buFontTx/>
              <a:buNone/>
            </a:pPr>
            <a:r>
              <a:rPr lang="en-US" altLang="en-US" sz="2200" b="0" dirty="0">
                <a:solidFill>
                  <a:srgbClr val="5D5D5D"/>
                </a:solidFill>
              </a:rPr>
              <a:t>$4.00	$7.22</a:t>
            </a:r>
          </a:p>
          <a:p>
            <a:pPr eaLnBrk="1" hangingPunct="1">
              <a:lnSpc>
                <a:spcPct val="250000"/>
              </a:lnSpc>
              <a:spcBef>
                <a:spcPts val="900"/>
              </a:spcBef>
              <a:buClrTx/>
              <a:buSzTx/>
              <a:buNone/>
            </a:pPr>
            <a:r>
              <a:rPr lang="en-US" altLang="en-US" sz="2200" b="0" dirty="0">
                <a:solidFill>
                  <a:srgbClr val="5D5D5D"/>
                </a:solidFill>
              </a:rPr>
              <a:t>$45.00	$81.28</a:t>
            </a:r>
          </a:p>
          <a:p>
            <a:pPr eaLnBrk="1" hangingPunct="1">
              <a:lnSpc>
                <a:spcPct val="250000"/>
              </a:lnSpc>
              <a:spcBef>
                <a:spcPts val="900"/>
              </a:spcBef>
              <a:buClrTx/>
              <a:buSzTx/>
              <a:buNone/>
            </a:pPr>
            <a:r>
              <a:rPr lang="en-US" altLang="en-US" sz="2200" b="0" dirty="0">
                <a:solidFill>
                  <a:srgbClr val="5D5D5D"/>
                </a:solidFill>
              </a:rPr>
              <a:t>$100.00	$180.61</a:t>
            </a:r>
          </a:p>
          <a:p>
            <a:pPr eaLnBrk="1" hangingPunct="1">
              <a:lnSpc>
                <a:spcPct val="250000"/>
              </a:lnSpc>
              <a:spcBef>
                <a:spcPts val="300"/>
              </a:spcBef>
              <a:buClrTx/>
              <a:buSzTx/>
              <a:buNone/>
            </a:pPr>
            <a:r>
              <a:rPr lang="en-US" altLang="en-US" sz="2200" b="0" dirty="0">
                <a:solidFill>
                  <a:srgbClr val="5D5D5D"/>
                </a:solidFill>
              </a:rPr>
              <a:t>$47,000	$84,887</a:t>
            </a:r>
          </a:p>
        </p:txBody>
      </p:sp>
      <p:sp>
        <p:nvSpPr>
          <p:cNvPr id="23" name="TextBox 26">
            <a:extLst>
              <a:ext uri="{FF2B5EF4-FFF2-40B4-BE49-F238E27FC236}">
                <a16:creationId xmlns:a16="http://schemas.microsoft.com/office/drawing/2014/main" id="{7B482342-74BE-4C2F-B5D8-A979C07EF3FC}"/>
              </a:ext>
            </a:extLst>
          </p:cNvPr>
          <p:cNvSpPr txBox="1">
            <a:spLocks noChangeArrowheads="1"/>
          </p:cNvSpPr>
          <p:nvPr/>
        </p:nvSpPr>
        <p:spPr bwMode="auto">
          <a:xfrm>
            <a:off x="1834729" y="1949451"/>
            <a:ext cx="1679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a:solidFill>
                  <a:srgbClr val="5D5D5D"/>
                </a:solidFill>
              </a:rPr>
              <a:t>Gallon </a:t>
            </a:r>
            <a:br>
              <a:rPr lang="en-US" altLang="en-US" sz="2000">
                <a:solidFill>
                  <a:srgbClr val="5D5D5D"/>
                </a:solidFill>
              </a:rPr>
            </a:br>
            <a:r>
              <a:rPr lang="en-US" altLang="en-US" sz="2000">
                <a:solidFill>
                  <a:srgbClr val="5D5D5D"/>
                </a:solidFill>
              </a:rPr>
              <a:t>of milk</a:t>
            </a:r>
            <a:endParaRPr lang="en-US" altLang="en-US" sz="2000">
              <a:solidFill>
                <a:srgbClr val="919191"/>
              </a:solidFill>
            </a:endParaRPr>
          </a:p>
        </p:txBody>
      </p:sp>
      <p:sp>
        <p:nvSpPr>
          <p:cNvPr id="24" name="TextBox 27">
            <a:extLst>
              <a:ext uri="{FF2B5EF4-FFF2-40B4-BE49-F238E27FC236}">
                <a16:creationId xmlns:a16="http://schemas.microsoft.com/office/drawing/2014/main" id="{3253B763-3DB4-4CEE-B544-5033149534FC}"/>
              </a:ext>
            </a:extLst>
          </p:cNvPr>
          <p:cNvSpPr txBox="1">
            <a:spLocks noChangeArrowheads="1"/>
          </p:cNvSpPr>
          <p:nvPr/>
        </p:nvSpPr>
        <p:spPr bwMode="auto">
          <a:xfrm>
            <a:off x="790153" y="3073401"/>
            <a:ext cx="272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dirty="0">
                <a:solidFill>
                  <a:srgbClr val="5D5D5D"/>
                </a:solidFill>
              </a:rPr>
              <a:t>Haircut</a:t>
            </a:r>
            <a:endParaRPr lang="en-US" altLang="en-US" sz="2000" dirty="0">
              <a:solidFill>
                <a:srgbClr val="919191"/>
              </a:solidFill>
            </a:endParaRPr>
          </a:p>
        </p:txBody>
      </p:sp>
      <p:sp>
        <p:nvSpPr>
          <p:cNvPr id="25" name="TextBox 28">
            <a:extLst>
              <a:ext uri="{FF2B5EF4-FFF2-40B4-BE49-F238E27FC236}">
                <a16:creationId xmlns:a16="http://schemas.microsoft.com/office/drawing/2014/main" id="{E3B83C99-CBF2-4EB8-8834-C2D05EB54865}"/>
              </a:ext>
            </a:extLst>
          </p:cNvPr>
          <p:cNvSpPr txBox="1">
            <a:spLocks noChangeArrowheads="1"/>
          </p:cNvSpPr>
          <p:nvPr/>
        </p:nvSpPr>
        <p:spPr bwMode="auto">
          <a:xfrm>
            <a:off x="790153" y="3870326"/>
            <a:ext cx="272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a:solidFill>
                  <a:srgbClr val="5D5D5D"/>
                </a:solidFill>
              </a:rPr>
              <a:t>Running </a:t>
            </a:r>
            <a:br>
              <a:rPr lang="en-US" altLang="en-US" sz="2000">
                <a:solidFill>
                  <a:srgbClr val="5D5D5D"/>
                </a:solidFill>
              </a:rPr>
            </a:br>
            <a:r>
              <a:rPr lang="en-US" altLang="en-US" sz="2000">
                <a:solidFill>
                  <a:srgbClr val="5D5D5D"/>
                </a:solidFill>
              </a:rPr>
              <a:t>shoes</a:t>
            </a:r>
            <a:endParaRPr lang="en-US" altLang="en-US" sz="2000">
              <a:solidFill>
                <a:srgbClr val="919191"/>
              </a:solidFill>
            </a:endParaRPr>
          </a:p>
        </p:txBody>
      </p:sp>
      <p:sp>
        <p:nvSpPr>
          <p:cNvPr id="26" name="TextBox 29">
            <a:extLst>
              <a:ext uri="{FF2B5EF4-FFF2-40B4-BE49-F238E27FC236}">
                <a16:creationId xmlns:a16="http://schemas.microsoft.com/office/drawing/2014/main" id="{5FB6D9EB-75D5-45C3-BB49-77C0F38A5A6E}"/>
              </a:ext>
            </a:extLst>
          </p:cNvPr>
          <p:cNvSpPr txBox="1">
            <a:spLocks noChangeArrowheads="1"/>
          </p:cNvSpPr>
          <p:nvPr/>
        </p:nvSpPr>
        <p:spPr bwMode="auto">
          <a:xfrm>
            <a:off x="795977" y="4895326"/>
            <a:ext cx="272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dirty="0">
                <a:solidFill>
                  <a:srgbClr val="5D5D5D"/>
                </a:solidFill>
              </a:rPr>
              <a:t>New car</a:t>
            </a:r>
            <a:endParaRPr lang="en-US" altLang="en-US" sz="2000" dirty="0">
              <a:solidFill>
                <a:srgbClr val="919191"/>
              </a:solidFill>
            </a:endParaRPr>
          </a:p>
        </p:txBody>
      </p:sp>
      <p:pic>
        <p:nvPicPr>
          <p:cNvPr id="27" name="Picture 30">
            <a:extLst>
              <a:ext uri="{FF2B5EF4-FFF2-40B4-BE49-F238E27FC236}">
                <a16:creationId xmlns:a16="http://schemas.microsoft.com/office/drawing/2014/main" id="{0554CAA1-3ECA-4CE7-9028-51C0EACCC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278" y="4702175"/>
            <a:ext cx="7635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hape 466">
            <a:extLst>
              <a:ext uri="{FF2B5EF4-FFF2-40B4-BE49-F238E27FC236}">
                <a16:creationId xmlns:a16="http://schemas.microsoft.com/office/drawing/2014/main" id="{97153D13-8C99-4E24-9A7B-FB0DA87DF8A5}"/>
              </a:ext>
            </a:extLst>
          </p:cNvPr>
          <p:cNvCxnSpPr>
            <a:cxnSpLocks noChangeShapeType="1"/>
          </p:cNvCxnSpPr>
          <p:nvPr/>
        </p:nvCxnSpPr>
        <p:spPr bwMode="auto">
          <a:xfrm>
            <a:off x="1480717" y="2708275"/>
            <a:ext cx="6592887" cy="0"/>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cxnSp>
        <p:nvCxnSpPr>
          <p:cNvPr id="29" name="Shape 466">
            <a:extLst>
              <a:ext uri="{FF2B5EF4-FFF2-40B4-BE49-F238E27FC236}">
                <a16:creationId xmlns:a16="http://schemas.microsoft.com/office/drawing/2014/main" id="{FD615780-334B-4072-BB67-4780BEE101D2}"/>
              </a:ext>
            </a:extLst>
          </p:cNvPr>
          <p:cNvCxnSpPr>
            <a:cxnSpLocks noChangeShapeType="1"/>
          </p:cNvCxnSpPr>
          <p:nvPr/>
        </p:nvCxnSpPr>
        <p:spPr bwMode="auto">
          <a:xfrm>
            <a:off x="1493417" y="4657725"/>
            <a:ext cx="6580187" cy="0"/>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pic>
        <p:nvPicPr>
          <p:cNvPr id="30" name="Picture 33">
            <a:extLst>
              <a:ext uri="{FF2B5EF4-FFF2-40B4-BE49-F238E27FC236}">
                <a16:creationId xmlns:a16="http://schemas.microsoft.com/office/drawing/2014/main" id="{E412B1AB-F49D-4189-83EC-3C58CF2DA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929" y="2632075"/>
            <a:ext cx="95726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hape 466">
            <a:extLst>
              <a:ext uri="{FF2B5EF4-FFF2-40B4-BE49-F238E27FC236}">
                <a16:creationId xmlns:a16="http://schemas.microsoft.com/office/drawing/2014/main" id="{C1CBB493-21A3-4937-B9A6-B9BB8A4F54FD}"/>
              </a:ext>
            </a:extLst>
          </p:cNvPr>
          <p:cNvCxnSpPr>
            <a:cxnSpLocks noChangeShapeType="1"/>
          </p:cNvCxnSpPr>
          <p:nvPr/>
        </p:nvCxnSpPr>
        <p:spPr bwMode="auto">
          <a:xfrm>
            <a:off x="1480717" y="3768725"/>
            <a:ext cx="6592887" cy="0"/>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pic>
        <p:nvPicPr>
          <p:cNvPr id="32" name="Picture 36">
            <a:extLst>
              <a:ext uri="{FF2B5EF4-FFF2-40B4-BE49-F238E27FC236}">
                <a16:creationId xmlns:a16="http://schemas.microsoft.com/office/drawing/2014/main" id="{40A46A4F-EFEE-49B1-BA21-72B710A35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8389" b="28683"/>
          <a:stretch>
            <a:fillRect/>
          </a:stretch>
        </p:blipFill>
        <p:spPr bwMode="auto">
          <a:xfrm>
            <a:off x="1614066" y="3995738"/>
            <a:ext cx="889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hape 478">
            <a:extLst>
              <a:ext uri="{FF2B5EF4-FFF2-40B4-BE49-F238E27FC236}">
                <a16:creationId xmlns:a16="http://schemas.microsoft.com/office/drawing/2014/main" id="{D808B214-1210-4F19-886C-11824F8DDD66}"/>
              </a:ext>
            </a:extLst>
          </p:cNvPr>
          <p:cNvCxnSpPr>
            <a:cxnSpLocks noChangeShapeType="1"/>
          </p:cNvCxnSpPr>
          <p:nvPr/>
        </p:nvCxnSpPr>
        <p:spPr bwMode="auto">
          <a:xfrm>
            <a:off x="5427242" y="1811339"/>
            <a:ext cx="9525" cy="3532187"/>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pic>
        <p:nvPicPr>
          <p:cNvPr id="34" name="Picture 38">
            <a:extLst>
              <a:ext uri="{FF2B5EF4-FFF2-40B4-BE49-F238E27FC236}">
                <a16:creationId xmlns:a16="http://schemas.microsoft.com/office/drawing/2014/main" id="{27649C2D-1AB6-40D4-91FC-E78C55662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466" y="1671638"/>
            <a:ext cx="838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ADFF7A27-4AEA-47E1-897D-33E23CDB4E18}"/>
              </a:ext>
            </a:extLst>
          </p:cNvPr>
          <p:cNvSpPr/>
          <p:nvPr/>
        </p:nvSpPr>
        <p:spPr>
          <a:xfrm>
            <a:off x="1480717" y="5521325"/>
            <a:ext cx="6630987" cy="400050"/>
          </a:xfrm>
          <a:prstGeom prst="rect">
            <a:avLst/>
          </a:prstGeom>
          <a:solidFill>
            <a:srgbClr val="177DB3"/>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b="0" kern="0">
              <a:solidFill>
                <a:srgbClr val="DADADA"/>
              </a:solidFill>
              <a:latin typeface="Calibri"/>
            </a:endParaRPr>
          </a:p>
        </p:txBody>
      </p:sp>
      <p:sp>
        <p:nvSpPr>
          <p:cNvPr id="36" name="Rectangle 28">
            <a:extLst>
              <a:ext uri="{FF2B5EF4-FFF2-40B4-BE49-F238E27FC236}">
                <a16:creationId xmlns:a16="http://schemas.microsoft.com/office/drawing/2014/main" id="{F0188BCF-9F6A-4979-8597-05BD315D4AA8}"/>
              </a:ext>
            </a:extLst>
          </p:cNvPr>
          <p:cNvSpPr>
            <a:spLocks noChangeArrowheads="1"/>
          </p:cNvSpPr>
          <p:nvPr/>
        </p:nvSpPr>
        <p:spPr bwMode="auto">
          <a:xfrm>
            <a:off x="1639467" y="5529264"/>
            <a:ext cx="28209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0"/>
              </a:spcBef>
              <a:buClrTx/>
              <a:buSzTx/>
              <a:buFontTx/>
              <a:buNone/>
            </a:pPr>
            <a:r>
              <a:rPr lang="en-US" altLang="en-US" sz="1800" dirty="0">
                <a:solidFill>
                  <a:srgbClr val="FFFFFF"/>
                </a:solidFill>
              </a:rPr>
              <a:t>Assumes a 3% inflation rate</a:t>
            </a:r>
          </a:p>
        </p:txBody>
      </p:sp>
      <p:cxnSp>
        <p:nvCxnSpPr>
          <p:cNvPr id="37" name="Shape 478">
            <a:extLst>
              <a:ext uri="{FF2B5EF4-FFF2-40B4-BE49-F238E27FC236}">
                <a16:creationId xmlns:a16="http://schemas.microsoft.com/office/drawing/2014/main" id="{74669C47-EF71-4F13-AE6E-AFBC63D9719D}"/>
              </a:ext>
            </a:extLst>
          </p:cNvPr>
          <p:cNvCxnSpPr>
            <a:cxnSpLocks noChangeShapeType="1"/>
          </p:cNvCxnSpPr>
          <p:nvPr/>
        </p:nvCxnSpPr>
        <p:spPr bwMode="auto">
          <a:xfrm>
            <a:off x="3744492" y="1784350"/>
            <a:ext cx="9525" cy="3532188"/>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sp>
        <p:nvSpPr>
          <p:cNvPr id="38" name="TextBox 23">
            <a:extLst>
              <a:ext uri="{FF2B5EF4-FFF2-40B4-BE49-F238E27FC236}">
                <a16:creationId xmlns:a16="http://schemas.microsoft.com/office/drawing/2014/main" id="{1A7D7588-FEC8-4537-9B6E-E6835C2994E2}"/>
              </a:ext>
            </a:extLst>
          </p:cNvPr>
          <p:cNvSpPr txBox="1">
            <a:spLocks noChangeArrowheads="1"/>
          </p:cNvSpPr>
          <p:nvPr/>
        </p:nvSpPr>
        <p:spPr bwMode="auto">
          <a:xfrm>
            <a:off x="2717379" y="1420813"/>
            <a:ext cx="162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0"/>
              </a:spcBef>
              <a:buClrTx/>
              <a:buSzTx/>
              <a:buFontTx/>
              <a:buNone/>
            </a:pPr>
            <a:r>
              <a:rPr lang="en-US" altLang="en-US" sz="2000">
                <a:solidFill>
                  <a:srgbClr val="FFFFFF"/>
                </a:solidFill>
              </a:rPr>
              <a:t>Item</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00AFBD8C-25D4-45F1-A86D-491E47ADF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12" y="1429240"/>
            <a:ext cx="8607188" cy="5422410"/>
          </a:xfrm>
          <a:prstGeom prst="rect">
            <a:avLst/>
          </a:prstGeom>
        </p:spPr>
      </p:pic>
      <p:sp>
        <p:nvSpPr>
          <p:cNvPr id="43011" name="Rectangle 3">
            <a:extLst>
              <a:ext uri="{FF2B5EF4-FFF2-40B4-BE49-F238E27FC236}">
                <a16:creationId xmlns:a16="http://schemas.microsoft.com/office/drawing/2014/main" id="{67D04D76-31D9-4447-B0F0-98B1B218C430}"/>
              </a:ext>
            </a:extLst>
          </p:cNvPr>
          <p:cNvSpPr>
            <a:spLocks noGrp="1" noChangeArrowheads="1"/>
          </p:cNvSpPr>
          <p:nvPr>
            <p:ph type="title"/>
          </p:nvPr>
        </p:nvSpPr>
        <p:spPr/>
        <p:txBody>
          <a:bodyPr/>
          <a:lstStyle/>
          <a:p>
            <a:pPr>
              <a:lnSpc>
                <a:spcPct val="90000"/>
              </a:lnSpc>
            </a:pPr>
            <a:r>
              <a:rPr lang="en-US" altLang="en-US"/>
              <a:t>Lifestyle</a:t>
            </a:r>
          </a:p>
        </p:txBody>
      </p:sp>
      <p:sp>
        <p:nvSpPr>
          <p:cNvPr id="7" name="Text Box 4">
            <a:extLst>
              <a:ext uri="{FF2B5EF4-FFF2-40B4-BE49-F238E27FC236}">
                <a16:creationId xmlns:a16="http://schemas.microsoft.com/office/drawing/2014/main" id="{0B69F761-E433-4328-B0A2-4C430867CA0B}"/>
              </a:ext>
            </a:extLst>
          </p:cNvPr>
          <p:cNvSpPr txBox="1">
            <a:spLocks noChangeArrowheads="1"/>
          </p:cNvSpPr>
          <p:nvPr/>
        </p:nvSpPr>
        <p:spPr bwMode="auto">
          <a:xfrm>
            <a:off x="756560" y="1816888"/>
            <a:ext cx="565650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eaLnBrk="1" hangingPunct="1">
              <a:lnSpc>
                <a:spcPts val="4200"/>
              </a:lnSpc>
              <a:spcBef>
                <a:spcPct val="0"/>
              </a:spcBef>
              <a:buClrTx/>
              <a:buSzTx/>
              <a:buNone/>
              <a:defRPr/>
            </a:pPr>
            <a:r>
              <a:rPr lang="en-US" altLang="en-US" b="0" dirty="0">
                <a:solidFill>
                  <a:srgbClr val="5D5D5D"/>
                </a:solidFill>
                <a:latin typeface="Calibri" panose="020F0502020204030204" pitchFamily="34" charset="0"/>
              </a:rPr>
              <a:t>You may need anywhere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from </a:t>
            </a:r>
            <a:r>
              <a:rPr lang="en-US" altLang="en-US" sz="3600" b="0" dirty="0">
                <a:solidFill>
                  <a:schemeClr val="accent6"/>
                </a:solidFill>
                <a:latin typeface="Calibri" panose="020F0502020204030204" pitchFamily="34" charset="0"/>
              </a:rPr>
              <a:t>70% to 100% </a:t>
            </a:r>
            <a:r>
              <a:rPr lang="en-US" altLang="en-US" b="0" dirty="0">
                <a:solidFill>
                  <a:srgbClr val="5D5D5D"/>
                </a:solidFill>
                <a:latin typeface="Calibri" panose="020F0502020204030204" pitchFamily="34" charset="0"/>
              </a:rPr>
              <a:t>of your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pre-retirement income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to </a:t>
            </a:r>
            <a:r>
              <a:rPr lang="en-US" altLang="en-US" sz="3600" b="0" dirty="0">
                <a:solidFill>
                  <a:schemeClr val="accent6"/>
                </a:solidFill>
                <a:latin typeface="Calibri" panose="020F0502020204030204" pitchFamily="34" charset="0"/>
              </a:rPr>
              <a:t>live comfortably </a:t>
            </a:r>
            <a:r>
              <a:rPr lang="en-US" altLang="en-US" b="0" dirty="0">
                <a:solidFill>
                  <a:srgbClr val="5D5D5D"/>
                </a:solidFill>
                <a:latin typeface="Calibri" panose="020F0502020204030204" pitchFamily="34" charset="0"/>
              </a:rPr>
              <a:t>in retirement. </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table&#10;&#10;Description automatically generated">
            <a:extLst>
              <a:ext uri="{FF2B5EF4-FFF2-40B4-BE49-F238E27FC236}">
                <a16:creationId xmlns:a16="http://schemas.microsoft.com/office/drawing/2014/main" id="{F841D997-C25E-447E-997E-E6D1AE2AC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214" y="1199478"/>
            <a:ext cx="8477785" cy="5658522"/>
          </a:xfrm>
          <a:prstGeom prst="rect">
            <a:avLst/>
          </a:prstGeom>
        </p:spPr>
      </p:pic>
      <p:sp>
        <p:nvSpPr>
          <p:cNvPr id="45059" name="Rectangle 3">
            <a:extLst>
              <a:ext uri="{FF2B5EF4-FFF2-40B4-BE49-F238E27FC236}">
                <a16:creationId xmlns:a16="http://schemas.microsoft.com/office/drawing/2014/main" id="{5DBF0FA8-F520-4BD2-8679-943C38F22984}"/>
              </a:ext>
            </a:extLst>
          </p:cNvPr>
          <p:cNvSpPr>
            <a:spLocks noChangeArrowheads="1"/>
          </p:cNvSpPr>
          <p:nvPr/>
        </p:nvSpPr>
        <p:spPr bwMode="auto">
          <a:xfrm>
            <a:off x="732367" y="2000250"/>
            <a:ext cx="6477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lvl="1">
              <a:spcBef>
                <a:spcPct val="40000"/>
              </a:spcBef>
              <a:buFont typeface="Wingdings" panose="05000000000000000000" pitchFamily="2" charset="2"/>
              <a:buChar char="l"/>
            </a:pPr>
            <a:r>
              <a:rPr lang="en-US" altLang="en-US" b="0" dirty="0">
                <a:solidFill>
                  <a:srgbClr val="5D5D5D"/>
                </a:solidFill>
              </a:rPr>
              <a:t>Social Security</a:t>
            </a:r>
          </a:p>
          <a:p>
            <a:pPr lvl="1">
              <a:spcBef>
                <a:spcPct val="40000"/>
              </a:spcBef>
              <a:buFont typeface="Wingdings" panose="05000000000000000000" pitchFamily="2" charset="2"/>
              <a:buChar char="l"/>
            </a:pPr>
            <a:r>
              <a:rPr lang="en-US" altLang="en-US" b="0" dirty="0">
                <a:solidFill>
                  <a:srgbClr val="5D5D5D"/>
                </a:solidFill>
              </a:rPr>
              <a:t>Continued employment earnings</a:t>
            </a:r>
          </a:p>
          <a:p>
            <a:pPr lvl="1">
              <a:spcBef>
                <a:spcPct val="40000"/>
              </a:spcBef>
              <a:buFont typeface="Wingdings" panose="05000000000000000000" pitchFamily="2" charset="2"/>
              <a:buChar char="l"/>
            </a:pPr>
            <a:r>
              <a:rPr lang="en-US" altLang="en-US" b="0" dirty="0">
                <a:solidFill>
                  <a:srgbClr val="5D5D5D"/>
                </a:solidFill>
              </a:rPr>
              <a:t>Personal savings and investments</a:t>
            </a:r>
          </a:p>
          <a:p>
            <a:pPr lvl="1">
              <a:spcBef>
                <a:spcPct val="30000"/>
              </a:spcBef>
              <a:buFontTx/>
              <a:buNone/>
            </a:pPr>
            <a:r>
              <a:rPr lang="en-US" altLang="en-US" sz="2600" dirty="0">
                <a:solidFill>
                  <a:srgbClr val="5D5D5D"/>
                </a:solidFill>
              </a:rPr>
              <a:t>	</a:t>
            </a:r>
            <a:r>
              <a:rPr lang="en-US" altLang="en-US" sz="2600" b="0" dirty="0">
                <a:solidFill>
                  <a:srgbClr val="5D5D5D"/>
                </a:solidFill>
              </a:rPr>
              <a:t>	– Tax deferred</a:t>
            </a:r>
          </a:p>
          <a:p>
            <a:pPr lvl="1">
              <a:spcBef>
                <a:spcPct val="30000"/>
              </a:spcBef>
              <a:buFontTx/>
              <a:buNone/>
            </a:pPr>
            <a:r>
              <a:rPr lang="en-US" altLang="en-US" sz="2600" b="0" dirty="0">
                <a:solidFill>
                  <a:srgbClr val="5D5D5D"/>
                </a:solidFill>
              </a:rPr>
              <a:t>		– Taxable</a:t>
            </a:r>
          </a:p>
          <a:p>
            <a:pPr lvl="1">
              <a:spcBef>
                <a:spcPct val="30000"/>
              </a:spcBef>
              <a:buFontTx/>
              <a:buNone/>
            </a:pPr>
            <a:endParaRPr lang="en-US" altLang="en-US" b="0" dirty="0"/>
          </a:p>
        </p:txBody>
      </p:sp>
      <p:sp>
        <p:nvSpPr>
          <p:cNvPr id="45061" name="Rectangle 7">
            <a:extLst>
              <a:ext uri="{FF2B5EF4-FFF2-40B4-BE49-F238E27FC236}">
                <a16:creationId xmlns:a16="http://schemas.microsoft.com/office/drawing/2014/main" id="{06FFBDA4-730C-48B8-8855-30D3632FC0BF}"/>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Possible Sources of Income</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AE4E7258-3443-4244-A1EA-C6B2F35E939A}"/>
              </a:ext>
            </a:extLst>
          </p:cNvPr>
          <p:cNvPicPr>
            <a:picLocks noChangeAspect="1"/>
          </p:cNvPicPr>
          <p:nvPr/>
        </p:nvPicPr>
        <p:blipFill rotWithShape="1">
          <a:blip r:embed="rId3">
            <a:extLst>
              <a:ext uri="{28A0092B-C50C-407E-A947-70E740481C1C}">
                <a14:useLocalDpi xmlns:a14="http://schemas.microsoft.com/office/drawing/2010/main" val="0"/>
              </a:ext>
            </a:extLst>
          </a:blip>
          <a:srcRect l="12261" r="8981"/>
          <a:stretch/>
        </p:blipFill>
        <p:spPr>
          <a:xfrm flipH="1">
            <a:off x="5699602" y="1359755"/>
            <a:ext cx="6492398" cy="5498245"/>
          </a:xfrm>
          <a:prstGeom prst="rect">
            <a:avLst/>
          </a:prstGeom>
        </p:spPr>
      </p:pic>
      <p:sp>
        <p:nvSpPr>
          <p:cNvPr id="47106" name="Rectangle 4100">
            <a:extLst>
              <a:ext uri="{FF2B5EF4-FFF2-40B4-BE49-F238E27FC236}">
                <a16:creationId xmlns:a16="http://schemas.microsoft.com/office/drawing/2014/main" id="{5FA8E390-A364-48B0-BB35-8208047CC83D}"/>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Social Security</a:t>
            </a:r>
          </a:p>
        </p:txBody>
      </p:sp>
      <p:sp>
        <p:nvSpPr>
          <p:cNvPr id="31748" name="Rectangle 4119">
            <a:extLst>
              <a:ext uri="{FF2B5EF4-FFF2-40B4-BE49-F238E27FC236}">
                <a16:creationId xmlns:a16="http://schemas.microsoft.com/office/drawing/2014/main" id="{80ECAEE3-FDAB-416C-BD8E-B542354EBC27}"/>
              </a:ext>
            </a:extLst>
          </p:cNvPr>
          <p:cNvSpPr>
            <a:spLocks noChangeArrowheads="1"/>
          </p:cNvSpPr>
          <p:nvPr/>
        </p:nvSpPr>
        <p:spPr bwMode="auto">
          <a:xfrm>
            <a:off x="732367" y="1523999"/>
            <a:ext cx="6893610" cy="454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800100" indent="-34290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marL="342900" lvl="1">
              <a:lnSpc>
                <a:spcPts val="3200"/>
              </a:lnSpc>
              <a:spcBef>
                <a:spcPts val="900"/>
              </a:spcBef>
              <a:buFont typeface="Wingdings" pitchFamily="2" charset="2"/>
              <a:buChar char="l"/>
              <a:defRPr/>
            </a:pPr>
            <a:r>
              <a:rPr lang="en-US" altLang="en-US" sz="2600" b="0" dirty="0"/>
              <a:t>Benefits are based on career earnings and the age when you claim Social Security</a:t>
            </a:r>
          </a:p>
          <a:p>
            <a:pPr marL="342900" lvl="1">
              <a:lnSpc>
                <a:spcPts val="3200"/>
              </a:lnSpc>
              <a:spcBef>
                <a:spcPts val="900"/>
              </a:spcBef>
              <a:buFont typeface="Wingdings" pitchFamily="2" charset="2"/>
              <a:buChar char="l"/>
              <a:defRPr/>
            </a:pPr>
            <a:r>
              <a:rPr lang="en-US" altLang="en-US" sz="2600" b="0" dirty="0"/>
              <a:t>Social Security replaces about </a:t>
            </a:r>
            <a:r>
              <a:rPr lang="en-US" altLang="en-US" sz="3600" b="0" dirty="0">
                <a:solidFill>
                  <a:schemeClr val="accent6"/>
                </a:solidFill>
              </a:rPr>
              <a:t>40% </a:t>
            </a:r>
            <a:r>
              <a:rPr lang="en-US" altLang="en-US" sz="2600" b="0" dirty="0"/>
              <a:t>of </a:t>
            </a:r>
            <a:br>
              <a:rPr lang="en-US" altLang="en-US" sz="2600" b="0" dirty="0"/>
            </a:br>
            <a:r>
              <a:rPr lang="en-US" altLang="en-US" sz="2600" b="0" dirty="0"/>
              <a:t>pre-retirement income</a:t>
            </a:r>
          </a:p>
          <a:p>
            <a:pPr marL="342900" lvl="1">
              <a:lnSpc>
                <a:spcPts val="3200"/>
              </a:lnSpc>
              <a:spcBef>
                <a:spcPts val="900"/>
              </a:spcBef>
              <a:buFont typeface="Wingdings" pitchFamily="2" charset="2"/>
              <a:buChar char="l"/>
              <a:defRPr/>
            </a:pPr>
            <a:r>
              <a:rPr lang="en-US" altLang="en-US" sz="2600" b="0" dirty="0"/>
              <a:t>The estimated average monthly benefit for all retired workers in 2022 is </a:t>
            </a:r>
            <a:r>
              <a:rPr lang="en-US" altLang="en-US" sz="3600" b="0" dirty="0">
                <a:solidFill>
                  <a:schemeClr val="accent6"/>
                </a:solidFill>
              </a:rPr>
              <a:t>$1,657</a:t>
            </a:r>
          </a:p>
          <a:p>
            <a:pPr marL="342900" lvl="1">
              <a:lnSpc>
                <a:spcPts val="3200"/>
              </a:lnSpc>
              <a:spcBef>
                <a:spcPts val="900"/>
              </a:spcBef>
              <a:buFont typeface="Wingdings" pitchFamily="2" charset="2"/>
              <a:buChar char="l"/>
              <a:defRPr/>
            </a:pPr>
            <a:r>
              <a:rPr lang="en-US" altLang="en-US" sz="2600" b="0" dirty="0"/>
              <a:t>Visit </a:t>
            </a:r>
            <a:r>
              <a:rPr lang="en-US" altLang="en-US" b="0" dirty="0">
                <a:solidFill>
                  <a:schemeClr val="accent6"/>
                </a:solidFill>
              </a:rPr>
              <a:t>ssa.gov/</a:t>
            </a:r>
            <a:r>
              <a:rPr lang="en-US" altLang="en-US" b="0" dirty="0" err="1">
                <a:solidFill>
                  <a:schemeClr val="accent6"/>
                </a:solidFill>
              </a:rPr>
              <a:t>myaccount</a:t>
            </a:r>
            <a:r>
              <a:rPr lang="en-US" altLang="en-US" sz="3600" b="0" dirty="0"/>
              <a:t> </a:t>
            </a:r>
            <a:r>
              <a:rPr lang="en-US" altLang="en-US" sz="2600" b="0" dirty="0"/>
              <a:t>to create your own personal account and view your estimated Social Security benefits online </a:t>
            </a:r>
          </a:p>
        </p:txBody>
      </p:sp>
      <p:sp>
        <p:nvSpPr>
          <p:cNvPr id="32773" name="Text Box 4120">
            <a:extLst>
              <a:ext uri="{FF2B5EF4-FFF2-40B4-BE49-F238E27FC236}">
                <a16:creationId xmlns:a16="http://schemas.microsoft.com/office/drawing/2014/main" id="{4D682DDB-5A08-4704-ACC1-52294A2314A7}"/>
              </a:ext>
            </a:extLst>
          </p:cNvPr>
          <p:cNvSpPr txBox="1">
            <a:spLocks noChangeArrowheads="1"/>
          </p:cNvSpPr>
          <p:nvPr/>
        </p:nvSpPr>
        <p:spPr bwMode="auto">
          <a:xfrm>
            <a:off x="732367" y="6299201"/>
            <a:ext cx="6893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chemeClr val="tx1">
                    <a:lumMod val="25000"/>
                  </a:schemeClr>
                </a:solidFill>
              </a:rPr>
              <a:t>Sources:  Social Security Administration, 2022</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2C3FD-9253-47F5-8380-3638E5AA6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41" y="2430710"/>
            <a:ext cx="5414824" cy="4360407"/>
          </a:xfrm>
          <a:prstGeom prst="rect">
            <a:avLst/>
          </a:prstGeom>
        </p:spPr>
      </p:pic>
      <p:pic>
        <p:nvPicPr>
          <p:cNvPr id="3" name="Picture 2">
            <a:extLst>
              <a:ext uri="{FF2B5EF4-FFF2-40B4-BE49-F238E27FC236}">
                <a16:creationId xmlns:a16="http://schemas.microsoft.com/office/drawing/2014/main" id="{B093C4D9-4A85-4E0B-9EA4-E7553B703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046" y="2325100"/>
            <a:ext cx="5270445" cy="4244142"/>
          </a:xfrm>
          <a:prstGeom prst="rect">
            <a:avLst/>
          </a:prstGeom>
        </p:spPr>
      </p:pic>
      <p:sp>
        <p:nvSpPr>
          <p:cNvPr id="32772" name="Rectangle 4">
            <a:extLst>
              <a:ext uri="{FF2B5EF4-FFF2-40B4-BE49-F238E27FC236}">
                <a16:creationId xmlns:a16="http://schemas.microsoft.com/office/drawing/2014/main" id="{8FB0C41E-3A12-4B78-B328-2D8F3F959A26}"/>
              </a:ext>
            </a:extLst>
          </p:cNvPr>
          <p:cNvSpPr>
            <a:spLocks noChangeArrowheads="1"/>
          </p:cNvSpPr>
          <p:nvPr/>
        </p:nvSpPr>
        <p:spPr bwMode="auto">
          <a:xfrm>
            <a:off x="777223" y="1675459"/>
            <a:ext cx="5396717" cy="151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3600"/>
              </a:lnSpc>
              <a:spcBef>
                <a:spcPct val="0"/>
              </a:spcBef>
              <a:buClr>
                <a:srgbClr val="FFFFFF"/>
              </a:buClr>
              <a:buSzPct val="65000"/>
              <a:buNone/>
              <a:defRPr/>
            </a:pPr>
            <a:r>
              <a:rPr lang="en-US" altLang="en-US" sz="3600" b="0" dirty="0">
                <a:solidFill>
                  <a:schemeClr val="accent6"/>
                </a:solidFill>
              </a:rPr>
              <a:t>72% </a:t>
            </a:r>
            <a:r>
              <a:rPr lang="en-US" altLang="en-US" sz="2600" b="0" dirty="0"/>
              <a:t>of workers expect to continue working for pay after reaching retirement age</a:t>
            </a:r>
          </a:p>
        </p:txBody>
      </p:sp>
      <p:sp>
        <p:nvSpPr>
          <p:cNvPr id="33795" name="Rectangle 31">
            <a:extLst>
              <a:ext uri="{FF2B5EF4-FFF2-40B4-BE49-F238E27FC236}">
                <a16:creationId xmlns:a16="http://schemas.microsoft.com/office/drawing/2014/main" id="{C366FADA-7C0D-4042-AB14-8C6BF4BBD7D3}"/>
              </a:ext>
            </a:extLst>
          </p:cNvPr>
          <p:cNvSpPr>
            <a:spLocks noChangeArrowheads="1"/>
          </p:cNvSpPr>
          <p:nvPr/>
        </p:nvSpPr>
        <p:spPr bwMode="auto">
          <a:xfrm>
            <a:off x="732367" y="6330218"/>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0"/>
              </a:spcBef>
              <a:buClrTx/>
              <a:buSzTx/>
              <a:buFontTx/>
              <a:buNone/>
              <a:defRPr/>
            </a:pPr>
            <a:r>
              <a:rPr lang="en-US" altLang="en-US" sz="1400" b="0" dirty="0">
                <a:solidFill>
                  <a:schemeClr val="tx1">
                    <a:lumMod val="25000"/>
                  </a:schemeClr>
                </a:solidFill>
              </a:rPr>
              <a:t>Source:  Employee Benefit Research Institute, 2021</a:t>
            </a:r>
          </a:p>
        </p:txBody>
      </p:sp>
      <p:sp>
        <p:nvSpPr>
          <p:cNvPr id="49157" name="Title 1">
            <a:extLst>
              <a:ext uri="{FF2B5EF4-FFF2-40B4-BE49-F238E27FC236}">
                <a16:creationId xmlns:a16="http://schemas.microsoft.com/office/drawing/2014/main" id="{71247305-C644-46B5-BCF2-2B4634E5D370}"/>
              </a:ext>
            </a:extLst>
          </p:cNvPr>
          <p:cNvSpPr>
            <a:spLocks noGrp="1"/>
          </p:cNvSpPr>
          <p:nvPr>
            <p:ph type="title"/>
          </p:nvPr>
        </p:nvSpPr>
        <p:spPr>
          <a:xfrm>
            <a:off x="732367" y="530226"/>
            <a:ext cx="10752667" cy="942975"/>
          </a:xfrm>
        </p:spPr>
        <p:txBody>
          <a:bodyPr/>
          <a:lstStyle/>
          <a:p>
            <a:r>
              <a:rPr lang="en-US" altLang="en-US"/>
              <a:t>Continued Employment Earnings</a:t>
            </a:r>
          </a:p>
        </p:txBody>
      </p:sp>
      <p:sp>
        <p:nvSpPr>
          <p:cNvPr id="8" name="Rectangle 4">
            <a:extLst>
              <a:ext uri="{FF2B5EF4-FFF2-40B4-BE49-F238E27FC236}">
                <a16:creationId xmlns:a16="http://schemas.microsoft.com/office/drawing/2014/main" id="{5352556D-0C03-40BA-ACFC-257C81EBBCF6}"/>
              </a:ext>
            </a:extLst>
          </p:cNvPr>
          <p:cNvSpPr>
            <a:spLocks noChangeArrowheads="1"/>
          </p:cNvSpPr>
          <p:nvPr/>
        </p:nvSpPr>
        <p:spPr bwMode="auto">
          <a:xfrm>
            <a:off x="7028046" y="1675459"/>
            <a:ext cx="4853178" cy="12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3600"/>
              </a:lnSpc>
              <a:spcBef>
                <a:spcPct val="0"/>
              </a:spcBef>
              <a:buClr>
                <a:srgbClr val="FFFFFF"/>
              </a:buClr>
              <a:buSzPct val="65000"/>
              <a:buNone/>
              <a:defRPr/>
            </a:pPr>
            <a:r>
              <a:rPr lang="en-US" altLang="en-US" sz="3600" b="0" dirty="0">
                <a:solidFill>
                  <a:schemeClr val="accent6"/>
                </a:solidFill>
              </a:rPr>
              <a:t>30%</a:t>
            </a:r>
            <a:r>
              <a:rPr lang="en-US" altLang="en-US" sz="3600" b="0" dirty="0"/>
              <a:t> </a:t>
            </a:r>
            <a:r>
              <a:rPr lang="en-US" altLang="en-US" sz="2600" b="0" dirty="0"/>
              <a:t>of retirees say they </a:t>
            </a:r>
            <a:br>
              <a:rPr lang="en-US" altLang="en-US" sz="2600" b="0" dirty="0"/>
            </a:br>
            <a:r>
              <a:rPr lang="en-US" altLang="en-US" sz="2600" b="0" dirty="0"/>
              <a:t>have worked for pay in retirement</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woman, table&#10;&#10;Description automatically generated">
            <a:extLst>
              <a:ext uri="{FF2B5EF4-FFF2-40B4-BE49-F238E27FC236}">
                <a16:creationId xmlns:a16="http://schemas.microsoft.com/office/drawing/2014/main" id="{856CDBD6-2A9E-47B2-A286-CCB63791D49F}"/>
              </a:ext>
            </a:extLst>
          </p:cNvPr>
          <p:cNvPicPr>
            <a:picLocks noChangeAspect="1"/>
          </p:cNvPicPr>
          <p:nvPr/>
        </p:nvPicPr>
        <p:blipFill rotWithShape="1">
          <a:blip r:embed="rId3">
            <a:extLst>
              <a:ext uri="{28A0092B-C50C-407E-A947-70E740481C1C}">
                <a14:useLocalDpi xmlns:a14="http://schemas.microsoft.com/office/drawing/2010/main" val="0"/>
              </a:ext>
            </a:extLst>
          </a:blip>
          <a:srcRect l="2087" r="7678"/>
          <a:stretch/>
        </p:blipFill>
        <p:spPr>
          <a:xfrm flipH="1">
            <a:off x="4718872" y="1637946"/>
            <a:ext cx="7473127" cy="5220054"/>
          </a:xfrm>
          <a:prstGeom prst="rect">
            <a:avLst/>
          </a:prstGeom>
        </p:spPr>
      </p:pic>
      <p:sp>
        <p:nvSpPr>
          <p:cNvPr id="51204" name="Rectangle 2">
            <a:extLst>
              <a:ext uri="{FF2B5EF4-FFF2-40B4-BE49-F238E27FC236}">
                <a16:creationId xmlns:a16="http://schemas.microsoft.com/office/drawing/2014/main" id="{EA5FF8F3-0EFE-435C-BEEC-A2D336FE413C}"/>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Personal Savings and Investments</a:t>
            </a:r>
          </a:p>
        </p:txBody>
      </p:sp>
      <p:sp>
        <p:nvSpPr>
          <p:cNvPr id="33795" name="Rectangle 4">
            <a:extLst>
              <a:ext uri="{FF2B5EF4-FFF2-40B4-BE49-F238E27FC236}">
                <a16:creationId xmlns:a16="http://schemas.microsoft.com/office/drawing/2014/main" id="{A19C284A-5F93-42B3-BE05-830A6651D628}"/>
              </a:ext>
            </a:extLst>
          </p:cNvPr>
          <p:cNvSpPr>
            <a:spLocks noChangeArrowheads="1"/>
          </p:cNvSpPr>
          <p:nvPr/>
        </p:nvSpPr>
        <p:spPr bwMode="auto">
          <a:xfrm>
            <a:off x="732366" y="1447801"/>
            <a:ext cx="5442291"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800100" indent="-34290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marL="285750" lvl="1" indent="-285750">
              <a:spcBef>
                <a:spcPct val="40000"/>
              </a:spcBef>
              <a:buFont typeface="Wingdings" pitchFamily="2" charset="2"/>
              <a:buChar char="l"/>
              <a:defRPr/>
            </a:pPr>
            <a:r>
              <a:rPr lang="en-US" altLang="en-US" b="0" dirty="0">
                <a:solidFill>
                  <a:srgbClr val="5D5D5D"/>
                </a:solidFill>
              </a:rPr>
              <a:t>Tax-deferred vehicles</a:t>
            </a:r>
          </a:p>
          <a:p>
            <a:pPr marL="514350" lvl="1" indent="-171450">
              <a:spcBef>
                <a:spcPct val="30000"/>
              </a:spcBef>
              <a:buNone/>
              <a:defRPr/>
            </a:pPr>
            <a:r>
              <a:rPr lang="en-US" altLang="en-US" sz="2300" dirty="0">
                <a:solidFill>
                  <a:srgbClr val="5D5D5D"/>
                </a:solidFill>
              </a:rPr>
              <a:t>	</a:t>
            </a:r>
            <a:r>
              <a:rPr lang="en-US" altLang="en-US" sz="2300" b="0" dirty="0">
                <a:solidFill>
                  <a:srgbClr val="5D5D5D"/>
                </a:solidFill>
              </a:rPr>
              <a:t>– Work-based retirement savings plans</a:t>
            </a:r>
          </a:p>
          <a:p>
            <a:pPr marL="514350" lvl="1" indent="-171450">
              <a:spcBef>
                <a:spcPct val="30000"/>
              </a:spcBef>
              <a:buNone/>
              <a:defRPr/>
            </a:pPr>
            <a:r>
              <a:rPr lang="en-US" altLang="en-US" sz="2300" b="0" dirty="0">
                <a:solidFill>
                  <a:srgbClr val="5D5D5D"/>
                </a:solidFill>
              </a:rPr>
              <a:t>	– IRAs </a:t>
            </a:r>
          </a:p>
          <a:p>
            <a:pPr marL="514350" lvl="1" indent="-171450">
              <a:spcBef>
                <a:spcPct val="30000"/>
              </a:spcBef>
              <a:buNone/>
              <a:defRPr/>
            </a:pPr>
            <a:r>
              <a:rPr lang="en-US" altLang="en-US" sz="2300" b="0" dirty="0">
                <a:solidFill>
                  <a:srgbClr val="5D5D5D"/>
                </a:solidFill>
              </a:rPr>
              <a:t>	– Annuities</a:t>
            </a:r>
            <a:endParaRPr lang="en-US" altLang="en-US" b="0" dirty="0">
              <a:solidFill>
                <a:srgbClr val="5D5D5D"/>
              </a:solidFill>
            </a:endParaRPr>
          </a:p>
        </p:txBody>
      </p:sp>
      <p:sp>
        <p:nvSpPr>
          <p:cNvPr id="33797" name="Rectangle 4">
            <a:extLst>
              <a:ext uri="{FF2B5EF4-FFF2-40B4-BE49-F238E27FC236}">
                <a16:creationId xmlns:a16="http://schemas.microsoft.com/office/drawing/2014/main" id="{C4653641-4D16-400B-8A41-1823DD7D6924}"/>
              </a:ext>
            </a:extLst>
          </p:cNvPr>
          <p:cNvSpPr>
            <a:spLocks noChangeArrowheads="1"/>
          </p:cNvSpPr>
          <p:nvPr/>
        </p:nvSpPr>
        <p:spPr bwMode="auto">
          <a:xfrm>
            <a:off x="732367" y="3433764"/>
            <a:ext cx="53340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800100" indent="-34290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marL="342900" lvl="1">
              <a:spcBef>
                <a:spcPct val="40000"/>
              </a:spcBef>
              <a:buFont typeface="Wingdings" pitchFamily="2" charset="2"/>
              <a:buChar char="l"/>
              <a:defRPr/>
            </a:pPr>
            <a:r>
              <a:rPr lang="en-US" altLang="en-US" b="0" dirty="0">
                <a:solidFill>
                  <a:srgbClr val="5D5D5D"/>
                </a:solidFill>
              </a:rPr>
              <a:t>Taxable vehicles</a:t>
            </a:r>
          </a:p>
          <a:p>
            <a:pPr lvl="1">
              <a:spcBef>
                <a:spcPct val="30000"/>
              </a:spcBef>
              <a:buFontTx/>
              <a:buNone/>
              <a:defRPr/>
            </a:pPr>
            <a:r>
              <a:rPr lang="en-US" altLang="en-US" sz="2300" dirty="0">
                <a:solidFill>
                  <a:srgbClr val="5D5D5D"/>
                </a:solidFill>
              </a:rPr>
              <a:t>	</a:t>
            </a:r>
            <a:r>
              <a:rPr lang="en-US" altLang="en-US" sz="2300" b="0" dirty="0">
                <a:solidFill>
                  <a:srgbClr val="5D5D5D"/>
                </a:solidFill>
              </a:rPr>
              <a:t>– Stocks, bonds, cash alternatives </a:t>
            </a:r>
          </a:p>
          <a:p>
            <a:pPr lvl="1">
              <a:spcBef>
                <a:spcPct val="30000"/>
              </a:spcBef>
              <a:buFontTx/>
              <a:buNone/>
              <a:defRPr/>
            </a:pPr>
            <a:r>
              <a:rPr lang="en-US" altLang="en-US" sz="2300" b="0" dirty="0">
                <a:solidFill>
                  <a:srgbClr val="5D5D5D"/>
                </a:solidFill>
              </a:rPr>
              <a:t>	– Mutual funds, ETFs</a:t>
            </a:r>
          </a:p>
        </p:txBody>
      </p:sp>
    </p:spTree>
    <p:extLst>
      <p:ext uri="{BB962C8B-B14F-4D97-AF65-F5344CB8AC3E}">
        <p14:creationId xmlns:p14="http://schemas.microsoft.com/office/powerpoint/2010/main" val="127791158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AF45C7-5009-410E-B532-498E75EFA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554" y="2068752"/>
            <a:ext cx="6645131" cy="2554412"/>
          </a:xfrm>
          <a:prstGeom prst="rect">
            <a:avLst/>
          </a:prstGeom>
        </p:spPr>
      </p:pic>
      <p:sp>
        <p:nvSpPr>
          <p:cNvPr id="2" name="Title 1">
            <a:extLst>
              <a:ext uri="{FF2B5EF4-FFF2-40B4-BE49-F238E27FC236}">
                <a16:creationId xmlns:a16="http://schemas.microsoft.com/office/drawing/2014/main" id="{1DA31203-2D9D-4730-A0C4-D125FEA0A4A2}"/>
              </a:ext>
            </a:extLst>
          </p:cNvPr>
          <p:cNvSpPr>
            <a:spLocks noGrp="1"/>
          </p:cNvSpPr>
          <p:nvPr>
            <p:ph type="title"/>
          </p:nvPr>
        </p:nvSpPr>
        <p:spPr>
          <a:xfrm>
            <a:off x="732367" y="530226"/>
            <a:ext cx="10752667" cy="942975"/>
          </a:xfrm>
        </p:spPr>
        <p:txBody>
          <a:bodyPr/>
          <a:lstStyle/>
          <a:p>
            <a:r>
              <a:rPr lang="en-US" dirty="0"/>
              <a:t>The Value of Tax Deferral</a:t>
            </a:r>
          </a:p>
        </p:txBody>
      </p:sp>
      <p:sp>
        <p:nvSpPr>
          <p:cNvPr id="8" name="TextBox 7">
            <a:extLst>
              <a:ext uri="{FF2B5EF4-FFF2-40B4-BE49-F238E27FC236}">
                <a16:creationId xmlns:a16="http://schemas.microsoft.com/office/drawing/2014/main" id="{4055F966-AA8A-448F-A37F-11DAF1B316EC}"/>
              </a:ext>
            </a:extLst>
          </p:cNvPr>
          <p:cNvSpPr txBox="1"/>
          <p:nvPr/>
        </p:nvSpPr>
        <p:spPr>
          <a:xfrm>
            <a:off x="2677190" y="1911531"/>
            <a:ext cx="3223372" cy="400110"/>
          </a:xfrm>
          <a:prstGeom prst="rect">
            <a:avLst/>
          </a:prstGeom>
          <a:noFill/>
        </p:spPr>
        <p:txBody>
          <a:bodyPr wrap="square" rtlCol="0">
            <a:spAutoFit/>
          </a:bodyPr>
          <a:lstStyle/>
          <a:p>
            <a:r>
              <a:rPr lang="en-US" sz="2000" b="0" dirty="0">
                <a:solidFill>
                  <a:srgbClr val="5D5D5D"/>
                </a:solidFill>
                <a:latin typeface="Calibri" panose="020F0502020204030204" pitchFamily="34" charset="0"/>
                <a:cs typeface="Calibri" panose="020F0502020204030204" pitchFamily="34" charset="0"/>
              </a:rPr>
              <a:t>Taxable</a:t>
            </a:r>
            <a:r>
              <a:rPr lang="en-US" sz="2000" dirty="0">
                <a:solidFill>
                  <a:srgbClr val="5D5D5D"/>
                </a:solidFill>
                <a:latin typeface="Calibri" panose="020F0502020204030204" pitchFamily="34" charset="0"/>
                <a:cs typeface="Calibri" panose="020F0502020204030204" pitchFamily="34" charset="0"/>
              </a:rPr>
              <a:t> </a:t>
            </a:r>
            <a:r>
              <a:rPr lang="en-US" sz="2000" b="0" dirty="0">
                <a:solidFill>
                  <a:srgbClr val="5D5D5D"/>
                </a:solidFill>
                <a:latin typeface="Calibri" panose="020F0502020204030204" pitchFamily="34" charset="0"/>
                <a:cs typeface="Calibri" panose="020F0502020204030204" pitchFamily="34" charset="0"/>
              </a:rPr>
              <a:t>investment</a:t>
            </a:r>
          </a:p>
        </p:txBody>
      </p:sp>
      <p:sp>
        <p:nvSpPr>
          <p:cNvPr id="10" name="TextBox 9">
            <a:extLst>
              <a:ext uri="{FF2B5EF4-FFF2-40B4-BE49-F238E27FC236}">
                <a16:creationId xmlns:a16="http://schemas.microsoft.com/office/drawing/2014/main" id="{E7D50C0F-35E8-4469-A059-3FEDF96923F7}"/>
              </a:ext>
            </a:extLst>
          </p:cNvPr>
          <p:cNvSpPr txBox="1"/>
          <p:nvPr/>
        </p:nvSpPr>
        <p:spPr>
          <a:xfrm>
            <a:off x="2677190" y="2258122"/>
            <a:ext cx="3223372" cy="400110"/>
          </a:xfrm>
          <a:prstGeom prst="rect">
            <a:avLst/>
          </a:prstGeom>
          <a:noFill/>
        </p:spPr>
        <p:txBody>
          <a:bodyPr wrap="square" rtlCol="0">
            <a:spAutoFit/>
          </a:bodyPr>
          <a:lstStyle/>
          <a:p>
            <a:r>
              <a:rPr lang="en-US" sz="2000" b="0" dirty="0">
                <a:solidFill>
                  <a:srgbClr val="5D5D5D"/>
                </a:solidFill>
                <a:latin typeface="Calibri" panose="020F0502020204030204" pitchFamily="34" charset="0"/>
                <a:cs typeface="Calibri" panose="020F0502020204030204" pitchFamily="34" charset="0"/>
              </a:rPr>
              <a:t>Tax-deferred investment</a:t>
            </a:r>
          </a:p>
        </p:txBody>
      </p:sp>
      <p:sp>
        <p:nvSpPr>
          <p:cNvPr id="13" name="TextBox 12">
            <a:extLst>
              <a:ext uri="{FF2B5EF4-FFF2-40B4-BE49-F238E27FC236}">
                <a16:creationId xmlns:a16="http://schemas.microsoft.com/office/drawing/2014/main" id="{3441A520-24A4-4844-B6D2-7FB9740091EA}"/>
              </a:ext>
            </a:extLst>
          </p:cNvPr>
          <p:cNvSpPr txBox="1"/>
          <p:nvPr/>
        </p:nvSpPr>
        <p:spPr>
          <a:xfrm>
            <a:off x="6543900" y="1890260"/>
            <a:ext cx="2696298" cy="578395"/>
          </a:xfrm>
          <a:prstGeom prst="rect">
            <a:avLst/>
          </a:prstGeom>
          <a:noFill/>
        </p:spPr>
        <p:txBody>
          <a:bodyPr wrap="square" rtlCol="0">
            <a:spAutoFit/>
          </a:bodyPr>
          <a:lstStyle/>
          <a:p>
            <a:pPr algn="r">
              <a:lnSpc>
                <a:spcPts val="2000"/>
              </a:lnSpc>
            </a:pPr>
            <a:r>
              <a:rPr lang="en-US" sz="2000" b="1" dirty="0">
                <a:solidFill>
                  <a:schemeClr val="accent2"/>
                </a:solidFill>
              </a:rPr>
              <a:t>$57,435</a:t>
            </a:r>
          </a:p>
          <a:p>
            <a:pPr algn="r">
              <a:lnSpc>
                <a:spcPts val="2000"/>
              </a:lnSpc>
            </a:pPr>
            <a:r>
              <a:rPr lang="en-US" b="0" dirty="0">
                <a:solidFill>
                  <a:srgbClr val="5D5D5D"/>
                </a:solidFill>
              </a:rPr>
              <a:t>($43,651 after-tax)</a:t>
            </a:r>
          </a:p>
        </p:txBody>
      </p:sp>
      <p:sp>
        <p:nvSpPr>
          <p:cNvPr id="14" name="TextBox 13">
            <a:extLst>
              <a:ext uri="{FF2B5EF4-FFF2-40B4-BE49-F238E27FC236}">
                <a16:creationId xmlns:a16="http://schemas.microsoft.com/office/drawing/2014/main" id="{B2A61569-6FE7-46BE-8178-09AF71504627}"/>
              </a:ext>
            </a:extLst>
          </p:cNvPr>
          <p:cNvSpPr txBox="1"/>
          <p:nvPr/>
        </p:nvSpPr>
        <p:spPr>
          <a:xfrm>
            <a:off x="7943259" y="2855568"/>
            <a:ext cx="1508677" cy="382329"/>
          </a:xfrm>
          <a:prstGeom prst="rect">
            <a:avLst/>
          </a:prstGeom>
          <a:noFill/>
        </p:spPr>
        <p:txBody>
          <a:bodyPr wrap="square" rtlCol="0">
            <a:spAutoFit/>
          </a:bodyPr>
          <a:lstStyle/>
          <a:p>
            <a:pPr algn="ctr"/>
            <a:r>
              <a:rPr lang="en-US" sz="2000" b="1" dirty="0">
                <a:solidFill>
                  <a:schemeClr val="accent4"/>
                </a:solidFill>
              </a:rPr>
              <a:t>$38,104</a:t>
            </a:r>
          </a:p>
        </p:txBody>
      </p:sp>
      <p:sp>
        <p:nvSpPr>
          <p:cNvPr id="15" name="Text Box 26">
            <a:extLst>
              <a:ext uri="{FF2B5EF4-FFF2-40B4-BE49-F238E27FC236}">
                <a16:creationId xmlns:a16="http://schemas.microsoft.com/office/drawing/2014/main" id="{A52CF3C3-C546-4898-82B7-9088AC31A5E8}"/>
              </a:ext>
            </a:extLst>
          </p:cNvPr>
          <p:cNvSpPr txBox="1">
            <a:spLocks noChangeArrowheads="1"/>
          </p:cNvSpPr>
          <p:nvPr/>
        </p:nvSpPr>
        <p:spPr bwMode="auto">
          <a:xfrm>
            <a:off x="916494" y="5289951"/>
            <a:ext cx="8984253" cy="1384995"/>
          </a:xfrm>
          <a:prstGeom prst="rect">
            <a:avLst/>
          </a:prstGeom>
          <a:noFill/>
          <a:ln w="9525">
            <a:noFill/>
            <a:miter lim="800000"/>
            <a:headEnd/>
            <a:tailEnd/>
          </a:ln>
        </p:spPr>
        <p:txBody>
          <a:bodyPr wrap="square">
            <a:spAutoFit/>
          </a:bodyPr>
          <a:lstStyle/>
          <a:p>
            <a:pPr>
              <a:spcBef>
                <a:spcPct val="50000"/>
              </a:spcBef>
            </a:pPr>
            <a:r>
              <a:rPr lang="en-US" sz="1400" b="0" dirty="0">
                <a:solidFill>
                  <a:srgbClr val="5D5D5D"/>
                </a:solidFill>
                <a:latin typeface="Calibri" panose="020F0502020204030204" pitchFamily="34" charset="0"/>
              </a:rPr>
              <a:t>This hypothetical example is used for comparison purposes only and does not reflect the actual performance of any specific investments. The taxable account assumes that a portion of assets is used to pay taxes (24%) attributable to the account’s earnings. Rates of return will vary over time, especially for long-term investments. Actual results will vary. Investment fees and expenses are not considered and would reduce the results shown if they were included. Lower maximum tax rates for capital gains and qualifying dividends, as well as the tax treatment of investment losses, could make the taxable investment return more favorable, reducing the difference in performance between the two accounts.</a:t>
            </a:r>
          </a:p>
        </p:txBody>
      </p:sp>
      <p:sp>
        <p:nvSpPr>
          <p:cNvPr id="16" name="Text Box 20">
            <a:extLst>
              <a:ext uri="{FF2B5EF4-FFF2-40B4-BE49-F238E27FC236}">
                <a16:creationId xmlns:a16="http://schemas.microsoft.com/office/drawing/2014/main" id="{73A60B08-DDC3-40EF-9B66-9E16C56EAC6E}"/>
              </a:ext>
            </a:extLst>
          </p:cNvPr>
          <p:cNvSpPr txBox="1">
            <a:spLocks noChangeArrowheads="1"/>
          </p:cNvSpPr>
          <p:nvPr/>
        </p:nvSpPr>
        <p:spPr bwMode="auto">
          <a:xfrm>
            <a:off x="2309366" y="2751236"/>
            <a:ext cx="2939039" cy="991169"/>
          </a:xfrm>
          <a:prstGeom prst="rect">
            <a:avLst/>
          </a:prstGeom>
          <a:noFill/>
          <a:ln w="9525">
            <a:noFill/>
            <a:miter lim="800000"/>
            <a:headEnd/>
            <a:tailEnd/>
          </a:ln>
        </p:spPr>
        <p:txBody>
          <a:bodyPr wrap="square">
            <a:spAutoFit/>
          </a:bodyPr>
          <a:lstStyle/>
          <a:p>
            <a:pPr>
              <a:lnSpc>
                <a:spcPct val="110000"/>
              </a:lnSpc>
              <a:spcAft>
                <a:spcPts val="0"/>
              </a:spcAft>
              <a:buClr>
                <a:srgbClr val="5D5D5D"/>
              </a:buClr>
              <a:buSzPct val="50000"/>
            </a:pPr>
            <a:r>
              <a:rPr lang="en-US" b="0" dirty="0">
                <a:solidFill>
                  <a:srgbClr val="5D5D5D"/>
                </a:solidFill>
                <a:latin typeface="Calibri" panose="020F0502020204030204" pitchFamily="34" charset="0"/>
                <a:cs typeface="Arial"/>
              </a:rPr>
              <a:t>$10,000 initial investment</a:t>
            </a:r>
          </a:p>
          <a:p>
            <a:pPr>
              <a:lnSpc>
                <a:spcPct val="110000"/>
              </a:lnSpc>
              <a:spcAft>
                <a:spcPts val="0"/>
              </a:spcAft>
              <a:buClr>
                <a:srgbClr val="5D5D5D"/>
              </a:buClr>
              <a:buSzPct val="50000"/>
            </a:pPr>
            <a:r>
              <a:rPr lang="en-US" b="0" dirty="0">
                <a:solidFill>
                  <a:srgbClr val="5D5D5D"/>
                </a:solidFill>
                <a:latin typeface="Calibri" panose="020F0502020204030204" pitchFamily="34" charset="0"/>
                <a:cs typeface="Arial"/>
              </a:rPr>
              <a:t>6% annual rate of return</a:t>
            </a:r>
          </a:p>
          <a:p>
            <a:pPr>
              <a:lnSpc>
                <a:spcPct val="110000"/>
              </a:lnSpc>
              <a:spcAft>
                <a:spcPts val="0"/>
              </a:spcAft>
              <a:buClr>
                <a:srgbClr val="5D5D5D"/>
              </a:buClr>
              <a:buSzPct val="50000"/>
            </a:pPr>
            <a:r>
              <a:rPr lang="en-US" b="0" dirty="0">
                <a:solidFill>
                  <a:srgbClr val="5D5D5D"/>
                </a:solidFill>
                <a:latin typeface="Calibri" panose="020F0502020204030204" pitchFamily="34" charset="0"/>
                <a:cs typeface="Arial"/>
              </a:rPr>
              <a:t>24% tax rate</a:t>
            </a:r>
          </a:p>
        </p:txBody>
      </p:sp>
      <p:sp>
        <p:nvSpPr>
          <p:cNvPr id="17" name="Rectangle 4">
            <a:extLst>
              <a:ext uri="{FF2B5EF4-FFF2-40B4-BE49-F238E27FC236}">
                <a16:creationId xmlns:a16="http://schemas.microsoft.com/office/drawing/2014/main" id="{C9A4A416-C00A-4B51-8D43-14567769581A}"/>
              </a:ext>
            </a:extLst>
          </p:cNvPr>
          <p:cNvSpPr>
            <a:spLocks noChangeArrowheads="1"/>
          </p:cNvSpPr>
          <p:nvPr/>
        </p:nvSpPr>
        <p:spPr bwMode="auto">
          <a:xfrm>
            <a:off x="960993" y="1844557"/>
            <a:ext cx="945772" cy="29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lnSpc>
                <a:spcPts val="2700"/>
              </a:lnSpc>
              <a:spcBef>
                <a:spcPts val="0"/>
              </a:spcBef>
              <a:spcAft>
                <a:spcPts val="0"/>
              </a:spcAft>
              <a:buClrTx/>
              <a:buSzTx/>
              <a:buFontTx/>
              <a:buNone/>
              <a:defRPr/>
            </a:pPr>
            <a:r>
              <a:rPr lang="en-US" altLang="en-US" sz="1800" b="0" dirty="0">
                <a:solidFill>
                  <a:srgbClr val="5D5D5D"/>
                </a:solidFill>
              </a:rPr>
              <a:t>$70,000</a:t>
            </a:r>
          </a:p>
          <a:p>
            <a:pPr algn="r">
              <a:lnSpc>
                <a:spcPts val="2700"/>
              </a:lnSpc>
              <a:spcBef>
                <a:spcPts val="0"/>
              </a:spcBef>
              <a:spcAft>
                <a:spcPts val="0"/>
              </a:spcAft>
              <a:buClrTx/>
              <a:buSzTx/>
              <a:buFontTx/>
              <a:buNone/>
              <a:defRPr/>
            </a:pPr>
            <a:r>
              <a:rPr lang="en-US" altLang="en-US" sz="1800" b="0" dirty="0">
                <a:solidFill>
                  <a:srgbClr val="5D5D5D"/>
                </a:solidFill>
              </a:rPr>
              <a:t>$60,000</a:t>
            </a:r>
          </a:p>
          <a:p>
            <a:pPr algn="r">
              <a:lnSpc>
                <a:spcPts val="2700"/>
              </a:lnSpc>
              <a:spcBef>
                <a:spcPts val="50"/>
              </a:spcBef>
              <a:spcAft>
                <a:spcPts val="0"/>
              </a:spcAft>
              <a:buClrTx/>
              <a:buSzTx/>
              <a:buFontTx/>
              <a:buNone/>
              <a:defRPr/>
            </a:pPr>
            <a:r>
              <a:rPr lang="en-US" altLang="en-US" sz="1800" b="0" dirty="0">
                <a:solidFill>
                  <a:srgbClr val="5D5D5D"/>
                </a:solidFill>
              </a:rPr>
              <a:t>$50,000</a:t>
            </a:r>
          </a:p>
          <a:p>
            <a:pPr algn="r">
              <a:lnSpc>
                <a:spcPts val="2700"/>
              </a:lnSpc>
              <a:spcBef>
                <a:spcPts val="0"/>
              </a:spcBef>
              <a:spcAft>
                <a:spcPts val="0"/>
              </a:spcAft>
              <a:buClrTx/>
              <a:buSzTx/>
              <a:buFontTx/>
              <a:buNone/>
              <a:defRPr/>
            </a:pPr>
            <a:r>
              <a:rPr lang="en-US" altLang="en-US" sz="1800" b="0" dirty="0">
                <a:solidFill>
                  <a:srgbClr val="5D5D5D"/>
                </a:solidFill>
              </a:rPr>
              <a:t>$40,000</a:t>
            </a:r>
          </a:p>
          <a:p>
            <a:pPr algn="r">
              <a:lnSpc>
                <a:spcPts val="2700"/>
              </a:lnSpc>
              <a:spcBef>
                <a:spcPts val="0"/>
              </a:spcBef>
              <a:spcAft>
                <a:spcPts val="0"/>
              </a:spcAft>
              <a:buClrTx/>
              <a:buSzTx/>
              <a:buFontTx/>
              <a:buNone/>
              <a:defRPr/>
            </a:pPr>
            <a:r>
              <a:rPr lang="en-US" altLang="en-US" sz="1800" b="0" dirty="0">
                <a:solidFill>
                  <a:srgbClr val="5D5D5D"/>
                </a:solidFill>
              </a:rPr>
              <a:t>$30,000</a:t>
            </a:r>
          </a:p>
          <a:p>
            <a:pPr algn="r">
              <a:lnSpc>
                <a:spcPts val="2700"/>
              </a:lnSpc>
              <a:spcBef>
                <a:spcPts val="50"/>
              </a:spcBef>
              <a:spcAft>
                <a:spcPts val="0"/>
              </a:spcAft>
              <a:buClrTx/>
              <a:buSzTx/>
              <a:buFontTx/>
              <a:buNone/>
              <a:defRPr/>
            </a:pPr>
            <a:r>
              <a:rPr lang="en-US" altLang="en-US" sz="1800" b="0" dirty="0">
                <a:solidFill>
                  <a:srgbClr val="5D5D5D"/>
                </a:solidFill>
              </a:rPr>
              <a:t>$20,000</a:t>
            </a:r>
          </a:p>
          <a:p>
            <a:pPr algn="r">
              <a:lnSpc>
                <a:spcPts val="2700"/>
              </a:lnSpc>
              <a:spcBef>
                <a:spcPts val="0"/>
              </a:spcBef>
              <a:spcAft>
                <a:spcPts val="0"/>
              </a:spcAft>
              <a:buClrTx/>
              <a:buSzTx/>
              <a:buFontTx/>
              <a:buNone/>
              <a:defRPr/>
            </a:pPr>
            <a:r>
              <a:rPr lang="en-US" altLang="en-US" sz="1800" b="0" dirty="0">
                <a:solidFill>
                  <a:srgbClr val="5D5D5D"/>
                </a:solidFill>
              </a:rPr>
              <a:t>$10,000</a:t>
            </a:r>
          </a:p>
          <a:p>
            <a:pPr algn="r">
              <a:lnSpc>
                <a:spcPts val="2700"/>
              </a:lnSpc>
              <a:spcBef>
                <a:spcPts val="0"/>
              </a:spcBef>
              <a:spcAft>
                <a:spcPts val="0"/>
              </a:spcAft>
              <a:buClrTx/>
              <a:buSzTx/>
              <a:buFontTx/>
              <a:buNone/>
              <a:defRPr/>
            </a:pPr>
            <a:r>
              <a:rPr lang="en-US" altLang="en-US" sz="1800" b="0" dirty="0">
                <a:solidFill>
                  <a:srgbClr val="5D5D5D"/>
                </a:solidFill>
              </a:rPr>
              <a:t>$0</a:t>
            </a:r>
          </a:p>
        </p:txBody>
      </p:sp>
      <p:sp>
        <p:nvSpPr>
          <p:cNvPr id="18" name="Rectangle 4">
            <a:extLst>
              <a:ext uri="{FF2B5EF4-FFF2-40B4-BE49-F238E27FC236}">
                <a16:creationId xmlns:a16="http://schemas.microsoft.com/office/drawing/2014/main" id="{293E672B-F82A-48B9-950F-8E25AEEDA7A3}"/>
              </a:ext>
            </a:extLst>
          </p:cNvPr>
          <p:cNvSpPr>
            <a:spLocks noChangeArrowheads="1"/>
          </p:cNvSpPr>
          <p:nvPr/>
        </p:nvSpPr>
        <p:spPr bwMode="auto">
          <a:xfrm>
            <a:off x="1805729" y="4625816"/>
            <a:ext cx="30296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0</a:t>
            </a:r>
          </a:p>
        </p:txBody>
      </p:sp>
      <p:sp>
        <p:nvSpPr>
          <p:cNvPr id="19" name="Rectangle 4">
            <a:extLst>
              <a:ext uri="{FF2B5EF4-FFF2-40B4-BE49-F238E27FC236}">
                <a16:creationId xmlns:a16="http://schemas.microsoft.com/office/drawing/2014/main" id="{6A9BE603-7018-4ED0-9A69-2C59AFBF184F}"/>
              </a:ext>
            </a:extLst>
          </p:cNvPr>
          <p:cNvSpPr>
            <a:spLocks noChangeArrowheads="1"/>
          </p:cNvSpPr>
          <p:nvPr/>
        </p:nvSpPr>
        <p:spPr bwMode="auto">
          <a:xfrm>
            <a:off x="2778710" y="4625816"/>
            <a:ext cx="30296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5</a:t>
            </a:r>
          </a:p>
        </p:txBody>
      </p:sp>
      <p:sp>
        <p:nvSpPr>
          <p:cNvPr id="20" name="Rectangle 4">
            <a:extLst>
              <a:ext uri="{FF2B5EF4-FFF2-40B4-BE49-F238E27FC236}">
                <a16:creationId xmlns:a16="http://schemas.microsoft.com/office/drawing/2014/main" id="{ECDD93A7-5F37-4046-85DE-F5296F10EB0E}"/>
              </a:ext>
            </a:extLst>
          </p:cNvPr>
          <p:cNvSpPr>
            <a:spLocks noChangeArrowheads="1"/>
          </p:cNvSpPr>
          <p:nvPr/>
        </p:nvSpPr>
        <p:spPr bwMode="auto">
          <a:xfrm>
            <a:off x="3825114"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10</a:t>
            </a:r>
          </a:p>
        </p:txBody>
      </p:sp>
      <p:sp>
        <p:nvSpPr>
          <p:cNvPr id="21" name="Rectangle 4">
            <a:extLst>
              <a:ext uri="{FF2B5EF4-FFF2-40B4-BE49-F238E27FC236}">
                <a16:creationId xmlns:a16="http://schemas.microsoft.com/office/drawing/2014/main" id="{251C0D3F-C61F-4B88-8203-553AE688C81E}"/>
              </a:ext>
            </a:extLst>
          </p:cNvPr>
          <p:cNvSpPr>
            <a:spLocks noChangeArrowheads="1"/>
          </p:cNvSpPr>
          <p:nvPr/>
        </p:nvSpPr>
        <p:spPr bwMode="auto">
          <a:xfrm>
            <a:off x="5976411"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20</a:t>
            </a:r>
          </a:p>
        </p:txBody>
      </p:sp>
      <p:sp>
        <p:nvSpPr>
          <p:cNvPr id="22" name="Rectangle 4">
            <a:extLst>
              <a:ext uri="{FF2B5EF4-FFF2-40B4-BE49-F238E27FC236}">
                <a16:creationId xmlns:a16="http://schemas.microsoft.com/office/drawing/2014/main" id="{8A773B43-087E-45BD-A6FD-B654721CECE8}"/>
              </a:ext>
            </a:extLst>
          </p:cNvPr>
          <p:cNvSpPr>
            <a:spLocks noChangeArrowheads="1"/>
          </p:cNvSpPr>
          <p:nvPr/>
        </p:nvSpPr>
        <p:spPr bwMode="auto">
          <a:xfrm>
            <a:off x="4922136"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15</a:t>
            </a:r>
          </a:p>
        </p:txBody>
      </p:sp>
      <p:sp>
        <p:nvSpPr>
          <p:cNvPr id="23" name="Rectangle 4">
            <a:extLst>
              <a:ext uri="{FF2B5EF4-FFF2-40B4-BE49-F238E27FC236}">
                <a16:creationId xmlns:a16="http://schemas.microsoft.com/office/drawing/2014/main" id="{3827DD89-1298-4247-9D8E-468304CF6A66}"/>
              </a:ext>
            </a:extLst>
          </p:cNvPr>
          <p:cNvSpPr>
            <a:spLocks noChangeArrowheads="1"/>
          </p:cNvSpPr>
          <p:nvPr/>
        </p:nvSpPr>
        <p:spPr bwMode="auto">
          <a:xfrm>
            <a:off x="7067749"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25</a:t>
            </a:r>
          </a:p>
        </p:txBody>
      </p:sp>
      <p:sp>
        <p:nvSpPr>
          <p:cNvPr id="24" name="Rectangle 4">
            <a:extLst>
              <a:ext uri="{FF2B5EF4-FFF2-40B4-BE49-F238E27FC236}">
                <a16:creationId xmlns:a16="http://schemas.microsoft.com/office/drawing/2014/main" id="{6765DE99-4C7A-40A0-BDAA-31F3ADA85880}"/>
              </a:ext>
            </a:extLst>
          </p:cNvPr>
          <p:cNvSpPr>
            <a:spLocks noChangeArrowheads="1"/>
          </p:cNvSpPr>
          <p:nvPr/>
        </p:nvSpPr>
        <p:spPr bwMode="auto">
          <a:xfrm>
            <a:off x="8148450"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30</a:t>
            </a:r>
          </a:p>
        </p:txBody>
      </p:sp>
      <p:sp>
        <p:nvSpPr>
          <p:cNvPr id="29" name="Rectangle 28">
            <a:extLst>
              <a:ext uri="{FF2B5EF4-FFF2-40B4-BE49-F238E27FC236}">
                <a16:creationId xmlns:a16="http://schemas.microsoft.com/office/drawing/2014/main" id="{6FEFAF8F-09F3-4C93-9073-345196CA30BD}"/>
              </a:ext>
            </a:extLst>
          </p:cNvPr>
          <p:cNvSpPr/>
          <p:nvPr/>
        </p:nvSpPr>
        <p:spPr bwMode="auto">
          <a:xfrm>
            <a:off x="2401147" y="2020855"/>
            <a:ext cx="257869" cy="197037"/>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pPr>
              <a:defRPr/>
            </a:pPr>
            <a:endParaRPr lang="en-US" dirty="0">
              <a:cs typeface="+mn-cs"/>
            </a:endParaRPr>
          </a:p>
        </p:txBody>
      </p:sp>
      <p:sp>
        <p:nvSpPr>
          <p:cNvPr id="30" name="Rectangle 29">
            <a:extLst>
              <a:ext uri="{FF2B5EF4-FFF2-40B4-BE49-F238E27FC236}">
                <a16:creationId xmlns:a16="http://schemas.microsoft.com/office/drawing/2014/main" id="{D68C08D2-4FC3-48F7-A856-D0C83AE463A0}"/>
              </a:ext>
            </a:extLst>
          </p:cNvPr>
          <p:cNvSpPr/>
          <p:nvPr/>
        </p:nvSpPr>
        <p:spPr bwMode="auto">
          <a:xfrm>
            <a:off x="2401147" y="2372628"/>
            <a:ext cx="257869" cy="197037"/>
          </a:xfrm>
          <a:prstGeom prst="rect">
            <a:avLst/>
          </a:prstGeom>
          <a:solidFill>
            <a:schemeClr val="accent2"/>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pPr>
              <a:defRPr/>
            </a:pPr>
            <a:endParaRPr lang="en-US" dirty="0">
              <a:cs typeface="+mn-cs"/>
            </a:endParaRPr>
          </a:p>
        </p:txBody>
      </p:sp>
    </p:spTree>
    <p:extLst>
      <p:ext uri="{BB962C8B-B14F-4D97-AF65-F5344CB8AC3E}">
        <p14:creationId xmlns:p14="http://schemas.microsoft.com/office/powerpoint/2010/main" val="4163022233"/>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8" name="Picture 9">
            <a:extLst>
              <a:ext uri="{FF2B5EF4-FFF2-40B4-BE49-F238E27FC236}">
                <a16:creationId xmlns:a16="http://schemas.microsoft.com/office/drawing/2014/main" id="{C215390F-733C-4A70-A23F-C87E3EDF2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11" y="1769112"/>
            <a:ext cx="3495678" cy="432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5" name="Rectangle 5">
            <a:extLst>
              <a:ext uri="{FF2B5EF4-FFF2-40B4-BE49-F238E27FC236}">
                <a16:creationId xmlns:a16="http://schemas.microsoft.com/office/drawing/2014/main" id="{DABA4955-56F9-4C7D-A8F1-EF485F82FD21}"/>
              </a:ext>
            </a:extLst>
          </p:cNvPr>
          <p:cNvSpPr>
            <a:spLocks noGrp="1" noChangeArrowheads="1"/>
          </p:cNvSpPr>
          <p:nvPr>
            <p:ph type="title"/>
          </p:nvPr>
        </p:nvSpPr>
        <p:spPr/>
        <p:txBody>
          <a:bodyPr/>
          <a:lstStyle/>
          <a:p>
            <a:r>
              <a:rPr lang="en-US" altLang="en-US" dirty="0"/>
              <a:t>Calculate Your Goal</a:t>
            </a:r>
          </a:p>
        </p:txBody>
      </p:sp>
      <p:sp>
        <p:nvSpPr>
          <p:cNvPr id="141316" name="Rectangle 7">
            <a:hlinkClick r:id="rId4" action="ppaction://hlinksldjump"/>
            <a:extLst>
              <a:ext uri="{FF2B5EF4-FFF2-40B4-BE49-F238E27FC236}">
                <a16:creationId xmlns:a16="http://schemas.microsoft.com/office/drawing/2014/main" id="{4964028F-A93A-4693-B914-EF7B271FA700}"/>
              </a:ext>
            </a:extLst>
          </p:cNvPr>
          <p:cNvSpPr>
            <a:spLocks noChangeArrowheads="1"/>
          </p:cNvSpPr>
          <p:nvPr/>
        </p:nvSpPr>
        <p:spPr bwMode="auto">
          <a:xfrm>
            <a:off x="10134600" y="0"/>
            <a:ext cx="533400" cy="6858000"/>
          </a:xfrm>
          <a:prstGeom prst="rect">
            <a:avLst/>
          </a:prstGeom>
          <a:solidFill>
            <a:schemeClr val="accent1">
              <a:alpha val="0"/>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endParaRPr lang="en-US" altLang="en-US" sz="1800">
              <a:solidFill>
                <a:srgbClr val="000000"/>
              </a:solidFill>
              <a:latin typeface="Arial" panose="020B0604020202020204" pitchFamily="34" charset="0"/>
            </a:endParaRPr>
          </a:p>
        </p:txBody>
      </p:sp>
      <p:sp>
        <p:nvSpPr>
          <p:cNvPr id="141321" name="Rectangle 13">
            <a:extLst>
              <a:ext uri="{FF2B5EF4-FFF2-40B4-BE49-F238E27FC236}">
                <a16:creationId xmlns:a16="http://schemas.microsoft.com/office/drawing/2014/main" id="{46943415-A695-4260-BFC3-004DE0677AD6}"/>
              </a:ext>
            </a:extLst>
          </p:cNvPr>
          <p:cNvSpPr>
            <a:spLocks noChangeArrowheads="1"/>
          </p:cNvSpPr>
          <p:nvPr/>
        </p:nvSpPr>
        <p:spPr bwMode="auto">
          <a:xfrm>
            <a:off x="4546715" y="4684710"/>
            <a:ext cx="2501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9375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793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79375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79375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79375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120000"/>
              </a:lnSpc>
              <a:spcBef>
                <a:spcPct val="0"/>
              </a:spcBef>
              <a:buClr>
                <a:srgbClr val="FFFFFF"/>
              </a:buClr>
              <a:buSzPct val="65000"/>
              <a:buFont typeface="Wingdings" panose="05000000000000000000" pitchFamily="2" charset="2"/>
              <a:buNone/>
            </a:pPr>
            <a:r>
              <a:rPr lang="en-US" altLang="en-US" sz="2200" b="0" dirty="0">
                <a:solidFill>
                  <a:srgbClr val="FFFFFF"/>
                </a:solidFill>
              </a:rPr>
              <a:t>Pa10</a:t>
            </a:r>
          </a:p>
        </p:txBody>
      </p:sp>
      <p:sp>
        <p:nvSpPr>
          <p:cNvPr id="8" name="Rectangle 1028">
            <a:extLst>
              <a:ext uri="{FF2B5EF4-FFF2-40B4-BE49-F238E27FC236}">
                <a16:creationId xmlns:a16="http://schemas.microsoft.com/office/drawing/2014/main" id="{4FFFFA28-F50E-4A4E-B355-77189E523666}"/>
              </a:ext>
            </a:extLst>
          </p:cNvPr>
          <p:cNvSpPr>
            <a:spLocks noChangeArrowheads="1"/>
          </p:cNvSpPr>
          <p:nvPr/>
        </p:nvSpPr>
        <p:spPr bwMode="auto">
          <a:xfrm>
            <a:off x="5038496" y="2173289"/>
            <a:ext cx="5096103" cy="286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123825" indent="-9525"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lvl="1">
              <a:lnSpc>
                <a:spcPts val="3000"/>
              </a:lnSpc>
              <a:spcBef>
                <a:spcPct val="40000"/>
              </a:spcBef>
              <a:buClr>
                <a:srgbClr val="FFFFFF"/>
              </a:buClr>
              <a:buSzPct val="65000"/>
              <a:buNone/>
              <a:defRPr/>
            </a:pPr>
            <a:r>
              <a:rPr lang="en-US" altLang="en-US" sz="2400" b="0" dirty="0">
                <a:solidFill>
                  <a:srgbClr val="5D5D5D"/>
                </a:solidFill>
              </a:rPr>
              <a:t>Only</a:t>
            </a:r>
            <a:r>
              <a:rPr lang="en-US" altLang="en-US" sz="2400" b="0" dirty="0"/>
              <a:t> </a:t>
            </a:r>
            <a:r>
              <a:rPr lang="en-US" altLang="en-US" sz="3400" b="0" dirty="0">
                <a:solidFill>
                  <a:schemeClr val="accent6"/>
                </a:solidFill>
              </a:rPr>
              <a:t>50</a:t>
            </a:r>
            <a:r>
              <a:rPr lang="en-US" altLang="en-US" sz="3600" b="0" dirty="0">
                <a:solidFill>
                  <a:schemeClr val="accent6"/>
                </a:solidFill>
              </a:rPr>
              <a:t>% </a:t>
            </a:r>
            <a:r>
              <a:rPr lang="en-US" altLang="en-US" sz="2400" b="0" dirty="0">
                <a:solidFill>
                  <a:srgbClr val="5D5D5D"/>
                </a:solidFill>
              </a:rPr>
              <a:t>of U.S. workers have tried to calculate how much they need to save for a comfortable retirement</a:t>
            </a:r>
          </a:p>
          <a:p>
            <a:pPr lvl="1">
              <a:lnSpc>
                <a:spcPts val="3000"/>
              </a:lnSpc>
              <a:spcBef>
                <a:spcPct val="40000"/>
              </a:spcBef>
              <a:buClr>
                <a:srgbClr val="FFFFFF"/>
              </a:buClr>
              <a:buSzPct val="65000"/>
              <a:buNone/>
              <a:defRPr/>
            </a:pPr>
            <a:r>
              <a:rPr lang="en-US" altLang="en-US" sz="3400" b="0" dirty="0">
                <a:solidFill>
                  <a:schemeClr val="accent6"/>
                </a:solidFill>
              </a:rPr>
              <a:t>49%</a:t>
            </a:r>
            <a:r>
              <a:rPr lang="en-US" altLang="en-US" sz="3400" b="0" dirty="0"/>
              <a:t> </a:t>
            </a:r>
            <a:r>
              <a:rPr lang="en-US" altLang="en-US" sz="2400" b="0" dirty="0">
                <a:solidFill>
                  <a:srgbClr val="5D5D5D"/>
                </a:solidFill>
              </a:rPr>
              <a:t>have estimated how much income they’ll need each month in retirement </a:t>
            </a:r>
          </a:p>
        </p:txBody>
      </p:sp>
      <p:sp>
        <p:nvSpPr>
          <p:cNvPr id="9" name="Rectangle 4">
            <a:extLst>
              <a:ext uri="{FF2B5EF4-FFF2-40B4-BE49-F238E27FC236}">
                <a16:creationId xmlns:a16="http://schemas.microsoft.com/office/drawing/2014/main" id="{25BB1573-41F6-40DE-8743-00149BFA3FFB}"/>
              </a:ext>
            </a:extLst>
          </p:cNvPr>
          <p:cNvSpPr>
            <a:spLocks noChangeArrowheads="1"/>
          </p:cNvSpPr>
          <p:nvPr/>
        </p:nvSpPr>
        <p:spPr bwMode="auto">
          <a:xfrm>
            <a:off x="5158578" y="5157785"/>
            <a:ext cx="39026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chemeClr val="tx1">
                    <a:lumMod val="25000"/>
                  </a:schemeClr>
                </a:solidFill>
              </a:rPr>
              <a:t>Source:  Employee Benefit Research Institute, 2021</a:t>
            </a:r>
          </a:p>
        </p:txBody>
      </p:sp>
      <p:sp>
        <p:nvSpPr>
          <p:cNvPr id="15" name="Rectangle 13">
            <a:extLst>
              <a:ext uri="{FF2B5EF4-FFF2-40B4-BE49-F238E27FC236}">
                <a16:creationId xmlns:a16="http://schemas.microsoft.com/office/drawing/2014/main" id="{AE0ED32E-B3CC-4316-A66F-EC3971602154}"/>
              </a:ext>
            </a:extLst>
          </p:cNvPr>
          <p:cNvSpPr>
            <a:spLocks noChangeArrowheads="1"/>
          </p:cNvSpPr>
          <p:nvPr/>
        </p:nvSpPr>
        <p:spPr bwMode="auto">
          <a:xfrm>
            <a:off x="10719516" y="5956651"/>
            <a:ext cx="1295401" cy="5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defTabSz="793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nSpc>
                <a:spcPct val="120000"/>
              </a:lnSpc>
              <a:spcBef>
                <a:spcPct val="0"/>
              </a:spcBef>
              <a:buFont typeface="Wingdings" panose="05000000000000000000" pitchFamily="2" charset="2"/>
              <a:buNone/>
            </a:pPr>
            <a:r>
              <a:rPr lang="en-US" altLang="en-US" sz="2000" b="0" i="0" dirty="0">
                <a:latin typeface="Calibri" panose="020F0502020204030204" pitchFamily="34" charset="0"/>
              </a:rPr>
              <a:t>Page </a:t>
            </a:r>
            <a:r>
              <a:rPr lang="en-US" altLang="en-US" sz="2000" b="0" dirty="0">
                <a:latin typeface="Calibri" panose="020F0502020204030204" pitchFamily="34" charset="0"/>
              </a:rPr>
              <a:t>8</a:t>
            </a:r>
            <a:endParaRPr lang="en-US" altLang="en-US" sz="2000" b="0" i="0" dirty="0">
              <a:latin typeface="Calibri" panose="020F0502020204030204" pitchFamily="34" charset="0"/>
            </a:endParaRPr>
          </a:p>
        </p:txBody>
      </p:sp>
      <p:pic>
        <p:nvPicPr>
          <p:cNvPr id="3" name="Picture 2" descr="Table&#10;&#10;Description automatically generated with low confidence">
            <a:extLst>
              <a:ext uri="{FF2B5EF4-FFF2-40B4-BE49-F238E27FC236}">
                <a16:creationId xmlns:a16="http://schemas.microsoft.com/office/drawing/2014/main" id="{7037E8A4-37E5-47E9-A506-3866FA367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89" y="1924176"/>
            <a:ext cx="3263720" cy="4447488"/>
          </a:xfrm>
          <a:prstGeom prst="rect">
            <a:avLst/>
          </a:prstGeom>
          <a:ln w="6350">
            <a:solidFill>
              <a:srgbClr val="7F7F7F"/>
            </a:solidFill>
          </a:ln>
        </p:spPr>
      </p:pic>
    </p:spTree>
    <p:extLst>
      <p:ext uri="{BB962C8B-B14F-4D97-AF65-F5344CB8AC3E}">
        <p14:creationId xmlns:p14="http://schemas.microsoft.com/office/powerpoint/2010/main" val="209812562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79B093D-8E6A-47DF-8E9B-0398CF850C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a:extLst>
              <a:ext uri="{FF2B5EF4-FFF2-40B4-BE49-F238E27FC236}">
                <a16:creationId xmlns:a16="http://schemas.microsoft.com/office/drawing/2014/main" id="{B96F4BDE-BD76-4A24-B2CB-413736EF4BCB}"/>
              </a:ext>
            </a:extLst>
          </p:cNvPr>
          <p:cNvSpPr txBox="1">
            <a:spLocks noChangeArrowheads="1"/>
          </p:cNvSpPr>
          <p:nvPr/>
        </p:nvSpPr>
        <p:spPr bwMode="auto">
          <a:xfrm>
            <a:off x="1647467" y="3600478"/>
            <a:ext cx="6323579" cy="193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accent1"/>
              </a:buClr>
              <a:buSzPct val="50000"/>
              <a:buFont typeface="Wingdings" panose="05000000000000000000" pitchFamily="2" charset="2"/>
              <a:buChar char="l"/>
              <a:tabLst>
                <a:tab pos="692150" algn="l"/>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9pPr>
          </a:lstStyle>
          <a:p>
            <a:pPr eaLnBrk="1" hangingPunct="1">
              <a:lnSpc>
                <a:spcPct val="140000"/>
              </a:lnSpc>
              <a:spcBef>
                <a:spcPct val="0"/>
              </a:spcBef>
              <a:buClrTx/>
              <a:buSzTx/>
              <a:buFontTx/>
              <a:buNone/>
            </a:pPr>
            <a:r>
              <a:rPr lang="en-US" altLang="en-US" b="0" dirty="0"/>
              <a:t>1.	Evaluate Your Needs and Set a Goal</a:t>
            </a:r>
          </a:p>
          <a:p>
            <a:pPr eaLnBrk="1" hangingPunct="1">
              <a:lnSpc>
                <a:spcPct val="140000"/>
              </a:lnSpc>
              <a:spcBef>
                <a:spcPct val="0"/>
              </a:spcBef>
              <a:buClrTx/>
              <a:buSzTx/>
              <a:buFontTx/>
              <a:buNone/>
            </a:pPr>
            <a:r>
              <a:rPr lang="en-US" altLang="en-US" sz="3200" dirty="0">
                <a:solidFill>
                  <a:schemeClr val="accent2"/>
                </a:solidFill>
              </a:rPr>
              <a:t>2. 	Develop a Strategy</a:t>
            </a:r>
          </a:p>
          <a:p>
            <a:pPr eaLnBrk="1" hangingPunct="1">
              <a:lnSpc>
                <a:spcPct val="140000"/>
              </a:lnSpc>
              <a:spcBef>
                <a:spcPct val="0"/>
              </a:spcBef>
              <a:buClrTx/>
              <a:buSzTx/>
              <a:buFontTx/>
              <a:buNone/>
            </a:pPr>
            <a:r>
              <a:rPr lang="en-US" altLang="en-US" b="0" dirty="0">
                <a:solidFill>
                  <a:srgbClr val="6D6D6D"/>
                </a:solidFill>
              </a:rPr>
              <a:t>3.	Protect Your Nest Egg</a:t>
            </a:r>
          </a:p>
        </p:txBody>
      </p:sp>
      <p:pic>
        <p:nvPicPr>
          <p:cNvPr id="7" name="Picture 3">
            <a:extLst>
              <a:ext uri="{FF2B5EF4-FFF2-40B4-BE49-F238E27FC236}">
                <a16:creationId xmlns:a16="http://schemas.microsoft.com/office/drawing/2014/main" id="{DC2B0452-D5D0-4792-8A65-C454D88C18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50756"/>
            <a:ext cx="436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6365F6F9-1F27-48AC-A1DE-BDDB9C581155}"/>
              </a:ext>
            </a:extLst>
          </p:cNvPr>
          <p:cNvSpPr txBox="1">
            <a:spLocks noChangeArrowheads="1"/>
          </p:cNvSpPr>
          <p:nvPr/>
        </p:nvSpPr>
        <p:spPr bwMode="auto">
          <a:xfrm>
            <a:off x="1610188" y="2157622"/>
            <a:ext cx="7989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rtl="0" eaLnBrk="0" fontAlgn="base" hangingPunct="0">
              <a:lnSpc>
                <a:spcPct val="89000"/>
              </a:lnSpc>
              <a:spcBef>
                <a:spcPct val="0"/>
              </a:spcBef>
              <a:spcAft>
                <a:spcPct val="0"/>
              </a:spcAft>
              <a:defRPr sz="3500" b="1">
                <a:solidFill>
                  <a:srgbClr val="5D5D5D"/>
                </a:solidFill>
                <a:latin typeface="Calibri Light" panose="020F0302020204030204" pitchFamily="34" charset="0"/>
                <a:ea typeface="+mj-ea"/>
                <a:cs typeface="+mj-cs"/>
              </a:defRPr>
            </a:lvl1pPr>
            <a:lvl2pPr algn="l" rtl="0" eaLnBrk="0" fontAlgn="base" hangingPunct="0">
              <a:lnSpc>
                <a:spcPct val="89000"/>
              </a:lnSpc>
              <a:spcBef>
                <a:spcPct val="0"/>
              </a:spcBef>
              <a:spcAft>
                <a:spcPct val="0"/>
              </a:spcAft>
              <a:defRPr sz="3500" b="1">
                <a:solidFill>
                  <a:srgbClr val="5D5D5D"/>
                </a:solidFill>
                <a:latin typeface="Calibri Light" pitchFamily="34" charset="0"/>
              </a:defRPr>
            </a:lvl2pPr>
            <a:lvl3pPr algn="l" rtl="0" eaLnBrk="0" fontAlgn="base" hangingPunct="0">
              <a:lnSpc>
                <a:spcPct val="89000"/>
              </a:lnSpc>
              <a:spcBef>
                <a:spcPct val="0"/>
              </a:spcBef>
              <a:spcAft>
                <a:spcPct val="0"/>
              </a:spcAft>
              <a:defRPr sz="3500" b="1">
                <a:solidFill>
                  <a:srgbClr val="5D5D5D"/>
                </a:solidFill>
                <a:latin typeface="Calibri Light" pitchFamily="34" charset="0"/>
              </a:defRPr>
            </a:lvl3pPr>
            <a:lvl4pPr algn="l" rtl="0" eaLnBrk="0" fontAlgn="base" hangingPunct="0">
              <a:lnSpc>
                <a:spcPct val="89000"/>
              </a:lnSpc>
              <a:spcBef>
                <a:spcPct val="0"/>
              </a:spcBef>
              <a:spcAft>
                <a:spcPct val="0"/>
              </a:spcAft>
              <a:defRPr sz="3500" b="1">
                <a:solidFill>
                  <a:srgbClr val="5D5D5D"/>
                </a:solidFill>
                <a:latin typeface="Calibri Light" pitchFamily="34" charset="0"/>
              </a:defRPr>
            </a:lvl4pPr>
            <a:lvl5pPr algn="l" rtl="0" eaLnBrk="0" fontAlgn="base" hangingPunct="0">
              <a:lnSpc>
                <a:spcPct val="89000"/>
              </a:lnSpc>
              <a:spcBef>
                <a:spcPct val="0"/>
              </a:spcBef>
              <a:spcAft>
                <a:spcPct val="0"/>
              </a:spcAft>
              <a:defRPr sz="3500" b="1">
                <a:solidFill>
                  <a:srgbClr val="5D5D5D"/>
                </a:solidFill>
                <a:latin typeface="Calibri Light" pitchFamily="34" charset="0"/>
              </a:defRPr>
            </a:lvl5pPr>
            <a:lvl6pPr marL="457200" algn="l" rtl="0" eaLnBrk="0" fontAlgn="base" hangingPunct="0">
              <a:lnSpc>
                <a:spcPct val="89000"/>
              </a:lnSpc>
              <a:spcBef>
                <a:spcPct val="0"/>
              </a:spcBef>
              <a:spcAft>
                <a:spcPct val="0"/>
              </a:spcAft>
              <a:defRPr sz="3500" b="1">
                <a:solidFill>
                  <a:srgbClr val="FBE181"/>
                </a:solidFill>
                <a:latin typeface="Arial" charset="0"/>
              </a:defRPr>
            </a:lvl6pPr>
            <a:lvl7pPr marL="914400" algn="l" rtl="0" eaLnBrk="0" fontAlgn="base" hangingPunct="0">
              <a:lnSpc>
                <a:spcPct val="89000"/>
              </a:lnSpc>
              <a:spcBef>
                <a:spcPct val="0"/>
              </a:spcBef>
              <a:spcAft>
                <a:spcPct val="0"/>
              </a:spcAft>
              <a:defRPr sz="3500" b="1">
                <a:solidFill>
                  <a:srgbClr val="FBE181"/>
                </a:solidFill>
                <a:latin typeface="Arial" charset="0"/>
              </a:defRPr>
            </a:lvl7pPr>
            <a:lvl8pPr marL="1371600" algn="l" rtl="0" eaLnBrk="0" fontAlgn="base" hangingPunct="0">
              <a:lnSpc>
                <a:spcPct val="89000"/>
              </a:lnSpc>
              <a:spcBef>
                <a:spcPct val="0"/>
              </a:spcBef>
              <a:spcAft>
                <a:spcPct val="0"/>
              </a:spcAft>
              <a:defRPr sz="3500" b="1">
                <a:solidFill>
                  <a:srgbClr val="FBE181"/>
                </a:solidFill>
                <a:latin typeface="Arial" charset="0"/>
              </a:defRPr>
            </a:lvl8pPr>
            <a:lvl9pPr marL="1828800" algn="l" rtl="0" eaLnBrk="0" fontAlgn="base" hangingPunct="0">
              <a:lnSpc>
                <a:spcPct val="89000"/>
              </a:lnSpc>
              <a:spcBef>
                <a:spcPct val="0"/>
              </a:spcBef>
              <a:spcAft>
                <a:spcPct val="0"/>
              </a:spcAft>
              <a:defRPr sz="3500" b="1">
                <a:solidFill>
                  <a:srgbClr val="FBE181"/>
                </a:solidFill>
                <a:latin typeface="Arial" charset="0"/>
              </a:defRPr>
            </a:lvl9pPr>
          </a:lstStyle>
          <a:p>
            <a:pPr>
              <a:defRPr/>
            </a:pPr>
            <a:r>
              <a:rPr lang="en-US" altLang="en-US" sz="4200" b="0" kern="0" dirty="0">
                <a:latin typeface="Calibri" panose="020F0502020204030204" pitchFamily="34" charset="0"/>
              </a:rPr>
              <a:t>Three Keys to Funding a </a:t>
            </a:r>
            <a:br>
              <a:rPr lang="en-US" altLang="en-US" sz="4200" b="0" kern="0" dirty="0">
                <a:latin typeface="Calibri" panose="020F0502020204030204" pitchFamily="34" charset="0"/>
              </a:rPr>
            </a:br>
            <a:r>
              <a:rPr lang="en-US" altLang="en-US" sz="4200" b="0" kern="0" dirty="0">
                <a:latin typeface="Calibri" panose="020F0502020204030204" pitchFamily="34" charset="0"/>
              </a:rPr>
              <a:t>Comfortable Retirement</a:t>
            </a: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7C7F-352F-4E48-B1EE-1ADBE5AAB239}"/>
              </a:ext>
            </a:extLst>
          </p:cNvPr>
          <p:cNvSpPr>
            <a:spLocks noGrp="1"/>
          </p:cNvSpPr>
          <p:nvPr>
            <p:ph idx="1"/>
          </p:nvPr>
        </p:nvSpPr>
        <p:spPr>
          <a:xfrm>
            <a:off x="1947672" y="2910840"/>
            <a:ext cx="8296656" cy="1036320"/>
          </a:xfrm>
        </p:spPr>
        <p:txBody>
          <a:bodyPr/>
          <a:lstStyle/>
          <a:p>
            <a:pPr marL="0" indent="0" algn="ctr">
              <a:buNone/>
            </a:pPr>
            <a:r>
              <a:rPr lang="en-US" sz="1800" dirty="0">
                <a:solidFill>
                  <a:schemeClr val="bg1">
                    <a:lumMod val="10000"/>
                  </a:schemeClr>
                </a:solidFill>
              </a:rPr>
              <a:t>Securities and advisory services are offered through LPL Financial (LPL), a </a:t>
            </a:r>
          </a:p>
          <a:p>
            <a:pPr marL="0" indent="0" algn="ctr">
              <a:buNone/>
            </a:pPr>
            <a:r>
              <a:rPr lang="en-US" sz="1800" dirty="0">
                <a:solidFill>
                  <a:schemeClr val="bg1">
                    <a:lumMod val="10000"/>
                  </a:schemeClr>
                </a:solidFill>
              </a:rPr>
              <a:t>registered investment advisor and broker/dealer (member FINRA/SIPC). </a:t>
            </a:r>
            <a:endParaRPr lang="en-US" dirty="0"/>
          </a:p>
        </p:txBody>
      </p:sp>
    </p:spTree>
    <p:extLst>
      <p:ext uri="{BB962C8B-B14F-4D97-AF65-F5344CB8AC3E}">
        <p14:creationId xmlns:p14="http://schemas.microsoft.com/office/powerpoint/2010/main" val="404387461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3">
            <a:extLst>
              <a:ext uri="{FF2B5EF4-FFF2-40B4-BE49-F238E27FC236}">
                <a16:creationId xmlns:a16="http://schemas.microsoft.com/office/drawing/2014/main" id="{B214985A-8D70-4F8D-9AA6-5D356DFE7D6D}"/>
              </a:ext>
            </a:extLst>
          </p:cNvPr>
          <p:cNvSpPr>
            <a:spLocks noChangeArrowheads="1"/>
          </p:cNvSpPr>
          <p:nvPr/>
        </p:nvSpPr>
        <p:spPr bwMode="auto">
          <a:xfrm>
            <a:off x="732367" y="1676400"/>
            <a:ext cx="548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tabLst>
                <a:tab pos="342900" algn="l"/>
              </a:tabLst>
              <a:defRPr sz="2800">
                <a:solidFill>
                  <a:schemeClr val="accent1"/>
                </a:solidFill>
                <a:latin typeface="Calibri" panose="020F0502020204030204" pitchFamily="34" charset="0"/>
              </a:defRPr>
            </a:lvl1pPr>
            <a:lvl2pPr marL="2286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9pPr>
          </a:lstStyle>
          <a:p>
            <a:pPr lvl="1">
              <a:spcBef>
                <a:spcPct val="40000"/>
              </a:spcBef>
              <a:buFont typeface="Wingdings" panose="05000000000000000000" pitchFamily="2" charset="2"/>
              <a:buChar char="l"/>
            </a:pPr>
            <a:r>
              <a:rPr lang="en-US" altLang="en-US" b="0" dirty="0">
                <a:solidFill>
                  <a:srgbClr val="5D5D5D"/>
                </a:solidFill>
              </a:rPr>
              <a:t> Pre-tax contributions</a:t>
            </a:r>
          </a:p>
          <a:p>
            <a:pPr lvl="1">
              <a:spcBef>
                <a:spcPct val="40000"/>
              </a:spcBef>
              <a:buFont typeface="Wingdings" panose="05000000000000000000" pitchFamily="2" charset="2"/>
              <a:buChar char="l"/>
            </a:pPr>
            <a:r>
              <a:rPr lang="en-US" altLang="en-US" b="0" dirty="0">
                <a:solidFill>
                  <a:srgbClr val="5D5D5D"/>
                </a:solidFill>
              </a:rPr>
              <a:t> Tax-deferred accumulation</a:t>
            </a:r>
          </a:p>
          <a:p>
            <a:pPr lvl="1">
              <a:spcBef>
                <a:spcPct val="40000"/>
              </a:spcBef>
              <a:buFont typeface="Wingdings" panose="05000000000000000000" pitchFamily="2" charset="2"/>
              <a:buChar char="l"/>
            </a:pPr>
            <a:r>
              <a:rPr lang="en-US" altLang="en-US" b="0" dirty="0">
                <a:solidFill>
                  <a:srgbClr val="5D5D5D"/>
                </a:solidFill>
              </a:rPr>
              <a:t> Possible employer match</a:t>
            </a:r>
          </a:p>
          <a:p>
            <a:pPr lvl="1">
              <a:spcBef>
                <a:spcPct val="40000"/>
              </a:spcBef>
              <a:buFont typeface="Wingdings" panose="05000000000000000000" pitchFamily="2" charset="2"/>
              <a:buChar char="l"/>
            </a:pPr>
            <a:r>
              <a:rPr lang="en-US" altLang="en-US" b="0" dirty="0">
                <a:solidFill>
                  <a:srgbClr val="5D5D5D"/>
                </a:solidFill>
              </a:rPr>
              <a:t> Annual contribution limits</a:t>
            </a:r>
          </a:p>
        </p:txBody>
      </p:sp>
      <p:sp>
        <p:nvSpPr>
          <p:cNvPr id="55301" name="Rectangle 5">
            <a:extLst>
              <a:ext uri="{FF2B5EF4-FFF2-40B4-BE49-F238E27FC236}">
                <a16:creationId xmlns:a16="http://schemas.microsoft.com/office/drawing/2014/main" id="{6D918034-8A61-466D-801D-7B7E91154339}"/>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Work-Based Retirement Savings Plans</a:t>
            </a:r>
          </a:p>
        </p:txBody>
      </p:sp>
      <p:sp>
        <p:nvSpPr>
          <p:cNvPr id="21" name="Rectangle 20">
            <a:extLst>
              <a:ext uri="{FF2B5EF4-FFF2-40B4-BE49-F238E27FC236}">
                <a16:creationId xmlns:a16="http://schemas.microsoft.com/office/drawing/2014/main" id="{B41481C5-44B5-44D3-8ED6-066EB8757C1B}"/>
              </a:ext>
            </a:extLst>
          </p:cNvPr>
          <p:cNvSpPr/>
          <p:nvPr/>
        </p:nvSpPr>
        <p:spPr>
          <a:xfrm>
            <a:off x="7664660" y="2551313"/>
            <a:ext cx="900119" cy="4965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64DCD58-08A8-4929-A959-7BED9880F106}"/>
              </a:ext>
            </a:extLst>
          </p:cNvPr>
          <p:cNvGrpSpPr/>
          <p:nvPr/>
        </p:nvGrpSpPr>
        <p:grpSpPr>
          <a:xfrm>
            <a:off x="6245380" y="1806497"/>
            <a:ext cx="5302864" cy="3270879"/>
            <a:chOff x="7328176" y="1288629"/>
            <a:chExt cx="5302864" cy="3270879"/>
          </a:xfrm>
        </p:grpSpPr>
        <p:sp>
          <p:nvSpPr>
            <p:cNvPr id="7" name="Rectangle 6">
              <a:extLst>
                <a:ext uri="{FF2B5EF4-FFF2-40B4-BE49-F238E27FC236}">
                  <a16:creationId xmlns:a16="http://schemas.microsoft.com/office/drawing/2014/main" id="{60101B66-56B7-4FBD-9929-FF11CAB25D9B}"/>
                </a:ext>
              </a:extLst>
            </p:cNvPr>
            <p:cNvSpPr/>
            <p:nvPr/>
          </p:nvSpPr>
          <p:spPr>
            <a:xfrm>
              <a:off x="8741232" y="2529403"/>
              <a:ext cx="900119" cy="161619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25993B-747C-47DF-B187-ACFA1A242125}"/>
                </a:ext>
              </a:extLst>
            </p:cNvPr>
            <p:cNvSpPr txBox="1"/>
            <p:nvPr/>
          </p:nvSpPr>
          <p:spPr>
            <a:xfrm>
              <a:off x="9647420" y="2137549"/>
              <a:ext cx="2983620" cy="323165"/>
            </a:xfrm>
            <a:prstGeom prst="rect">
              <a:avLst/>
            </a:prstGeom>
            <a:noFill/>
          </p:spPr>
          <p:txBody>
            <a:bodyPr wrap="square" rtlCol="0">
              <a:spAutoFit/>
            </a:bodyPr>
            <a:lstStyle/>
            <a:p>
              <a:pPr>
                <a:lnSpc>
                  <a:spcPts val="1800"/>
                </a:lnSpc>
              </a:pPr>
              <a:r>
                <a:rPr lang="en-US" sz="1600" dirty="0">
                  <a:solidFill>
                    <a:srgbClr val="5D5D5D"/>
                  </a:solidFill>
                </a:rPr>
                <a:t>Catch-up limit (age 50+)</a:t>
              </a:r>
            </a:p>
          </p:txBody>
        </p:sp>
        <p:sp>
          <p:nvSpPr>
            <p:cNvPr id="10" name="TextBox 9">
              <a:extLst>
                <a:ext uri="{FF2B5EF4-FFF2-40B4-BE49-F238E27FC236}">
                  <a16:creationId xmlns:a16="http://schemas.microsoft.com/office/drawing/2014/main" id="{DB0F2324-6AB1-456C-BDEE-A86A2C06F91B}"/>
                </a:ext>
              </a:extLst>
            </p:cNvPr>
            <p:cNvSpPr txBox="1"/>
            <p:nvPr/>
          </p:nvSpPr>
          <p:spPr>
            <a:xfrm>
              <a:off x="9641350" y="2583102"/>
              <a:ext cx="2839696" cy="338554"/>
            </a:xfrm>
            <a:prstGeom prst="rect">
              <a:avLst/>
            </a:prstGeom>
            <a:noFill/>
          </p:spPr>
          <p:txBody>
            <a:bodyPr wrap="square" rtlCol="0">
              <a:spAutoFit/>
            </a:bodyPr>
            <a:lstStyle/>
            <a:p>
              <a:r>
                <a:rPr lang="en-US" sz="1600" dirty="0">
                  <a:solidFill>
                    <a:srgbClr val="5D5D5D"/>
                  </a:solidFill>
                </a:rPr>
                <a:t>Annual contribution limit</a:t>
              </a:r>
            </a:p>
          </p:txBody>
        </p:sp>
        <p:sp>
          <p:nvSpPr>
            <p:cNvPr id="12" name="Rectangle 4">
              <a:extLst>
                <a:ext uri="{FF2B5EF4-FFF2-40B4-BE49-F238E27FC236}">
                  <a16:creationId xmlns:a16="http://schemas.microsoft.com/office/drawing/2014/main" id="{B86CE7F1-331D-4FE4-9AAA-8BD054E631EB}"/>
                </a:ext>
              </a:extLst>
            </p:cNvPr>
            <p:cNvSpPr>
              <a:spLocks noChangeArrowheads="1"/>
            </p:cNvSpPr>
            <p:nvPr/>
          </p:nvSpPr>
          <p:spPr bwMode="auto">
            <a:xfrm>
              <a:off x="7464677" y="1288629"/>
              <a:ext cx="3406560" cy="61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ctr">
                <a:lnSpc>
                  <a:spcPct val="95000"/>
                </a:lnSpc>
                <a:spcBef>
                  <a:spcPct val="0"/>
                </a:spcBef>
                <a:buClrTx/>
                <a:buSzTx/>
                <a:buFontTx/>
                <a:buNone/>
                <a:defRPr/>
              </a:pPr>
              <a:r>
                <a:rPr lang="en-US" altLang="en-US" sz="1800" dirty="0">
                  <a:solidFill>
                    <a:srgbClr val="5D5D5D"/>
                  </a:solidFill>
                </a:rPr>
                <a:t>Retirement Savings Plan </a:t>
              </a:r>
              <a:br>
                <a:rPr lang="en-US" altLang="en-US" sz="1800" dirty="0">
                  <a:solidFill>
                    <a:srgbClr val="5D5D5D"/>
                  </a:solidFill>
                </a:rPr>
              </a:br>
              <a:r>
                <a:rPr lang="en-US" altLang="en-US" sz="1800" dirty="0">
                  <a:solidFill>
                    <a:srgbClr val="5D5D5D"/>
                  </a:solidFill>
                </a:rPr>
                <a:t>Contribution Limits</a:t>
              </a:r>
            </a:p>
          </p:txBody>
        </p:sp>
        <p:sp>
          <p:nvSpPr>
            <p:cNvPr id="14" name="TextBox 13">
              <a:extLst>
                <a:ext uri="{FF2B5EF4-FFF2-40B4-BE49-F238E27FC236}">
                  <a16:creationId xmlns:a16="http://schemas.microsoft.com/office/drawing/2014/main" id="{7428F763-724C-4CE0-92CF-213C0F725FED}"/>
                </a:ext>
              </a:extLst>
            </p:cNvPr>
            <p:cNvSpPr txBox="1"/>
            <p:nvPr/>
          </p:nvSpPr>
          <p:spPr>
            <a:xfrm>
              <a:off x="8734510" y="4190176"/>
              <a:ext cx="956495" cy="369332"/>
            </a:xfrm>
            <a:prstGeom prst="rect">
              <a:avLst/>
            </a:prstGeom>
            <a:noFill/>
          </p:spPr>
          <p:txBody>
            <a:bodyPr wrap="square" rtlCol="0">
              <a:spAutoFit/>
            </a:bodyPr>
            <a:lstStyle/>
            <a:p>
              <a:pPr algn="ctr"/>
              <a:r>
                <a:rPr lang="en-US" dirty="0">
                  <a:solidFill>
                    <a:srgbClr val="5D5D5D"/>
                  </a:solidFill>
                </a:rPr>
                <a:t>2022</a:t>
              </a:r>
            </a:p>
          </p:txBody>
        </p:sp>
        <p:sp>
          <p:nvSpPr>
            <p:cNvPr id="15" name="Text Box 32">
              <a:extLst>
                <a:ext uri="{FF2B5EF4-FFF2-40B4-BE49-F238E27FC236}">
                  <a16:creationId xmlns:a16="http://schemas.microsoft.com/office/drawing/2014/main" id="{7BC86E3D-5529-49DB-A0F3-4F66EDF9D8E6}"/>
                </a:ext>
              </a:extLst>
            </p:cNvPr>
            <p:cNvSpPr txBox="1">
              <a:spLocks noChangeArrowheads="1"/>
            </p:cNvSpPr>
            <p:nvPr/>
          </p:nvSpPr>
          <p:spPr bwMode="auto">
            <a:xfrm>
              <a:off x="7328176" y="2145042"/>
              <a:ext cx="1102315" cy="369332"/>
            </a:xfrm>
            <a:prstGeom prst="rect">
              <a:avLst/>
            </a:prstGeom>
            <a:noFill/>
            <a:ln w="9525">
              <a:noFill/>
              <a:miter lim="800000"/>
              <a:headEnd/>
              <a:tailEnd/>
            </a:ln>
          </p:spPr>
          <p:txBody>
            <a:bodyPr wrap="square">
              <a:spAutoFit/>
            </a:bodyPr>
            <a:lstStyle/>
            <a:p>
              <a:pPr algn="ctr">
                <a:spcBef>
                  <a:spcPct val="50000"/>
                </a:spcBef>
              </a:pPr>
              <a:endParaRPr lang="en-US" b="1" dirty="0">
                <a:solidFill>
                  <a:srgbClr val="FFFFFF"/>
                </a:solidFill>
              </a:endParaRPr>
            </a:p>
          </p:txBody>
        </p:sp>
        <p:grpSp>
          <p:nvGrpSpPr>
            <p:cNvPr id="16" name="Group 15">
              <a:extLst>
                <a:ext uri="{FF2B5EF4-FFF2-40B4-BE49-F238E27FC236}">
                  <a16:creationId xmlns:a16="http://schemas.microsoft.com/office/drawing/2014/main" id="{6CD97BF8-304C-4E99-839C-A9F3351ED02C}"/>
                </a:ext>
              </a:extLst>
            </p:cNvPr>
            <p:cNvGrpSpPr/>
            <p:nvPr/>
          </p:nvGrpSpPr>
          <p:grpSpPr>
            <a:xfrm>
              <a:off x="8631907" y="2090058"/>
              <a:ext cx="1116529" cy="831778"/>
              <a:chOff x="7481448" y="2299591"/>
              <a:chExt cx="1116529" cy="831778"/>
            </a:xfrm>
          </p:grpSpPr>
          <p:sp>
            <p:nvSpPr>
              <p:cNvPr id="18" name="Text Box 32">
                <a:extLst>
                  <a:ext uri="{FF2B5EF4-FFF2-40B4-BE49-F238E27FC236}">
                    <a16:creationId xmlns:a16="http://schemas.microsoft.com/office/drawing/2014/main" id="{5834278B-DC9C-4771-A4D9-8660E202D323}"/>
                  </a:ext>
                </a:extLst>
              </p:cNvPr>
              <p:cNvSpPr txBox="1">
                <a:spLocks noChangeArrowheads="1"/>
              </p:cNvSpPr>
              <p:nvPr/>
            </p:nvSpPr>
            <p:spPr bwMode="auto">
              <a:xfrm>
                <a:off x="7495662" y="2762037"/>
                <a:ext cx="1102315" cy="369332"/>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$20,500</a:t>
                </a:r>
              </a:p>
            </p:txBody>
          </p:sp>
          <p:sp>
            <p:nvSpPr>
              <p:cNvPr id="19" name="Text Box 32">
                <a:extLst>
                  <a:ext uri="{FF2B5EF4-FFF2-40B4-BE49-F238E27FC236}">
                    <a16:creationId xmlns:a16="http://schemas.microsoft.com/office/drawing/2014/main" id="{1F791325-65AD-472A-A546-06412F4BAC28}"/>
                  </a:ext>
                </a:extLst>
              </p:cNvPr>
              <p:cNvSpPr txBox="1">
                <a:spLocks noChangeArrowheads="1"/>
              </p:cNvSpPr>
              <p:nvPr/>
            </p:nvSpPr>
            <p:spPr bwMode="auto">
              <a:xfrm>
                <a:off x="7481448" y="2299591"/>
                <a:ext cx="1102315" cy="369332"/>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$6,500</a:t>
                </a:r>
                <a:endParaRPr lang="en-US" b="1" dirty="0">
                  <a:solidFill>
                    <a:srgbClr val="FFFFFF"/>
                  </a:solidFill>
                </a:endParaRPr>
              </a:p>
            </p:txBody>
          </p:sp>
        </p:grpSp>
      </p:grpSp>
    </p:spTree>
    <p:extLst>
      <p:ext uri="{BB962C8B-B14F-4D97-AF65-F5344CB8AC3E}">
        <p14:creationId xmlns:p14="http://schemas.microsoft.com/office/powerpoint/2010/main" val="15214130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room&#10;&#10;Description automatically generated">
            <a:extLst>
              <a:ext uri="{FF2B5EF4-FFF2-40B4-BE49-F238E27FC236}">
                <a16:creationId xmlns:a16="http://schemas.microsoft.com/office/drawing/2014/main" id="{09904E24-BEFF-4D5F-94C5-9A2ADABF29D5}"/>
              </a:ext>
            </a:extLst>
          </p:cNvPr>
          <p:cNvPicPr>
            <a:picLocks noChangeAspect="1"/>
          </p:cNvPicPr>
          <p:nvPr/>
        </p:nvPicPr>
        <p:blipFill rotWithShape="1">
          <a:blip r:embed="rId3">
            <a:extLst>
              <a:ext uri="{28A0092B-C50C-407E-A947-70E740481C1C}">
                <a14:useLocalDpi xmlns:a14="http://schemas.microsoft.com/office/drawing/2010/main" val="0"/>
              </a:ext>
            </a:extLst>
          </a:blip>
          <a:srcRect l="-6798" t="398" r="18627" b="-398"/>
          <a:stretch/>
        </p:blipFill>
        <p:spPr>
          <a:xfrm>
            <a:off x="4444498" y="1059976"/>
            <a:ext cx="7747502" cy="5846928"/>
          </a:xfrm>
          <a:prstGeom prst="rect">
            <a:avLst/>
          </a:prstGeom>
        </p:spPr>
      </p:pic>
      <p:sp>
        <p:nvSpPr>
          <p:cNvPr id="2" name="Title 1">
            <a:extLst>
              <a:ext uri="{FF2B5EF4-FFF2-40B4-BE49-F238E27FC236}">
                <a16:creationId xmlns:a16="http://schemas.microsoft.com/office/drawing/2014/main" id="{E196FAB0-5B36-4881-AC40-B784682B2B79}"/>
              </a:ext>
            </a:extLst>
          </p:cNvPr>
          <p:cNvSpPr>
            <a:spLocks noGrp="1"/>
          </p:cNvSpPr>
          <p:nvPr>
            <p:ph type="title"/>
          </p:nvPr>
        </p:nvSpPr>
        <p:spPr/>
        <p:txBody>
          <a:bodyPr/>
          <a:lstStyle/>
          <a:p>
            <a:r>
              <a:rPr lang="en-US" dirty="0"/>
              <a:t>Roth Contributions</a:t>
            </a:r>
          </a:p>
        </p:txBody>
      </p:sp>
      <p:sp>
        <p:nvSpPr>
          <p:cNvPr id="3" name="Content Placeholder 2">
            <a:extLst>
              <a:ext uri="{FF2B5EF4-FFF2-40B4-BE49-F238E27FC236}">
                <a16:creationId xmlns:a16="http://schemas.microsoft.com/office/drawing/2014/main" id="{00631C2F-5CF8-42A8-ACFC-C000E0D162B2}"/>
              </a:ext>
            </a:extLst>
          </p:cNvPr>
          <p:cNvSpPr>
            <a:spLocks noGrp="1"/>
          </p:cNvSpPr>
          <p:nvPr>
            <p:ph idx="1"/>
          </p:nvPr>
        </p:nvSpPr>
        <p:spPr>
          <a:xfrm>
            <a:off x="732368" y="1727772"/>
            <a:ext cx="6552950" cy="4114800"/>
          </a:xfrm>
        </p:spPr>
        <p:txBody>
          <a:bodyPr/>
          <a:lstStyle/>
          <a:p>
            <a:pPr marL="285750" indent="-285750">
              <a:spcBef>
                <a:spcPts val="800"/>
              </a:spcBef>
            </a:pPr>
            <a:r>
              <a:rPr lang="en-US" dirty="0"/>
              <a:t>After-tax contributions</a:t>
            </a:r>
          </a:p>
          <a:p>
            <a:pPr marL="285750" indent="-285750">
              <a:spcBef>
                <a:spcPts val="800"/>
              </a:spcBef>
            </a:pPr>
            <a:r>
              <a:rPr lang="en-US" dirty="0"/>
              <a:t>Funds grow tax deferred until withdrawn </a:t>
            </a:r>
          </a:p>
          <a:p>
            <a:pPr marL="285750" indent="-285750">
              <a:spcBef>
                <a:spcPts val="800"/>
              </a:spcBef>
            </a:pPr>
            <a:r>
              <a:rPr lang="en-US" dirty="0"/>
              <a:t>Qualified distributions are free of </a:t>
            </a:r>
            <a:br>
              <a:rPr lang="en-US" dirty="0"/>
            </a:br>
            <a:r>
              <a:rPr lang="en-US" dirty="0"/>
              <a:t>federal income tax</a:t>
            </a:r>
          </a:p>
          <a:p>
            <a:pPr marL="285750" indent="-285750">
              <a:spcBef>
                <a:spcPts val="800"/>
              </a:spcBef>
            </a:pPr>
            <a:r>
              <a:rPr lang="en-US" dirty="0"/>
              <a:t>Must meet 5-year holding requirement AND have reached age 59½ or be disabled</a:t>
            </a:r>
          </a:p>
          <a:p>
            <a:pPr marL="285750" indent="-285750">
              <a:spcBef>
                <a:spcPts val="800"/>
              </a:spcBef>
            </a:pPr>
            <a:r>
              <a:rPr lang="en-US" dirty="0"/>
              <a:t>Nonqualified distributions are taxable</a:t>
            </a:r>
          </a:p>
          <a:p>
            <a:endParaRPr lang="en-US" dirty="0"/>
          </a:p>
        </p:txBody>
      </p:sp>
      <p:sp>
        <p:nvSpPr>
          <p:cNvPr id="28" name="Text Box 32">
            <a:extLst>
              <a:ext uri="{FF2B5EF4-FFF2-40B4-BE49-F238E27FC236}">
                <a16:creationId xmlns:a16="http://schemas.microsoft.com/office/drawing/2014/main" id="{09B42B0F-D3D8-4EDB-B483-5933ADF02790}"/>
              </a:ext>
            </a:extLst>
          </p:cNvPr>
          <p:cNvSpPr txBox="1">
            <a:spLocks noChangeArrowheads="1"/>
          </p:cNvSpPr>
          <p:nvPr/>
        </p:nvSpPr>
        <p:spPr bwMode="auto">
          <a:xfrm>
            <a:off x="8689242" y="2537916"/>
            <a:ext cx="952109" cy="400110"/>
          </a:xfrm>
          <a:prstGeom prst="rect">
            <a:avLst/>
          </a:prstGeom>
          <a:noFill/>
          <a:ln w="9525">
            <a:noFill/>
            <a:miter lim="800000"/>
            <a:headEnd/>
            <a:tailEnd/>
          </a:ln>
        </p:spPr>
        <p:txBody>
          <a:bodyPr wrap="square">
            <a:spAutoFit/>
          </a:bodyPr>
          <a:lstStyle/>
          <a:p>
            <a:pPr algn="ctr">
              <a:spcBef>
                <a:spcPct val="50000"/>
              </a:spcBef>
            </a:pPr>
            <a:endParaRPr lang="en-US" sz="2000" b="1" dirty="0">
              <a:solidFill>
                <a:srgbClr val="FFFFFF"/>
              </a:solidFill>
            </a:endParaRPr>
          </a:p>
        </p:txBody>
      </p:sp>
    </p:spTree>
    <p:extLst>
      <p:ext uri="{BB962C8B-B14F-4D97-AF65-F5344CB8AC3E}">
        <p14:creationId xmlns:p14="http://schemas.microsoft.com/office/powerpoint/2010/main" val="194970919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C1663-A0B0-4552-AF51-168B79D194DC}"/>
              </a:ext>
            </a:extLst>
          </p:cNvPr>
          <p:cNvPicPr>
            <a:picLocks noChangeAspect="1"/>
          </p:cNvPicPr>
          <p:nvPr/>
        </p:nvPicPr>
        <p:blipFill rotWithShape="1">
          <a:blip r:embed="rId3">
            <a:extLst>
              <a:ext uri="{28A0092B-C50C-407E-A947-70E740481C1C}">
                <a14:useLocalDpi xmlns:a14="http://schemas.microsoft.com/office/drawing/2010/main" val="0"/>
              </a:ext>
            </a:extLst>
          </a:blip>
          <a:srcRect l="321" t="6133" r="13366" b="336"/>
          <a:stretch/>
        </p:blipFill>
        <p:spPr>
          <a:xfrm>
            <a:off x="4964654" y="930535"/>
            <a:ext cx="7227346" cy="5906181"/>
          </a:xfrm>
          <a:prstGeom prst="rect">
            <a:avLst/>
          </a:prstGeom>
        </p:spPr>
      </p:pic>
      <p:sp>
        <p:nvSpPr>
          <p:cNvPr id="59397" name="Rectangle 5">
            <a:extLst>
              <a:ext uri="{FF2B5EF4-FFF2-40B4-BE49-F238E27FC236}">
                <a16:creationId xmlns:a16="http://schemas.microsoft.com/office/drawing/2014/main" id="{3D4D180F-5ADD-48D6-949C-8CAA90617CF5}"/>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Traditional IRA</a:t>
            </a:r>
          </a:p>
        </p:txBody>
      </p:sp>
      <p:sp>
        <p:nvSpPr>
          <p:cNvPr id="59398" name="Content Placeholder 1">
            <a:extLst>
              <a:ext uri="{FF2B5EF4-FFF2-40B4-BE49-F238E27FC236}">
                <a16:creationId xmlns:a16="http://schemas.microsoft.com/office/drawing/2014/main" id="{805305FE-8FCA-4D96-8B19-7C23743BC988}"/>
              </a:ext>
            </a:extLst>
          </p:cNvPr>
          <p:cNvSpPr>
            <a:spLocks noGrp="1"/>
          </p:cNvSpPr>
          <p:nvPr>
            <p:ph idx="1"/>
          </p:nvPr>
        </p:nvSpPr>
        <p:spPr>
          <a:xfrm>
            <a:off x="732366" y="1655478"/>
            <a:ext cx="6959351" cy="4114800"/>
          </a:xfrm>
        </p:spPr>
        <p:txBody>
          <a:bodyPr/>
          <a:lstStyle/>
          <a:p>
            <a:pPr>
              <a:spcBef>
                <a:spcPts val="1200"/>
              </a:spcBef>
            </a:pPr>
            <a:r>
              <a:rPr lang="en-US" altLang="en-US" dirty="0"/>
              <a:t>Broad eligibility</a:t>
            </a:r>
          </a:p>
          <a:p>
            <a:pPr>
              <a:spcBef>
                <a:spcPts val="1200"/>
              </a:spcBef>
            </a:pPr>
            <a:r>
              <a:rPr lang="en-US" altLang="en-US" dirty="0"/>
              <a:t>Tax-deductible contributions</a:t>
            </a:r>
          </a:p>
          <a:p>
            <a:pPr>
              <a:spcBef>
                <a:spcPts val="1200"/>
              </a:spcBef>
            </a:pPr>
            <a:r>
              <a:rPr lang="en-US" altLang="en-US" dirty="0"/>
              <a:t>Tax-deferred accumulation</a:t>
            </a:r>
          </a:p>
          <a:p>
            <a:pPr>
              <a:spcBef>
                <a:spcPts val="1200"/>
              </a:spcBef>
            </a:pPr>
            <a:r>
              <a:rPr lang="en-US" altLang="en-US" dirty="0"/>
              <a:t>Typically, more investment options</a:t>
            </a:r>
          </a:p>
          <a:p>
            <a:pPr>
              <a:spcBef>
                <a:spcPts val="1200"/>
              </a:spcBef>
            </a:pPr>
            <a:r>
              <a:rPr lang="en-US" altLang="en-US" dirty="0"/>
              <a:t>Annual contribution limits</a:t>
            </a:r>
          </a:p>
          <a:p>
            <a:pPr>
              <a:spcBef>
                <a:spcPts val="1200"/>
              </a:spcBef>
            </a:pPr>
            <a:r>
              <a:rPr lang="en-US" altLang="en-US" dirty="0"/>
              <a:t>Subject to required minimum distributions</a:t>
            </a:r>
          </a:p>
          <a:p>
            <a:endParaRPr lang="en-US" altLang="en-US" dirty="0"/>
          </a:p>
        </p:txBody>
      </p:sp>
    </p:spTree>
    <p:extLst>
      <p:ext uri="{BB962C8B-B14F-4D97-AF65-F5344CB8AC3E}">
        <p14:creationId xmlns:p14="http://schemas.microsoft.com/office/powerpoint/2010/main" val="2756985000"/>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AA78C9B9-C156-4BD5-A5BB-44614A1D8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327" y="1570616"/>
            <a:ext cx="7931076" cy="5287384"/>
          </a:xfrm>
          <a:prstGeom prst="rect">
            <a:avLst/>
          </a:prstGeom>
        </p:spPr>
      </p:pic>
      <p:sp>
        <p:nvSpPr>
          <p:cNvPr id="61442" name="Rectangle 5">
            <a:extLst>
              <a:ext uri="{FF2B5EF4-FFF2-40B4-BE49-F238E27FC236}">
                <a16:creationId xmlns:a16="http://schemas.microsoft.com/office/drawing/2014/main" id="{A601C584-30A6-4471-87C7-89D0FFBF8D19}"/>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Roth IRA</a:t>
            </a:r>
          </a:p>
        </p:txBody>
      </p:sp>
      <p:sp>
        <p:nvSpPr>
          <p:cNvPr id="2" name="Content Placeholder 1">
            <a:extLst>
              <a:ext uri="{FF2B5EF4-FFF2-40B4-BE49-F238E27FC236}">
                <a16:creationId xmlns:a16="http://schemas.microsoft.com/office/drawing/2014/main" id="{4F996211-CC66-415A-97AE-921B1F8AEB34}"/>
              </a:ext>
            </a:extLst>
          </p:cNvPr>
          <p:cNvSpPr>
            <a:spLocks noGrp="1"/>
          </p:cNvSpPr>
          <p:nvPr>
            <p:ph idx="1"/>
          </p:nvPr>
        </p:nvSpPr>
        <p:spPr>
          <a:xfrm>
            <a:off x="732367" y="1524000"/>
            <a:ext cx="6324600" cy="4476750"/>
          </a:xfrm>
        </p:spPr>
        <p:txBody>
          <a:bodyPr/>
          <a:lstStyle/>
          <a:p>
            <a:pPr marL="285750" lvl="1">
              <a:spcBef>
                <a:spcPts val="1200"/>
              </a:spcBef>
              <a:buFont typeface="Wingdings" pitchFamily="2" charset="2"/>
              <a:buChar char="l"/>
              <a:defRPr/>
            </a:pPr>
            <a:r>
              <a:rPr lang="en-US" altLang="en-US" dirty="0"/>
              <a:t>After-tax contributions</a:t>
            </a:r>
          </a:p>
          <a:p>
            <a:pPr marL="285750" lvl="1">
              <a:spcBef>
                <a:spcPts val="1200"/>
              </a:spcBef>
              <a:buFont typeface="Wingdings" pitchFamily="2" charset="2"/>
              <a:buChar char="l"/>
              <a:defRPr/>
            </a:pPr>
            <a:r>
              <a:rPr lang="en-US" altLang="en-US" dirty="0"/>
              <a:t>Tax-deferred accumulation</a:t>
            </a:r>
          </a:p>
          <a:p>
            <a:pPr marL="285750" lvl="1">
              <a:spcBef>
                <a:spcPts val="1200"/>
              </a:spcBef>
              <a:buFont typeface="Wingdings" pitchFamily="2" charset="2"/>
              <a:buChar char="l"/>
              <a:defRPr/>
            </a:pPr>
            <a:r>
              <a:rPr lang="en-US" altLang="en-US" dirty="0"/>
              <a:t>Tax-free qualified withdrawals</a:t>
            </a:r>
          </a:p>
          <a:p>
            <a:pPr marL="285750" lvl="1">
              <a:spcBef>
                <a:spcPts val="1200"/>
              </a:spcBef>
              <a:buFont typeface="Wingdings" pitchFamily="2" charset="2"/>
              <a:buChar char="l"/>
              <a:defRPr/>
            </a:pPr>
            <a:r>
              <a:rPr lang="en-US" altLang="en-US" dirty="0"/>
              <a:t>No required minimum distributions</a:t>
            </a:r>
            <a:br>
              <a:rPr lang="en-US" altLang="en-US" dirty="0"/>
            </a:br>
            <a:r>
              <a:rPr lang="en-US" altLang="en-US" dirty="0"/>
              <a:t>(if you’re the original owner)</a:t>
            </a:r>
          </a:p>
          <a:p>
            <a:pPr marL="285750" lvl="1">
              <a:spcBef>
                <a:spcPts val="1200"/>
              </a:spcBef>
              <a:buFont typeface="Wingdings" pitchFamily="2" charset="2"/>
              <a:buChar char="l"/>
              <a:defRPr/>
            </a:pPr>
            <a:r>
              <a:rPr lang="en-US" altLang="en-US" dirty="0"/>
              <a:t>Annual contribution limits</a:t>
            </a:r>
          </a:p>
          <a:p>
            <a:pPr marL="285750" lvl="1">
              <a:spcBef>
                <a:spcPts val="1200"/>
              </a:spcBef>
              <a:buFont typeface="Wingdings" pitchFamily="2" charset="2"/>
              <a:buChar char="l"/>
              <a:defRPr/>
            </a:pPr>
            <a:r>
              <a:rPr lang="en-US" altLang="en-US" dirty="0"/>
              <a:t>Income eligibility </a:t>
            </a:r>
            <a:r>
              <a:rPr lang="en-US" altLang="en-US" dirty="0" err="1"/>
              <a:t>phaseouts</a:t>
            </a:r>
            <a:endParaRPr lang="en-US" altLang="en-US" dirty="0"/>
          </a:p>
          <a:p>
            <a:pPr marL="457200" lvl="1" indent="0" eaLnBrk="1" hangingPunct="1">
              <a:spcBef>
                <a:spcPct val="40000"/>
              </a:spcBef>
              <a:buFont typeface="Wingdings" pitchFamily="2" charset="2"/>
              <a:buChar char="l"/>
              <a:defRPr/>
            </a:pPr>
            <a:endParaRPr lang="en-US" altLang="en-US" kern="1200" dirty="0">
              <a:ea typeface="+mn-ea"/>
              <a:cs typeface="Arial" pitchFamily="34" charset="0"/>
            </a:endParaRPr>
          </a:p>
        </p:txBody>
      </p:sp>
    </p:spTree>
    <p:extLst>
      <p:ext uri="{BB962C8B-B14F-4D97-AF65-F5344CB8AC3E}">
        <p14:creationId xmlns:p14="http://schemas.microsoft.com/office/powerpoint/2010/main" val="345691012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AD21B-D711-4857-BF71-EE953FFB63C6}"/>
              </a:ext>
            </a:extLst>
          </p:cNvPr>
          <p:cNvPicPr>
            <a:picLocks noChangeAspect="1"/>
          </p:cNvPicPr>
          <p:nvPr/>
        </p:nvPicPr>
        <p:blipFill rotWithShape="1">
          <a:blip r:embed="rId3">
            <a:extLst>
              <a:ext uri="{28A0092B-C50C-407E-A947-70E740481C1C}">
                <a14:useLocalDpi xmlns:a14="http://schemas.microsoft.com/office/drawing/2010/main" val="0"/>
              </a:ext>
            </a:extLst>
          </a:blip>
          <a:srcRect r="14515"/>
          <a:stretch/>
        </p:blipFill>
        <p:spPr>
          <a:xfrm flipH="1">
            <a:off x="-16165" y="1268108"/>
            <a:ext cx="7167736" cy="5589891"/>
          </a:xfrm>
          <a:prstGeom prst="rect">
            <a:avLst/>
          </a:prstGeom>
        </p:spPr>
      </p:pic>
      <p:sp>
        <p:nvSpPr>
          <p:cNvPr id="63491" name="Rectangle 5">
            <a:extLst>
              <a:ext uri="{FF2B5EF4-FFF2-40B4-BE49-F238E27FC236}">
                <a16:creationId xmlns:a16="http://schemas.microsoft.com/office/drawing/2014/main" id="{9CCEA3EC-1504-4D91-BB2D-BBC64D67179A}"/>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Annuities</a:t>
            </a:r>
          </a:p>
        </p:txBody>
      </p:sp>
      <p:sp>
        <p:nvSpPr>
          <p:cNvPr id="63492" name="Content Placeholder 1">
            <a:extLst>
              <a:ext uri="{FF2B5EF4-FFF2-40B4-BE49-F238E27FC236}">
                <a16:creationId xmlns:a16="http://schemas.microsoft.com/office/drawing/2014/main" id="{EE1E7E1F-FA8D-4815-BDC9-D51E56FB530E}"/>
              </a:ext>
            </a:extLst>
          </p:cNvPr>
          <p:cNvSpPr>
            <a:spLocks noGrp="1"/>
          </p:cNvSpPr>
          <p:nvPr>
            <p:ph idx="1"/>
          </p:nvPr>
        </p:nvSpPr>
        <p:spPr>
          <a:xfrm>
            <a:off x="5034860" y="1524000"/>
            <a:ext cx="6324600" cy="4114800"/>
          </a:xfrm>
        </p:spPr>
        <p:txBody>
          <a:bodyPr/>
          <a:lstStyle/>
          <a:p>
            <a:pPr marL="228600" lvl="1" indent="-228600">
              <a:spcBef>
                <a:spcPct val="40000"/>
              </a:spcBef>
              <a:buFont typeface="Wingdings" panose="05000000000000000000" pitchFamily="2" charset="2"/>
              <a:buChar char="l"/>
            </a:pPr>
            <a:r>
              <a:rPr lang="en-US" altLang="en-US" dirty="0"/>
              <a:t> After-tax contributions</a:t>
            </a:r>
          </a:p>
          <a:p>
            <a:pPr marL="228600" lvl="1" indent="-228600">
              <a:spcBef>
                <a:spcPct val="40000"/>
              </a:spcBef>
              <a:buFont typeface="Wingdings" panose="05000000000000000000" pitchFamily="2" charset="2"/>
              <a:buChar char="l"/>
            </a:pPr>
            <a:r>
              <a:rPr lang="en-US" altLang="en-US" dirty="0"/>
              <a:t> Tax-deferred accumulation</a:t>
            </a:r>
          </a:p>
          <a:p>
            <a:pPr marL="228600" lvl="1" indent="-228600">
              <a:spcBef>
                <a:spcPct val="40000"/>
              </a:spcBef>
              <a:buFont typeface="Wingdings" panose="05000000000000000000" pitchFamily="2" charset="2"/>
              <a:buChar char="l"/>
            </a:pPr>
            <a:r>
              <a:rPr lang="en-US" altLang="en-US" dirty="0"/>
              <a:t> No federal contribution limits </a:t>
            </a:r>
          </a:p>
          <a:p>
            <a:pPr marL="228600" lvl="1" indent="-228600">
              <a:spcBef>
                <a:spcPct val="40000"/>
              </a:spcBef>
              <a:buFont typeface="Wingdings" panose="05000000000000000000" pitchFamily="2" charset="2"/>
              <a:buChar char="l"/>
            </a:pPr>
            <a:r>
              <a:rPr lang="en-US" altLang="en-US" dirty="0"/>
              <a:t> No mandatory distributions</a:t>
            </a:r>
          </a:p>
          <a:p>
            <a:pPr marL="228600" lvl="1" indent="-228600">
              <a:spcBef>
                <a:spcPct val="40000"/>
              </a:spcBef>
              <a:buFont typeface="Wingdings" panose="05000000000000000000" pitchFamily="2" charset="2"/>
              <a:buChar char="l"/>
            </a:pPr>
            <a:r>
              <a:rPr lang="en-US" altLang="en-US" dirty="0"/>
              <a:t> Guaranteed returns*</a:t>
            </a:r>
          </a:p>
          <a:p>
            <a:pPr marL="228600" indent="-228600"/>
            <a:endParaRPr lang="en-US" altLang="en-US" dirty="0"/>
          </a:p>
        </p:txBody>
      </p:sp>
      <p:sp>
        <p:nvSpPr>
          <p:cNvPr id="39941" name="Text Box 7">
            <a:extLst>
              <a:ext uri="{FF2B5EF4-FFF2-40B4-BE49-F238E27FC236}">
                <a16:creationId xmlns:a16="http://schemas.microsoft.com/office/drawing/2014/main" id="{B0A12C0C-5F28-47D7-A0B4-0A0B96B33090}"/>
              </a:ext>
            </a:extLst>
          </p:cNvPr>
          <p:cNvSpPr txBox="1">
            <a:spLocks noChangeArrowheads="1"/>
          </p:cNvSpPr>
          <p:nvPr/>
        </p:nvSpPr>
        <p:spPr bwMode="auto">
          <a:xfrm>
            <a:off x="5034860" y="5181600"/>
            <a:ext cx="6142217" cy="56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ct val="105000"/>
              </a:lnSpc>
              <a:spcBef>
                <a:spcPct val="50000"/>
              </a:spcBef>
              <a:buClrTx/>
              <a:buSzTx/>
              <a:buFontTx/>
              <a:buNone/>
              <a:defRPr/>
            </a:pPr>
            <a:r>
              <a:rPr lang="en-US" altLang="en-US" sz="1500" b="0" dirty="0">
                <a:solidFill>
                  <a:schemeClr val="tx1">
                    <a:lumMod val="25000"/>
                  </a:schemeClr>
                </a:solidFill>
              </a:rPr>
              <a:t>*The guarantees of fixed annuity contracts are contingent on the financial</a:t>
            </a:r>
            <a:br>
              <a:rPr lang="en-US" altLang="en-US" sz="1500" b="0" dirty="0">
                <a:solidFill>
                  <a:schemeClr val="tx1">
                    <a:lumMod val="25000"/>
                  </a:schemeClr>
                </a:solidFill>
              </a:rPr>
            </a:br>
            <a:r>
              <a:rPr lang="en-US" altLang="en-US" sz="1500" b="0" dirty="0">
                <a:solidFill>
                  <a:schemeClr val="tx1">
                    <a:lumMod val="25000"/>
                  </a:schemeClr>
                </a:solidFill>
              </a:rPr>
              <a:t>  strength and claims-paying ability of the issuing insurance company.</a:t>
            </a:r>
          </a:p>
        </p:txBody>
      </p:sp>
    </p:spTree>
    <p:extLst>
      <p:ext uri="{BB962C8B-B14F-4D97-AF65-F5344CB8AC3E}">
        <p14:creationId xmlns:p14="http://schemas.microsoft.com/office/powerpoint/2010/main" val="411886092"/>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C19A3-8CED-44DE-9E65-5058271ED719}"/>
              </a:ext>
            </a:extLst>
          </p:cNvPr>
          <p:cNvPicPr>
            <a:picLocks noChangeAspect="1"/>
          </p:cNvPicPr>
          <p:nvPr/>
        </p:nvPicPr>
        <p:blipFill rotWithShape="1">
          <a:blip r:embed="rId3">
            <a:extLst>
              <a:ext uri="{28A0092B-C50C-407E-A947-70E740481C1C}">
                <a14:useLocalDpi xmlns:a14="http://schemas.microsoft.com/office/drawing/2010/main" val="0"/>
              </a:ext>
            </a:extLst>
          </a:blip>
          <a:srcRect r="20168"/>
          <a:stretch/>
        </p:blipFill>
        <p:spPr>
          <a:xfrm>
            <a:off x="5616341" y="1377089"/>
            <a:ext cx="6575659" cy="5480911"/>
          </a:xfrm>
          <a:prstGeom prst="rect">
            <a:avLst/>
          </a:prstGeom>
        </p:spPr>
      </p:pic>
      <p:sp>
        <p:nvSpPr>
          <p:cNvPr id="65538" name="Text Box 1037">
            <a:extLst>
              <a:ext uri="{FF2B5EF4-FFF2-40B4-BE49-F238E27FC236}">
                <a16:creationId xmlns:a16="http://schemas.microsoft.com/office/drawing/2014/main" id="{F7AC262E-7254-4177-98CF-AB37FD8BE919}"/>
              </a:ext>
            </a:extLst>
          </p:cNvPr>
          <p:cNvSpPr txBox="1">
            <a:spLocks noChangeArrowheads="1"/>
          </p:cNvSpPr>
          <p:nvPr/>
        </p:nvSpPr>
        <p:spPr bwMode="auto">
          <a:xfrm>
            <a:off x="732367" y="4820810"/>
            <a:ext cx="6516880" cy="17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105000"/>
              </a:lnSpc>
              <a:spcBef>
                <a:spcPct val="50000"/>
              </a:spcBef>
              <a:buClrTx/>
              <a:buSzTx/>
              <a:buFontTx/>
              <a:buNone/>
            </a:pPr>
            <a:r>
              <a:rPr lang="en-US" altLang="en-US" sz="1700" dirty="0">
                <a:solidFill>
                  <a:srgbClr val="5D5D5D"/>
                </a:solidFill>
              </a:rPr>
              <a:t>Variable annuities are sold by prospectus. Please consider the investment objectives, risks, charges, and expenses carefully before investing. The prospectus, which contains this and other information about the variable annuity contract and the underlying investment options, is available from your financial professional. Be sure to read the prospectus carefully before deciding whether to invest.</a:t>
            </a:r>
          </a:p>
        </p:txBody>
      </p:sp>
      <p:sp>
        <p:nvSpPr>
          <p:cNvPr id="65539" name="Rectangle 4">
            <a:extLst>
              <a:ext uri="{FF2B5EF4-FFF2-40B4-BE49-F238E27FC236}">
                <a16:creationId xmlns:a16="http://schemas.microsoft.com/office/drawing/2014/main" id="{D08D2DAF-F8B6-4800-AB23-D35EBF3D998B}"/>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Types of Annuities  </a:t>
            </a:r>
          </a:p>
        </p:txBody>
      </p:sp>
      <p:grpSp>
        <p:nvGrpSpPr>
          <p:cNvPr id="2" name="Group 1">
            <a:extLst>
              <a:ext uri="{FF2B5EF4-FFF2-40B4-BE49-F238E27FC236}">
                <a16:creationId xmlns:a16="http://schemas.microsoft.com/office/drawing/2014/main" id="{4F3034DF-3963-47B2-A8BF-B3CB73BD8725}"/>
              </a:ext>
            </a:extLst>
          </p:cNvPr>
          <p:cNvGrpSpPr/>
          <p:nvPr/>
        </p:nvGrpSpPr>
        <p:grpSpPr>
          <a:xfrm>
            <a:off x="4517022" y="1785471"/>
            <a:ext cx="1716052" cy="1574462"/>
            <a:chOff x="1951067" y="1862138"/>
            <a:chExt cx="3138091" cy="2879169"/>
          </a:xfrm>
        </p:grpSpPr>
        <p:pic>
          <p:nvPicPr>
            <p:cNvPr id="6" name="Picture 5">
              <a:extLst>
                <a:ext uri="{FF2B5EF4-FFF2-40B4-BE49-F238E27FC236}">
                  <a16:creationId xmlns:a16="http://schemas.microsoft.com/office/drawing/2014/main" id="{91FA0497-C3C4-4B90-A83F-7745748F7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067" y="1862138"/>
              <a:ext cx="3138091" cy="2879169"/>
            </a:xfrm>
            <a:prstGeom prst="rect">
              <a:avLst/>
            </a:prstGeom>
          </p:spPr>
        </p:pic>
        <p:pic>
          <p:nvPicPr>
            <p:cNvPr id="7" name="Picture 6">
              <a:extLst>
                <a:ext uri="{FF2B5EF4-FFF2-40B4-BE49-F238E27FC236}">
                  <a16:creationId xmlns:a16="http://schemas.microsoft.com/office/drawing/2014/main" id="{065B683A-18FD-4606-AB82-997DC96F7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0112" y="3181900"/>
              <a:ext cx="989797" cy="890037"/>
            </a:xfrm>
            <a:prstGeom prst="rect">
              <a:avLst/>
            </a:prstGeom>
          </p:spPr>
        </p:pic>
        <p:pic>
          <p:nvPicPr>
            <p:cNvPr id="8" name="Picture 7">
              <a:extLst>
                <a:ext uri="{FF2B5EF4-FFF2-40B4-BE49-F238E27FC236}">
                  <a16:creationId xmlns:a16="http://schemas.microsoft.com/office/drawing/2014/main" id="{8E26EF19-129B-4352-9310-39C273FB2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337" y="2505722"/>
              <a:ext cx="1248761" cy="1235880"/>
            </a:xfrm>
            <a:prstGeom prst="rect">
              <a:avLst/>
            </a:prstGeom>
          </p:spPr>
        </p:pic>
      </p:grpSp>
      <p:pic>
        <p:nvPicPr>
          <p:cNvPr id="10" name="Picture 9">
            <a:extLst>
              <a:ext uri="{FF2B5EF4-FFF2-40B4-BE49-F238E27FC236}">
                <a16:creationId xmlns:a16="http://schemas.microsoft.com/office/drawing/2014/main" id="{FCDE8D4A-3567-4B50-8F5C-853E869C0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311" y="2159553"/>
            <a:ext cx="1249991" cy="1124005"/>
          </a:xfrm>
          <a:prstGeom prst="rect">
            <a:avLst/>
          </a:prstGeom>
        </p:spPr>
      </p:pic>
      <p:pic>
        <p:nvPicPr>
          <p:cNvPr id="11" name="Picture 10">
            <a:extLst>
              <a:ext uri="{FF2B5EF4-FFF2-40B4-BE49-F238E27FC236}">
                <a16:creationId xmlns:a16="http://schemas.microsoft.com/office/drawing/2014/main" id="{1ABC9546-FB4C-4E4C-8150-F37E31BA82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72" y="2300862"/>
            <a:ext cx="1717241" cy="1699527"/>
          </a:xfrm>
          <a:prstGeom prst="rect">
            <a:avLst/>
          </a:prstGeom>
        </p:spPr>
      </p:pic>
      <p:sp>
        <p:nvSpPr>
          <p:cNvPr id="12" name="Rectangle 5">
            <a:extLst>
              <a:ext uri="{FF2B5EF4-FFF2-40B4-BE49-F238E27FC236}">
                <a16:creationId xmlns:a16="http://schemas.microsoft.com/office/drawing/2014/main" id="{394D1DBB-8745-4FBA-AC56-2DE494954E77}"/>
              </a:ext>
            </a:extLst>
          </p:cNvPr>
          <p:cNvSpPr>
            <a:spLocks noChangeArrowheads="1"/>
          </p:cNvSpPr>
          <p:nvPr/>
        </p:nvSpPr>
        <p:spPr bwMode="auto">
          <a:xfrm>
            <a:off x="537615" y="3482831"/>
            <a:ext cx="1532899" cy="6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lgn="ctr">
              <a:spcBef>
                <a:spcPct val="40000"/>
              </a:spcBef>
              <a:buNone/>
            </a:pPr>
            <a:r>
              <a:rPr lang="en-US" altLang="en-US" sz="2400" b="0" dirty="0">
                <a:latin typeface="Arial" panose="020B0604020202020204" pitchFamily="34" charset="0"/>
              </a:rPr>
              <a:t>Fixed</a:t>
            </a:r>
          </a:p>
        </p:txBody>
      </p:sp>
      <p:sp>
        <p:nvSpPr>
          <p:cNvPr id="13" name="Rectangle 5">
            <a:extLst>
              <a:ext uri="{FF2B5EF4-FFF2-40B4-BE49-F238E27FC236}">
                <a16:creationId xmlns:a16="http://schemas.microsoft.com/office/drawing/2014/main" id="{BB3148CE-A9B6-41EC-917E-45F9E7E38A2C}"/>
              </a:ext>
            </a:extLst>
          </p:cNvPr>
          <p:cNvSpPr>
            <a:spLocks noChangeArrowheads="1"/>
          </p:cNvSpPr>
          <p:nvPr/>
        </p:nvSpPr>
        <p:spPr bwMode="auto">
          <a:xfrm>
            <a:off x="2543242" y="3482831"/>
            <a:ext cx="1532899" cy="6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lgn="ctr">
              <a:spcBef>
                <a:spcPct val="40000"/>
              </a:spcBef>
              <a:buNone/>
            </a:pPr>
            <a:r>
              <a:rPr lang="en-US" altLang="en-US" sz="2400" b="0" dirty="0">
                <a:latin typeface="Arial" panose="020B0604020202020204" pitchFamily="34" charset="0"/>
              </a:rPr>
              <a:t>Variable</a:t>
            </a:r>
          </a:p>
        </p:txBody>
      </p:sp>
      <p:sp>
        <p:nvSpPr>
          <p:cNvPr id="14" name="Rectangle 5">
            <a:extLst>
              <a:ext uri="{FF2B5EF4-FFF2-40B4-BE49-F238E27FC236}">
                <a16:creationId xmlns:a16="http://schemas.microsoft.com/office/drawing/2014/main" id="{4E7DC766-4E16-482D-BFE2-A490B29EC8A0}"/>
              </a:ext>
            </a:extLst>
          </p:cNvPr>
          <p:cNvSpPr>
            <a:spLocks noChangeArrowheads="1"/>
          </p:cNvSpPr>
          <p:nvPr/>
        </p:nvSpPr>
        <p:spPr bwMode="auto">
          <a:xfrm>
            <a:off x="4659735" y="3482831"/>
            <a:ext cx="1532899" cy="6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lgn="ctr">
              <a:spcBef>
                <a:spcPct val="40000"/>
              </a:spcBef>
              <a:buNone/>
            </a:pPr>
            <a:r>
              <a:rPr lang="en-US" altLang="en-US" sz="2400" b="0" dirty="0">
                <a:latin typeface="Arial" panose="020B0604020202020204" pitchFamily="34" charset="0"/>
              </a:rPr>
              <a:t>Indexed</a:t>
            </a:r>
          </a:p>
        </p:txBody>
      </p:sp>
    </p:spTree>
    <p:extLst>
      <p:ext uri="{BB962C8B-B14F-4D97-AF65-F5344CB8AC3E}">
        <p14:creationId xmlns:p14="http://schemas.microsoft.com/office/powerpoint/2010/main" val="538900976"/>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66C5685D-0AD3-4019-8FF6-4EE33B031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1"/>
            <a:ext cx="57531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37B840CB-58E6-4E20-A333-E711CFAE031C}"/>
              </a:ext>
            </a:extLst>
          </p:cNvPr>
          <p:cNvSpPr>
            <a:spLocks noChangeArrowheads="1"/>
          </p:cNvSpPr>
          <p:nvPr/>
        </p:nvSpPr>
        <p:spPr bwMode="auto">
          <a:xfrm>
            <a:off x="2951163" y="31242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57200" indent="-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15000"/>
              </a:spcBef>
              <a:buClrTx/>
              <a:buSzTx/>
              <a:buFontTx/>
              <a:buNone/>
            </a:pPr>
            <a:r>
              <a:rPr lang="en-US" altLang="en-US" sz="2400" b="0" dirty="0">
                <a:solidFill>
                  <a:srgbClr val="5D5D5D"/>
                </a:solidFill>
              </a:rPr>
              <a:t> Stocks		</a:t>
            </a:r>
          </a:p>
        </p:txBody>
      </p:sp>
      <p:sp>
        <p:nvSpPr>
          <p:cNvPr id="67588" name="Rectangle 4">
            <a:extLst>
              <a:ext uri="{FF2B5EF4-FFF2-40B4-BE49-F238E27FC236}">
                <a16:creationId xmlns:a16="http://schemas.microsoft.com/office/drawing/2014/main" id="{D7E70389-093A-42DF-95CF-C3F8A59E4C7B}"/>
              </a:ext>
            </a:extLst>
          </p:cNvPr>
          <p:cNvSpPr>
            <a:spLocks noChangeArrowheads="1"/>
          </p:cNvSpPr>
          <p:nvPr/>
        </p:nvSpPr>
        <p:spPr bwMode="auto">
          <a:xfrm>
            <a:off x="5310188" y="3124200"/>
            <a:ext cx="15859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57200" indent="-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15000"/>
              </a:spcBef>
              <a:buClrTx/>
              <a:buSzTx/>
              <a:buFontTx/>
              <a:buNone/>
            </a:pPr>
            <a:r>
              <a:rPr lang="en-US" altLang="en-US" sz="2400" b="0">
                <a:solidFill>
                  <a:srgbClr val="5D5D5D"/>
                </a:solidFill>
              </a:rPr>
              <a:t> Bonds		</a:t>
            </a:r>
          </a:p>
        </p:txBody>
      </p:sp>
      <p:sp>
        <p:nvSpPr>
          <p:cNvPr id="67589" name="Rectangle 5">
            <a:extLst>
              <a:ext uri="{FF2B5EF4-FFF2-40B4-BE49-F238E27FC236}">
                <a16:creationId xmlns:a16="http://schemas.microsoft.com/office/drawing/2014/main" id="{8B0AAB17-51DF-4F9A-A77A-EA42AEFA60C7}"/>
              </a:ext>
            </a:extLst>
          </p:cNvPr>
          <p:cNvSpPr>
            <a:spLocks noChangeArrowheads="1"/>
          </p:cNvSpPr>
          <p:nvPr/>
        </p:nvSpPr>
        <p:spPr bwMode="auto">
          <a:xfrm>
            <a:off x="4387464" y="4476749"/>
            <a:ext cx="3216492" cy="5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57200" indent="-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15000"/>
              </a:spcBef>
              <a:buClrTx/>
              <a:buSzTx/>
              <a:buFontTx/>
              <a:buNone/>
            </a:pPr>
            <a:r>
              <a:rPr lang="en-US" altLang="en-US" sz="2400" b="0" dirty="0">
                <a:solidFill>
                  <a:srgbClr val="5D5D5D"/>
                </a:solidFill>
              </a:rPr>
              <a:t>Mutual funds and ETFs		</a:t>
            </a:r>
          </a:p>
        </p:txBody>
      </p:sp>
      <p:sp>
        <p:nvSpPr>
          <p:cNvPr id="67590" name="Rectangle 6">
            <a:extLst>
              <a:ext uri="{FF2B5EF4-FFF2-40B4-BE49-F238E27FC236}">
                <a16:creationId xmlns:a16="http://schemas.microsoft.com/office/drawing/2014/main" id="{BCB0F827-D934-47C5-A675-3255D660BE83}"/>
              </a:ext>
            </a:extLst>
          </p:cNvPr>
          <p:cNvSpPr>
            <a:spLocks noChangeArrowheads="1"/>
          </p:cNvSpPr>
          <p:nvPr/>
        </p:nvSpPr>
        <p:spPr bwMode="auto">
          <a:xfrm>
            <a:off x="7096125" y="3195638"/>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lnSpc>
                <a:spcPts val="1800"/>
              </a:lnSpc>
              <a:spcBef>
                <a:spcPct val="0"/>
              </a:spcBef>
              <a:buClrTx/>
              <a:buSzTx/>
              <a:buNone/>
            </a:pPr>
            <a:r>
              <a:rPr lang="en-US" altLang="en-US" sz="2400" b="0">
                <a:solidFill>
                  <a:srgbClr val="5D5D5D"/>
                </a:solidFill>
              </a:rPr>
              <a:t>Cash alternatives</a:t>
            </a:r>
          </a:p>
        </p:txBody>
      </p:sp>
      <p:sp>
        <p:nvSpPr>
          <p:cNvPr id="67591" name="Text Box 13">
            <a:extLst>
              <a:ext uri="{FF2B5EF4-FFF2-40B4-BE49-F238E27FC236}">
                <a16:creationId xmlns:a16="http://schemas.microsoft.com/office/drawing/2014/main" id="{35D45EAF-E4AC-4B6B-8F79-34DC3520E8F5}"/>
              </a:ext>
            </a:extLst>
          </p:cNvPr>
          <p:cNvSpPr txBox="1">
            <a:spLocks noChangeArrowheads="1"/>
          </p:cNvSpPr>
          <p:nvPr/>
        </p:nvSpPr>
        <p:spPr bwMode="auto">
          <a:xfrm>
            <a:off x="732367" y="5279924"/>
            <a:ext cx="7936812" cy="133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95000"/>
              </a:lnSpc>
              <a:spcBef>
                <a:spcPct val="50000"/>
              </a:spcBef>
              <a:buClrTx/>
              <a:buSzTx/>
              <a:buFontTx/>
              <a:buNone/>
            </a:pPr>
            <a:r>
              <a:rPr lang="en-US" altLang="en-US" sz="1700" dirty="0">
                <a:solidFill>
                  <a:srgbClr val="5D5D5D"/>
                </a:solidFill>
              </a:rPr>
              <a:t>Mutual funds and exchange-traded funds are sold by prospectus. Please consider the investment objectives, risks, charges, and expenses carefully before investing. The prospectus, which contains this and other information about the investment company, is available from your financial professional. Be sure to read the prospectus carefully before deciding whether to invest.</a:t>
            </a:r>
          </a:p>
        </p:txBody>
      </p:sp>
      <p:cxnSp>
        <p:nvCxnSpPr>
          <p:cNvPr id="11" name="Straight Connector 10">
            <a:extLst>
              <a:ext uri="{FF2B5EF4-FFF2-40B4-BE49-F238E27FC236}">
                <a16:creationId xmlns:a16="http://schemas.microsoft.com/office/drawing/2014/main" id="{4D8D8022-1DDD-4661-86F1-D1A4FCEEE172}"/>
              </a:ext>
            </a:extLst>
          </p:cNvPr>
          <p:cNvCxnSpPr/>
          <p:nvPr/>
        </p:nvCxnSpPr>
        <p:spPr bwMode="auto">
          <a:xfrm>
            <a:off x="6062663" y="3552825"/>
            <a:ext cx="0" cy="928688"/>
          </a:xfrm>
          <a:prstGeom prst="line">
            <a:avLst/>
          </a:prstGeom>
          <a:solidFill>
            <a:schemeClr val="accent1"/>
          </a:solidFill>
          <a:ln w="5715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593" name="Title 1">
            <a:extLst>
              <a:ext uri="{FF2B5EF4-FFF2-40B4-BE49-F238E27FC236}">
                <a16:creationId xmlns:a16="http://schemas.microsoft.com/office/drawing/2014/main" id="{EF222609-1C3C-486E-893A-2219F801082A}"/>
              </a:ext>
            </a:extLst>
          </p:cNvPr>
          <p:cNvSpPr>
            <a:spLocks noGrp="1"/>
          </p:cNvSpPr>
          <p:nvPr>
            <p:ph type="title"/>
          </p:nvPr>
        </p:nvSpPr>
        <p:spPr>
          <a:xfrm>
            <a:off x="732367" y="530226"/>
            <a:ext cx="10752667" cy="942975"/>
          </a:xfrm>
        </p:spPr>
        <p:txBody>
          <a:bodyPr/>
          <a:lstStyle/>
          <a:p>
            <a:r>
              <a:rPr lang="en-US" altLang="en-US"/>
              <a:t>Taxable Investments</a:t>
            </a:r>
          </a:p>
        </p:txBody>
      </p:sp>
      <p:cxnSp>
        <p:nvCxnSpPr>
          <p:cNvPr id="15" name="Straight Connector 14">
            <a:extLst>
              <a:ext uri="{FF2B5EF4-FFF2-40B4-BE49-F238E27FC236}">
                <a16:creationId xmlns:a16="http://schemas.microsoft.com/office/drawing/2014/main" id="{5BA54BAA-F892-4F94-8FF6-2540FC7E6E57}"/>
              </a:ext>
            </a:extLst>
          </p:cNvPr>
          <p:cNvCxnSpPr/>
          <p:nvPr/>
        </p:nvCxnSpPr>
        <p:spPr bwMode="auto">
          <a:xfrm flipH="1">
            <a:off x="6705600" y="3552825"/>
            <a:ext cx="990600" cy="928688"/>
          </a:xfrm>
          <a:prstGeom prst="line">
            <a:avLst/>
          </a:prstGeom>
          <a:solidFill>
            <a:schemeClr val="accent1"/>
          </a:solidFill>
          <a:ln w="5715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31C579FE-8721-4262-B638-072A9539A799}"/>
              </a:ext>
            </a:extLst>
          </p:cNvPr>
          <p:cNvCxnSpPr/>
          <p:nvPr/>
        </p:nvCxnSpPr>
        <p:spPr bwMode="auto">
          <a:xfrm>
            <a:off x="4419600" y="3505200"/>
            <a:ext cx="914400" cy="928688"/>
          </a:xfrm>
          <a:prstGeom prst="line">
            <a:avLst/>
          </a:prstGeom>
          <a:solidFill>
            <a:schemeClr val="accent1"/>
          </a:solidFill>
          <a:ln w="5715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86531081"/>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door&#10;&#10;Description automatically generated">
            <a:extLst>
              <a:ext uri="{FF2B5EF4-FFF2-40B4-BE49-F238E27FC236}">
                <a16:creationId xmlns:a16="http://schemas.microsoft.com/office/drawing/2014/main" id="{7F5BFD9C-B3F2-4B20-98A4-E95AEB7BA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497" y="1092588"/>
            <a:ext cx="7735503" cy="5765412"/>
          </a:xfrm>
          <a:prstGeom prst="rect">
            <a:avLst/>
          </a:prstGeom>
        </p:spPr>
      </p:pic>
      <p:sp>
        <p:nvSpPr>
          <p:cNvPr id="73731" name="Rectangle 3">
            <a:extLst>
              <a:ext uri="{FF2B5EF4-FFF2-40B4-BE49-F238E27FC236}">
                <a16:creationId xmlns:a16="http://schemas.microsoft.com/office/drawing/2014/main" id="{6EEAFC08-B775-4536-B786-6B9E3453BA1C}"/>
              </a:ext>
            </a:extLst>
          </p:cNvPr>
          <p:cNvSpPr>
            <a:spLocks noChangeArrowheads="1"/>
          </p:cNvSpPr>
          <p:nvPr/>
        </p:nvSpPr>
        <p:spPr bwMode="auto">
          <a:xfrm>
            <a:off x="688047" y="2473229"/>
            <a:ext cx="5291138"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914400" indent="-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lvl="1">
              <a:spcBef>
                <a:spcPct val="40000"/>
              </a:spcBef>
              <a:buClr>
                <a:srgbClr val="FFFFFF"/>
              </a:buClr>
              <a:buSzPct val="65000"/>
              <a:buFont typeface="Wingdings" panose="05000000000000000000" pitchFamily="2" charset="2"/>
              <a:buNone/>
            </a:pPr>
            <a:r>
              <a:rPr lang="en-US" altLang="en-US" b="0" dirty="0">
                <a:solidFill>
                  <a:srgbClr val="5D5D5D"/>
                </a:solidFill>
              </a:rPr>
              <a:t>Diversification</a:t>
            </a:r>
          </a:p>
          <a:p>
            <a:pPr lvl="1">
              <a:spcBef>
                <a:spcPct val="40000"/>
              </a:spcBef>
              <a:buClr>
                <a:srgbClr val="FFFFFF"/>
              </a:buClr>
              <a:buSzPct val="65000"/>
              <a:buFont typeface="Wingdings" panose="05000000000000000000" pitchFamily="2" charset="2"/>
              <a:buNone/>
            </a:pPr>
            <a:r>
              <a:rPr lang="en-US" altLang="en-US" b="0" dirty="0">
                <a:solidFill>
                  <a:srgbClr val="5D5D5D"/>
                </a:solidFill>
              </a:rPr>
              <a:t>Asset allocation</a:t>
            </a:r>
          </a:p>
          <a:p>
            <a:pPr lvl="1">
              <a:spcBef>
                <a:spcPct val="40000"/>
              </a:spcBef>
              <a:buClr>
                <a:srgbClr val="FFFFFF"/>
              </a:buClr>
              <a:buSzPct val="65000"/>
              <a:buFont typeface="Wingdings" panose="05000000000000000000" pitchFamily="2" charset="2"/>
              <a:buNone/>
            </a:pPr>
            <a:r>
              <a:rPr lang="en-US" altLang="en-US" b="0" dirty="0">
                <a:solidFill>
                  <a:srgbClr val="5D5D5D"/>
                </a:solidFill>
              </a:rPr>
              <a:t>Dollar-cost averaging</a:t>
            </a:r>
          </a:p>
        </p:txBody>
      </p:sp>
      <p:sp>
        <p:nvSpPr>
          <p:cNvPr id="73732" name="Rectangle 7">
            <a:extLst>
              <a:ext uri="{FF2B5EF4-FFF2-40B4-BE49-F238E27FC236}">
                <a16:creationId xmlns:a16="http://schemas.microsoft.com/office/drawing/2014/main" id="{8947F5C7-2EBE-433B-B380-4BDAA1751A2D}"/>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Invest Wisely</a:t>
            </a:r>
          </a:p>
        </p:txBody>
      </p:sp>
      <p:sp>
        <p:nvSpPr>
          <p:cNvPr id="10" name="Text Box 8">
            <a:extLst>
              <a:ext uri="{FF2B5EF4-FFF2-40B4-BE49-F238E27FC236}">
                <a16:creationId xmlns:a16="http://schemas.microsoft.com/office/drawing/2014/main" id="{893A8C89-29B1-44EF-BACB-7BDDCD97BFB8}"/>
              </a:ext>
            </a:extLst>
          </p:cNvPr>
          <p:cNvSpPr txBox="1">
            <a:spLocks noChangeArrowheads="1"/>
          </p:cNvSpPr>
          <p:nvPr/>
        </p:nvSpPr>
        <p:spPr bwMode="auto">
          <a:xfrm>
            <a:off x="732367" y="1854105"/>
            <a:ext cx="5487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spcBef>
                <a:spcPct val="0"/>
              </a:spcBef>
              <a:buClrTx/>
              <a:buSzTx/>
              <a:buFontTx/>
              <a:buNone/>
              <a:defRPr/>
            </a:pPr>
            <a:r>
              <a:rPr lang="en-US" altLang="en-US" dirty="0">
                <a:solidFill>
                  <a:schemeClr val="accent6"/>
                </a:solidFill>
                <a:cs typeface="+mn-cs"/>
              </a:rPr>
              <a:t>Three Fundamental Principles</a:t>
            </a:r>
          </a:p>
        </p:txBody>
      </p:sp>
      <p:cxnSp>
        <p:nvCxnSpPr>
          <p:cNvPr id="11" name="Straight Connector 10">
            <a:extLst>
              <a:ext uri="{FF2B5EF4-FFF2-40B4-BE49-F238E27FC236}">
                <a16:creationId xmlns:a16="http://schemas.microsoft.com/office/drawing/2014/main" id="{552682E2-ED23-4D1F-953C-B41959D56E66}"/>
              </a:ext>
            </a:extLst>
          </p:cNvPr>
          <p:cNvCxnSpPr>
            <a:cxnSpLocks/>
          </p:cNvCxnSpPr>
          <p:nvPr/>
        </p:nvCxnSpPr>
        <p:spPr bwMode="auto">
          <a:xfrm>
            <a:off x="863839" y="2343054"/>
            <a:ext cx="4365573" cy="0"/>
          </a:xfrm>
          <a:prstGeom prst="line">
            <a:avLst/>
          </a:prstGeom>
          <a:solidFill>
            <a:schemeClr val="accent1"/>
          </a:solidFill>
          <a:ln w="19050" cap="flat" cmpd="sng" algn="ctr">
            <a:solidFill>
              <a:schemeClr val="accent6"/>
            </a:solidFill>
            <a:prstDash val="solid"/>
            <a:round/>
            <a:headEnd type="none" w="sm" len="sm"/>
            <a:tailEnd type="none" w="sm" len="sm"/>
          </a:ln>
          <a:effectLst/>
        </p:spPr>
      </p:cxn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79CE6-C520-429B-BDA0-27EA923FA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04810"/>
            <a:ext cx="8022396" cy="5353190"/>
          </a:xfrm>
          <a:prstGeom prst="rect">
            <a:avLst/>
          </a:prstGeom>
        </p:spPr>
      </p:pic>
      <p:sp>
        <p:nvSpPr>
          <p:cNvPr id="75779" name="Rectangle 3">
            <a:extLst>
              <a:ext uri="{FF2B5EF4-FFF2-40B4-BE49-F238E27FC236}">
                <a16:creationId xmlns:a16="http://schemas.microsoft.com/office/drawing/2014/main" id="{D6FBE9A3-9750-441B-A6CD-B0FBAB9589FF}"/>
              </a:ext>
            </a:extLst>
          </p:cNvPr>
          <p:cNvSpPr>
            <a:spLocks noChangeArrowheads="1"/>
          </p:cNvSpPr>
          <p:nvPr/>
        </p:nvSpPr>
        <p:spPr bwMode="auto">
          <a:xfrm>
            <a:off x="2481264" y="1862138"/>
            <a:ext cx="7272337"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1143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lvl="1">
              <a:spcBef>
                <a:spcPct val="40000"/>
              </a:spcBef>
              <a:buClr>
                <a:srgbClr val="FFFFFF"/>
              </a:buClr>
              <a:buSzPct val="65000"/>
              <a:buFont typeface="Wingdings" panose="05000000000000000000" pitchFamily="2" charset="2"/>
              <a:buNone/>
            </a:pPr>
            <a:endParaRPr lang="en-US" altLang="en-US" b="0">
              <a:solidFill>
                <a:srgbClr val="FFFFFF"/>
              </a:solidFill>
              <a:latin typeface="Arial" panose="020B0604020202020204" pitchFamily="34" charset="0"/>
            </a:endParaRPr>
          </a:p>
        </p:txBody>
      </p:sp>
      <p:sp>
        <p:nvSpPr>
          <p:cNvPr id="75780" name="Rectangle 7">
            <a:extLst>
              <a:ext uri="{FF2B5EF4-FFF2-40B4-BE49-F238E27FC236}">
                <a16:creationId xmlns:a16="http://schemas.microsoft.com/office/drawing/2014/main" id="{F822FF23-3F3A-48CF-9483-9171AE87965D}"/>
              </a:ext>
            </a:extLst>
          </p:cNvPr>
          <p:cNvSpPr>
            <a:spLocks noGrp="1" noChangeArrowheads="1"/>
          </p:cNvSpPr>
          <p:nvPr>
            <p:ph type="title"/>
          </p:nvPr>
        </p:nvSpPr>
        <p:spPr/>
        <p:txBody>
          <a:bodyPr/>
          <a:lstStyle/>
          <a:p>
            <a:pPr>
              <a:lnSpc>
                <a:spcPct val="90000"/>
              </a:lnSpc>
            </a:pPr>
            <a:r>
              <a:rPr lang="en-US" altLang="en-US"/>
              <a:t>Diversification</a:t>
            </a:r>
          </a:p>
        </p:txBody>
      </p:sp>
      <p:sp>
        <p:nvSpPr>
          <p:cNvPr id="45061" name="Rectangle 8">
            <a:extLst>
              <a:ext uri="{FF2B5EF4-FFF2-40B4-BE49-F238E27FC236}">
                <a16:creationId xmlns:a16="http://schemas.microsoft.com/office/drawing/2014/main" id="{9B001A3B-AD07-4713-8A79-F2C91387D414}"/>
              </a:ext>
            </a:extLst>
          </p:cNvPr>
          <p:cNvSpPr>
            <a:spLocks noChangeArrowheads="1"/>
          </p:cNvSpPr>
          <p:nvPr/>
        </p:nvSpPr>
        <p:spPr bwMode="auto">
          <a:xfrm>
            <a:off x="2057400" y="1575331"/>
            <a:ext cx="6746066"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4000"/>
              </a:lnSpc>
              <a:spcBef>
                <a:spcPct val="0"/>
              </a:spcBef>
              <a:buClr>
                <a:srgbClr val="FFFFFF"/>
              </a:buClr>
              <a:buSzPct val="65000"/>
              <a:buNone/>
              <a:defRPr/>
            </a:pPr>
            <a:r>
              <a:rPr lang="en-US" altLang="en-US" b="0" dirty="0">
                <a:solidFill>
                  <a:srgbClr val="5D5D5D"/>
                </a:solidFill>
              </a:rPr>
              <a:t>Investing in different investment vehicles in an attempt to </a:t>
            </a:r>
            <a:r>
              <a:rPr lang="en-US" altLang="en-US" sz="3600" b="0" dirty="0">
                <a:solidFill>
                  <a:schemeClr val="accent6"/>
                </a:solidFill>
              </a:rPr>
              <a:t>limit exposure to losses </a:t>
            </a:r>
            <a:r>
              <a:rPr lang="en-US" altLang="en-US" b="0" dirty="0">
                <a:solidFill>
                  <a:srgbClr val="5D5D5D"/>
                </a:solidFill>
              </a:rPr>
              <a:t>in any one sector of the market</a:t>
            </a:r>
          </a:p>
        </p:txBody>
      </p:sp>
      <p:sp>
        <p:nvSpPr>
          <p:cNvPr id="75782" name="Rectangle 12">
            <a:extLst>
              <a:ext uri="{FF2B5EF4-FFF2-40B4-BE49-F238E27FC236}">
                <a16:creationId xmlns:a16="http://schemas.microsoft.com/office/drawing/2014/main" id="{1BBEE6B6-6EE1-4BEF-A24F-15EB356AB18D}"/>
              </a:ext>
            </a:extLst>
          </p:cNvPr>
          <p:cNvSpPr>
            <a:spLocks noChangeArrowheads="1"/>
          </p:cNvSpPr>
          <p:nvPr/>
        </p:nvSpPr>
        <p:spPr bwMode="auto">
          <a:xfrm>
            <a:off x="1676400" y="185738"/>
            <a:ext cx="11128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endParaRPr lang="en-US" altLang="en-US" sz="5500">
              <a:solidFill>
                <a:srgbClr val="000066"/>
              </a:solidFill>
              <a:latin typeface="Arial" panose="020B0604020202020204" pitchFamily="34" charset="0"/>
            </a:endParaRP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a:extLst>
              <a:ext uri="{FF2B5EF4-FFF2-40B4-BE49-F238E27FC236}">
                <a16:creationId xmlns:a16="http://schemas.microsoft.com/office/drawing/2014/main" id="{8971BC72-B350-4594-9A73-E76A6192F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1959999"/>
            <a:ext cx="448151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3">
            <a:extLst>
              <a:ext uri="{FF2B5EF4-FFF2-40B4-BE49-F238E27FC236}">
                <a16:creationId xmlns:a16="http://schemas.microsoft.com/office/drawing/2014/main" id="{D0A2EAE2-C144-4412-BF57-F15DFFAC97F6}"/>
              </a:ext>
            </a:extLst>
          </p:cNvPr>
          <p:cNvSpPr>
            <a:spLocks noChangeArrowheads="1"/>
          </p:cNvSpPr>
          <p:nvPr/>
        </p:nvSpPr>
        <p:spPr bwMode="auto">
          <a:xfrm>
            <a:off x="6172200" y="5596961"/>
            <a:ext cx="1828800" cy="4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endParaRPr lang="en-US" altLang="en-US" sz="2200">
              <a:solidFill>
                <a:srgbClr val="FFFFFF"/>
              </a:solidFill>
              <a:latin typeface="Arial" panose="020B0604020202020204" pitchFamily="34" charset="0"/>
            </a:endParaRPr>
          </a:p>
        </p:txBody>
      </p:sp>
      <p:sp>
        <p:nvSpPr>
          <p:cNvPr id="81925" name="Rectangle 4">
            <a:extLst>
              <a:ext uri="{FF2B5EF4-FFF2-40B4-BE49-F238E27FC236}">
                <a16:creationId xmlns:a16="http://schemas.microsoft.com/office/drawing/2014/main" id="{18C7EEE0-7EFE-4B60-868A-B59AA8920758}"/>
              </a:ext>
            </a:extLst>
          </p:cNvPr>
          <p:cNvSpPr>
            <a:spLocks noChangeArrowheads="1"/>
          </p:cNvSpPr>
          <p:nvPr/>
        </p:nvSpPr>
        <p:spPr bwMode="auto">
          <a:xfrm>
            <a:off x="681317" y="6397811"/>
            <a:ext cx="10052424"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0"/>
              </a:spcBef>
              <a:buClrTx/>
              <a:buSzTx/>
              <a:buFontTx/>
              <a:buNone/>
              <a:defRPr/>
            </a:pPr>
            <a:r>
              <a:rPr lang="en-US" altLang="en-US" sz="1400" b="0" dirty="0">
                <a:solidFill>
                  <a:schemeClr val="tx1">
                    <a:lumMod val="25000"/>
                  </a:schemeClr>
                </a:solidFill>
              </a:rPr>
              <a:t>This hypothetical example is used for illustrative purposes only. Taxes, fees, and other expenses are not included. Actual results will vary.</a:t>
            </a:r>
          </a:p>
        </p:txBody>
      </p:sp>
      <p:sp>
        <p:nvSpPr>
          <p:cNvPr id="149510" name="Rectangle 5">
            <a:extLst>
              <a:ext uri="{FF2B5EF4-FFF2-40B4-BE49-F238E27FC236}">
                <a16:creationId xmlns:a16="http://schemas.microsoft.com/office/drawing/2014/main" id="{D0AF178B-8C98-445B-AC39-935A4B2F23B0}"/>
              </a:ext>
            </a:extLst>
          </p:cNvPr>
          <p:cNvSpPr>
            <a:spLocks noGrp="1" noChangeArrowheads="1"/>
          </p:cNvSpPr>
          <p:nvPr>
            <p:ph type="title"/>
          </p:nvPr>
        </p:nvSpPr>
        <p:spPr/>
        <p:txBody>
          <a:bodyPr/>
          <a:lstStyle/>
          <a:p>
            <a:r>
              <a:rPr lang="en-US" altLang="en-US" dirty="0"/>
              <a:t>Diversification</a:t>
            </a:r>
          </a:p>
        </p:txBody>
      </p:sp>
      <p:sp>
        <p:nvSpPr>
          <p:cNvPr id="80909" name="Rectangle 13">
            <a:extLst>
              <a:ext uri="{FF2B5EF4-FFF2-40B4-BE49-F238E27FC236}">
                <a16:creationId xmlns:a16="http://schemas.microsoft.com/office/drawing/2014/main" id="{EA87F7B2-042C-40FB-AD05-AD59EB840F4A}"/>
              </a:ext>
            </a:extLst>
          </p:cNvPr>
          <p:cNvSpPr>
            <a:spLocks noChangeArrowheads="1"/>
          </p:cNvSpPr>
          <p:nvPr/>
        </p:nvSpPr>
        <p:spPr bwMode="auto">
          <a:xfrm>
            <a:off x="7772400" y="5609103"/>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Loss</a:t>
            </a:r>
          </a:p>
        </p:txBody>
      </p:sp>
      <p:sp>
        <p:nvSpPr>
          <p:cNvPr id="80911" name="Rectangle 15">
            <a:extLst>
              <a:ext uri="{FF2B5EF4-FFF2-40B4-BE49-F238E27FC236}">
                <a16:creationId xmlns:a16="http://schemas.microsoft.com/office/drawing/2014/main" id="{45264F6B-A7E9-4DD1-899E-FF9B6DAA50A2}"/>
              </a:ext>
            </a:extLst>
          </p:cNvPr>
          <p:cNvSpPr>
            <a:spLocks noChangeArrowheads="1"/>
          </p:cNvSpPr>
          <p:nvPr/>
        </p:nvSpPr>
        <p:spPr bwMode="auto">
          <a:xfrm>
            <a:off x="7772400" y="541281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0%</a:t>
            </a:r>
          </a:p>
        </p:txBody>
      </p:sp>
      <p:sp>
        <p:nvSpPr>
          <p:cNvPr id="80912" name="Rectangle 16">
            <a:extLst>
              <a:ext uri="{FF2B5EF4-FFF2-40B4-BE49-F238E27FC236}">
                <a16:creationId xmlns:a16="http://schemas.microsoft.com/office/drawing/2014/main" id="{3308506B-B40C-40AF-A448-734E30272D9F}"/>
              </a:ext>
            </a:extLst>
          </p:cNvPr>
          <p:cNvSpPr>
            <a:spLocks noChangeArrowheads="1"/>
          </p:cNvSpPr>
          <p:nvPr/>
        </p:nvSpPr>
        <p:spPr bwMode="auto">
          <a:xfrm>
            <a:off x="7772400" y="493656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6%</a:t>
            </a:r>
          </a:p>
        </p:txBody>
      </p:sp>
      <p:sp>
        <p:nvSpPr>
          <p:cNvPr id="80913" name="Rectangle 17">
            <a:extLst>
              <a:ext uri="{FF2B5EF4-FFF2-40B4-BE49-F238E27FC236}">
                <a16:creationId xmlns:a16="http://schemas.microsoft.com/office/drawing/2014/main" id="{8A1B1A0A-55F3-4006-ABD7-76A9280DC4E0}"/>
              </a:ext>
            </a:extLst>
          </p:cNvPr>
          <p:cNvSpPr>
            <a:spLocks noChangeArrowheads="1"/>
          </p:cNvSpPr>
          <p:nvPr/>
        </p:nvSpPr>
        <p:spPr bwMode="auto">
          <a:xfrm>
            <a:off x="7772400" y="394596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8%</a:t>
            </a:r>
          </a:p>
        </p:txBody>
      </p:sp>
      <p:sp>
        <p:nvSpPr>
          <p:cNvPr id="80914" name="Rectangle 18">
            <a:extLst>
              <a:ext uri="{FF2B5EF4-FFF2-40B4-BE49-F238E27FC236}">
                <a16:creationId xmlns:a16="http://schemas.microsoft.com/office/drawing/2014/main" id="{017361CA-DF7C-42AA-B4F6-BE0286E25D96}"/>
              </a:ext>
            </a:extLst>
          </p:cNvPr>
          <p:cNvSpPr>
            <a:spLocks noChangeArrowheads="1"/>
          </p:cNvSpPr>
          <p:nvPr/>
        </p:nvSpPr>
        <p:spPr bwMode="auto">
          <a:xfrm>
            <a:off x="7772400" y="265056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10%</a:t>
            </a:r>
          </a:p>
        </p:txBody>
      </p:sp>
      <p:sp>
        <p:nvSpPr>
          <p:cNvPr id="80915" name="Rectangle 23">
            <a:extLst>
              <a:ext uri="{FF2B5EF4-FFF2-40B4-BE49-F238E27FC236}">
                <a16:creationId xmlns:a16="http://schemas.microsoft.com/office/drawing/2014/main" id="{59265D8E-B7E0-4BDB-B668-66FBBD708967}"/>
              </a:ext>
            </a:extLst>
          </p:cNvPr>
          <p:cNvSpPr>
            <a:spLocks noChangeArrowheads="1"/>
          </p:cNvSpPr>
          <p:nvPr/>
        </p:nvSpPr>
        <p:spPr bwMode="auto">
          <a:xfrm>
            <a:off x="776947" y="1219200"/>
            <a:ext cx="825500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rgbClr val="5D5D5D"/>
                </a:solidFill>
              </a:rPr>
              <a:t>Original $200,000 investment portfolios after 25 years</a:t>
            </a:r>
          </a:p>
        </p:txBody>
      </p:sp>
      <p:sp>
        <p:nvSpPr>
          <p:cNvPr id="80916" name="Rectangle 24">
            <a:extLst>
              <a:ext uri="{FF2B5EF4-FFF2-40B4-BE49-F238E27FC236}">
                <a16:creationId xmlns:a16="http://schemas.microsoft.com/office/drawing/2014/main" id="{6C6F77F3-1062-4BAD-AB28-8ED0144A9EF0}"/>
              </a:ext>
            </a:extLst>
          </p:cNvPr>
          <p:cNvSpPr>
            <a:spLocks noChangeArrowheads="1"/>
          </p:cNvSpPr>
          <p:nvPr/>
        </p:nvSpPr>
        <p:spPr bwMode="auto">
          <a:xfrm>
            <a:off x="3347844" y="5847769"/>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gn="ctr">
              <a:spcBef>
                <a:spcPct val="50000"/>
              </a:spcBef>
              <a:buClrTx/>
              <a:buSzTx/>
              <a:buFontTx/>
              <a:buNone/>
              <a:defRPr/>
            </a:pPr>
            <a:r>
              <a:rPr lang="en-US" altLang="en-US" sz="2000" b="0" dirty="0">
                <a:solidFill>
                  <a:schemeClr val="bg2">
                    <a:lumMod val="75000"/>
                  </a:schemeClr>
                </a:solidFill>
              </a:rPr>
              <a:t>Single investment</a:t>
            </a:r>
          </a:p>
        </p:txBody>
      </p:sp>
      <p:sp>
        <p:nvSpPr>
          <p:cNvPr id="80917" name="Rectangle 25">
            <a:extLst>
              <a:ext uri="{FF2B5EF4-FFF2-40B4-BE49-F238E27FC236}">
                <a16:creationId xmlns:a16="http://schemas.microsoft.com/office/drawing/2014/main" id="{CA5EE4C4-8D8B-4BB5-B2D1-925A15C9B8B5}"/>
              </a:ext>
            </a:extLst>
          </p:cNvPr>
          <p:cNvSpPr>
            <a:spLocks noChangeArrowheads="1"/>
          </p:cNvSpPr>
          <p:nvPr/>
        </p:nvSpPr>
        <p:spPr bwMode="auto">
          <a:xfrm>
            <a:off x="6178176" y="5855814"/>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gn="ctr">
              <a:spcBef>
                <a:spcPct val="50000"/>
              </a:spcBef>
              <a:buClrTx/>
              <a:buSzTx/>
              <a:buFontTx/>
              <a:buNone/>
              <a:defRPr/>
            </a:pPr>
            <a:r>
              <a:rPr lang="en-US" altLang="en-US" sz="2000" b="0" dirty="0">
                <a:solidFill>
                  <a:schemeClr val="bg2">
                    <a:lumMod val="75000"/>
                  </a:schemeClr>
                </a:solidFill>
              </a:rPr>
              <a:t>Diversified</a:t>
            </a:r>
          </a:p>
        </p:txBody>
      </p:sp>
      <p:sp>
        <p:nvSpPr>
          <p:cNvPr id="149520" name="Rectangle 6">
            <a:extLst>
              <a:ext uri="{FF2B5EF4-FFF2-40B4-BE49-F238E27FC236}">
                <a16:creationId xmlns:a16="http://schemas.microsoft.com/office/drawing/2014/main" id="{1D8AD02A-FD59-427A-8AF5-0A2D81C53A74}"/>
              </a:ext>
            </a:extLst>
          </p:cNvPr>
          <p:cNvSpPr>
            <a:spLocks noChangeArrowheads="1"/>
          </p:cNvSpPr>
          <p:nvPr/>
        </p:nvSpPr>
        <p:spPr bwMode="auto">
          <a:xfrm>
            <a:off x="4114800" y="2925199"/>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4000" b="0">
                <a:solidFill>
                  <a:srgbClr val="FFFFFF"/>
                </a:solidFill>
              </a:rPr>
              <a:t>6%</a:t>
            </a:r>
          </a:p>
        </p:txBody>
      </p:sp>
      <p:sp>
        <p:nvSpPr>
          <p:cNvPr id="80903" name="Rectangle 7">
            <a:extLst>
              <a:ext uri="{FF2B5EF4-FFF2-40B4-BE49-F238E27FC236}">
                <a16:creationId xmlns:a16="http://schemas.microsoft.com/office/drawing/2014/main" id="{DEC5971D-1A62-4436-BAB3-417D00297E09}"/>
              </a:ext>
            </a:extLst>
          </p:cNvPr>
          <p:cNvSpPr>
            <a:spLocks noChangeArrowheads="1"/>
          </p:cNvSpPr>
          <p:nvPr/>
        </p:nvSpPr>
        <p:spPr bwMode="auto">
          <a:xfrm>
            <a:off x="3914775" y="1837935"/>
            <a:ext cx="1905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100" b="0" dirty="0">
                <a:solidFill>
                  <a:schemeClr val="accent5"/>
                </a:solidFill>
              </a:rPr>
              <a:t>$858,374</a:t>
            </a:r>
          </a:p>
        </p:txBody>
      </p:sp>
      <p:sp>
        <p:nvSpPr>
          <p:cNvPr id="80904" name="Rectangle 8">
            <a:extLst>
              <a:ext uri="{FF2B5EF4-FFF2-40B4-BE49-F238E27FC236}">
                <a16:creationId xmlns:a16="http://schemas.microsoft.com/office/drawing/2014/main" id="{F86937F3-E72D-4D3D-A224-19F8FD16A409}"/>
              </a:ext>
            </a:extLst>
          </p:cNvPr>
          <p:cNvSpPr>
            <a:spLocks noChangeArrowheads="1"/>
          </p:cNvSpPr>
          <p:nvPr/>
        </p:nvSpPr>
        <p:spPr bwMode="auto">
          <a:xfrm>
            <a:off x="6553200" y="1580760"/>
            <a:ext cx="1905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100" b="0" dirty="0">
                <a:solidFill>
                  <a:schemeClr val="accent5"/>
                </a:solidFill>
              </a:rPr>
              <a:t>$919,002</a:t>
            </a:r>
          </a:p>
        </p:txBody>
      </p:sp>
      <p:sp>
        <p:nvSpPr>
          <p:cNvPr id="149523" name="Rectangle 9">
            <a:extLst>
              <a:ext uri="{FF2B5EF4-FFF2-40B4-BE49-F238E27FC236}">
                <a16:creationId xmlns:a16="http://schemas.microsoft.com/office/drawing/2014/main" id="{26B44C34-0CD0-46CD-BAD1-5DA0AB020205}"/>
              </a:ext>
            </a:extLst>
          </p:cNvPr>
          <p:cNvSpPr>
            <a:spLocks noChangeArrowheads="1"/>
          </p:cNvSpPr>
          <p:nvPr/>
        </p:nvSpPr>
        <p:spPr bwMode="auto">
          <a:xfrm>
            <a:off x="6657975" y="396342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800">
                <a:solidFill>
                  <a:srgbClr val="FFFFFF"/>
                </a:solidFill>
              </a:rPr>
              <a:t>$273,939</a:t>
            </a:r>
          </a:p>
        </p:txBody>
      </p:sp>
      <p:sp>
        <p:nvSpPr>
          <p:cNvPr id="149524" name="Rectangle 12">
            <a:extLst>
              <a:ext uri="{FF2B5EF4-FFF2-40B4-BE49-F238E27FC236}">
                <a16:creationId xmlns:a16="http://schemas.microsoft.com/office/drawing/2014/main" id="{44B0157A-BC42-4935-AE97-765D134A273B}"/>
              </a:ext>
            </a:extLst>
          </p:cNvPr>
          <p:cNvSpPr>
            <a:spLocks noChangeArrowheads="1"/>
          </p:cNvSpPr>
          <p:nvPr/>
        </p:nvSpPr>
        <p:spPr bwMode="auto">
          <a:xfrm>
            <a:off x="6624638" y="5617598"/>
            <a:ext cx="1524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700">
                <a:solidFill>
                  <a:srgbClr val="FFFFFF"/>
                </a:solidFill>
              </a:rPr>
              <a:t>–$40,000</a:t>
            </a:r>
          </a:p>
        </p:txBody>
      </p:sp>
      <p:sp>
        <p:nvSpPr>
          <p:cNvPr id="149525" name="Rectangle 14">
            <a:extLst>
              <a:ext uri="{FF2B5EF4-FFF2-40B4-BE49-F238E27FC236}">
                <a16:creationId xmlns:a16="http://schemas.microsoft.com/office/drawing/2014/main" id="{FE2D7869-42BC-4505-8446-62389D4084A6}"/>
              </a:ext>
            </a:extLst>
          </p:cNvPr>
          <p:cNvSpPr>
            <a:spLocks noChangeArrowheads="1"/>
          </p:cNvSpPr>
          <p:nvPr/>
        </p:nvSpPr>
        <p:spPr bwMode="auto">
          <a:xfrm>
            <a:off x="6657975" y="267754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800">
                <a:solidFill>
                  <a:srgbClr val="FFFFFF"/>
                </a:solidFill>
              </a:rPr>
              <a:t>$433,388</a:t>
            </a:r>
          </a:p>
        </p:txBody>
      </p:sp>
      <p:sp>
        <p:nvSpPr>
          <p:cNvPr id="149526" name="Rectangle 10">
            <a:extLst>
              <a:ext uri="{FF2B5EF4-FFF2-40B4-BE49-F238E27FC236}">
                <a16:creationId xmlns:a16="http://schemas.microsoft.com/office/drawing/2014/main" id="{970C6502-A60A-46D5-832B-71698F23C662}"/>
              </a:ext>
            </a:extLst>
          </p:cNvPr>
          <p:cNvSpPr>
            <a:spLocks noChangeArrowheads="1"/>
          </p:cNvSpPr>
          <p:nvPr/>
        </p:nvSpPr>
        <p:spPr bwMode="auto">
          <a:xfrm>
            <a:off x="6657975" y="493656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800">
                <a:solidFill>
                  <a:srgbClr val="FFFFFF"/>
                </a:solidFill>
              </a:rPr>
              <a:t>$171,675</a:t>
            </a:r>
          </a:p>
        </p:txBody>
      </p:sp>
      <p:sp>
        <p:nvSpPr>
          <p:cNvPr id="110603" name="Rectangle 11">
            <a:extLst>
              <a:ext uri="{FF2B5EF4-FFF2-40B4-BE49-F238E27FC236}">
                <a16:creationId xmlns:a16="http://schemas.microsoft.com/office/drawing/2014/main" id="{6873FE0B-75F5-4B57-8E31-72011E23C7FC}"/>
              </a:ext>
            </a:extLst>
          </p:cNvPr>
          <p:cNvSpPr>
            <a:spLocks noChangeArrowheads="1"/>
          </p:cNvSpPr>
          <p:nvPr/>
        </p:nvSpPr>
        <p:spPr bwMode="auto">
          <a:xfrm>
            <a:off x="6724650" y="5422336"/>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a:spcBef>
                <a:spcPct val="20000"/>
              </a:spcBef>
              <a:buClr>
                <a:srgbClr val="FFFFFF"/>
              </a:buClr>
              <a:buSzPct val="65000"/>
              <a:buFont typeface="Wingdings" pitchFamily="2" charset="2"/>
              <a:buChar char="l"/>
              <a:defRPr sz="2800">
                <a:solidFill>
                  <a:srgbClr val="FFFFFF"/>
                </a:solidFill>
                <a:latin typeface="Arial" pitchFamily="34" charset="0"/>
              </a:defRPr>
            </a:lvl1pPr>
            <a:lvl2pPr marL="742950" indent="-285750" algn="l">
              <a:spcBef>
                <a:spcPct val="20000"/>
              </a:spcBef>
              <a:buClr>
                <a:srgbClr val="FFFFFF"/>
              </a:buClr>
              <a:buSzPct val="65000"/>
              <a:buChar char="–"/>
              <a:defRPr sz="2800">
                <a:solidFill>
                  <a:srgbClr val="FFFFFF"/>
                </a:solidFill>
                <a:latin typeface="Times New Roman" pitchFamily="18" charset="0"/>
              </a:defRPr>
            </a:lvl2pPr>
            <a:lvl3pPr marL="1143000" indent="-228600" algn="l">
              <a:spcBef>
                <a:spcPct val="20000"/>
              </a:spcBef>
              <a:buClr>
                <a:srgbClr val="FFFFFF"/>
              </a:buClr>
              <a:buSzPct val="65000"/>
              <a:buChar char="•"/>
              <a:defRPr sz="2400">
                <a:solidFill>
                  <a:srgbClr val="FFFFFF"/>
                </a:solidFill>
                <a:latin typeface="Times New Roman" pitchFamily="18" charset="0"/>
              </a:defRPr>
            </a:lvl3pPr>
            <a:lvl4pPr marL="1600200" indent="-228600" algn="l">
              <a:spcBef>
                <a:spcPct val="20000"/>
              </a:spcBef>
              <a:buClr>
                <a:srgbClr val="FFFFFF"/>
              </a:buClr>
              <a:buSzPct val="65000"/>
              <a:buChar char="–"/>
              <a:defRPr sz="2000">
                <a:solidFill>
                  <a:srgbClr val="FFFFFF"/>
                </a:solidFill>
                <a:latin typeface="Times New Roman" pitchFamily="18" charset="0"/>
              </a:defRPr>
            </a:lvl4pPr>
            <a:lvl5pPr marL="2057400" indent="-228600" algn="l">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spcBef>
                <a:spcPct val="50000"/>
              </a:spcBef>
              <a:buClrTx/>
              <a:buSzTx/>
              <a:buFontTx/>
              <a:buNone/>
              <a:defRPr/>
            </a:pPr>
            <a:r>
              <a:rPr lang="en-US" altLang="en-US" sz="1800" dirty="0">
                <a:latin typeface="Calibri" panose="020F0502020204030204" pitchFamily="34" charset="0"/>
                <a:cs typeface="+mn-cs"/>
              </a:rPr>
              <a:t>$40,000</a:t>
            </a:r>
          </a:p>
        </p:txBody>
      </p:sp>
    </p:spTree>
    <p:extLst>
      <p:ext uri="{BB962C8B-B14F-4D97-AF65-F5344CB8AC3E}">
        <p14:creationId xmlns:p14="http://schemas.microsoft.com/office/powerpoint/2010/main" val="367980566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body of water&#10;&#10;Description automatically generated">
            <a:extLst>
              <a:ext uri="{FF2B5EF4-FFF2-40B4-BE49-F238E27FC236}">
                <a16:creationId xmlns:a16="http://schemas.microsoft.com/office/drawing/2014/main" id="{CEF34336-DF09-45A5-AC42-2CC4AB73B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1186276"/>
            <a:ext cx="10464799" cy="5671724"/>
          </a:xfrm>
          <a:prstGeom prst="rect">
            <a:avLst/>
          </a:prstGeom>
        </p:spPr>
      </p:pic>
      <p:sp>
        <p:nvSpPr>
          <p:cNvPr id="2" name="Title 1">
            <a:extLst>
              <a:ext uri="{FF2B5EF4-FFF2-40B4-BE49-F238E27FC236}">
                <a16:creationId xmlns:a16="http://schemas.microsoft.com/office/drawing/2014/main" id="{29771F30-415E-46DD-9B9B-A97E13A5EAC2}"/>
              </a:ext>
            </a:extLst>
          </p:cNvPr>
          <p:cNvSpPr>
            <a:spLocks noGrp="1"/>
          </p:cNvSpPr>
          <p:nvPr>
            <p:ph type="title"/>
          </p:nvPr>
        </p:nvSpPr>
        <p:spPr/>
        <p:txBody>
          <a:bodyPr/>
          <a:lstStyle/>
          <a:p>
            <a:r>
              <a:rPr lang="en-US" dirty="0"/>
              <a:t>When You Imagine Your Retirement, </a:t>
            </a:r>
            <a:br>
              <a:rPr lang="en-US" dirty="0"/>
            </a:br>
            <a:r>
              <a:rPr lang="en-US" dirty="0"/>
              <a:t>What Do You See?</a:t>
            </a:r>
          </a:p>
        </p:txBody>
      </p:sp>
    </p:spTree>
    <p:extLst>
      <p:ext uri="{BB962C8B-B14F-4D97-AF65-F5344CB8AC3E}">
        <p14:creationId xmlns:p14="http://schemas.microsoft.com/office/powerpoint/2010/main" val="30118519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35A755D3-9CCB-46FF-9764-0ED4F3F26402}"/>
              </a:ext>
            </a:extLst>
          </p:cNvPr>
          <p:cNvPicPr>
            <a:picLocks noChangeAspect="1"/>
          </p:cNvPicPr>
          <p:nvPr/>
        </p:nvPicPr>
        <p:blipFill>
          <a:blip r:embed="rId3">
            <a:extLst>
              <a:ext uri="{28A0092B-C50C-407E-A947-70E740481C1C}">
                <a14:useLocalDpi xmlns:a14="http://schemas.microsoft.com/office/drawing/2010/main" val="0"/>
              </a:ext>
            </a:extLst>
          </a:blip>
          <a:srcRect l="2042" r="5231"/>
          <a:stretch>
            <a:fillRect/>
          </a:stretch>
        </p:blipFill>
        <p:spPr bwMode="auto">
          <a:xfrm>
            <a:off x="0" y="1729702"/>
            <a:ext cx="7126358" cy="512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1027">
            <a:extLst>
              <a:ext uri="{FF2B5EF4-FFF2-40B4-BE49-F238E27FC236}">
                <a16:creationId xmlns:a16="http://schemas.microsoft.com/office/drawing/2014/main" id="{91C4AF6B-7F71-4583-A376-80F4AC463D27}"/>
              </a:ext>
            </a:extLst>
          </p:cNvPr>
          <p:cNvSpPr>
            <a:spLocks noGrp="1" noChangeArrowheads="1"/>
          </p:cNvSpPr>
          <p:nvPr>
            <p:ph type="title"/>
          </p:nvPr>
        </p:nvSpPr>
        <p:spPr/>
        <p:txBody>
          <a:bodyPr/>
          <a:lstStyle/>
          <a:p>
            <a:r>
              <a:rPr lang="en-US" altLang="en-US"/>
              <a:t>Asset Allocation</a:t>
            </a:r>
          </a:p>
        </p:txBody>
      </p:sp>
      <p:sp>
        <p:nvSpPr>
          <p:cNvPr id="47108" name="Text Box 1028">
            <a:extLst>
              <a:ext uri="{FF2B5EF4-FFF2-40B4-BE49-F238E27FC236}">
                <a16:creationId xmlns:a16="http://schemas.microsoft.com/office/drawing/2014/main" id="{F4435BCB-D59A-439A-8D83-B10E8D0D8239}"/>
              </a:ext>
            </a:extLst>
          </p:cNvPr>
          <p:cNvSpPr txBox="1">
            <a:spLocks noChangeArrowheads="1"/>
          </p:cNvSpPr>
          <p:nvPr/>
        </p:nvSpPr>
        <p:spPr bwMode="auto">
          <a:xfrm>
            <a:off x="4648575" y="1729702"/>
            <a:ext cx="6315215"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4200"/>
              </a:lnSpc>
              <a:spcBef>
                <a:spcPct val="0"/>
              </a:spcBef>
              <a:buClrTx/>
              <a:buSzTx/>
              <a:buNone/>
              <a:defRPr/>
            </a:pPr>
            <a:r>
              <a:rPr lang="en-US" altLang="en-US" b="0" dirty="0"/>
              <a:t>A systematic approach to diversification that determines an </a:t>
            </a:r>
            <a:r>
              <a:rPr lang="en-US" altLang="en-US" sz="3200" b="0" dirty="0">
                <a:solidFill>
                  <a:schemeClr val="accent6"/>
                </a:solidFill>
              </a:rPr>
              <a:t>efficient mix of assets </a:t>
            </a:r>
            <a:r>
              <a:rPr lang="en-US" altLang="en-US" b="0" dirty="0"/>
              <a:t>for a given investor</a:t>
            </a:r>
          </a:p>
          <a:p>
            <a:pPr>
              <a:spcBef>
                <a:spcPct val="50000"/>
              </a:spcBef>
              <a:buClrTx/>
              <a:buSzTx/>
              <a:buFontTx/>
              <a:buNone/>
              <a:defRPr/>
            </a:pPr>
            <a:endParaRPr lang="en-US" altLang="en-US" b="0" dirty="0"/>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a:extLst>
              <a:ext uri="{FF2B5EF4-FFF2-40B4-BE49-F238E27FC236}">
                <a16:creationId xmlns:a16="http://schemas.microsoft.com/office/drawing/2014/main" id="{74ABCD99-7A41-473F-A568-FB72283BF0E8}"/>
              </a:ext>
            </a:extLst>
          </p:cNvPr>
          <p:cNvPicPr>
            <a:picLocks noChangeAspect="1"/>
          </p:cNvPicPr>
          <p:nvPr/>
        </p:nvPicPr>
        <p:blipFill>
          <a:blip r:embed="rId3">
            <a:extLst>
              <a:ext uri="{28A0092B-C50C-407E-A947-70E740481C1C}">
                <a14:useLocalDpi xmlns:a14="http://schemas.microsoft.com/office/drawing/2010/main" val="0"/>
              </a:ext>
            </a:extLst>
          </a:blip>
          <a:srcRect r="9006"/>
          <a:stretch>
            <a:fillRect/>
          </a:stretch>
        </p:blipFill>
        <p:spPr bwMode="auto">
          <a:xfrm>
            <a:off x="5351267" y="1940485"/>
            <a:ext cx="6853433" cy="491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7">
            <a:extLst>
              <a:ext uri="{FF2B5EF4-FFF2-40B4-BE49-F238E27FC236}">
                <a16:creationId xmlns:a16="http://schemas.microsoft.com/office/drawing/2014/main" id="{3283F674-D598-4BAA-94D3-C7C8B3F54218}"/>
              </a:ext>
            </a:extLst>
          </p:cNvPr>
          <p:cNvSpPr>
            <a:spLocks noGrp="1" noChangeArrowheads="1"/>
          </p:cNvSpPr>
          <p:nvPr>
            <p:ph type="title"/>
          </p:nvPr>
        </p:nvSpPr>
        <p:spPr/>
        <p:txBody>
          <a:bodyPr/>
          <a:lstStyle/>
          <a:p>
            <a:r>
              <a:rPr lang="en-US" altLang="en-US" dirty="0"/>
              <a:t>Personalizing Your Asset Allocation Model</a:t>
            </a:r>
          </a:p>
        </p:txBody>
      </p:sp>
      <p:sp>
        <p:nvSpPr>
          <p:cNvPr id="81924" name="Shape 297">
            <a:extLst>
              <a:ext uri="{FF2B5EF4-FFF2-40B4-BE49-F238E27FC236}">
                <a16:creationId xmlns:a16="http://schemas.microsoft.com/office/drawing/2014/main" id="{00997C08-6CFD-4CF5-A4D1-EB36714E22B4}"/>
              </a:ext>
            </a:extLst>
          </p:cNvPr>
          <p:cNvSpPr txBox="1">
            <a:spLocks noChangeArrowheads="1"/>
          </p:cNvSpPr>
          <p:nvPr/>
        </p:nvSpPr>
        <p:spPr bwMode="auto">
          <a:xfrm>
            <a:off x="787203" y="2162176"/>
            <a:ext cx="76200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800"/>
              </a:spcAft>
              <a:buClr>
                <a:srgbClr val="33ADE5"/>
              </a:buClr>
              <a:buSzPct val="25000"/>
              <a:buNone/>
            </a:pPr>
            <a:r>
              <a:rPr lang="en-US" altLang="en-US" sz="2000" b="0" dirty="0">
                <a:solidFill>
                  <a:srgbClr val="085A8C"/>
                </a:solidFill>
                <a:sym typeface="Calibri" panose="020F0502020204030204" pitchFamily="34" charset="0"/>
              </a:rPr>
              <a:t> </a:t>
            </a:r>
            <a:r>
              <a:rPr lang="en-US" altLang="en-US" sz="4800" b="0" dirty="0">
                <a:solidFill>
                  <a:srgbClr val="085A8C"/>
                </a:solidFill>
                <a:sym typeface="Arial" panose="020B0604020202020204" pitchFamily="34" charset="0"/>
              </a:rPr>
              <a:t>1</a:t>
            </a:r>
            <a:r>
              <a:rPr lang="en-US" altLang="en-US" sz="2800" b="0" dirty="0">
                <a:solidFill>
                  <a:srgbClr val="085A8C"/>
                </a:solidFill>
                <a:sym typeface="Calibri" panose="020F0502020204030204" pitchFamily="34" charset="0"/>
              </a:rPr>
              <a:t>	Investment Goal(s)</a:t>
            </a:r>
          </a:p>
          <a:p>
            <a:pPr eaLnBrk="1" hangingPunct="1">
              <a:spcBef>
                <a:spcPts val="600"/>
              </a:spcBef>
              <a:spcAft>
                <a:spcPts val="1800"/>
              </a:spcAft>
              <a:buClr>
                <a:srgbClr val="33ADE5"/>
              </a:buClr>
              <a:buSzPct val="25000"/>
              <a:buNone/>
            </a:pPr>
            <a:r>
              <a:rPr lang="en-US" altLang="en-US" sz="2800" b="0" dirty="0">
                <a:solidFill>
                  <a:srgbClr val="085A8C"/>
                </a:solidFill>
                <a:sym typeface="Calibri" panose="020F0502020204030204" pitchFamily="34" charset="0"/>
              </a:rPr>
              <a:t> </a:t>
            </a:r>
            <a:r>
              <a:rPr lang="en-US" altLang="en-US" sz="4800" b="0" dirty="0">
                <a:solidFill>
                  <a:srgbClr val="085A8C"/>
                </a:solidFill>
                <a:sym typeface="Arial" panose="020B0604020202020204" pitchFamily="34" charset="0"/>
              </a:rPr>
              <a:t>2	</a:t>
            </a:r>
            <a:r>
              <a:rPr lang="en-US" altLang="en-US" sz="2800" b="0" dirty="0">
                <a:solidFill>
                  <a:srgbClr val="085A8C"/>
                </a:solidFill>
                <a:sym typeface="Calibri" panose="020F0502020204030204" pitchFamily="34" charset="0"/>
              </a:rPr>
              <a:t>Time Frame</a:t>
            </a:r>
          </a:p>
          <a:p>
            <a:pPr eaLnBrk="1" hangingPunct="1">
              <a:spcBef>
                <a:spcPct val="0"/>
              </a:spcBef>
              <a:spcAft>
                <a:spcPts val="1800"/>
              </a:spcAft>
              <a:buClr>
                <a:srgbClr val="33ADE5"/>
              </a:buClr>
              <a:buSzPct val="25000"/>
              <a:buNone/>
            </a:pPr>
            <a:r>
              <a:rPr lang="en-US" altLang="en-US" sz="2800" b="0" dirty="0">
                <a:solidFill>
                  <a:srgbClr val="085A8C"/>
                </a:solidFill>
                <a:sym typeface="Calibri" panose="020F0502020204030204" pitchFamily="34" charset="0"/>
              </a:rPr>
              <a:t> </a:t>
            </a:r>
            <a:r>
              <a:rPr lang="en-US" altLang="en-US" sz="4800" b="0" dirty="0">
                <a:solidFill>
                  <a:srgbClr val="085A8C"/>
                </a:solidFill>
                <a:sym typeface="Arial" panose="020B0604020202020204" pitchFamily="34" charset="0"/>
              </a:rPr>
              <a:t>3	</a:t>
            </a:r>
            <a:r>
              <a:rPr lang="en-US" altLang="en-US" sz="2800" b="0" dirty="0">
                <a:solidFill>
                  <a:srgbClr val="085A8C"/>
                </a:solidFill>
                <a:sym typeface="Calibri" panose="020F0502020204030204" pitchFamily="34" charset="0"/>
              </a:rPr>
              <a:t>Risk Tolerance</a:t>
            </a:r>
          </a:p>
          <a:p>
            <a:pPr eaLnBrk="1" hangingPunct="1">
              <a:spcBef>
                <a:spcPct val="0"/>
              </a:spcBef>
              <a:buFontTx/>
              <a:buNone/>
            </a:pPr>
            <a:endParaRPr lang="en-US" altLang="en-US" sz="2400" b="0" dirty="0">
              <a:solidFill>
                <a:srgbClr val="085A8C"/>
              </a:solidFill>
              <a:sym typeface="Calibri" panose="020F0502020204030204" pitchFamily="34" charset="0"/>
            </a:endParaRPr>
          </a:p>
        </p:txBody>
      </p:sp>
      <p:cxnSp>
        <p:nvCxnSpPr>
          <p:cNvPr id="81925" name="Straight Connector 11">
            <a:extLst>
              <a:ext uri="{FF2B5EF4-FFF2-40B4-BE49-F238E27FC236}">
                <a16:creationId xmlns:a16="http://schemas.microsoft.com/office/drawing/2014/main" id="{8385E204-79F6-488D-8E71-49C32CBD4952}"/>
              </a:ext>
            </a:extLst>
          </p:cNvPr>
          <p:cNvCxnSpPr>
            <a:cxnSpLocks noChangeShapeType="1"/>
          </p:cNvCxnSpPr>
          <p:nvPr/>
        </p:nvCxnSpPr>
        <p:spPr bwMode="auto">
          <a:xfrm>
            <a:off x="888803" y="2967038"/>
            <a:ext cx="3810000" cy="0"/>
          </a:xfrm>
          <a:prstGeom prst="line">
            <a:avLst/>
          </a:prstGeom>
          <a:noFill/>
          <a:ln w="12700" algn="ctr">
            <a:solidFill>
              <a:srgbClr val="67737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6" name="Straight Connector 12">
            <a:extLst>
              <a:ext uri="{FF2B5EF4-FFF2-40B4-BE49-F238E27FC236}">
                <a16:creationId xmlns:a16="http://schemas.microsoft.com/office/drawing/2014/main" id="{900A041E-5ADD-4E97-A201-A9151D20AF03}"/>
              </a:ext>
            </a:extLst>
          </p:cNvPr>
          <p:cNvCxnSpPr>
            <a:cxnSpLocks noChangeShapeType="1"/>
          </p:cNvCxnSpPr>
          <p:nvPr/>
        </p:nvCxnSpPr>
        <p:spPr bwMode="auto">
          <a:xfrm>
            <a:off x="888803" y="4062413"/>
            <a:ext cx="3810000" cy="0"/>
          </a:xfrm>
          <a:prstGeom prst="line">
            <a:avLst/>
          </a:prstGeom>
          <a:noFill/>
          <a:ln w="12700" algn="ctr">
            <a:solidFill>
              <a:srgbClr val="67737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7" name="Straight Connector 13">
            <a:extLst>
              <a:ext uri="{FF2B5EF4-FFF2-40B4-BE49-F238E27FC236}">
                <a16:creationId xmlns:a16="http://schemas.microsoft.com/office/drawing/2014/main" id="{764CF7C9-6111-4832-B9E3-DF55B9857306}"/>
              </a:ext>
            </a:extLst>
          </p:cNvPr>
          <p:cNvCxnSpPr>
            <a:cxnSpLocks noChangeShapeType="1"/>
          </p:cNvCxnSpPr>
          <p:nvPr/>
        </p:nvCxnSpPr>
        <p:spPr bwMode="auto">
          <a:xfrm>
            <a:off x="898329" y="5030788"/>
            <a:ext cx="3800475" cy="0"/>
          </a:xfrm>
          <a:prstGeom prst="line">
            <a:avLst/>
          </a:prstGeom>
          <a:noFill/>
          <a:ln w="12700" algn="ctr">
            <a:solidFill>
              <a:srgbClr val="67737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overrideClrMapping bg1="dk2" tx1="lt1" bg2="dk1" tx2="lt2" accent1="accent1" accent2="accent2" accent3="accent3" accent4="accent4" accent5="accent5" accent6="accent6" hlink="hlink" folHlink="folHlink"/>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10">
            <a:extLst>
              <a:ext uri="{FF2B5EF4-FFF2-40B4-BE49-F238E27FC236}">
                <a16:creationId xmlns:a16="http://schemas.microsoft.com/office/drawing/2014/main" id="{A3E43D38-1325-482B-80F7-649F956245DA}"/>
              </a:ext>
            </a:extLst>
          </p:cNvPr>
          <p:cNvSpPr>
            <a:spLocks noChangeArrowheads="1"/>
          </p:cNvSpPr>
          <p:nvPr/>
        </p:nvSpPr>
        <p:spPr bwMode="auto">
          <a:xfrm>
            <a:off x="732366" y="6166133"/>
            <a:ext cx="8847915" cy="50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ct val="95000"/>
              </a:lnSpc>
              <a:spcBef>
                <a:spcPct val="50000"/>
              </a:spcBef>
              <a:buClrTx/>
              <a:buSzTx/>
              <a:buFontTx/>
              <a:buNone/>
              <a:defRPr/>
            </a:pPr>
            <a:r>
              <a:rPr lang="en-US" altLang="en-US" sz="1400" b="0" dirty="0">
                <a:solidFill>
                  <a:schemeClr val="tx1">
                    <a:lumMod val="25000"/>
                  </a:schemeClr>
                </a:solidFill>
              </a:rPr>
              <a:t>Source:  Refinitiv, 2022. This hypothetical example is used for illustrative purposes only. Past performance is not a guarantee of future results. The returns shown do not include taxes, fees, and other expenses. Actual results will vary. </a:t>
            </a:r>
          </a:p>
        </p:txBody>
      </p:sp>
      <p:pic>
        <p:nvPicPr>
          <p:cNvPr id="92164" name="Picture 1">
            <a:extLst>
              <a:ext uri="{FF2B5EF4-FFF2-40B4-BE49-F238E27FC236}">
                <a16:creationId xmlns:a16="http://schemas.microsoft.com/office/drawing/2014/main" id="{005E4657-E012-4501-AC9E-C5F2977504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1038" y="1606550"/>
            <a:ext cx="41783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5">
            <a:extLst>
              <a:ext uri="{FF2B5EF4-FFF2-40B4-BE49-F238E27FC236}">
                <a16:creationId xmlns:a16="http://schemas.microsoft.com/office/drawing/2014/main" id="{675AC175-AF9E-49B3-8FF3-621D6A73A1C6}"/>
              </a:ext>
            </a:extLst>
          </p:cNvPr>
          <p:cNvSpPr>
            <a:spLocks noChangeArrowheads="1"/>
          </p:cNvSpPr>
          <p:nvPr/>
        </p:nvSpPr>
        <p:spPr bwMode="auto">
          <a:xfrm>
            <a:off x="732367" y="1951039"/>
            <a:ext cx="368617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 typeface="Wingdings" panose="05000000000000000000" pitchFamily="2" charset="2"/>
              <a:buNone/>
            </a:pPr>
            <a:r>
              <a:rPr lang="en-US" altLang="en-US" sz="2400" dirty="0">
                <a:solidFill>
                  <a:schemeClr val="bg1"/>
                </a:solidFill>
              </a:rPr>
              <a:t>Time frame </a:t>
            </a:r>
            <a:br>
              <a:rPr lang="en-US" altLang="en-US" sz="2400" b="0" dirty="0">
                <a:solidFill>
                  <a:srgbClr val="5D5D5D"/>
                </a:solidFill>
              </a:rPr>
            </a:br>
            <a:r>
              <a:rPr lang="en-US" altLang="en-US" sz="2400" b="0" dirty="0">
                <a:solidFill>
                  <a:srgbClr val="5D5D5D"/>
                </a:solidFill>
              </a:rPr>
              <a:t>20 years</a:t>
            </a:r>
          </a:p>
          <a:p>
            <a:pPr eaLnBrk="1" hangingPunct="1">
              <a:spcBef>
                <a:spcPct val="50000"/>
              </a:spcBef>
              <a:buClrTx/>
              <a:buSzTx/>
              <a:buFontTx/>
              <a:buNone/>
            </a:pPr>
            <a:r>
              <a:rPr lang="en-US" altLang="en-US" sz="2400" dirty="0">
                <a:solidFill>
                  <a:schemeClr val="bg1"/>
                </a:solidFill>
              </a:rPr>
              <a:t>Primary goal </a:t>
            </a:r>
            <a:br>
              <a:rPr lang="en-US" altLang="en-US" sz="2400" b="0" dirty="0">
                <a:solidFill>
                  <a:srgbClr val="5D5D5D"/>
                </a:solidFill>
              </a:rPr>
            </a:br>
            <a:r>
              <a:rPr lang="en-US" altLang="en-US" sz="2400" b="0" dirty="0">
                <a:solidFill>
                  <a:srgbClr val="5D5D5D"/>
                </a:solidFill>
              </a:rPr>
              <a:t>minimize volatility </a:t>
            </a:r>
          </a:p>
        </p:txBody>
      </p:sp>
      <p:sp>
        <p:nvSpPr>
          <p:cNvPr id="92166" name="Rectangle 17">
            <a:extLst>
              <a:ext uri="{FF2B5EF4-FFF2-40B4-BE49-F238E27FC236}">
                <a16:creationId xmlns:a16="http://schemas.microsoft.com/office/drawing/2014/main" id="{18C9FC6E-04F3-46E4-A01F-5CBF54924519}"/>
              </a:ext>
            </a:extLst>
          </p:cNvPr>
          <p:cNvSpPr>
            <a:spLocks noChangeArrowheads="1"/>
          </p:cNvSpPr>
          <p:nvPr/>
        </p:nvSpPr>
        <p:spPr bwMode="auto">
          <a:xfrm>
            <a:off x="7539038" y="1868489"/>
            <a:ext cx="19812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lnSpc>
                <a:spcPct val="95000"/>
              </a:lnSpc>
              <a:spcBef>
                <a:spcPct val="0"/>
              </a:spcBef>
              <a:buClrTx/>
              <a:buSzTx/>
              <a:buFontTx/>
              <a:buNone/>
            </a:pPr>
            <a:r>
              <a:rPr lang="en-US" altLang="en-US" sz="2400" b="0">
                <a:solidFill>
                  <a:srgbClr val="FFFFFF"/>
                </a:solidFill>
              </a:rPr>
              <a:t>Cash alternatives</a:t>
            </a:r>
            <a:br>
              <a:rPr lang="en-US" altLang="en-US" sz="2400">
                <a:solidFill>
                  <a:srgbClr val="FFFFFF"/>
                </a:solidFill>
              </a:rPr>
            </a:br>
            <a:r>
              <a:rPr lang="en-US" altLang="en-US" sz="2400">
                <a:solidFill>
                  <a:srgbClr val="FFFFFF"/>
                </a:solidFill>
              </a:rPr>
              <a:t>20%</a:t>
            </a:r>
          </a:p>
        </p:txBody>
      </p:sp>
      <p:sp>
        <p:nvSpPr>
          <p:cNvPr id="92167" name="Rectangle 18">
            <a:extLst>
              <a:ext uri="{FF2B5EF4-FFF2-40B4-BE49-F238E27FC236}">
                <a16:creationId xmlns:a16="http://schemas.microsoft.com/office/drawing/2014/main" id="{23510B56-C44A-4134-B966-B1F925E9CC64}"/>
              </a:ext>
            </a:extLst>
          </p:cNvPr>
          <p:cNvSpPr>
            <a:spLocks noChangeArrowheads="1"/>
          </p:cNvSpPr>
          <p:nvPr/>
        </p:nvSpPr>
        <p:spPr bwMode="auto">
          <a:xfrm>
            <a:off x="5943600" y="3440113"/>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dirty="0">
                <a:solidFill>
                  <a:srgbClr val="FFFFFF"/>
                </a:solidFill>
              </a:rPr>
              <a:t>Bonds</a:t>
            </a:r>
            <a:br>
              <a:rPr lang="en-US" altLang="en-US" sz="2400" dirty="0">
                <a:solidFill>
                  <a:srgbClr val="FFFFFF"/>
                </a:solidFill>
              </a:rPr>
            </a:br>
            <a:r>
              <a:rPr lang="en-US" altLang="en-US" sz="2400" dirty="0">
                <a:solidFill>
                  <a:srgbClr val="FFFFFF"/>
                </a:solidFill>
              </a:rPr>
              <a:t>50%</a:t>
            </a:r>
          </a:p>
        </p:txBody>
      </p:sp>
      <p:sp>
        <p:nvSpPr>
          <p:cNvPr id="92168" name="Rectangle 19">
            <a:extLst>
              <a:ext uri="{FF2B5EF4-FFF2-40B4-BE49-F238E27FC236}">
                <a16:creationId xmlns:a16="http://schemas.microsoft.com/office/drawing/2014/main" id="{51DCD0DE-6599-421E-ACDC-F4D3A7319B76}"/>
              </a:ext>
            </a:extLst>
          </p:cNvPr>
          <p:cNvSpPr>
            <a:spLocks noChangeArrowheads="1"/>
          </p:cNvSpPr>
          <p:nvPr/>
        </p:nvSpPr>
        <p:spPr bwMode="auto">
          <a:xfrm>
            <a:off x="8272463" y="3886200"/>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a:solidFill>
                  <a:srgbClr val="FFFFFF"/>
                </a:solidFill>
              </a:rPr>
              <a:t>Stocks</a:t>
            </a:r>
            <a:br>
              <a:rPr lang="en-US" altLang="en-US" sz="2400">
                <a:solidFill>
                  <a:srgbClr val="FFFFFF"/>
                </a:solidFill>
              </a:rPr>
            </a:br>
            <a:r>
              <a:rPr lang="en-US" altLang="en-US" sz="2400">
                <a:solidFill>
                  <a:srgbClr val="FFFFFF"/>
                </a:solidFill>
              </a:rPr>
              <a:t>30%</a:t>
            </a:r>
          </a:p>
        </p:txBody>
      </p:sp>
      <p:sp>
        <p:nvSpPr>
          <p:cNvPr id="2" name="Title 1">
            <a:extLst>
              <a:ext uri="{FF2B5EF4-FFF2-40B4-BE49-F238E27FC236}">
                <a16:creationId xmlns:a16="http://schemas.microsoft.com/office/drawing/2014/main" id="{6687D49C-77D3-4087-9934-997AE25868C7}"/>
              </a:ext>
            </a:extLst>
          </p:cNvPr>
          <p:cNvSpPr>
            <a:spLocks noGrp="1"/>
          </p:cNvSpPr>
          <p:nvPr>
            <p:ph type="title"/>
          </p:nvPr>
        </p:nvSpPr>
        <p:spPr>
          <a:xfrm>
            <a:off x="732367" y="530227"/>
            <a:ext cx="8059208" cy="781050"/>
          </a:xfrm>
        </p:spPr>
        <p:txBody>
          <a:bodyPr/>
          <a:lstStyle/>
          <a:p>
            <a:r>
              <a:rPr lang="en-US" dirty="0"/>
              <a:t>Conservative Asset Allocation Model</a:t>
            </a:r>
            <a:br>
              <a:rPr lang="en-US" dirty="0"/>
            </a:br>
            <a:endParaRPr lang="en-US" dirty="0"/>
          </a:p>
        </p:txBody>
      </p:sp>
      <p:sp>
        <p:nvSpPr>
          <p:cNvPr id="10" name="Text Box 3">
            <a:extLst>
              <a:ext uri="{FF2B5EF4-FFF2-40B4-BE49-F238E27FC236}">
                <a16:creationId xmlns:a16="http://schemas.microsoft.com/office/drawing/2014/main" id="{41F01EF6-6CDF-4F17-A069-2ABA8C5BDEC3}"/>
              </a:ext>
            </a:extLst>
          </p:cNvPr>
          <p:cNvSpPr txBox="1">
            <a:spLocks noChangeArrowheads="1"/>
          </p:cNvSpPr>
          <p:nvPr/>
        </p:nvSpPr>
        <p:spPr bwMode="auto">
          <a:xfrm>
            <a:off x="732367" y="3802064"/>
            <a:ext cx="3779838"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200" dirty="0">
                <a:solidFill>
                  <a:schemeClr val="bg1"/>
                </a:solidFill>
              </a:rPr>
              <a:t>2002–2021 performance</a:t>
            </a:r>
          </a:p>
          <a:p>
            <a:pPr>
              <a:spcBef>
                <a:spcPts val="600"/>
              </a:spcBef>
              <a:buClrTx/>
              <a:buSzTx/>
              <a:buFontTx/>
              <a:buNone/>
              <a:defRPr/>
            </a:pPr>
            <a:r>
              <a:rPr lang="en-US" altLang="en-US" sz="2200" b="0" dirty="0">
                <a:solidFill>
                  <a:srgbClr val="5D5D5D"/>
                </a:solidFill>
              </a:rPr>
              <a:t>Best year	  </a:t>
            </a:r>
            <a:r>
              <a:rPr lang="en-US" altLang="en-US" sz="2200" b="0" u="sng" dirty="0">
                <a:solidFill>
                  <a:srgbClr val="5D5D5D"/>
                </a:solidFill>
              </a:rPr>
              <a:t>19.69%</a:t>
            </a:r>
          </a:p>
          <a:p>
            <a:pPr>
              <a:spcBef>
                <a:spcPts val="600"/>
              </a:spcBef>
              <a:buClrTx/>
              <a:buSzTx/>
              <a:buFontTx/>
              <a:buNone/>
              <a:defRPr/>
            </a:pPr>
            <a:r>
              <a:rPr lang="en-US" altLang="en-US" sz="2200" b="0" dirty="0">
                <a:solidFill>
                  <a:srgbClr val="5D5D5D"/>
                </a:solidFill>
              </a:rPr>
              <a:t>Worst year	</a:t>
            </a:r>
            <a:r>
              <a:rPr lang="en-US" altLang="en-US" sz="2200" b="0" u="sng" dirty="0">
                <a:solidFill>
                  <a:srgbClr val="5D5D5D"/>
                </a:solidFill>
              </a:rPr>
              <a:t>–13.43%</a:t>
            </a:r>
          </a:p>
          <a:p>
            <a:pPr>
              <a:spcBef>
                <a:spcPts val="600"/>
              </a:spcBef>
              <a:buClrTx/>
              <a:buSzTx/>
              <a:buFontTx/>
              <a:buNone/>
              <a:defRPr/>
            </a:pPr>
            <a:r>
              <a:rPr lang="en-US" altLang="en-US" sz="2200" b="0" dirty="0">
                <a:solidFill>
                  <a:srgbClr val="5D5D5D"/>
                </a:solidFill>
              </a:rPr>
              <a:t>Avg. annual</a:t>
            </a:r>
            <a:r>
              <a:rPr lang="en-US" altLang="en-US" sz="2000" b="0" dirty="0">
                <a:solidFill>
                  <a:srgbClr val="5D5D5D"/>
                </a:solidFill>
              </a:rPr>
              <a:t> 	     </a:t>
            </a:r>
            <a:r>
              <a:rPr lang="en-US" altLang="en-US" sz="2200" b="0" u="sng" dirty="0">
                <a:solidFill>
                  <a:srgbClr val="5D5D5D"/>
                </a:solidFill>
              </a:rPr>
              <a:t>6.61%</a:t>
            </a:r>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1">
            <a:extLst>
              <a:ext uri="{FF2B5EF4-FFF2-40B4-BE49-F238E27FC236}">
                <a16:creationId xmlns:a16="http://schemas.microsoft.com/office/drawing/2014/main" id="{A966B3B5-03A5-487B-B802-B73E75554763}"/>
              </a:ext>
            </a:extLst>
          </p:cNvPr>
          <p:cNvSpPr>
            <a:spLocks noChangeArrowheads="1"/>
          </p:cNvSpPr>
          <p:nvPr/>
        </p:nvSpPr>
        <p:spPr bwMode="auto">
          <a:xfrm>
            <a:off x="1803400" y="1731963"/>
            <a:ext cx="5257800" cy="4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0"/>
              </a:spcBef>
              <a:buClrTx/>
              <a:buSzTx/>
              <a:buFontTx/>
              <a:buNone/>
            </a:pPr>
            <a:r>
              <a:rPr lang="en-US" altLang="en-US" sz="2500">
                <a:solidFill>
                  <a:srgbClr val="FFFFFF"/>
                </a:solidFill>
                <a:latin typeface="Arial" panose="020B0604020202020204" pitchFamily="34" charset="0"/>
              </a:rPr>
              <a:t>Aggressive investor</a:t>
            </a:r>
          </a:p>
        </p:txBody>
      </p:sp>
      <p:sp>
        <p:nvSpPr>
          <p:cNvPr id="94211" name="Rectangle 15">
            <a:extLst>
              <a:ext uri="{FF2B5EF4-FFF2-40B4-BE49-F238E27FC236}">
                <a16:creationId xmlns:a16="http://schemas.microsoft.com/office/drawing/2014/main" id="{5ADA161B-657B-4A8F-B702-5B1EA2D1106C}"/>
              </a:ext>
            </a:extLst>
          </p:cNvPr>
          <p:cNvSpPr>
            <a:spLocks noChangeArrowheads="1"/>
          </p:cNvSpPr>
          <p:nvPr/>
        </p:nvSpPr>
        <p:spPr bwMode="auto">
          <a:xfrm>
            <a:off x="732367" y="1960564"/>
            <a:ext cx="368617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 typeface="Wingdings" panose="05000000000000000000" pitchFamily="2" charset="2"/>
              <a:buNone/>
            </a:pPr>
            <a:r>
              <a:rPr lang="en-US" altLang="en-US" sz="2400" dirty="0">
                <a:solidFill>
                  <a:schemeClr val="bg1"/>
                </a:solidFill>
              </a:rPr>
              <a:t>Time frame</a:t>
            </a:r>
            <a:br>
              <a:rPr lang="en-US" altLang="en-US" sz="2400" b="0" dirty="0">
                <a:solidFill>
                  <a:srgbClr val="5D5D5D"/>
                </a:solidFill>
              </a:rPr>
            </a:br>
            <a:r>
              <a:rPr lang="en-US" altLang="en-US" sz="2400" b="0" dirty="0">
                <a:solidFill>
                  <a:srgbClr val="5D5D5D"/>
                </a:solidFill>
              </a:rPr>
              <a:t>20 years</a:t>
            </a:r>
          </a:p>
          <a:p>
            <a:pPr eaLnBrk="1" hangingPunct="1">
              <a:spcBef>
                <a:spcPct val="50000"/>
              </a:spcBef>
              <a:buClrTx/>
              <a:buSzTx/>
              <a:buFontTx/>
              <a:buNone/>
            </a:pPr>
            <a:r>
              <a:rPr lang="en-US" altLang="en-US" sz="2400" dirty="0">
                <a:solidFill>
                  <a:schemeClr val="bg1"/>
                </a:solidFill>
              </a:rPr>
              <a:t>Primary goal</a:t>
            </a:r>
            <a:r>
              <a:rPr lang="en-US" altLang="en-US" sz="2400" b="0" dirty="0">
                <a:solidFill>
                  <a:srgbClr val="5D5D5D"/>
                </a:solidFill>
              </a:rPr>
              <a:t> </a:t>
            </a:r>
            <a:br>
              <a:rPr lang="en-US" altLang="en-US" sz="2400" b="0" dirty="0">
                <a:solidFill>
                  <a:srgbClr val="5D5D5D"/>
                </a:solidFill>
              </a:rPr>
            </a:br>
            <a:r>
              <a:rPr lang="en-US" altLang="en-US" sz="2400" b="0" dirty="0">
                <a:solidFill>
                  <a:srgbClr val="5D5D5D"/>
                </a:solidFill>
              </a:rPr>
              <a:t>pursue growth</a:t>
            </a:r>
          </a:p>
        </p:txBody>
      </p:sp>
      <p:sp>
        <p:nvSpPr>
          <p:cNvPr id="55302" name="Rectangle 10">
            <a:extLst>
              <a:ext uri="{FF2B5EF4-FFF2-40B4-BE49-F238E27FC236}">
                <a16:creationId xmlns:a16="http://schemas.microsoft.com/office/drawing/2014/main" id="{51CAAEF4-F6FF-4F83-B753-53DD616DEB2E}"/>
              </a:ext>
            </a:extLst>
          </p:cNvPr>
          <p:cNvSpPr>
            <a:spLocks noChangeArrowheads="1"/>
          </p:cNvSpPr>
          <p:nvPr/>
        </p:nvSpPr>
        <p:spPr bwMode="auto">
          <a:xfrm>
            <a:off x="732366" y="6190037"/>
            <a:ext cx="9732433" cy="50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ct val="95000"/>
              </a:lnSpc>
              <a:spcBef>
                <a:spcPct val="50000"/>
              </a:spcBef>
              <a:buClrTx/>
              <a:buSzTx/>
              <a:buFontTx/>
              <a:buNone/>
              <a:defRPr/>
            </a:pPr>
            <a:r>
              <a:rPr lang="en-US" altLang="en-US" sz="1400" b="0" dirty="0">
                <a:solidFill>
                  <a:schemeClr val="tx1">
                    <a:lumMod val="25000"/>
                  </a:schemeClr>
                </a:solidFill>
              </a:rPr>
              <a:t>Source:  Refinitiv, 2022. This hypothetical example is used for illustrative purposes only. Past performance is not a guarantee of future results. The returns shown do not include taxes, fees, and other expenses. Actual results will vary. </a:t>
            </a:r>
          </a:p>
        </p:txBody>
      </p:sp>
      <p:pic>
        <p:nvPicPr>
          <p:cNvPr id="15" name="Picture 17">
            <a:extLst>
              <a:ext uri="{FF2B5EF4-FFF2-40B4-BE49-F238E27FC236}">
                <a16:creationId xmlns:a16="http://schemas.microsoft.com/office/drawing/2014/main" id="{CD955495-02A5-4A97-9D8D-8AF8893BF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60525"/>
            <a:ext cx="386238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8">
            <a:extLst>
              <a:ext uri="{FF2B5EF4-FFF2-40B4-BE49-F238E27FC236}">
                <a16:creationId xmlns:a16="http://schemas.microsoft.com/office/drawing/2014/main" id="{01778C32-CD84-477C-9CF1-6AF4A7F4FEEB}"/>
              </a:ext>
            </a:extLst>
          </p:cNvPr>
          <p:cNvSpPr>
            <a:spLocks noChangeArrowheads="1"/>
          </p:cNvSpPr>
          <p:nvPr/>
        </p:nvSpPr>
        <p:spPr bwMode="auto">
          <a:xfrm>
            <a:off x="7543800" y="2597150"/>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dirty="0">
                <a:solidFill>
                  <a:srgbClr val="FFFFFF"/>
                </a:solidFill>
              </a:rPr>
              <a:t>Bonds</a:t>
            </a:r>
            <a:br>
              <a:rPr lang="en-US" altLang="en-US" sz="2400" dirty="0">
                <a:solidFill>
                  <a:srgbClr val="FFFFFF"/>
                </a:solidFill>
              </a:rPr>
            </a:br>
            <a:r>
              <a:rPr lang="en-US" altLang="en-US" sz="2400" dirty="0">
                <a:solidFill>
                  <a:srgbClr val="FFFFFF"/>
                </a:solidFill>
              </a:rPr>
              <a:t>20%</a:t>
            </a:r>
          </a:p>
        </p:txBody>
      </p:sp>
      <p:sp>
        <p:nvSpPr>
          <p:cNvPr id="17" name="Rectangle 19">
            <a:extLst>
              <a:ext uri="{FF2B5EF4-FFF2-40B4-BE49-F238E27FC236}">
                <a16:creationId xmlns:a16="http://schemas.microsoft.com/office/drawing/2014/main" id="{3089FDDB-7A01-4821-8BEB-30C505060786}"/>
              </a:ext>
            </a:extLst>
          </p:cNvPr>
          <p:cNvSpPr>
            <a:spLocks noChangeArrowheads="1"/>
          </p:cNvSpPr>
          <p:nvPr/>
        </p:nvSpPr>
        <p:spPr bwMode="auto">
          <a:xfrm>
            <a:off x="5257800" y="3130550"/>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dirty="0">
                <a:solidFill>
                  <a:srgbClr val="FFFFFF"/>
                </a:solidFill>
              </a:rPr>
              <a:t>Stocks</a:t>
            </a:r>
            <a:br>
              <a:rPr lang="en-US" altLang="en-US" sz="2400" dirty="0">
                <a:solidFill>
                  <a:srgbClr val="FFFFFF"/>
                </a:solidFill>
              </a:rPr>
            </a:br>
            <a:r>
              <a:rPr lang="en-US" altLang="en-US" sz="2400" dirty="0">
                <a:solidFill>
                  <a:srgbClr val="FFFFFF"/>
                </a:solidFill>
              </a:rPr>
              <a:t>75%</a:t>
            </a:r>
          </a:p>
        </p:txBody>
      </p:sp>
      <p:sp>
        <p:nvSpPr>
          <p:cNvPr id="19" name="Rectangle 17">
            <a:extLst>
              <a:ext uri="{FF2B5EF4-FFF2-40B4-BE49-F238E27FC236}">
                <a16:creationId xmlns:a16="http://schemas.microsoft.com/office/drawing/2014/main" id="{92A63E58-6A25-4CEB-BAC1-5825F326CEF3}"/>
              </a:ext>
            </a:extLst>
          </p:cNvPr>
          <p:cNvSpPr>
            <a:spLocks noChangeArrowheads="1"/>
          </p:cNvSpPr>
          <p:nvPr/>
        </p:nvSpPr>
        <p:spPr bwMode="auto">
          <a:xfrm>
            <a:off x="8915400" y="3806826"/>
            <a:ext cx="19812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lnSpc>
                <a:spcPct val="95000"/>
              </a:lnSpc>
              <a:spcBef>
                <a:spcPct val="0"/>
              </a:spcBef>
              <a:buClrTx/>
              <a:buSzTx/>
              <a:buFontTx/>
              <a:buNone/>
            </a:pPr>
            <a:r>
              <a:rPr lang="en-US" altLang="en-US" sz="2400" b="0" dirty="0">
                <a:solidFill>
                  <a:srgbClr val="5D5D5D"/>
                </a:solidFill>
              </a:rPr>
              <a:t>Cash alternatives</a:t>
            </a:r>
            <a:br>
              <a:rPr lang="en-US" altLang="en-US" sz="2400" dirty="0">
                <a:solidFill>
                  <a:srgbClr val="5D5D5D"/>
                </a:solidFill>
              </a:rPr>
            </a:br>
            <a:endParaRPr lang="en-US" altLang="en-US" sz="2400" dirty="0">
              <a:solidFill>
                <a:srgbClr val="5D5D5D"/>
              </a:solidFill>
            </a:endParaRPr>
          </a:p>
        </p:txBody>
      </p:sp>
      <p:sp>
        <p:nvSpPr>
          <p:cNvPr id="21" name="Rectangle 17">
            <a:extLst>
              <a:ext uri="{FF2B5EF4-FFF2-40B4-BE49-F238E27FC236}">
                <a16:creationId xmlns:a16="http://schemas.microsoft.com/office/drawing/2014/main" id="{89E85CAA-57B5-4CE8-9B97-CA21B428C7F4}"/>
              </a:ext>
            </a:extLst>
          </p:cNvPr>
          <p:cNvSpPr>
            <a:spLocks noChangeArrowheads="1"/>
          </p:cNvSpPr>
          <p:nvPr/>
        </p:nvSpPr>
        <p:spPr bwMode="auto">
          <a:xfrm>
            <a:off x="8286750" y="3816350"/>
            <a:ext cx="685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lnSpc>
                <a:spcPct val="95000"/>
              </a:lnSpc>
              <a:spcBef>
                <a:spcPct val="0"/>
              </a:spcBef>
              <a:buClrTx/>
              <a:buSzTx/>
              <a:buFontTx/>
              <a:buNone/>
            </a:pPr>
            <a:r>
              <a:rPr lang="en-US" altLang="en-US" sz="2400" dirty="0">
                <a:solidFill>
                  <a:srgbClr val="FFFFFF"/>
                </a:solidFill>
              </a:rPr>
              <a:t>5%</a:t>
            </a:r>
          </a:p>
        </p:txBody>
      </p:sp>
      <p:sp>
        <p:nvSpPr>
          <p:cNvPr id="2" name="Title 1">
            <a:extLst>
              <a:ext uri="{FF2B5EF4-FFF2-40B4-BE49-F238E27FC236}">
                <a16:creationId xmlns:a16="http://schemas.microsoft.com/office/drawing/2014/main" id="{17717314-1FDC-4CBD-B2AF-3D3A646FB285}"/>
              </a:ext>
            </a:extLst>
          </p:cNvPr>
          <p:cNvSpPr>
            <a:spLocks noGrp="1"/>
          </p:cNvSpPr>
          <p:nvPr>
            <p:ph type="title"/>
          </p:nvPr>
        </p:nvSpPr>
        <p:spPr>
          <a:xfrm>
            <a:off x="732367" y="530226"/>
            <a:ext cx="8564783" cy="981074"/>
          </a:xfrm>
        </p:spPr>
        <p:txBody>
          <a:bodyPr/>
          <a:lstStyle/>
          <a:p>
            <a:r>
              <a:rPr lang="en-US" dirty="0"/>
              <a:t>Aggressive Asset Allocation Model</a:t>
            </a:r>
            <a:br>
              <a:rPr lang="en-US" dirty="0"/>
            </a:br>
            <a:endParaRPr lang="en-US" dirty="0"/>
          </a:p>
        </p:txBody>
      </p:sp>
      <p:sp>
        <p:nvSpPr>
          <p:cNvPr id="12" name="Text Box 3">
            <a:extLst>
              <a:ext uri="{FF2B5EF4-FFF2-40B4-BE49-F238E27FC236}">
                <a16:creationId xmlns:a16="http://schemas.microsoft.com/office/drawing/2014/main" id="{60AC9F73-B4C1-4624-A79A-200EE51E2B15}"/>
              </a:ext>
            </a:extLst>
          </p:cNvPr>
          <p:cNvSpPr txBox="1">
            <a:spLocks noChangeArrowheads="1"/>
          </p:cNvSpPr>
          <p:nvPr/>
        </p:nvSpPr>
        <p:spPr bwMode="auto">
          <a:xfrm>
            <a:off x="747712" y="3816350"/>
            <a:ext cx="40386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2200" dirty="0">
                <a:solidFill>
                  <a:schemeClr val="bg1"/>
                </a:solidFill>
              </a:rPr>
              <a:t>2002–2021 performance</a:t>
            </a:r>
            <a:r>
              <a:rPr lang="en-US" altLang="en-US" sz="2200" dirty="0">
                <a:solidFill>
                  <a:srgbClr val="5D5D5D"/>
                </a:solidFill>
              </a:rPr>
              <a:t> </a:t>
            </a:r>
          </a:p>
          <a:p>
            <a:pPr>
              <a:spcBef>
                <a:spcPts val="600"/>
              </a:spcBef>
              <a:buClrTx/>
              <a:buSzTx/>
              <a:buFontTx/>
              <a:buNone/>
              <a:tabLst>
                <a:tab pos="1828800" algn="l"/>
                <a:tab pos="2170113" algn="l"/>
                <a:tab pos="2343150" algn="l"/>
              </a:tabLst>
            </a:pPr>
            <a:r>
              <a:rPr lang="en-US" altLang="en-US" sz="2200" b="0" dirty="0">
                <a:solidFill>
                  <a:srgbClr val="5D5D5D"/>
                </a:solidFill>
              </a:rPr>
              <a:t>Best year 	  </a:t>
            </a:r>
            <a:r>
              <a:rPr lang="en-US" altLang="en-US" sz="2200" b="0" u="sng" dirty="0">
                <a:solidFill>
                  <a:srgbClr val="5D5D5D"/>
                </a:solidFill>
              </a:rPr>
              <a:t>27.94%</a:t>
            </a:r>
          </a:p>
          <a:p>
            <a:pPr>
              <a:spcBef>
                <a:spcPts val="600"/>
              </a:spcBef>
              <a:buClrTx/>
              <a:buSzTx/>
              <a:buFontTx/>
              <a:buNone/>
              <a:tabLst>
                <a:tab pos="1828800" algn="l"/>
                <a:tab pos="2170113" algn="l"/>
                <a:tab pos="2343150" algn="l"/>
              </a:tabLst>
            </a:pPr>
            <a:r>
              <a:rPr lang="en-US" altLang="en-US" sz="2200" b="0" dirty="0">
                <a:solidFill>
                  <a:srgbClr val="5D5D5D"/>
                </a:solidFill>
              </a:rPr>
              <a:t>Worst year	</a:t>
            </a:r>
            <a:r>
              <a:rPr lang="en-US" altLang="en-US" sz="2200" b="0" u="sng" dirty="0">
                <a:solidFill>
                  <a:srgbClr val="5D5D5D"/>
                </a:solidFill>
              </a:rPr>
              <a:t>–28.82%</a:t>
            </a:r>
          </a:p>
          <a:p>
            <a:pPr>
              <a:spcBef>
                <a:spcPts val="600"/>
              </a:spcBef>
              <a:buClrTx/>
              <a:buSzTx/>
              <a:buFontTx/>
              <a:buNone/>
              <a:tabLst>
                <a:tab pos="1828800" algn="l"/>
                <a:tab pos="2170113" algn="l"/>
                <a:tab pos="2343150" algn="l"/>
              </a:tabLst>
            </a:pPr>
            <a:r>
              <a:rPr lang="en-US" altLang="en-US" sz="2200" b="0" dirty="0">
                <a:solidFill>
                  <a:srgbClr val="5D5D5D"/>
                </a:solidFill>
              </a:rPr>
              <a:t>Avg. annual</a:t>
            </a:r>
            <a:r>
              <a:rPr lang="en-US" altLang="en-US" sz="2000" b="0" dirty="0">
                <a:solidFill>
                  <a:srgbClr val="5D5D5D"/>
                </a:solidFill>
              </a:rPr>
              <a:t> 	 </a:t>
            </a:r>
            <a:r>
              <a:rPr lang="en-US" altLang="en-US" sz="2200" b="0" dirty="0">
                <a:solidFill>
                  <a:srgbClr val="5D5D5D"/>
                </a:solidFill>
              </a:rPr>
              <a:t>   </a:t>
            </a:r>
            <a:r>
              <a:rPr lang="en-US" altLang="en-US" sz="2200" b="0" u="sng" dirty="0">
                <a:solidFill>
                  <a:srgbClr val="5D5D5D"/>
                </a:solidFill>
              </a:rPr>
              <a:t>8.68%</a:t>
            </a:r>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8" name="Picture 9">
            <a:extLst>
              <a:ext uri="{FF2B5EF4-FFF2-40B4-BE49-F238E27FC236}">
                <a16:creationId xmlns:a16="http://schemas.microsoft.com/office/drawing/2014/main" id="{5533C7D3-FAC7-4CCC-B5F5-C990C529B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1" y="1559821"/>
            <a:ext cx="399097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5" name="Rectangle 17">
            <a:extLst>
              <a:ext uri="{FF2B5EF4-FFF2-40B4-BE49-F238E27FC236}">
                <a16:creationId xmlns:a16="http://schemas.microsoft.com/office/drawing/2014/main" id="{2B0CB528-E689-4925-8E7E-0FE6F493EA1D}"/>
              </a:ext>
            </a:extLst>
          </p:cNvPr>
          <p:cNvSpPr>
            <a:spLocks noGrp="1" noChangeArrowheads="1"/>
          </p:cNvSpPr>
          <p:nvPr>
            <p:ph type="title"/>
          </p:nvPr>
        </p:nvSpPr>
        <p:spPr/>
        <p:txBody>
          <a:bodyPr/>
          <a:lstStyle/>
          <a:p>
            <a:pPr>
              <a:lnSpc>
                <a:spcPct val="95000"/>
              </a:lnSpc>
            </a:pPr>
            <a:r>
              <a:rPr lang="en-US" altLang="en-US"/>
              <a:t>How Much Risk Can You Stand?</a:t>
            </a:r>
          </a:p>
        </p:txBody>
      </p:sp>
      <p:sp>
        <p:nvSpPr>
          <p:cNvPr id="11" name="Rectangle 13">
            <a:extLst>
              <a:ext uri="{FF2B5EF4-FFF2-40B4-BE49-F238E27FC236}">
                <a16:creationId xmlns:a16="http://schemas.microsoft.com/office/drawing/2014/main" id="{06A2835E-11F1-40FA-82C3-2541FB9FD869}"/>
              </a:ext>
            </a:extLst>
          </p:cNvPr>
          <p:cNvSpPr>
            <a:spLocks noChangeArrowheads="1"/>
          </p:cNvSpPr>
          <p:nvPr/>
        </p:nvSpPr>
        <p:spPr bwMode="auto">
          <a:xfrm>
            <a:off x="10668001" y="5956651"/>
            <a:ext cx="1295400" cy="5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defTabSz="793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nSpc>
                <a:spcPct val="120000"/>
              </a:lnSpc>
              <a:spcBef>
                <a:spcPct val="0"/>
              </a:spcBef>
              <a:buFont typeface="Wingdings" panose="05000000000000000000" pitchFamily="2" charset="2"/>
              <a:buNone/>
            </a:pPr>
            <a:r>
              <a:rPr lang="en-US" altLang="en-US" sz="2000" b="0" i="0" dirty="0">
                <a:latin typeface="Calibri" panose="020F0502020204030204" pitchFamily="34" charset="0"/>
              </a:rPr>
              <a:t>Page </a:t>
            </a:r>
            <a:r>
              <a:rPr lang="en-US" altLang="en-US" sz="2000" b="0" dirty="0">
                <a:latin typeface="Calibri" panose="020F0502020204030204" pitchFamily="34" charset="0"/>
              </a:rPr>
              <a:t>14</a:t>
            </a:r>
            <a:endParaRPr lang="en-US" altLang="en-US" sz="2000" b="0" i="0" dirty="0">
              <a:latin typeface="Calibri" panose="020F0502020204030204" pitchFamily="34" charset="0"/>
            </a:endParaRPr>
          </a:p>
        </p:txBody>
      </p:sp>
      <p:pic>
        <p:nvPicPr>
          <p:cNvPr id="3" name="Picture 2" descr="Table&#10;&#10;Description automatically generated with low confidence">
            <a:extLst>
              <a:ext uri="{FF2B5EF4-FFF2-40B4-BE49-F238E27FC236}">
                <a16:creationId xmlns:a16="http://schemas.microsoft.com/office/drawing/2014/main" id="{51B24858-5F91-48E0-A005-A4951BE4F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051" y="1398463"/>
            <a:ext cx="3756572" cy="4976335"/>
          </a:xfrm>
          <a:prstGeom prst="rect">
            <a:avLst/>
          </a:prstGeom>
          <a:ln w="6350">
            <a:solidFill>
              <a:srgbClr val="7F7F7F"/>
            </a:solidFill>
          </a:ln>
        </p:spPr>
      </p:pic>
    </p:spTree>
    <p:extLst>
      <p:ext uri="{BB962C8B-B14F-4D97-AF65-F5344CB8AC3E}">
        <p14:creationId xmlns:p14="http://schemas.microsoft.com/office/powerpoint/2010/main" val="1461000212"/>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6">
            <a:extLst>
              <a:ext uri="{FF2B5EF4-FFF2-40B4-BE49-F238E27FC236}">
                <a16:creationId xmlns:a16="http://schemas.microsoft.com/office/drawing/2014/main" id="{E260918C-347F-405D-A93E-BD64F6A62451}"/>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Why Your Time Horizon and Risk Tolerance Matter</a:t>
            </a:r>
          </a:p>
        </p:txBody>
      </p:sp>
      <p:sp>
        <p:nvSpPr>
          <p:cNvPr id="53" name="Rectangle 5">
            <a:extLst>
              <a:ext uri="{FF2B5EF4-FFF2-40B4-BE49-F238E27FC236}">
                <a16:creationId xmlns:a16="http://schemas.microsoft.com/office/drawing/2014/main" id="{46B64E4E-4CE5-45C2-A7E2-AE47091CBCBF}"/>
              </a:ext>
            </a:extLst>
          </p:cNvPr>
          <p:cNvSpPr>
            <a:spLocks noChangeArrowheads="1"/>
          </p:cNvSpPr>
          <p:nvPr/>
        </p:nvSpPr>
        <p:spPr bwMode="auto">
          <a:xfrm>
            <a:off x="4062838" y="1395332"/>
            <a:ext cx="135293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spcBef>
                <a:spcPct val="0"/>
              </a:spcBef>
              <a:buClrTx/>
              <a:buSzTx/>
              <a:buFontTx/>
              <a:buNone/>
            </a:pPr>
            <a:r>
              <a:rPr lang="en-US" altLang="en-US" sz="2000" dirty="0">
                <a:solidFill>
                  <a:srgbClr val="5D5D5D"/>
                </a:solidFill>
                <a:latin typeface="Calibri" panose="020F0502020204030204" pitchFamily="34" charset="0"/>
              </a:rPr>
              <a:t>1997–2021</a:t>
            </a:r>
          </a:p>
        </p:txBody>
      </p:sp>
      <p:sp>
        <p:nvSpPr>
          <p:cNvPr id="54" name="Rectangle 6">
            <a:extLst>
              <a:ext uri="{FF2B5EF4-FFF2-40B4-BE49-F238E27FC236}">
                <a16:creationId xmlns:a16="http://schemas.microsoft.com/office/drawing/2014/main" id="{F1E96510-3F01-421C-AD84-20287BF4B3DA}"/>
              </a:ext>
            </a:extLst>
          </p:cNvPr>
          <p:cNvSpPr>
            <a:spLocks noChangeArrowheads="1"/>
          </p:cNvSpPr>
          <p:nvPr/>
        </p:nvSpPr>
        <p:spPr bwMode="auto">
          <a:xfrm>
            <a:off x="1071275" y="2422609"/>
            <a:ext cx="349251" cy="304800"/>
          </a:xfrm>
          <a:prstGeom prst="rect">
            <a:avLst/>
          </a:prstGeom>
          <a:solidFill>
            <a:schemeClr val="accent3"/>
          </a:solidFill>
          <a:ln>
            <a:noFill/>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40000"/>
              </a:spcBef>
              <a:buSzPct val="65000"/>
              <a:buFont typeface="Wingdings" pitchFamily="2" charset="2"/>
              <a:buChar char="l"/>
              <a:defRPr sz="2600">
                <a:solidFill>
                  <a:srgbClr val="02185E"/>
                </a:solidFill>
                <a:latin typeface="Arial" pitchFamily="34" charset="0"/>
              </a:defRPr>
            </a:lvl2pPr>
            <a:lvl3pPr marL="1143000" indent="-228600">
              <a:spcBef>
                <a:spcPct val="40000"/>
              </a:spcBef>
              <a:buClr>
                <a:srgbClr val="FFFFFF"/>
              </a:buClr>
              <a:buSzPct val="65000"/>
              <a:buFont typeface="Wingdings" pitchFamily="2" charset="2"/>
              <a:buChar char="l"/>
              <a:defRPr sz="2800">
                <a:solidFill>
                  <a:srgbClr val="FFFFFF"/>
                </a:solidFill>
                <a:latin typeface="Arial" pitchFamily="34" charset="0"/>
              </a:defRPr>
            </a:lvl3pPr>
            <a:lvl4pPr marL="1600200" indent="-228600">
              <a:spcBef>
                <a:spcPct val="40000"/>
              </a:spcBef>
              <a:buClr>
                <a:srgbClr val="FFFFFF"/>
              </a:buClr>
              <a:buSzPct val="65000"/>
              <a:buFont typeface="Wingdings" pitchFamily="2" charset="2"/>
              <a:buChar char="l"/>
              <a:defRPr sz="2800">
                <a:solidFill>
                  <a:srgbClr val="FFFFFF"/>
                </a:solidFill>
                <a:latin typeface="Arial" pitchFamily="34" charset="0"/>
              </a:defRPr>
            </a:lvl4pPr>
            <a:lvl5pPr marL="2057400" indent="-228600">
              <a:spcBef>
                <a:spcPct val="40000"/>
              </a:spcBef>
              <a:buClr>
                <a:srgbClr val="FFFFFF"/>
              </a:buClr>
              <a:buSzPct val="65000"/>
              <a:buFont typeface="Wingdings" pitchFamily="2" charset="2"/>
              <a:buChar char="l"/>
              <a:defRPr sz="2800">
                <a:solidFill>
                  <a:srgbClr val="FFFFFF"/>
                </a:solidFill>
                <a:latin typeface="Arial" pitchFamily="34"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9pPr>
          </a:lstStyle>
          <a:p>
            <a:pPr algn="ctr">
              <a:spcBef>
                <a:spcPct val="0"/>
              </a:spcBef>
              <a:buClrTx/>
              <a:buSzTx/>
              <a:buFontTx/>
              <a:buNone/>
              <a:defRPr/>
            </a:pPr>
            <a:endParaRPr lang="en-US" altLang="en-US" sz="2000" dirty="0">
              <a:solidFill>
                <a:srgbClr val="000000"/>
              </a:solidFill>
              <a:latin typeface="Calibri" panose="020F0502020204030204" pitchFamily="34" charset="0"/>
            </a:endParaRPr>
          </a:p>
        </p:txBody>
      </p:sp>
      <p:sp>
        <p:nvSpPr>
          <p:cNvPr id="55" name="Rectangle 7">
            <a:extLst>
              <a:ext uri="{FF2B5EF4-FFF2-40B4-BE49-F238E27FC236}">
                <a16:creationId xmlns:a16="http://schemas.microsoft.com/office/drawing/2014/main" id="{BC7FF01C-5858-4043-8D4B-CDFD38B9087E}"/>
              </a:ext>
            </a:extLst>
          </p:cNvPr>
          <p:cNvSpPr>
            <a:spLocks noChangeArrowheads="1"/>
          </p:cNvSpPr>
          <p:nvPr/>
        </p:nvSpPr>
        <p:spPr bwMode="auto">
          <a:xfrm>
            <a:off x="1066514" y="3471640"/>
            <a:ext cx="349251" cy="304800"/>
          </a:xfrm>
          <a:prstGeom prst="rect">
            <a:avLst/>
          </a:prstGeom>
          <a:solidFill>
            <a:schemeClr val="accent4"/>
          </a:solidFill>
          <a:ln>
            <a:noFill/>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40000"/>
              </a:spcBef>
              <a:buSzPct val="65000"/>
              <a:buFont typeface="Wingdings" pitchFamily="2" charset="2"/>
              <a:buChar char="l"/>
              <a:defRPr sz="2600">
                <a:solidFill>
                  <a:srgbClr val="02185E"/>
                </a:solidFill>
                <a:latin typeface="Arial" pitchFamily="34" charset="0"/>
              </a:defRPr>
            </a:lvl2pPr>
            <a:lvl3pPr marL="1143000" indent="-228600">
              <a:spcBef>
                <a:spcPct val="40000"/>
              </a:spcBef>
              <a:buClr>
                <a:srgbClr val="FFFFFF"/>
              </a:buClr>
              <a:buSzPct val="65000"/>
              <a:buFont typeface="Wingdings" pitchFamily="2" charset="2"/>
              <a:buChar char="l"/>
              <a:defRPr sz="2800">
                <a:solidFill>
                  <a:srgbClr val="FFFFFF"/>
                </a:solidFill>
                <a:latin typeface="Arial" pitchFamily="34" charset="0"/>
              </a:defRPr>
            </a:lvl3pPr>
            <a:lvl4pPr marL="1600200" indent="-228600">
              <a:spcBef>
                <a:spcPct val="40000"/>
              </a:spcBef>
              <a:buClr>
                <a:srgbClr val="FFFFFF"/>
              </a:buClr>
              <a:buSzPct val="65000"/>
              <a:buFont typeface="Wingdings" pitchFamily="2" charset="2"/>
              <a:buChar char="l"/>
              <a:defRPr sz="2800">
                <a:solidFill>
                  <a:srgbClr val="FFFFFF"/>
                </a:solidFill>
                <a:latin typeface="Arial" pitchFamily="34" charset="0"/>
              </a:defRPr>
            </a:lvl4pPr>
            <a:lvl5pPr marL="2057400" indent="-228600">
              <a:spcBef>
                <a:spcPct val="40000"/>
              </a:spcBef>
              <a:buClr>
                <a:srgbClr val="FFFFFF"/>
              </a:buClr>
              <a:buSzPct val="65000"/>
              <a:buFont typeface="Wingdings" pitchFamily="2" charset="2"/>
              <a:buChar char="l"/>
              <a:defRPr sz="2800">
                <a:solidFill>
                  <a:srgbClr val="FFFFFF"/>
                </a:solidFill>
                <a:latin typeface="Arial" pitchFamily="34"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9pPr>
          </a:lstStyle>
          <a:p>
            <a:pPr algn="ctr">
              <a:spcBef>
                <a:spcPct val="0"/>
              </a:spcBef>
              <a:buClrTx/>
              <a:buSzTx/>
              <a:buFontTx/>
              <a:buNone/>
              <a:defRPr/>
            </a:pPr>
            <a:endParaRPr lang="en-US" altLang="en-US" sz="2000" dirty="0">
              <a:solidFill>
                <a:srgbClr val="000000"/>
              </a:solidFill>
              <a:latin typeface="Calibri" panose="020F0502020204030204" pitchFamily="34" charset="0"/>
            </a:endParaRPr>
          </a:p>
        </p:txBody>
      </p:sp>
      <p:sp>
        <p:nvSpPr>
          <p:cNvPr id="56" name="Rectangle 8">
            <a:extLst>
              <a:ext uri="{FF2B5EF4-FFF2-40B4-BE49-F238E27FC236}">
                <a16:creationId xmlns:a16="http://schemas.microsoft.com/office/drawing/2014/main" id="{AC5BFB91-A0E0-41F6-B0B1-4859B024A10B}"/>
              </a:ext>
            </a:extLst>
          </p:cNvPr>
          <p:cNvSpPr>
            <a:spLocks noChangeArrowheads="1"/>
          </p:cNvSpPr>
          <p:nvPr/>
        </p:nvSpPr>
        <p:spPr bwMode="auto">
          <a:xfrm>
            <a:off x="1076039" y="4685557"/>
            <a:ext cx="349251"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ctr">
              <a:spcBef>
                <a:spcPct val="0"/>
              </a:spcBef>
              <a:buClrTx/>
              <a:buSzTx/>
              <a:buFontTx/>
              <a:buNone/>
            </a:pPr>
            <a:endParaRPr lang="en-US" altLang="en-US" sz="2000">
              <a:solidFill>
                <a:srgbClr val="000000"/>
              </a:solidFill>
              <a:latin typeface="Calibri" panose="020F0502020204030204" pitchFamily="34" charset="0"/>
            </a:endParaRPr>
          </a:p>
        </p:txBody>
      </p:sp>
      <p:sp>
        <p:nvSpPr>
          <p:cNvPr id="72" name="Text Box 38">
            <a:extLst>
              <a:ext uri="{FF2B5EF4-FFF2-40B4-BE49-F238E27FC236}">
                <a16:creationId xmlns:a16="http://schemas.microsoft.com/office/drawing/2014/main" id="{BAA74302-80AF-447B-AED0-F837A8A125C5}"/>
              </a:ext>
            </a:extLst>
          </p:cNvPr>
          <p:cNvSpPr txBox="1">
            <a:spLocks noChangeArrowheads="1"/>
          </p:cNvSpPr>
          <p:nvPr/>
        </p:nvSpPr>
        <p:spPr bwMode="auto">
          <a:xfrm>
            <a:off x="732367" y="6185070"/>
            <a:ext cx="6781800"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40000"/>
              </a:spcBef>
              <a:buClr>
                <a:srgbClr val="FFFFFF"/>
              </a:buClr>
              <a:buSzPct val="65000"/>
              <a:buFont typeface="Wingdings" pitchFamily="2" charset="2"/>
              <a:buChar char="l"/>
              <a:defRPr sz="2800">
                <a:solidFill>
                  <a:srgbClr val="FFFFFF"/>
                </a:solidFill>
                <a:latin typeface="Cambria" pitchFamily="18" charset="0"/>
              </a:defRPr>
            </a:lvl1pPr>
            <a:lvl2pPr marL="742950" indent="-285750">
              <a:spcBef>
                <a:spcPct val="40000"/>
              </a:spcBef>
              <a:buSzPct val="65000"/>
              <a:buFont typeface="Wingdings" pitchFamily="2" charset="2"/>
              <a:buChar char="l"/>
              <a:defRPr sz="2600">
                <a:solidFill>
                  <a:srgbClr val="02185E"/>
                </a:solidFill>
                <a:latin typeface="Cambria" pitchFamily="18" charset="0"/>
              </a:defRPr>
            </a:lvl2pPr>
            <a:lvl3pPr marL="1143000" indent="-228600">
              <a:spcBef>
                <a:spcPct val="40000"/>
              </a:spcBef>
              <a:buClr>
                <a:srgbClr val="FFFFFF"/>
              </a:buClr>
              <a:buSzPct val="65000"/>
              <a:buFont typeface="Wingdings" pitchFamily="2" charset="2"/>
              <a:buChar char="l"/>
              <a:defRPr sz="2800">
                <a:solidFill>
                  <a:srgbClr val="FFFFFF"/>
                </a:solidFill>
                <a:latin typeface="Cambria" pitchFamily="18" charset="0"/>
              </a:defRPr>
            </a:lvl3pPr>
            <a:lvl4pPr marL="1600200" indent="-228600">
              <a:spcBef>
                <a:spcPct val="40000"/>
              </a:spcBef>
              <a:buClr>
                <a:srgbClr val="FFFFFF"/>
              </a:buClr>
              <a:buSzPct val="65000"/>
              <a:buFont typeface="Wingdings" pitchFamily="2" charset="2"/>
              <a:buChar char="l"/>
              <a:defRPr sz="2800">
                <a:solidFill>
                  <a:srgbClr val="FFFFFF"/>
                </a:solidFill>
                <a:latin typeface="Cambria" pitchFamily="18" charset="0"/>
              </a:defRPr>
            </a:lvl4pPr>
            <a:lvl5pPr marL="2057400" indent="-228600">
              <a:spcBef>
                <a:spcPct val="40000"/>
              </a:spcBef>
              <a:buClr>
                <a:srgbClr val="FFFFFF"/>
              </a:buClr>
              <a:buSzPct val="65000"/>
              <a:buFont typeface="Wingdings" pitchFamily="2" charset="2"/>
              <a:buChar char="l"/>
              <a:defRPr sz="2800">
                <a:solidFill>
                  <a:srgbClr val="FFFFFF"/>
                </a:solidFill>
                <a:latin typeface="Cambria" pitchFamily="18"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9pPr>
          </a:lstStyle>
          <a:p>
            <a:pPr>
              <a:lnSpc>
                <a:spcPct val="95000"/>
              </a:lnSpc>
              <a:spcBef>
                <a:spcPct val="50000"/>
              </a:spcBef>
              <a:buClrTx/>
              <a:buSzTx/>
              <a:buFontTx/>
              <a:buNone/>
              <a:defRPr/>
            </a:pPr>
            <a:r>
              <a:rPr lang="en-US" altLang="en-US" sz="1400" b="0" i="0" dirty="0">
                <a:solidFill>
                  <a:schemeClr val="tx1">
                    <a:lumMod val="25000"/>
                  </a:schemeClr>
                </a:solidFill>
                <a:latin typeface="Calibri" pitchFamily="34" charset="0"/>
              </a:rPr>
              <a:t>Source:  Refinitiv, 2022. The returns shown do not include taxes, fees, and other expenses. Past performance is not a guarantee of future results. Actual results will vary.</a:t>
            </a:r>
          </a:p>
        </p:txBody>
      </p:sp>
      <p:sp>
        <p:nvSpPr>
          <p:cNvPr id="26" name="Text Box 3">
            <a:extLst>
              <a:ext uri="{FF2B5EF4-FFF2-40B4-BE49-F238E27FC236}">
                <a16:creationId xmlns:a16="http://schemas.microsoft.com/office/drawing/2014/main" id="{E6FA3D90-1BBC-4944-BB59-EE8CD4292308}"/>
              </a:ext>
            </a:extLst>
          </p:cNvPr>
          <p:cNvSpPr txBox="1">
            <a:spLocks noChangeArrowheads="1"/>
          </p:cNvSpPr>
          <p:nvPr/>
        </p:nvSpPr>
        <p:spPr bwMode="auto">
          <a:xfrm>
            <a:off x="1414534" y="2305338"/>
            <a:ext cx="1578439"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tabLst>
                <a:tab pos="2463800" algn="l"/>
              </a:tabLst>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9pPr>
          </a:lstStyle>
          <a:p>
            <a:pPr>
              <a:spcBef>
                <a:spcPct val="0"/>
              </a:spcBef>
              <a:buClrTx/>
              <a:buSzTx/>
              <a:buFontTx/>
              <a:buNone/>
            </a:pPr>
            <a:r>
              <a:rPr lang="en-US" altLang="en-US" sz="1800" i="0" dirty="0">
                <a:solidFill>
                  <a:srgbClr val="5D5D5D"/>
                </a:solidFill>
                <a:latin typeface="Calibri" panose="020F0502020204030204" pitchFamily="34" charset="0"/>
              </a:rPr>
              <a:t>Stocks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9.76% average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annual return</a:t>
            </a:r>
            <a:br>
              <a:rPr lang="en-US" altLang="en-US" sz="1400" i="0" dirty="0">
                <a:solidFill>
                  <a:srgbClr val="5D5D5D"/>
                </a:solidFill>
                <a:latin typeface="Calibri" panose="020F0502020204030204" pitchFamily="34" charset="0"/>
              </a:rPr>
            </a:br>
            <a:endParaRPr lang="en-US" altLang="en-US" sz="1400" i="0" dirty="0">
              <a:solidFill>
                <a:srgbClr val="5D5D5D"/>
              </a:solidFill>
              <a:latin typeface="Calibri" panose="020F0502020204030204" pitchFamily="34" charset="0"/>
            </a:endParaRPr>
          </a:p>
          <a:p>
            <a:pPr>
              <a:lnSpc>
                <a:spcPct val="90000"/>
              </a:lnSpc>
              <a:spcBef>
                <a:spcPct val="55000"/>
              </a:spcBef>
              <a:buClrTx/>
              <a:buSzTx/>
              <a:buFontTx/>
              <a:buNone/>
            </a:pPr>
            <a:r>
              <a:rPr lang="en-US" altLang="en-US" sz="1800" i="0" dirty="0">
                <a:solidFill>
                  <a:srgbClr val="5D5D5D"/>
                </a:solidFill>
                <a:latin typeface="Calibri" panose="020F0502020204030204" pitchFamily="34" charset="0"/>
              </a:rPr>
              <a:t>Corporate </a:t>
            </a:r>
            <a:br>
              <a:rPr lang="en-US" altLang="en-US" sz="1800" i="0" dirty="0">
                <a:solidFill>
                  <a:srgbClr val="5D5D5D"/>
                </a:solidFill>
                <a:latin typeface="Calibri" panose="020F0502020204030204" pitchFamily="34" charset="0"/>
              </a:rPr>
            </a:br>
            <a:r>
              <a:rPr lang="en-US" altLang="en-US" sz="1800" i="0" dirty="0">
                <a:solidFill>
                  <a:srgbClr val="5D5D5D"/>
                </a:solidFill>
                <a:latin typeface="Calibri" panose="020F0502020204030204" pitchFamily="34" charset="0"/>
              </a:rPr>
              <a:t>bonds </a:t>
            </a:r>
          </a:p>
          <a:p>
            <a:pPr>
              <a:spcBef>
                <a:spcPct val="0"/>
              </a:spcBef>
              <a:spcAft>
                <a:spcPts val="600"/>
              </a:spcAft>
              <a:buClrTx/>
              <a:buSzTx/>
              <a:buNone/>
            </a:pPr>
            <a:r>
              <a:rPr lang="en-US" altLang="en-US" sz="1400" i="0" dirty="0">
                <a:solidFill>
                  <a:srgbClr val="5D5D5D"/>
                </a:solidFill>
                <a:latin typeface="Calibri" panose="020F0502020204030204" pitchFamily="34" charset="0"/>
              </a:rPr>
              <a:t>5.98% average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annual return </a:t>
            </a:r>
            <a:br>
              <a:rPr lang="en-US" altLang="en-US" sz="1400" i="0" dirty="0">
                <a:solidFill>
                  <a:srgbClr val="5D5D5D"/>
                </a:solidFill>
                <a:latin typeface="Calibri" panose="020F0502020204030204" pitchFamily="34" charset="0"/>
              </a:rPr>
            </a:br>
            <a:endParaRPr lang="en-US" altLang="en-US" sz="1400" i="0" dirty="0">
              <a:solidFill>
                <a:srgbClr val="5D5D5D"/>
              </a:solidFill>
              <a:latin typeface="Calibri" panose="020F0502020204030204" pitchFamily="34" charset="0"/>
            </a:endParaRPr>
          </a:p>
          <a:p>
            <a:pPr>
              <a:spcBef>
                <a:spcPct val="0"/>
              </a:spcBef>
              <a:spcAft>
                <a:spcPts val="600"/>
              </a:spcAft>
              <a:buClrTx/>
              <a:buSzTx/>
              <a:buNone/>
            </a:pPr>
            <a:r>
              <a:rPr lang="en-US" altLang="en-US" sz="1800" i="0" dirty="0">
                <a:solidFill>
                  <a:srgbClr val="5D5D5D"/>
                </a:solidFill>
                <a:latin typeface="Calibri" panose="020F0502020204030204" pitchFamily="34" charset="0"/>
              </a:rPr>
              <a:t>T-bills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1.85% average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annual return</a:t>
            </a:r>
          </a:p>
        </p:txBody>
      </p:sp>
      <p:sp>
        <p:nvSpPr>
          <p:cNvPr id="35" name="Rectangle 4">
            <a:extLst>
              <a:ext uri="{FF2B5EF4-FFF2-40B4-BE49-F238E27FC236}">
                <a16:creationId xmlns:a16="http://schemas.microsoft.com/office/drawing/2014/main" id="{91A7AF8F-017D-498C-8219-EF86E89D46FC}"/>
              </a:ext>
            </a:extLst>
          </p:cNvPr>
          <p:cNvSpPr>
            <a:spLocks noChangeArrowheads="1"/>
          </p:cNvSpPr>
          <p:nvPr/>
        </p:nvSpPr>
        <p:spPr bwMode="auto">
          <a:xfrm>
            <a:off x="3340168" y="1789113"/>
            <a:ext cx="62837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40%</a:t>
            </a:r>
          </a:p>
        </p:txBody>
      </p:sp>
      <p:sp>
        <p:nvSpPr>
          <p:cNvPr id="36" name="Rectangle 9">
            <a:extLst>
              <a:ext uri="{FF2B5EF4-FFF2-40B4-BE49-F238E27FC236}">
                <a16:creationId xmlns:a16="http://schemas.microsoft.com/office/drawing/2014/main" id="{80E277DC-1C9E-4EEC-84FD-5F0B1D9B2827}"/>
              </a:ext>
            </a:extLst>
          </p:cNvPr>
          <p:cNvSpPr>
            <a:spLocks noChangeArrowheads="1"/>
          </p:cNvSpPr>
          <p:nvPr/>
        </p:nvSpPr>
        <p:spPr bwMode="auto">
          <a:xfrm>
            <a:off x="3271633" y="2178050"/>
            <a:ext cx="69215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a:solidFill>
                  <a:srgbClr val="5D5D5D"/>
                </a:solidFill>
                <a:latin typeface="Calibri" panose="020F0502020204030204" pitchFamily="34" charset="0"/>
              </a:rPr>
              <a:t>30%</a:t>
            </a:r>
          </a:p>
        </p:txBody>
      </p:sp>
      <p:sp>
        <p:nvSpPr>
          <p:cNvPr id="37" name="Rectangle 10">
            <a:extLst>
              <a:ext uri="{FF2B5EF4-FFF2-40B4-BE49-F238E27FC236}">
                <a16:creationId xmlns:a16="http://schemas.microsoft.com/office/drawing/2014/main" id="{A4DC5768-4690-436E-AD04-838CD8B444FD}"/>
              </a:ext>
            </a:extLst>
          </p:cNvPr>
          <p:cNvSpPr>
            <a:spLocks noChangeArrowheads="1"/>
          </p:cNvSpPr>
          <p:nvPr/>
        </p:nvSpPr>
        <p:spPr bwMode="auto">
          <a:xfrm>
            <a:off x="3333819" y="2592388"/>
            <a:ext cx="62837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a:solidFill>
                  <a:srgbClr val="5D5D5D"/>
                </a:solidFill>
                <a:latin typeface="Calibri" panose="020F0502020204030204" pitchFamily="34" charset="0"/>
              </a:rPr>
              <a:t>20%</a:t>
            </a:r>
          </a:p>
        </p:txBody>
      </p:sp>
      <p:sp>
        <p:nvSpPr>
          <p:cNvPr id="38" name="Rectangle 11">
            <a:extLst>
              <a:ext uri="{FF2B5EF4-FFF2-40B4-BE49-F238E27FC236}">
                <a16:creationId xmlns:a16="http://schemas.microsoft.com/office/drawing/2014/main" id="{F72F5BE8-BE68-4D18-A1BD-529F0D1E3E32}"/>
              </a:ext>
            </a:extLst>
          </p:cNvPr>
          <p:cNvSpPr>
            <a:spLocks noChangeArrowheads="1"/>
          </p:cNvSpPr>
          <p:nvPr/>
        </p:nvSpPr>
        <p:spPr bwMode="auto">
          <a:xfrm>
            <a:off x="3333819" y="2994025"/>
            <a:ext cx="62837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a:solidFill>
                  <a:srgbClr val="5D5D5D"/>
                </a:solidFill>
                <a:latin typeface="Calibri" panose="020F0502020204030204" pitchFamily="34" charset="0"/>
              </a:rPr>
              <a:t>10%</a:t>
            </a:r>
          </a:p>
        </p:txBody>
      </p:sp>
      <p:sp>
        <p:nvSpPr>
          <p:cNvPr id="39" name="Rectangle 12">
            <a:extLst>
              <a:ext uri="{FF2B5EF4-FFF2-40B4-BE49-F238E27FC236}">
                <a16:creationId xmlns:a16="http://schemas.microsoft.com/office/drawing/2014/main" id="{5E3AF5EF-EA0B-4CB4-A941-8DE349B69FF5}"/>
              </a:ext>
            </a:extLst>
          </p:cNvPr>
          <p:cNvSpPr>
            <a:spLocks noChangeArrowheads="1"/>
          </p:cNvSpPr>
          <p:nvPr/>
        </p:nvSpPr>
        <p:spPr bwMode="auto">
          <a:xfrm>
            <a:off x="3463664" y="3412702"/>
            <a:ext cx="49853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0%</a:t>
            </a:r>
          </a:p>
        </p:txBody>
      </p:sp>
      <p:sp>
        <p:nvSpPr>
          <p:cNvPr id="40" name="Rectangle 13">
            <a:extLst>
              <a:ext uri="{FF2B5EF4-FFF2-40B4-BE49-F238E27FC236}">
                <a16:creationId xmlns:a16="http://schemas.microsoft.com/office/drawing/2014/main" id="{4041C070-789D-495C-BF69-68262E3EB140}"/>
              </a:ext>
            </a:extLst>
          </p:cNvPr>
          <p:cNvSpPr>
            <a:spLocks noChangeArrowheads="1"/>
          </p:cNvSpPr>
          <p:nvPr/>
        </p:nvSpPr>
        <p:spPr bwMode="auto">
          <a:xfrm>
            <a:off x="3205579" y="3836564"/>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–10%</a:t>
            </a:r>
          </a:p>
        </p:txBody>
      </p:sp>
      <p:sp>
        <p:nvSpPr>
          <p:cNvPr id="41" name="Rectangle 14">
            <a:extLst>
              <a:ext uri="{FF2B5EF4-FFF2-40B4-BE49-F238E27FC236}">
                <a16:creationId xmlns:a16="http://schemas.microsoft.com/office/drawing/2014/main" id="{FA43F9F8-ED0E-4986-9C9C-1A70E235E900}"/>
              </a:ext>
            </a:extLst>
          </p:cNvPr>
          <p:cNvSpPr>
            <a:spLocks noChangeArrowheads="1"/>
          </p:cNvSpPr>
          <p:nvPr/>
        </p:nvSpPr>
        <p:spPr bwMode="auto">
          <a:xfrm>
            <a:off x="3205579" y="4241377"/>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–20%</a:t>
            </a:r>
          </a:p>
        </p:txBody>
      </p:sp>
      <p:sp>
        <p:nvSpPr>
          <p:cNvPr id="42" name="Rectangle 15">
            <a:extLst>
              <a:ext uri="{FF2B5EF4-FFF2-40B4-BE49-F238E27FC236}">
                <a16:creationId xmlns:a16="http://schemas.microsoft.com/office/drawing/2014/main" id="{A93E32E7-1DE2-4936-A6B0-619501156575}"/>
              </a:ext>
            </a:extLst>
          </p:cNvPr>
          <p:cNvSpPr>
            <a:spLocks noChangeArrowheads="1"/>
          </p:cNvSpPr>
          <p:nvPr/>
        </p:nvSpPr>
        <p:spPr bwMode="auto">
          <a:xfrm>
            <a:off x="3205579" y="4657973"/>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–30%</a:t>
            </a:r>
          </a:p>
        </p:txBody>
      </p:sp>
      <p:sp>
        <p:nvSpPr>
          <p:cNvPr id="43" name="Rectangle 17">
            <a:extLst>
              <a:ext uri="{FF2B5EF4-FFF2-40B4-BE49-F238E27FC236}">
                <a16:creationId xmlns:a16="http://schemas.microsoft.com/office/drawing/2014/main" id="{9E47C06F-637E-42D4-A032-CE0EE4DCD492}"/>
              </a:ext>
            </a:extLst>
          </p:cNvPr>
          <p:cNvSpPr>
            <a:spLocks noChangeArrowheads="1"/>
          </p:cNvSpPr>
          <p:nvPr/>
        </p:nvSpPr>
        <p:spPr bwMode="auto">
          <a:xfrm>
            <a:off x="3205579" y="5058516"/>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–40%</a:t>
            </a:r>
          </a:p>
        </p:txBody>
      </p:sp>
      <p:sp>
        <p:nvSpPr>
          <p:cNvPr id="44" name="Rectangle 116">
            <a:extLst>
              <a:ext uri="{FF2B5EF4-FFF2-40B4-BE49-F238E27FC236}">
                <a16:creationId xmlns:a16="http://schemas.microsoft.com/office/drawing/2014/main" id="{3B6F3ECC-9156-4FE9-867B-CE14B57CD730}"/>
              </a:ext>
            </a:extLst>
          </p:cNvPr>
          <p:cNvSpPr>
            <a:spLocks noChangeArrowheads="1"/>
          </p:cNvSpPr>
          <p:nvPr/>
        </p:nvSpPr>
        <p:spPr bwMode="auto">
          <a:xfrm>
            <a:off x="3698725"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1997</a:t>
            </a:r>
          </a:p>
        </p:txBody>
      </p:sp>
      <p:sp>
        <p:nvSpPr>
          <p:cNvPr id="45" name="Rectangle 124">
            <a:extLst>
              <a:ext uri="{FF2B5EF4-FFF2-40B4-BE49-F238E27FC236}">
                <a16:creationId xmlns:a16="http://schemas.microsoft.com/office/drawing/2014/main" id="{92F3C83B-7066-4559-82A8-BDF400C249C1}"/>
              </a:ext>
            </a:extLst>
          </p:cNvPr>
          <p:cNvSpPr>
            <a:spLocks noChangeArrowheads="1"/>
          </p:cNvSpPr>
          <p:nvPr/>
        </p:nvSpPr>
        <p:spPr bwMode="auto">
          <a:xfrm>
            <a:off x="4539551" y="5362575"/>
            <a:ext cx="92075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2001</a:t>
            </a:r>
          </a:p>
        </p:txBody>
      </p:sp>
      <p:sp>
        <p:nvSpPr>
          <p:cNvPr id="46" name="Rectangle 125">
            <a:extLst>
              <a:ext uri="{FF2B5EF4-FFF2-40B4-BE49-F238E27FC236}">
                <a16:creationId xmlns:a16="http://schemas.microsoft.com/office/drawing/2014/main" id="{7B745388-DB07-452C-AB3B-9D5D229091A0}"/>
              </a:ext>
            </a:extLst>
          </p:cNvPr>
          <p:cNvSpPr>
            <a:spLocks noChangeArrowheads="1"/>
          </p:cNvSpPr>
          <p:nvPr/>
        </p:nvSpPr>
        <p:spPr bwMode="auto">
          <a:xfrm>
            <a:off x="5527617"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2005</a:t>
            </a:r>
          </a:p>
        </p:txBody>
      </p:sp>
      <p:sp>
        <p:nvSpPr>
          <p:cNvPr id="47" name="Rectangle 126">
            <a:extLst>
              <a:ext uri="{FF2B5EF4-FFF2-40B4-BE49-F238E27FC236}">
                <a16:creationId xmlns:a16="http://schemas.microsoft.com/office/drawing/2014/main" id="{076E20EF-B1B1-4498-AABC-440A5B410703}"/>
              </a:ext>
            </a:extLst>
          </p:cNvPr>
          <p:cNvSpPr>
            <a:spLocks noChangeArrowheads="1"/>
          </p:cNvSpPr>
          <p:nvPr/>
        </p:nvSpPr>
        <p:spPr bwMode="auto">
          <a:xfrm>
            <a:off x="6428676"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2009</a:t>
            </a:r>
          </a:p>
        </p:txBody>
      </p:sp>
      <p:sp>
        <p:nvSpPr>
          <p:cNvPr id="48" name="Rectangle 127">
            <a:extLst>
              <a:ext uri="{FF2B5EF4-FFF2-40B4-BE49-F238E27FC236}">
                <a16:creationId xmlns:a16="http://schemas.microsoft.com/office/drawing/2014/main" id="{BEB2F137-2E5B-41CD-93F4-9E65F81EABCA}"/>
              </a:ext>
            </a:extLst>
          </p:cNvPr>
          <p:cNvSpPr>
            <a:spLocks noChangeArrowheads="1"/>
          </p:cNvSpPr>
          <p:nvPr/>
        </p:nvSpPr>
        <p:spPr bwMode="auto">
          <a:xfrm>
            <a:off x="7351015"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2013</a:t>
            </a:r>
          </a:p>
        </p:txBody>
      </p:sp>
      <p:sp>
        <p:nvSpPr>
          <p:cNvPr id="49" name="Rectangle 128">
            <a:extLst>
              <a:ext uri="{FF2B5EF4-FFF2-40B4-BE49-F238E27FC236}">
                <a16:creationId xmlns:a16="http://schemas.microsoft.com/office/drawing/2014/main" id="{C8F3EFCB-6D1A-4819-B08B-A912EA141C73}"/>
              </a:ext>
            </a:extLst>
          </p:cNvPr>
          <p:cNvSpPr>
            <a:spLocks noChangeArrowheads="1"/>
          </p:cNvSpPr>
          <p:nvPr/>
        </p:nvSpPr>
        <p:spPr bwMode="auto">
          <a:xfrm>
            <a:off x="8256956"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2017</a:t>
            </a:r>
          </a:p>
        </p:txBody>
      </p:sp>
      <p:sp>
        <p:nvSpPr>
          <p:cNvPr id="50" name="Rectangle 129">
            <a:extLst>
              <a:ext uri="{FF2B5EF4-FFF2-40B4-BE49-F238E27FC236}">
                <a16:creationId xmlns:a16="http://schemas.microsoft.com/office/drawing/2014/main" id="{B1DA2D6A-BDB9-4683-8850-2D54C09639A7}"/>
              </a:ext>
            </a:extLst>
          </p:cNvPr>
          <p:cNvSpPr>
            <a:spLocks noChangeArrowheads="1"/>
          </p:cNvSpPr>
          <p:nvPr/>
        </p:nvSpPr>
        <p:spPr bwMode="auto">
          <a:xfrm>
            <a:off x="9152306"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2021</a:t>
            </a:r>
          </a:p>
        </p:txBody>
      </p:sp>
      <p:pic>
        <p:nvPicPr>
          <p:cNvPr id="51" name="Picture 50">
            <a:extLst>
              <a:ext uri="{FF2B5EF4-FFF2-40B4-BE49-F238E27FC236}">
                <a16:creationId xmlns:a16="http://schemas.microsoft.com/office/drawing/2014/main" id="{E59C7CCC-6FA9-4631-AEDF-CC707391E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555" y="1955149"/>
            <a:ext cx="5613779" cy="3441189"/>
          </a:xfrm>
          <a:prstGeom prst="rect">
            <a:avLst/>
          </a:prstGeom>
        </p:spPr>
      </p:pic>
    </p:spTree>
    <p:extLst>
      <p:ext uri="{BB962C8B-B14F-4D97-AF65-F5344CB8AC3E}">
        <p14:creationId xmlns:p14="http://schemas.microsoft.com/office/powerpoint/2010/main" val="249140809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72E4E-644E-439B-9F5C-9DC4C6AFAB57}"/>
              </a:ext>
            </a:extLst>
          </p:cNvPr>
          <p:cNvPicPr>
            <a:picLocks noChangeAspect="1"/>
          </p:cNvPicPr>
          <p:nvPr/>
        </p:nvPicPr>
        <p:blipFill rotWithShape="1">
          <a:blip r:embed="rId3">
            <a:extLst>
              <a:ext uri="{28A0092B-C50C-407E-A947-70E740481C1C}">
                <a14:useLocalDpi xmlns:a14="http://schemas.microsoft.com/office/drawing/2010/main" val="0"/>
              </a:ext>
            </a:extLst>
          </a:blip>
          <a:srcRect l="14927" r="10412"/>
          <a:stretch/>
        </p:blipFill>
        <p:spPr>
          <a:xfrm>
            <a:off x="-4689" y="1079770"/>
            <a:ext cx="6471138" cy="5778230"/>
          </a:xfrm>
          <a:prstGeom prst="rect">
            <a:avLst/>
          </a:prstGeom>
        </p:spPr>
      </p:pic>
      <p:sp>
        <p:nvSpPr>
          <p:cNvPr id="96259" name="Rectangle 3">
            <a:extLst>
              <a:ext uri="{FF2B5EF4-FFF2-40B4-BE49-F238E27FC236}">
                <a16:creationId xmlns:a16="http://schemas.microsoft.com/office/drawing/2014/main" id="{EF71B641-3E60-44AC-8BAB-D61D6A2BB3E0}"/>
              </a:ext>
            </a:extLst>
          </p:cNvPr>
          <p:cNvSpPr>
            <a:spLocks noGrp="1" noChangeArrowheads="1"/>
          </p:cNvSpPr>
          <p:nvPr>
            <p:ph type="title"/>
          </p:nvPr>
        </p:nvSpPr>
        <p:spPr/>
        <p:txBody>
          <a:bodyPr/>
          <a:lstStyle/>
          <a:p>
            <a:r>
              <a:rPr lang="en-US" altLang="en-US"/>
              <a:t>Dollar-Cost Averaging</a:t>
            </a:r>
          </a:p>
        </p:txBody>
      </p:sp>
      <p:sp>
        <p:nvSpPr>
          <p:cNvPr id="55300" name="Text Box 4">
            <a:extLst>
              <a:ext uri="{FF2B5EF4-FFF2-40B4-BE49-F238E27FC236}">
                <a16:creationId xmlns:a16="http://schemas.microsoft.com/office/drawing/2014/main" id="{98425F24-087F-4742-89E3-F1A5F47100FA}"/>
              </a:ext>
            </a:extLst>
          </p:cNvPr>
          <p:cNvSpPr txBox="1">
            <a:spLocks noChangeArrowheads="1"/>
          </p:cNvSpPr>
          <p:nvPr/>
        </p:nvSpPr>
        <p:spPr bwMode="auto">
          <a:xfrm>
            <a:off x="4572000" y="1752600"/>
            <a:ext cx="5410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4100"/>
              </a:lnSpc>
              <a:spcBef>
                <a:spcPct val="50000"/>
              </a:spcBef>
              <a:buClrTx/>
              <a:buSzTx/>
              <a:buNone/>
              <a:defRPr/>
            </a:pPr>
            <a:r>
              <a:rPr lang="en-US" altLang="en-US" b="0" dirty="0"/>
              <a:t>A strategy that involves investing a </a:t>
            </a:r>
            <a:r>
              <a:rPr lang="en-US" altLang="en-US" sz="3200" b="0" dirty="0">
                <a:solidFill>
                  <a:schemeClr val="accent6"/>
                </a:solidFill>
              </a:rPr>
              <a:t>set amount of money</a:t>
            </a:r>
            <a:r>
              <a:rPr lang="en-US" altLang="en-US" sz="3700" b="0" dirty="0"/>
              <a:t> </a:t>
            </a:r>
            <a:r>
              <a:rPr lang="en-US" altLang="en-US" b="0" dirty="0"/>
              <a:t>at </a:t>
            </a:r>
            <a:r>
              <a:rPr lang="en-US" altLang="en-US" sz="3200" b="0" dirty="0">
                <a:solidFill>
                  <a:schemeClr val="accent6"/>
                </a:solidFill>
              </a:rPr>
              <a:t>regular intervals </a:t>
            </a:r>
            <a:r>
              <a:rPr lang="en-US" altLang="en-US" b="0" dirty="0"/>
              <a:t>on an ongoing basis</a:t>
            </a:r>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B80C36D-2301-48AD-AC8B-C75E6D06A4C5}"/>
              </a:ext>
            </a:extLst>
          </p:cNvPr>
          <p:cNvSpPr>
            <a:spLocks noGrp="1" noChangeArrowheads="1"/>
          </p:cNvSpPr>
          <p:nvPr>
            <p:ph type="title"/>
          </p:nvPr>
        </p:nvSpPr>
        <p:spPr/>
        <p:txBody>
          <a:bodyPr/>
          <a:lstStyle/>
          <a:p>
            <a:pPr>
              <a:lnSpc>
                <a:spcPct val="90000"/>
              </a:lnSpc>
            </a:pPr>
            <a:r>
              <a:rPr lang="en-US" altLang="en-US" dirty="0"/>
              <a:t>Dollar-Cost Averaging Example</a:t>
            </a:r>
          </a:p>
        </p:txBody>
      </p:sp>
      <p:sp>
        <p:nvSpPr>
          <p:cNvPr id="57347" name="Rectangle 4">
            <a:extLst>
              <a:ext uri="{FF2B5EF4-FFF2-40B4-BE49-F238E27FC236}">
                <a16:creationId xmlns:a16="http://schemas.microsoft.com/office/drawing/2014/main" id="{AA85CA44-0FF4-4C81-B319-A714CEFC8768}"/>
              </a:ext>
            </a:extLst>
          </p:cNvPr>
          <p:cNvSpPr>
            <a:spLocks noChangeArrowheads="1"/>
          </p:cNvSpPr>
          <p:nvPr/>
        </p:nvSpPr>
        <p:spPr bwMode="auto">
          <a:xfrm>
            <a:off x="2137805" y="6092076"/>
            <a:ext cx="6705724"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eaLnBrk="1" hangingPunct="1">
              <a:spcBef>
                <a:spcPct val="0"/>
              </a:spcBef>
              <a:buClrTx/>
              <a:buSzTx/>
              <a:buFontTx/>
              <a:buNone/>
              <a:defRPr/>
            </a:pPr>
            <a:r>
              <a:rPr lang="en-US" altLang="en-US" sz="1400" b="0" dirty="0">
                <a:solidFill>
                  <a:schemeClr val="tx1">
                    <a:lumMod val="25000"/>
                  </a:schemeClr>
                </a:solidFill>
              </a:rPr>
              <a:t>This hypothetical example is used for illustrative purposes only. Actual results will vary.</a:t>
            </a:r>
          </a:p>
        </p:txBody>
      </p:sp>
      <p:sp>
        <p:nvSpPr>
          <p:cNvPr id="98308" name="Rectangle 6">
            <a:extLst>
              <a:ext uri="{FF2B5EF4-FFF2-40B4-BE49-F238E27FC236}">
                <a16:creationId xmlns:a16="http://schemas.microsoft.com/office/drawing/2014/main" id="{5AE7EAC9-3B26-4E93-99AD-BFAA6579AD79}"/>
              </a:ext>
            </a:extLst>
          </p:cNvPr>
          <p:cNvSpPr>
            <a:spLocks noChangeArrowheads="1"/>
          </p:cNvSpPr>
          <p:nvPr/>
        </p:nvSpPr>
        <p:spPr bwMode="auto">
          <a:xfrm>
            <a:off x="6743678" y="2428875"/>
            <a:ext cx="157797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98309" name="Rectangle 8">
            <a:extLst>
              <a:ext uri="{FF2B5EF4-FFF2-40B4-BE49-F238E27FC236}">
                <a16:creationId xmlns:a16="http://schemas.microsoft.com/office/drawing/2014/main" id="{C21902BA-6B30-4257-B317-42299BDEDB06}"/>
              </a:ext>
            </a:extLst>
          </p:cNvPr>
          <p:cNvSpPr>
            <a:spLocks noChangeArrowheads="1"/>
          </p:cNvSpPr>
          <p:nvPr/>
        </p:nvSpPr>
        <p:spPr bwMode="auto">
          <a:xfrm>
            <a:off x="3797278" y="2374901"/>
            <a:ext cx="1666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98310" name="Rectangle 9">
            <a:extLst>
              <a:ext uri="{FF2B5EF4-FFF2-40B4-BE49-F238E27FC236}">
                <a16:creationId xmlns:a16="http://schemas.microsoft.com/office/drawing/2014/main" id="{0BCCA420-A804-4FCD-99F7-64D0266C53A6}"/>
              </a:ext>
            </a:extLst>
          </p:cNvPr>
          <p:cNvSpPr>
            <a:spLocks noChangeArrowheads="1"/>
          </p:cNvSpPr>
          <p:nvPr/>
        </p:nvSpPr>
        <p:spPr bwMode="auto">
          <a:xfrm>
            <a:off x="2300264" y="2417764"/>
            <a:ext cx="149225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98311" name="Rectangle 10">
            <a:extLst>
              <a:ext uri="{FF2B5EF4-FFF2-40B4-BE49-F238E27FC236}">
                <a16:creationId xmlns:a16="http://schemas.microsoft.com/office/drawing/2014/main" id="{D7DBB8CD-22FE-4B70-B0A5-25F7916C1A55}"/>
              </a:ext>
            </a:extLst>
          </p:cNvPr>
          <p:cNvSpPr>
            <a:spLocks noChangeArrowheads="1"/>
          </p:cNvSpPr>
          <p:nvPr/>
        </p:nvSpPr>
        <p:spPr bwMode="auto">
          <a:xfrm>
            <a:off x="5448278" y="2420939"/>
            <a:ext cx="157797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25" name="Line 11">
            <a:extLst>
              <a:ext uri="{FF2B5EF4-FFF2-40B4-BE49-F238E27FC236}">
                <a16:creationId xmlns:a16="http://schemas.microsoft.com/office/drawing/2014/main" id="{73F84919-4197-4DC9-BD3C-080F00282BB1}"/>
              </a:ext>
            </a:extLst>
          </p:cNvPr>
          <p:cNvSpPr>
            <a:spLocks noChangeShapeType="1"/>
          </p:cNvSpPr>
          <p:nvPr/>
        </p:nvSpPr>
        <p:spPr bwMode="auto">
          <a:xfrm flipH="1">
            <a:off x="5448277" y="2416175"/>
            <a:ext cx="0" cy="2401888"/>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98313" name="Rectangle 14">
            <a:extLst>
              <a:ext uri="{FF2B5EF4-FFF2-40B4-BE49-F238E27FC236}">
                <a16:creationId xmlns:a16="http://schemas.microsoft.com/office/drawing/2014/main" id="{6A03A278-5D71-4C8F-8C0E-87486BEF5AA0}"/>
              </a:ext>
            </a:extLst>
          </p:cNvPr>
          <p:cNvSpPr>
            <a:spLocks noChangeArrowheads="1"/>
          </p:cNvSpPr>
          <p:nvPr/>
        </p:nvSpPr>
        <p:spPr bwMode="auto">
          <a:xfrm>
            <a:off x="2436789" y="2455864"/>
            <a:ext cx="61150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tabLst>
                <a:tab pos="1890713" algn="l"/>
                <a:tab pos="3376613" algn="l"/>
                <a:tab pos="3997325" algn="r"/>
                <a:tab pos="5368925" algn="r"/>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9pPr>
          </a:lstStyle>
          <a:p>
            <a:pPr eaLnBrk="1" hangingPunct="1">
              <a:lnSpc>
                <a:spcPct val="125000"/>
              </a:lnSpc>
              <a:spcBef>
                <a:spcPct val="0"/>
              </a:spcBef>
              <a:buClrTx/>
              <a:buSzTx/>
              <a:buFontTx/>
              <a:buNone/>
            </a:pPr>
            <a:r>
              <a:rPr lang="en-US" altLang="en-US" sz="1800">
                <a:solidFill>
                  <a:srgbClr val="5D5D5D"/>
                </a:solidFill>
              </a:rPr>
              <a:t>Month 1	$100	$	6.00	  16.7</a:t>
            </a:r>
          </a:p>
          <a:p>
            <a:pPr eaLnBrk="1" hangingPunct="1">
              <a:lnSpc>
                <a:spcPct val="125000"/>
              </a:lnSpc>
              <a:spcBef>
                <a:spcPct val="0"/>
              </a:spcBef>
              <a:buClrTx/>
              <a:buSzTx/>
              <a:buFontTx/>
              <a:buNone/>
            </a:pPr>
            <a:r>
              <a:rPr lang="en-US" altLang="en-US" sz="1800">
                <a:solidFill>
                  <a:srgbClr val="5D5D5D"/>
                </a:solidFill>
              </a:rPr>
              <a:t>Month 2	$100		3.00	  33.3</a:t>
            </a:r>
          </a:p>
          <a:p>
            <a:pPr eaLnBrk="1" hangingPunct="1">
              <a:lnSpc>
                <a:spcPct val="125000"/>
              </a:lnSpc>
              <a:spcBef>
                <a:spcPct val="0"/>
              </a:spcBef>
              <a:buClrTx/>
              <a:buSzTx/>
              <a:buFontTx/>
              <a:buNone/>
            </a:pPr>
            <a:r>
              <a:rPr lang="en-US" altLang="en-US" sz="1800">
                <a:solidFill>
                  <a:srgbClr val="5D5D5D"/>
                </a:solidFill>
              </a:rPr>
              <a:t>Month 3	$100		4.00	  25.0</a:t>
            </a:r>
          </a:p>
          <a:p>
            <a:pPr eaLnBrk="1" hangingPunct="1">
              <a:lnSpc>
                <a:spcPct val="125000"/>
              </a:lnSpc>
              <a:spcBef>
                <a:spcPct val="0"/>
              </a:spcBef>
              <a:buClrTx/>
              <a:buSzTx/>
              <a:buFontTx/>
              <a:buNone/>
            </a:pPr>
            <a:r>
              <a:rPr lang="en-US" altLang="en-US" sz="1800">
                <a:solidFill>
                  <a:srgbClr val="5D5D5D"/>
                </a:solidFill>
              </a:rPr>
              <a:t>Month 4	$100		8.00	  12.5</a:t>
            </a:r>
          </a:p>
          <a:p>
            <a:pPr eaLnBrk="1" hangingPunct="1">
              <a:lnSpc>
                <a:spcPct val="125000"/>
              </a:lnSpc>
              <a:spcBef>
                <a:spcPct val="0"/>
              </a:spcBef>
              <a:buClrTx/>
              <a:buSzTx/>
              <a:buFontTx/>
              <a:buNone/>
            </a:pPr>
            <a:r>
              <a:rPr lang="en-US" altLang="en-US" sz="1800">
                <a:solidFill>
                  <a:srgbClr val="5D5D5D"/>
                </a:solidFill>
              </a:rPr>
              <a:t>Month 5	$100		5.00	  20.0</a:t>
            </a:r>
          </a:p>
          <a:p>
            <a:pPr eaLnBrk="1" hangingPunct="1">
              <a:lnSpc>
                <a:spcPct val="125000"/>
              </a:lnSpc>
              <a:spcBef>
                <a:spcPts val="1200"/>
              </a:spcBef>
              <a:buClrTx/>
              <a:buSzTx/>
              <a:buNone/>
            </a:pPr>
            <a:r>
              <a:rPr lang="en-US" altLang="en-US" sz="1800">
                <a:solidFill>
                  <a:srgbClr val="5D5D5D"/>
                </a:solidFill>
              </a:rPr>
              <a:t>Total	$500		$26.00	107.5</a:t>
            </a:r>
          </a:p>
          <a:p>
            <a:pPr eaLnBrk="1" hangingPunct="1">
              <a:lnSpc>
                <a:spcPct val="70000"/>
              </a:lnSpc>
              <a:spcBef>
                <a:spcPct val="0"/>
              </a:spcBef>
              <a:buClrTx/>
              <a:buSzTx/>
              <a:buFontTx/>
              <a:buNone/>
            </a:pPr>
            <a:endParaRPr lang="en-US" altLang="en-US" sz="1600">
              <a:solidFill>
                <a:srgbClr val="5D5D5D"/>
              </a:solidFill>
            </a:endParaRPr>
          </a:p>
          <a:p>
            <a:pPr eaLnBrk="1" hangingPunct="1">
              <a:lnSpc>
                <a:spcPct val="120000"/>
              </a:lnSpc>
              <a:spcBef>
                <a:spcPct val="0"/>
              </a:spcBef>
              <a:buClrTx/>
              <a:buSzTx/>
              <a:buFontTx/>
              <a:buNone/>
            </a:pPr>
            <a:r>
              <a:rPr lang="en-US" altLang="en-US" sz="1800">
                <a:solidFill>
                  <a:srgbClr val="5D5D5D"/>
                </a:solidFill>
              </a:rPr>
              <a:t>                         Average price per share:  $5.20 </a:t>
            </a:r>
            <a:r>
              <a:rPr lang="en-US" altLang="en-US" sz="1800" b="0">
                <a:solidFill>
                  <a:srgbClr val="5D5D5D"/>
                </a:solidFill>
              </a:rPr>
              <a:t>($26 ÷ 5)</a:t>
            </a:r>
          </a:p>
          <a:p>
            <a:pPr eaLnBrk="1" hangingPunct="1">
              <a:lnSpc>
                <a:spcPct val="110000"/>
              </a:lnSpc>
              <a:spcBef>
                <a:spcPct val="0"/>
              </a:spcBef>
              <a:buClrTx/>
              <a:buSzTx/>
              <a:buFontTx/>
              <a:buNone/>
            </a:pPr>
            <a:r>
              <a:rPr lang="en-US" altLang="en-US" sz="1800">
                <a:solidFill>
                  <a:srgbClr val="5D5D5D"/>
                </a:solidFill>
              </a:rPr>
              <a:t>                         Average cost per share:   </a:t>
            </a:r>
            <a:r>
              <a:rPr lang="en-US" altLang="en-US" sz="1000">
                <a:solidFill>
                  <a:srgbClr val="5D5D5D"/>
                </a:solidFill>
              </a:rPr>
              <a:t> </a:t>
            </a:r>
            <a:r>
              <a:rPr lang="en-US" altLang="en-US" sz="1800">
                <a:solidFill>
                  <a:srgbClr val="5D5D5D"/>
                </a:solidFill>
              </a:rPr>
              <a:t>$4.65 </a:t>
            </a:r>
            <a:r>
              <a:rPr lang="en-US" altLang="en-US" sz="1800" b="0">
                <a:solidFill>
                  <a:srgbClr val="5D5D5D"/>
                </a:solidFill>
              </a:rPr>
              <a:t>($500 ÷ 107.5)</a:t>
            </a:r>
          </a:p>
        </p:txBody>
      </p:sp>
      <p:sp>
        <p:nvSpPr>
          <p:cNvPr id="29" name="Line 15">
            <a:extLst>
              <a:ext uri="{FF2B5EF4-FFF2-40B4-BE49-F238E27FC236}">
                <a16:creationId xmlns:a16="http://schemas.microsoft.com/office/drawing/2014/main" id="{5721EE7B-E5EC-4CD8-A2F3-C7213CACE021}"/>
              </a:ext>
            </a:extLst>
          </p:cNvPr>
          <p:cNvSpPr>
            <a:spLocks noChangeShapeType="1"/>
          </p:cNvSpPr>
          <p:nvPr/>
        </p:nvSpPr>
        <p:spPr bwMode="auto">
          <a:xfrm flipH="1">
            <a:off x="7026252" y="2416175"/>
            <a:ext cx="0" cy="2401888"/>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30" name="Line 16">
            <a:extLst>
              <a:ext uri="{FF2B5EF4-FFF2-40B4-BE49-F238E27FC236}">
                <a16:creationId xmlns:a16="http://schemas.microsoft.com/office/drawing/2014/main" id="{0441751E-8160-4E21-843F-5BFEE2F5B267}"/>
              </a:ext>
            </a:extLst>
          </p:cNvPr>
          <p:cNvSpPr>
            <a:spLocks noChangeShapeType="1"/>
          </p:cNvSpPr>
          <p:nvPr/>
        </p:nvSpPr>
        <p:spPr bwMode="auto">
          <a:xfrm flipH="1">
            <a:off x="3794102" y="2416175"/>
            <a:ext cx="0" cy="2401888"/>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31" name="Rectangle 17">
            <a:extLst>
              <a:ext uri="{FF2B5EF4-FFF2-40B4-BE49-F238E27FC236}">
                <a16:creationId xmlns:a16="http://schemas.microsoft.com/office/drawing/2014/main" id="{EF68C6FA-4403-4796-A7EB-0E1A43FC0FDB}"/>
              </a:ext>
            </a:extLst>
          </p:cNvPr>
          <p:cNvSpPr>
            <a:spLocks noChangeArrowheads="1"/>
          </p:cNvSpPr>
          <p:nvPr/>
        </p:nvSpPr>
        <p:spPr bwMode="auto">
          <a:xfrm>
            <a:off x="2300264" y="2416176"/>
            <a:ext cx="6019800" cy="3146425"/>
          </a:xfrm>
          <a:prstGeom prst="rect">
            <a:avLst/>
          </a:prstGeom>
          <a:noFill/>
          <a:ln w="19050">
            <a:solidFill>
              <a:schemeClr val="accent5"/>
            </a:solidFill>
            <a:miter lim="800000"/>
            <a:headEnd type="none" w="sm" len="sm"/>
            <a:tailEnd type="none" w="sm" len="sm"/>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Cambria" pitchFamily="18" charset="0"/>
              </a:defRPr>
            </a:lvl1pPr>
            <a:lvl2pPr marL="742950" indent="-285750">
              <a:spcBef>
                <a:spcPct val="40000"/>
              </a:spcBef>
              <a:buSzPct val="65000"/>
              <a:buFont typeface="Wingdings" pitchFamily="2" charset="2"/>
              <a:buChar char="l"/>
              <a:defRPr sz="2600">
                <a:solidFill>
                  <a:srgbClr val="02185E"/>
                </a:solidFill>
                <a:latin typeface="Cambria" pitchFamily="18" charset="0"/>
              </a:defRPr>
            </a:lvl2pPr>
            <a:lvl3pPr marL="1143000" indent="-228600">
              <a:spcBef>
                <a:spcPct val="40000"/>
              </a:spcBef>
              <a:buClr>
                <a:srgbClr val="FFFFFF"/>
              </a:buClr>
              <a:buSzPct val="65000"/>
              <a:buFont typeface="Wingdings" pitchFamily="2" charset="2"/>
              <a:buChar char="l"/>
              <a:defRPr sz="2800">
                <a:solidFill>
                  <a:srgbClr val="FFFFFF"/>
                </a:solidFill>
                <a:latin typeface="Cambria" pitchFamily="18" charset="0"/>
              </a:defRPr>
            </a:lvl3pPr>
            <a:lvl4pPr marL="1600200" indent="-228600">
              <a:spcBef>
                <a:spcPct val="40000"/>
              </a:spcBef>
              <a:buClr>
                <a:srgbClr val="FFFFFF"/>
              </a:buClr>
              <a:buSzPct val="65000"/>
              <a:buFont typeface="Wingdings" pitchFamily="2" charset="2"/>
              <a:buChar char="l"/>
              <a:defRPr sz="2800">
                <a:solidFill>
                  <a:srgbClr val="FFFFFF"/>
                </a:solidFill>
                <a:latin typeface="Cambria" pitchFamily="18" charset="0"/>
              </a:defRPr>
            </a:lvl4pPr>
            <a:lvl5pPr marL="2057400" indent="-228600">
              <a:spcBef>
                <a:spcPct val="40000"/>
              </a:spcBef>
              <a:buClr>
                <a:srgbClr val="FFFFFF"/>
              </a:buClr>
              <a:buSzPct val="65000"/>
              <a:buFont typeface="Wingdings" pitchFamily="2" charset="2"/>
              <a:buChar char="l"/>
              <a:defRPr sz="2800">
                <a:solidFill>
                  <a:srgbClr val="FFFFFF"/>
                </a:solidFill>
                <a:latin typeface="Cambria" pitchFamily="18"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9pPr>
          </a:lstStyle>
          <a:p>
            <a:pPr eaLnBrk="1" hangingPunct="1">
              <a:spcBef>
                <a:spcPct val="0"/>
              </a:spcBef>
              <a:buClrTx/>
              <a:buSzTx/>
              <a:buFontTx/>
              <a:buNone/>
              <a:defRPr/>
            </a:pPr>
            <a:endParaRPr lang="en-US" altLang="en-US" sz="2000">
              <a:solidFill>
                <a:srgbClr val="000000"/>
              </a:solidFill>
              <a:latin typeface="Calibri" pitchFamily="34" charset="0"/>
            </a:endParaRPr>
          </a:p>
        </p:txBody>
      </p:sp>
      <p:sp>
        <p:nvSpPr>
          <p:cNvPr id="32" name="Line 24">
            <a:extLst>
              <a:ext uri="{FF2B5EF4-FFF2-40B4-BE49-F238E27FC236}">
                <a16:creationId xmlns:a16="http://schemas.microsoft.com/office/drawing/2014/main" id="{A612E660-015A-4E9F-9465-991B4DAF226F}"/>
              </a:ext>
            </a:extLst>
          </p:cNvPr>
          <p:cNvSpPr>
            <a:spLocks noChangeShapeType="1"/>
          </p:cNvSpPr>
          <p:nvPr/>
        </p:nvSpPr>
        <p:spPr bwMode="auto">
          <a:xfrm>
            <a:off x="3792514" y="4302125"/>
            <a:ext cx="4527550" cy="0"/>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98318" name="Rectangle 7">
            <a:extLst>
              <a:ext uri="{FF2B5EF4-FFF2-40B4-BE49-F238E27FC236}">
                <a16:creationId xmlns:a16="http://schemas.microsoft.com/office/drawing/2014/main" id="{F8E61810-2216-4DF7-A18D-BC467D7AE9E1}"/>
              </a:ext>
            </a:extLst>
          </p:cNvPr>
          <p:cNvSpPr>
            <a:spLocks noChangeArrowheads="1"/>
          </p:cNvSpPr>
          <p:nvPr/>
        </p:nvSpPr>
        <p:spPr bwMode="auto">
          <a:xfrm>
            <a:off x="2300264" y="4818064"/>
            <a:ext cx="6019800" cy="74453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26" name="Rectangle 12">
            <a:extLst>
              <a:ext uri="{FF2B5EF4-FFF2-40B4-BE49-F238E27FC236}">
                <a16:creationId xmlns:a16="http://schemas.microsoft.com/office/drawing/2014/main" id="{A703BDD0-437B-412C-9E97-03317A2C0691}"/>
              </a:ext>
            </a:extLst>
          </p:cNvPr>
          <p:cNvSpPr>
            <a:spLocks noChangeArrowheads="1"/>
          </p:cNvSpPr>
          <p:nvPr/>
        </p:nvSpPr>
        <p:spPr bwMode="auto">
          <a:xfrm>
            <a:off x="3794102" y="1752601"/>
            <a:ext cx="4525962" cy="658813"/>
          </a:xfrm>
          <a:prstGeom prst="rect">
            <a:avLst/>
          </a:prstGeom>
          <a:solidFill>
            <a:schemeClr val="accent6"/>
          </a:solidFill>
          <a:ln w="19050">
            <a:solidFill>
              <a:schemeClr val="accent5"/>
            </a:solidFill>
            <a:miter lim="800000"/>
            <a:headEnd type="none" w="sm" len="sm"/>
            <a:tailEnd type="none" w="sm" len="sm"/>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Cambria" pitchFamily="18" charset="0"/>
              </a:defRPr>
            </a:lvl1pPr>
            <a:lvl2pPr marL="742950" indent="-285750">
              <a:spcBef>
                <a:spcPct val="40000"/>
              </a:spcBef>
              <a:buSzPct val="65000"/>
              <a:buFont typeface="Wingdings" pitchFamily="2" charset="2"/>
              <a:buChar char="l"/>
              <a:defRPr sz="2600">
                <a:solidFill>
                  <a:srgbClr val="02185E"/>
                </a:solidFill>
                <a:latin typeface="Cambria" pitchFamily="18" charset="0"/>
              </a:defRPr>
            </a:lvl2pPr>
            <a:lvl3pPr marL="1143000" indent="-228600">
              <a:spcBef>
                <a:spcPct val="40000"/>
              </a:spcBef>
              <a:buClr>
                <a:srgbClr val="FFFFFF"/>
              </a:buClr>
              <a:buSzPct val="65000"/>
              <a:buFont typeface="Wingdings" pitchFamily="2" charset="2"/>
              <a:buChar char="l"/>
              <a:defRPr sz="2800">
                <a:solidFill>
                  <a:srgbClr val="FFFFFF"/>
                </a:solidFill>
                <a:latin typeface="Cambria" pitchFamily="18" charset="0"/>
              </a:defRPr>
            </a:lvl3pPr>
            <a:lvl4pPr marL="1600200" indent="-228600">
              <a:spcBef>
                <a:spcPct val="40000"/>
              </a:spcBef>
              <a:buClr>
                <a:srgbClr val="FFFFFF"/>
              </a:buClr>
              <a:buSzPct val="65000"/>
              <a:buFont typeface="Wingdings" pitchFamily="2" charset="2"/>
              <a:buChar char="l"/>
              <a:defRPr sz="2800">
                <a:solidFill>
                  <a:srgbClr val="FFFFFF"/>
                </a:solidFill>
                <a:latin typeface="Cambria" pitchFamily="18" charset="0"/>
              </a:defRPr>
            </a:lvl4pPr>
            <a:lvl5pPr marL="2057400" indent="-228600">
              <a:spcBef>
                <a:spcPct val="40000"/>
              </a:spcBef>
              <a:buClr>
                <a:srgbClr val="FFFFFF"/>
              </a:buClr>
              <a:buSzPct val="65000"/>
              <a:buFont typeface="Wingdings" pitchFamily="2" charset="2"/>
              <a:buChar char="l"/>
              <a:defRPr sz="2800">
                <a:solidFill>
                  <a:srgbClr val="FFFFFF"/>
                </a:solidFill>
                <a:latin typeface="Cambria" pitchFamily="18"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9pPr>
          </a:lstStyle>
          <a:p>
            <a:pPr eaLnBrk="1" hangingPunct="1">
              <a:spcBef>
                <a:spcPct val="0"/>
              </a:spcBef>
              <a:buClrTx/>
              <a:buSzTx/>
              <a:buFontTx/>
              <a:buNone/>
              <a:defRPr/>
            </a:pPr>
            <a:endParaRPr lang="en-US" altLang="en-US" sz="2000">
              <a:solidFill>
                <a:srgbClr val="000000"/>
              </a:solidFill>
              <a:latin typeface="Calibri" pitchFamily="34" charset="0"/>
            </a:endParaRPr>
          </a:p>
        </p:txBody>
      </p:sp>
      <p:sp>
        <p:nvSpPr>
          <p:cNvPr id="98320" name="Rectangle 13">
            <a:extLst>
              <a:ext uri="{FF2B5EF4-FFF2-40B4-BE49-F238E27FC236}">
                <a16:creationId xmlns:a16="http://schemas.microsoft.com/office/drawing/2014/main" id="{4D740EFB-B6BD-4B37-AE08-0478BB6AEE53}"/>
              </a:ext>
            </a:extLst>
          </p:cNvPr>
          <p:cNvSpPr>
            <a:spLocks noChangeArrowheads="1"/>
          </p:cNvSpPr>
          <p:nvPr/>
        </p:nvSpPr>
        <p:spPr bwMode="auto">
          <a:xfrm>
            <a:off x="2674915" y="1793876"/>
            <a:ext cx="55213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tabLst>
                <a:tab pos="1881188" algn="ctr"/>
                <a:tab pos="3486150" algn="ctr"/>
                <a:tab pos="4859338" algn="ctr"/>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9pPr>
          </a:lstStyle>
          <a:p>
            <a:pPr eaLnBrk="1" hangingPunct="1">
              <a:lnSpc>
                <a:spcPct val="95000"/>
              </a:lnSpc>
              <a:spcBef>
                <a:spcPct val="0"/>
              </a:spcBef>
              <a:buClrTx/>
              <a:buSzTx/>
              <a:buFontTx/>
              <a:buNone/>
            </a:pPr>
            <a:r>
              <a:rPr lang="en-US" altLang="en-US" sz="1600">
                <a:solidFill>
                  <a:srgbClr val="FFFFFF"/>
                </a:solidFill>
              </a:rPr>
              <a:t>	</a:t>
            </a:r>
            <a:r>
              <a:rPr lang="en-US" altLang="en-US" sz="1800">
                <a:solidFill>
                  <a:srgbClr val="FFFFFF"/>
                </a:solidFill>
              </a:rPr>
              <a:t>Regular	Market	Shares</a:t>
            </a:r>
            <a:br>
              <a:rPr lang="en-US" altLang="en-US" sz="1800">
                <a:solidFill>
                  <a:srgbClr val="FFFFFF"/>
                </a:solidFill>
              </a:rPr>
            </a:br>
            <a:r>
              <a:rPr lang="en-US" altLang="en-US" sz="1800">
                <a:solidFill>
                  <a:srgbClr val="FFFFFF"/>
                </a:solidFill>
              </a:rPr>
              <a:t>	Investment	Price/Share	Acquired</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0B254B6-3FF4-43C4-B791-CC6C12EC9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4A7BB90E-BFFB-467F-981B-BA772138F6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50756"/>
            <a:ext cx="436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1A8EA6D7-601B-4053-917D-4ACB20E0379A}"/>
              </a:ext>
            </a:extLst>
          </p:cNvPr>
          <p:cNvSpPr txBox="1">
            <a:spLocks noChangeArrowheads="1"/>
          </p:cNvSpPr>
          <p:nvPr/>
        </p:nvSpPr>
        <p:spPr bwMode="auto">
          <a:xfrm>
            <a:off x="1610188" y="2157622"/>
            <a:ext cx="7989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rtl="0" eaLnBrk="0" fontAlgn="base" hangingPunct="0">
              <a:lnSpc>
                <a:spcPct val="89000"/>
              </a:lnSpc>
              <a:spcBef>
                <a:spcPct val="0"/>
              </a:spcBef>
              <a:spcAft>
                <a:spcPct val="0"/>
              </a:spcAft>
              <a:defRPr sz="3500" b="1">
                <a:solidFill>
                  <a:srgbClr val="5D5D5D"/>
                </a:solidFill>
                <a:latin typeface="Calibri Light" panose="020F0302020204030204" pitchFamily="34" charset="0"/>
                <a:ea typeface="+mj-ea"/>
                <a:cs typeface="+mj-cs"/>
              </a:defRPr>
            </a:lvl1pPr>
            <a:lvl2pPr algn="l" rtl="0" eaLnBrk="0" fontAlgn="base" hangingPunct="0">
              <a:lnSpc>
                <a:spcPct val="89000"/>
              </a:lnSpc>
              <a:spcBef>
                <a:spcPct val="0"/>
              </a:spcBef>
              <a:spcAft>
                <a:spcPct val="0"/>
              </a:spcAft>
              <a:defRPr sz="3500" b="1">
                <a:solidFill>
                  <a:srgbClr val="5D5D5D"/>
                </a:solidFill>
                <a:latin typeface="Calibri Light" pitchFamily="34" charset="0"/>
              </a:defRPr>
            </a:lvl2pPr>
            <a:lvl3pPr algn="l" rtl="0" eaLnBrk="0" fontAlgn="base" hangingPunct="0">
              <a:lnSpc>
                <a:spcPct val="89000"/>
              </a:lnSpc>
              <a:spcBef>
                <a:spcPct val="0"/>
              </a:spcBef>
              <a:spcAft>
                <a:spcPct val="0"/>
              </a:spcAft>
              <a:defRPr sz="3500" b="1">
                <a:solidFill>
                  <a:srgbClr val="5D5D5D"/>
                </a:solidFill>
                <a:latin typeface="Calibri Light" pitchFamily="34" charset="0"/>
              </a:defRPr>
            </a:lvl3pPr>
            <a:lvl4pPr algn="l" rtl="0" eaLnBrk="0" fontAlgn="base" hangingPunct="0">
              <a:lnSpc>
                <a:spcPct val="89000"/>
              </a:lnSpc>
              <a:spcBef>
                <a:spcPct val="0"/>
              </a:spcBef>
              <a:spcAft>
                <a:spcPct val="0"/>
              </a:spcAft>
              <a:defRPr sz="3500" b="1">
                <a:solidFill>
                  <a:srgbClr val="5D5D5D"/>
                </a:solidFill>
                <a:latin typeface="Calibri Light" pitchFamily="34" charset="0"/>
              </a:defRPr>
            </a:lvl4pPr>
            <a:lvl5pPr algn="l" rtl="0" eaLnBrk="0" fontAlgn="base" hangingPunct="0">
              <a:lnSpc>
                <a:spcPct val="89000"/>
              </a:lnSpc>
              <a:spcBef>
                <a:spcPct val="0"/>
              </a:spcBef>
              <a:spcAft>
                <a:spcPct val="0"/>
              </a:spcAft>
              <a:defRPr sz="3500" b="1">
                <a:solidFill>
                  <a:srgbClr val="5D5D5D"/>
                </a:solidFill>
                <a:latin typeface="Calibri Light" pitchFamily="34" charset="0"/>
              </a:defRPr>
            </a:lvl5pPr>
            <a:lvl6pPr marL="457200" algn="l" rtl="0" eaLnBrk="0" fontAlgn="base" hangingPunct="0">
              <a:lnSpc>
                <a:spcPct val="89000"/>
              </a:lnSpc>
              <a:spcBef>
                <a:spcPct val="0"/>
              </a:spcBef>
              <a:spcAft>
                <a:spcPct val="0"/>
              </a:spcAft>
              <a:defRPr sz="3500" b="1">
                <a:solidFill>
                  <a:srgbClr val="FBE181"/>
                </a:solidFill>
                <a:latin typeface="Arial" charset="0"/>
              </a:defRPr>
            </a:lvl6pPr>
            <a:lvl7pPr marL="914400" algn="l" rtl="0" eaLnBrk="0" fontAlgn="base" hangingPunct="0">
              <a:lnSpc>
                <a:spcPct val="89000"/>
              </a:lnSpc>
              <a:spcBef>
                <a:spcPct val="0"/>
              </a:spcBef>
              <a:spcAft>
                <a:spcPct val="0"/>
              </a:spcAft>
              <a:defRPr sz="3500" b="1">
                <a:solidFill>
                  <a:srgbClr val="FBE181"/>
                </a:solidFill>
                <a:latin typeface="Arial" charset="0"/>
              </a:defRPr>
            </a:lvl7pPr>
            <a:lvl8pPr marL="1371600" algn="l" rtl="0" eaLnBrk="0" fontAlgn="base" hangingPunct="0">
              <a:lnSpc>
                <a:spcPct val="89000"/>
              </a:lnSpc>
              <a:spcBef>
                <a:spcPct val="0"/>
              </a:spcBef>
              <a:spcAft>
                <a:spcPct val="0"/>
              </a:spcAft>
              <a:defRPr sz="3500" b="1">
                <a:solidFill>
                  <a:srgbClr val="FBE181"/>
                </a:solidFill>
                <a:latin typeface="Arial" charset="0"/>
              </a:defRPr>
            </a:lvl8pPr>
            <a:lvl9pPr marL="1828800" algn="l" rtl="0" eaLnBrk="0" fontAlgn="base" hangingPunct="0">
              <a:lnSpc>
                <a:spcPct val="89000"/>
              </a:lnSpc>
              <a:spcBef>
                <a:spcPct val="0"/>
              </a:spcBef>
              <a:spcAft>
                <a:spcPct val="0"/>
              </a:spcAft>
              <a:defRPr sz="3500" b="1">
                <a:solidFill>
                  <a:srgbClr val="FBE181"/>
                </a:solidFill>
                <a:latin typeface="Arial" charset="0"/>
              </a:defRPr>
            </a:lvl9pPr>
          </a:lstStyle>
          <a:p>
            <a:pPr>
              <a:defRPr/>
            </a:pPr>
            <a:r>
              <a:rPr lang="en-US" altLang="en-US" sz="4200" b="0" kern="0" dirty="0">
                <a:latin typeface="Calibri" panose="020F0502020204030204" pitchFamily="34" charset="0"/>
              </a:rPr>
              <a:t>Three Keys to Funding a </a:t>
            </a:r>
            <a:br>
              <a:rPr lang="en-US" altLang="en-US" sz="4200" b="0" kern="0" dirty="0">
                <a:latin typeface="Calibri" panose="020F0502020204030204" pitchFamily="34" charset="0"/>
              </a:rPr>
            </a:br>
            <a:r>
              <a:rPr lang="en-US" altLang="en-US" sz="4200" b="0" kern="0" dirty="0">
                <a:latin typeface="Calibri" panose="020F0502020204030204" pitchFamily="34" charset="0"/>
              </a:rPr>
              <a:t>Comfortable Retirement</a:t>
            </a:r>
          </a:p>
        </p:txBody>
      </p:sp>
      <p:sp>
        <p:nvSpPr>
          <p:cNvPr id="102405" name="Text Box 5">
            <a:extLst>
              <a:ext uri="{FF2B5EF4-FFF2-40B4-BE49-F238E27FC236}">
                <a16:creationId xmlns:a16="http://schemas.microsoft.com/office/drawing/2014/main" id="{5C6ED960-533F-469B-B1E7-178AA5B413C8}"/>
              </a:ext>
            </a:extLst>
          </p:cNvPr>
          <p:cNvSpPr txBox="1">
            <a:spLocks noChangeArrowheads="1"/>
          </p:cNvSpPr>
          <p:nvPr/>
        </p:nvSpPr>
        <p:spPr bwMode="auto">
          <a:xfrm>
            <a:off x="1658109" y="3590656"/>
            <a:ext cx="6135687" cy="18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accent1"/>
              </a:buClr>
              <a:buSzPct val="50000"/>
              <a:buFont typeface="Wingdings" panose="05000000000000000000" pitchFamily="2" charset="2"/>
              <a:buChar char="l"/>
              <a:tabLst>
                <a:tab pos="692150" algn="l"/>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9pPr>
          </a:lstStyle>
          <a:p>
            <a:pPr eaLnBrk="1" hangingPunct="1">
              <a:lnSpc>
                <a:spcPct val="140000"/>
              </a:lnSpc>
              <a:spcBef>
                <a:spcPct val="0"/>
              </a:spcBef>
              <a:buClrTx/>
              <a:buSzTx/>
              <a:buFontTx/>
              <a:buNone/>
            </a:pPr>
            <a:r>
              <a:rPr lang="en-US" altLang="en-US" b="0" dirty="0"/>
              <a:t>1.	Evaluate Your Needs and Set a Goal</a:t>
            </a:r>
          </a:p>
          <a:p>
            <a:pPr eaLnBrk="1" hangingPunct="1">
              <a:lnSpc>
                <a:spcPct val="140000"/>
              </a:lnSpc>
              <a:spcBef>
                <a:spcPct val="0"/>
              </a:spcBef>
              <a:buClrTx/>
              <a:buSzTx/>
              <a:buFontTx/>
              <a:buNone/>
            </a:pPr>
            <a:r>
              <a:rPr lang="en-US" altLang="en-US" b="0" dirty="0"/>
              <a:t>2. 	Develop a Strategy</a:t>
            </a:r>
          </a:p>
          <a:p>
            <a:pPr eaLnBrk="1" hangingPunct="1">
              <a:lnSpc>
                <a:spcPct val="130000"/>
              </a:lnSpc>
              <a:spcBef>
                <a:spcPct val="0"/>
              </a:spcBef>
              <a:buClrTx/>
              <a:buSzTx/>
              <a:buFontTx/>
              <a:buNone/>
            </a:pPr>
            <a:r>
              <a:rPr lang="en-US" altLang="en-US" sz="3200" dirty="0">
                <a:solidFill>
                  <a:schemeClr val="accent2"/>
                </a:solidFill>
              </a:rPr>
              <a:t>3.	Protect Your Nest Egg</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riding on the back of a bicycle&#10;&#10;Description automatically generated">
            <a:extLst>
              <a:ext uri="{FF2B5EF4-FFF2-40B4-BE49-F238E27FC236}">
                <a16:creationId xmlns:a16="http://schemas.microsoft.com/office/drawing/2014/main" id="{6F02CFB0-C34B-46EF-908F-713180ECC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2" y="1637320"/>
            <a:ext cx="8823158" cy="5220680"/>
          </a:xfrm>
          <a:prstGeom prst="rect">
            <a:avLst/>
          </a:prstGeom>
        </p:spPr>
      </p:pic>
      <p:sp>
        <p:nvSpPr>
          <p:cNvPr id="110595" name="Title 1">
            <a:extLst>
              <a:ext uri="{FF2B5EF4-FFF2-40B4-BE49-F238E27FC236}">
                <a16:creationId xmlns:a16="http://schemas.microsoft.com/office/drawing/2014/main" id="{DBFB7980-AB92-41ED-99DE-A89349E40CF4}"/>
              </a:ext>
            </a:extLst>
          </p:cNvPr>
          <p:cNvSpPr>
            <a:spLocks noGrp="1"/>
          </p:cNvSpPr>
          <p:nvPr>
            <p:ph type="title"/>
          </p:nvPr>
        </p:nvSpPr>
        <p:spPr>
          <a:xfrm>
            <a:off x="732367" y="530226"/>
            <a:ext cx="10752667" cy="942975"/>
          </a:xfrm>
        </p:spPr>
        <p:txBody>
          <a:bodyPr/>
          <a:lstStyle/>
          <a:p>
            <a:r>
              <a:rPr lang="en-US" altLang="en-US" dirty="0"/>
              <a:t>Periodic Portfolio Reviews and Maintenance</a:t>
            </a:r>
          </a:p>
        </p:txBody>
      </p:sp>
      <p:sp>
        <p:nvSpPr>
          <p:cNvPr id="110596" name="Content Placeholder 3">
            <a:extLst>
              <a:ext uri="{FF2B5EF4-FFF2-40B4-BE49-F238E27FC236}">
                <a16:creationId xmlns:a16="http://schemas.microsoft.com/office/drawing/2014/main" id="{88E75CA7-A143-49D9-89C7-0FC52E69478F}"/>
              </a:ext>
            </a:extLst>
          </p:cNvPr>
          <p:cNvSpPr>
            <a:spLocks noGrp="1"/>
          </p:cNvSpPr>
          <p:nvPr>
            <p:ph idx="1"/>
          </p:nvPr>
        </p:nvSpPr>
        <p:spPr>
          <a:xfrm>
            <a:off x="732367" y="1676399"/>
            <a:ext cx="7169974" cy="2351773"/>
          </a:xfrm>
        </p:spPr>
        <p:txBody>
          <a:bodyPr/>
          <a:lstStyle/>
          <a:p>
            <a:pPr marL="342900" lvl="1" indent="-342900">
              <a:buFont typeface="Wingdings" panose="05000000000000000000" pitchFamily="2" charset="2"/>
              <a:buChar char="l"/>
            </a:pPr>
            <a:r>
              <a:rPr lang="en-US" altLang="en-US" dirty="0"/>
              <a:t>Typically, at least once a year</a:t>
            </a:r>
          </a:p>
          <a:p>
            <a:pPr marL="342900" lvl="1" indent="-342900">
              <a:spcBef>
                <a:spcPts val="900"/>
              </a:spcBef>
              <a:buFont typeface="Wingdings" panose="05000000000000000000" pitchFamily="2" charset="2"/>
              <a:buChar char="l"/>
            </a:pPr>
            <a:r>
              <a:rPr lang="en-US" altLang="en-US" dirty="0"/>
              <a:t>After a major lifestyle change</a:t>
            </a:r>
          </a:p>
          <a:p>
            <a:pPr marL="342900" lvl="1" indent="-342900">
              <a:spcBef>
                <a:spcPts val="900"/>
              </a:spcBef>
              <a:buFont typeface="Wingdings" panose="05000000000000000000" pitchFamily="2" charset="2"/>
              <a:buChar char="l"/>
            </a:pPr>
            <a:r>
              <a:rPr lang="en-US" altLang="en-US" dirty="0"/>
              <a:t>As the result of a change in your </a:t>
            </a:r>
            <a:br>
              <a:rPr lang="en-US" altLang="en-US" dirty="0"/>
            </a:br>
            <a:r>
              <a:rPr lang="en-US" altLang="en-US" dirty="0"/>
              <a:t>investing outlook</a:t>
            </a:r>
          </a:p>
          <a:p>
            <a:pPr marL="342900" lvl="1" indent="-342900">
              <a:buFont typeface="Wingdings" panose="05000000000000000000" pitchFamily="2" charset="2"/>
              <a:buChar char="l"/>
            </a:pPr>
            <a:endParaRPr lang="en-US" altLang="en-US" dirty="0"/>
          </a:p>
          <a:p>
            <a:endParaRPr lang="en-US" altLang="en-US" dirty="0"/>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looking at a computer&#10;&#10;Description automatically generated with medium confidence">
            <a:extLst>
              <a:ext uri="{FF2B5EF4-FFF2-40B4-BE49-F238E27FC236}">
                <a16:creationId xmlns:a16="http://schemas.microsoft.com/office/drawing/2014/main" id="{52E77ABB-F67E-450E-8C0C-48B19640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293" y="1503828"/>
            <a:ext cx="8724707" cy="5354172"/>
          </a:xfrm>
          <a:prstGeom prst="rect">
            <a:avLst/>
          </a:prstGeom>
        </p:spPr>
      </p:pic>
      <p:pic>
        <p:nvPicPr>
          <p:cNvPr id="5" name="Picture 4">
            <a:extLst>
              <a:ext uri="{FF2B5EF4-FFF2-40B4-BE49-F238E27FC236}">
                <a16:creationId xmlns:a16="http://schemas.microsoft.com/office/drawing/2014/main" id="{B1D056D4-9728-493C-997B-EE1CA6DD2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771" y="2814988"/>
            <a:ext cx="1686976" cy="2430048"/>
          </a:xfrm>
          <a:prstGeom prst="rect">
            <a:avLst/>
          </a:prstGeom>
        </p:spPr>
      </p:pic>
      <p:sp>
        <p:nvSpPr>
          <p:cNvPr id="2" name="Title 1">
            <a:extLst>
              <a:ext uri="{FF2B5EF4-FFF2-40B4-BE49-F238E27FC236}">
                <a16:creationId xmlns:a16="http://schemas.microsoft.com/office/drawing/2014/main" id="{29771F30-415E-46DD-9B9B-A97E13A5EAC2}"/>
              </a:ext>
            </a:extLst>
          </p:cNvPr>
          <p:cNvSpPr>
            <a:spLocks noGrp="1"/>
          </p:cNvSpPr>
          <p:nvPr>
            <p:ph type="title"/>
          </p:nvPr>
        </p:nvSpPr>
        <p:spPr/>
        <p:txBody>
          <a:bodyPr/>
          <a:lstStyle/>
          <a:p>
            <a:r>
              <a:rPr lang="en-US" dirty="0"/>
              <a:t>With So Many Financial Challenges, </a:t>
            </a:r>
            <a:br>
              <a:rPr lang="en-US" dirty="0"/>
            </a:br>
            <a:r>
              <a:rPr lang="en-US" dirty="0"/>
              <a:t>How Do You Make Retirement a Priority?</a:t>
            </a:r>
          </a:p>
        </p:txBody>
      </p:sp>
    </p:spTree>
    <p:extLst>
      <p:ext uri="{BB962C8B-B14F-4D97-AF65-F5344CB8AC3E}">
        <p14:creationId xmlns:p14="http://schemas.microsoft.com/office/powerpoint/2010/main" val="777070704"/>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urfing, standing, man&#10;&#10;Description automatically generated">
            <a:extLst>
              <a:ext uri="{FF2B5EF4-FFF2-40B4-BE49-F238E27FC236}">
                <a16:creationId xmlns:a16="http://schemas.microsoft.com/office/drawing/2014/main" id="{5B9526EB-D0AA-48CE-B5A9-A9D60438459B}"/>
              </a:ext>
            </a:extLst>
          </p:cNvPr>
          <p:cNvPicPr>
            <a:picLocks noChangeAspect="1"/>
          </p:cNvPicPr>
          <p:nvPr/>
        </p:nvPicPr>
        <p:blipFill rotWithShape="1">
          <a:blip r:embed="rId3">
            <a:extLst>
              <a:ext uri="{28A0092B-C50C-407E-A947-70E740481C1C}">
                <a14:useLocalDpi xmlns:a14="http://schemas.microsoft.com/office/drawing/2010/main" val="0"/>
              </a:ext>
            </a:extLst>
          </a:blip>
          <a:srcRect r="9948"/>
          <a:stretch/>
        </p:blipFill>
        <p:spPr>
          <a:xfrm>
            <a:off x="3157086" y="1046472"/>
            <a:ext cx="9034914" cy="5811527"/>
          </a:xfrm>
          <a:prstGeom prst="rect">
            <a:avLst/>
          </a:prstGeom>
        </p:spPr>
      </p:pic>
      <p:sp>
        <p:nvSpPr>
          <p:cNvPr id="116740" name="Rectangle 5">
            <a:extLst>
              <a:ext uri="{FF2B5EF4-FFF2-40B4-BE49-F238E27FC236}">
                <a16:creationId xmlns:a16="http://schemas.microsoft.com/office/drawing/2014/main" id="{212A5E7F-3B7E-442D-9B68-D9F18AA8F13C}"/>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Prepare for the Unexpected</a:t>
            </a:r>
          </a:p>
        </p:txBody>
      </p:sp>
      <p:sp>
        <p:nvSpPr>
          <p:cNvPr id="116741" name="Rectangle 3">
            <a:extLst>
              <a:ext uri="{FF2B5EF4-FFF2-40B4-BE49-F238E27FC236}">
                <a16:creationId xmlns:a16="http://schemas.microsoft.com/office/drawing/2014/main" id="{E4823CA4-12C1-4772-8EB9-6C4F464F03D7}"/>
              </a:ext>
            </a:extLst>
          </p:cNvPr>
          <p:cNvSpPr>
            <a:spLocks noChangeArrowheads="1"/>
          </p:cNvSpPr>
          <p:nvPr/>
        </p:nvSpPr>
        <p:spPr bwMode="auto">
          <a:xfrm>
            <a:off x="732367" y="1664774"/>
            <a:ext cx="61293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spcBef>
                <a:spcPts val="800"/>
              </a:spcBef>
              <a:buNone/>
            </a:pPr>
            <a:r>
              <a:rPr lang="en-US" altLang="en-US" b="0" dirty="0"/>
              <a:t>Insurance products can help you:</a:t>
            </a:r>
          </a:p>
          <a:p>
            <a:pPr marL="342900" lvl="1">
              <a:spcBef>
                <a:spcPts val="800"/>
              </a:spcBef>
              <a:buFont typeface="Wingdings" panose="05000000000000000000" pitchFamily="2" charset="2"/>
              <a:buChar char="l"/>
            </a:pPr>
            <a:r>
              <a:rPr lang="en-US" altLang="en-US" b="0" dirty="0"/>
              <a:t>Provide for loved ones</a:t>
            </a:r>
          </a:p>
          <a:p>
            <a:pPr marL="342900" lvl="1">
              <a:spcBef>
                <a:spcPts val="800"/>
              </a:spcBef>
              <a:buFont typeface="Wingdings" panose="05000000000000000000" pitchFamily="2" charset="2"/>
              <a:buChar char="l"/>
            </a:pPr>
            <a:r>
              <a:rPr lang="en-US" altLang="en-US" b="0" dirty="0"/>
              <a:t>Fund unexpected expenses</a:t>
            </a:r>
          </a:p>
          <a:p>
            <a:pPr marL="342900" lvl="1">
              <a:spcBef>
                <a:spcPts val="800"/>
              </a:spcBef>
              <a:buFont typeface="Wingdings" panose="05000000000000000000" pitchFamily="2" charset="2"/>
              <a:buChar char="l"/>
            </a:pPr>
            <a:r>
              <a:rPr lang="en-US" altLang="en-US" b="0" dirty="0"/>
              <a:t>Protect a business</a:t>
            </a:r>
          </a:p>
          <a:p>
            <a:pPr marL="342900" lvl="1">
              <a:spcBef>
                <a:spcPts val="800"/>
              </a:spcBef>
              <a:buFont typeface="Wingdings" panose="05000000000000000000" pitchFamily="2" charset="2"/>
              <a:buChar char="l"/>
            </a:pPr>
            <a:r>
              <a:rPr lang="en-US" altLang="en-US" b="0" dirty="0"/>
              <a:t>Preserve your estate</a:t>
            </a: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F52932-C337-4E70-9A37-B5AD15A7FDBB}"/>
              </a:ext>
            </a:extLst>
          </p:cNvPr>
          <p:cNvPicPr>
            <a:picLocks noChangeAspect="1"/>
          </p:cNvPicPr>
          <p:nvPr/>
        </p:nvPicPr>
        <p:blipFill rotWithShape="1">
          <a:blip r:embed="rId3">
            <a:extLst>
              <a:ext uri="{28A0092B-C50C-407E-A947-70E740481C1C}">
                <a14:useLocalDpi xmlns:a14="http://schemas.microsoft.com/office/drawing/2010/main" val="0"/>
              </a:ext>
            </a:extLst>
          </a:blip>
          <a:srcRect l="3525" r="5153"/>
          <a:stretch/>
        </p:blipFill>
        <p:spPr>
          <a:xfrm>
            <a:off x="0" y="1919288"/>
            <a:ext cx="6784564" cy="4938712"/>
          </a:xfrm>
          <a:prstGeom prst="rect">
            <a:avLst/>
          </a:prstGeom>
        </p:spPr>
      </p:pic>
      <p:sp>
        <p:nvSpPr>
          <p:cNvPr id="66563" name="Text Box 3">
            <a:extLst>
              <a:ext uri="{FF2B5EF4-FFF2-40B4-BE49-F238E27FC236}">
                <a16:creationId xmlns:a16="http://schemas.microsoft.com/office/drawing/2014/main" id="{0A0B77EB-6678-4966-B9B3-1320B6EA0868}"/>
              </a:ext>
            </a:extLst>
          </p:cNvPr>
          <p:cNvSpPr txBox="1">
            <a:spLocks noChangeArrowheads="1"/>
          </p:cNvSpPr>
          <p:nvPr/>
        </p:nvSpPr>
        <p:spPr bwMode="auto">
          <a:xfrm>
            <a:off x="2949103" y="1542510"/>
            <a:ext cx="7293447" cy="15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3800"/>
              </a:lnSpc>
              <a:buNone/>
              <a:defRPr/>
            </a:pPr>
            <a:r>
              <a:rPr lang="en-US" altLang="en-US" b="0" dirty="0">
                <a:solidFill>
                  <a:srgbClr val="5D5D5D"/>
                </a:solidFill>
              </a:rPr>
              <a:t>Today’s 65-year-olds have a nearly </a:t>
            </a:r>
            <a:br>
              <a:rPr lang="en-US" altLang="en-US" b="0" dirty="0">
                <a:solidFill>
                  <a:srgbClr val="5D5D5D"/>
                </a:solidFill>
              </a:rPr>
            </a:br>
            <a:r>
              <a:rPr lang="en-US" altLang="en-US" sz="3200" b="0" dirty="0">
                <a:solidFill>
                  <a:schemeClr val="accent6"/>
                </a:solidFill>
              </a:rPr>
              <a:t>70%</a:t>
            </a:r>
            <a:r>
              <a:rPr lang="en-US" altLang="en-US" b="0" dirty="0">
                <a:solidFill>
                  <a:srgbClr val="5D5D5D"/>
                </a:solidFill>
              </a:rPr>
              <a:t> chance of needing some form of </a:t>
            </a:r>
            <a:br>
              <a:rPr lang="en-US" altLang="en-US" b="0" dirty="0">
                <a:solidFill>
                  <a:srgbClr val="5D5D5D"/>
                </a:solidFill>
              </a:rPr>
            </a:br>
            <a:r>
              <a:rPr lang="en-US" altLang="en-US" b="0" dirty="0">
                <a:solidFill>
                  <a:srgbClr val="5D5D5D"/>
                </a:solidFill>
              </a:rPr>
              <a:t>long-term care services during their lifetimes.</a:t>
            </a:r>
          </a:p>
        </p:txBody>
      </p:sp>
      <p:sp>
        <p:nvSpPr>
          <p:cNvPr id="67588" name="Rectangle 4">
            <a:extLst>
              <a:ext uri="{FF2B5EF4-FFF2-40B4-BE49-F238E27FC236}">
                <a16:creationId xmlns:a16="http://schemas.microsoft.com/office/drawing/2014/main" id="{B26F1F21-DAC2-473C-A183-83C0680642A9}"/>
              </a:ext>
            </a:extLst>
          </p:cNvPr>
          <p:cNvSpPr>
            <a:spLocks noChangeArrowheads="1"/>
          </p:cNvSpPr>
          <p:nvPr/>
        </p:nvSpPr>
        <p:spPr bwMode="auto">
          <a:xfrm>
            <a:off x="5927463" y="3362326"/>
            <a:ext cx="46473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Font typeface="Wingdings" pitchFamily="2" charset="2"/>
              <a:buNone/>
              <a:defRPr/>
            </a:pPr>
            <a:r>
              <a:rPr lang="en-US" altLang="en-US" sz="1400" b="0" dirty="0">
                <a:solidFill>
                  <a:srgbClr val="5D5D5D"/>
                </a:solidFill>
              </a:rPr>
              <a:t>Source: U.S. Department of Health and Human Services, 2022</a:t>
            </a:r>
          </a:p>
        </p:txBody>
      </p:sp>
      <p:sp>
        <p:nvSpPr>
          <p:cNvPr id="118789" name="Rectangle 5">
            <a:extLst>
              <a:ext uri="{FF2B5EF4-FFF2-40B4-BE49-F238E27FC236}">
                <a16:creationId xmlns:a16="http://schemas.microsoft.com/office/drawing/2014/main" id="{D7155458-A819-4673-953A-F6B85176DC25}"/>
              </a:ext>
            </a:extLst>
          </p:cNvPr>
          <p:cNvSpPr>
            <a:spLocks noGrp="1" noChangeArrowheads="1"/>
          </p:cNvSpPr>
          <p:nvPr>
            <p:ph type="title"/>
          </p:nvPr>
        </p:nvSpPr>
        <p:spPr/>
        <p:txBody>
          <a:bodyPr/>
          <a:lstStyle/>
          <a:p>
            <a:pPr>
              <a:lnSpc>
                <a:spcPct val="90000"/>
              </a:lnSpc>
            </a:pPr>
            <a:r>
              <a:rPr lang="en-US" altLang="en-US"/>
              <a:t>Long-Term Care Strategy</a:t>
            </a: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indoor, desk&#10;&#10;Description automatically generated">
            <a:extLst>
              <a:ext uri="{FF2B5EF4-FFF2-40B4-BE49-F238E27FC236}">
                <a16:creationId xmlns:a16="http://schemas.microsoft.com/office/drawing/2014/main" id="{7032F210-6E43-4F36-9ACB-9D60614FF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958" y="1165304"/>
            <a:ext cx="8539042" cy="5692695"/>
          </a:xfrm>
          <a:prstGeom prst="rect">
            <a:avLst/>
          </a:prstGeom>
        </p:spPr>
      </p:pic>
      <p:sp>
        <p:nvSpPr>
          <p:cNvPr id="2" name="Title 1">
            <a:extLst>
              <a:ext uri="{FF2B5EF4-FFF2-40B4-BE49-F238E27FC236}">
                <a16:creationId xmlns:a16="http://schemas.microsoft.com/office/drawing/2014/main" id="{844442D1-3EB0-4160-AD43-4FD25FA92994}"/>
              </a:ext>
            </a:extLst>
          </p:cNvPr>
          <p:cNvSpPr>
            <a:spLocks noGrp="1"/>
          </p:cNvSpPr>
          <p:nvPr>
            <p:ph type="title"/>
          </p:nvPr>
        </p:nvSpPr>
        <p:spPr/>
        <p:txBody>
          <a:bodyPr/>
          <a:lstStyle/>
          <a:p>
            <a:r>
              <a:rPr lang="en-US" dirty="0"/>
              <a:t>What Can You Do Today?</a:t>
            </a:r>
          </a:p>
        </p:txBody>
      </p:sp>
      <p:sp>
        <p:nvSpPr>
          <p:cNvPr id="3" name="Content Placeholder 2">
            <a:extLst>
              <a:ext uri="{FF2B5EF4-FFF2-40B4-BE49-F238E27FC236}">
                <a16:creationId xmlns:a16="http://schemas.microsoft.com/office/drawing/2014/main" id="{DDB0F40C-E042-4388-B751-D53C54FA6AC2}"/>
              </a:ext>
            </a:extLst>
          </p:cNvPr>
          <p:cNvSpPr>
            <a:spLocks noGrp="1"/>
          </p:cNvSpPr>
          <p:nvPr>
            <p:ph idx="1"/>
          </p:nvPr>
        </p:nvSpPr>
        <p:spPr>
          <a:xfrm>
            <a:off x="732367" y="1809750"/>
            <a:ext cx="9016940" cy="4114800"/>
          </a:xfrm>
        </p:spPr>
        <p:txBody>
          <a:bodyPr/>
          <a:lstStyle/>
          <a:p>
            <a:pPr marL="0" indent="0">
              <a:buNone/>
            </a:pPr>
            <a:r>
              <a:rPr lang="en-US" altLang="en-US" b="0" dirty="0">
                <a:solidFill>
                  <a:srgbClr val="5D5D5D"/>
                </a:solidFill>
                <a:latin typeface="Calibri" panose="020F0502020204030204" pitchFamily="34" charset="0"/>
              </a:rPr>
              <a:t>Commit to developing and keeping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your retirement savings plan a high priority</a:t>
            </a:r>
          </a:p>
          <a:p>
            <a:pPr marL="0" indent="0">
              <a:buNone/>
            </a:pPr>
            <a:endParaRPr lang="en-US" dirty="0"/>
          </a:p>
        </p:txBody>
      </p:sp>
    </p:spTree>
    <p:extLst>
      <p:ext uri="{BB962C8B-B14F-4D97-AF65-F5344CB8AC3E}">
        <p14:creationId xmlns:p14="http://schemas.microsoft.com/office/powerpoint/2010/main" val="2969139927"/>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3EB0EB-52EF-41F3-969A-89E39DA66993}"/>
              </a:ext>
            </a:extLst>
          </p:cNvPr>
          <p:cNvPicPr>
            <a:picLocks noChangeAspect="1"/>
          </p:cNvPicPr>
          <p:nvPr/>
        </p:nvPicPr>
        <p:blipFill rotWithShape="1">
          <a:blip r:embed="rId3">
            <a:extLst>
              <a:ext uri="{28A0092B-C50C-407E-A947-70E740481C1C}">
                <a14:useLocalDpi xmlns:a14="http://schemas.microsoft.com/office/drawing/2010/main" val="0"/>
              </a:ext>
            </a:extLst>
          </a:blip>
          <a:srcRect t="64890" r="26250"/>
          <a:stretch/>
        </p:blipFill>
        <p:spPr>
          <a:xfrm>
            <a:off x="1738286" y="1519448"/>
            <a:ext cx="7531038" cy="3326408"/>
          </a:xfrm>
          <a:prstGeom prst="rect">
            <a:avLst/>
          </a:prstGeom>
        </p:spPr>
      </p:pic>
      <p:sp>
        <p:nvSpPr>
          <p:cNvPr id="2" name="Title 1">
            <a:extLst>
              <a:ext uri="{FF2B5EF4-FFF2-40B4-BE49-F238E27FC236}">
                <a16:creationId xmlns:a16="http://schemas.microsoft.com/office/drawing/2014/main" id="{A42D9D66-AC63-4149-AEAC-3880DA43A705}"/>
              </a:ext>
            </a:extLst>
          </p:cNvPr>
          <p:cNvSpPr>
            <a:spLocks noGrp="1"/>
          </p:cNvSpPr>
          <p:nvPr>
            <p:ph type="title"/>
          </p:nvPr>
        </p:nvSpPr>
        <p:spPr>
          <a:xfrm>
            <a:off x="732367" y="530226"/>
            <a:ext cx="10752667" cy="942975"/>
          </a:xfrm>
        </p:spPr>
        <p:txBody>
          <a:bodyPr/>
          <a:lstStyle/>
          <a:p>
            <a:r>
              <a:rPr lang="en-US" dirty="0"/>
              <a:t>Start Saving Now</a:t>
            </a:r>
          </a:p>
        </p:txBody>
      </p:sp>
      <p:sp>
        <p:nvSpPr>
          <p:cNvPr id="23" name="Rectangle 4">
            <a:extLst>
              <a:ext uri="{FF2B5EF4-FFF2-40B4-BE49-F238E27FC236}">
                <a16:creationId xmlns:a16="http://schemas.microsoft.com/office/drawing/2014/main" id="{840D37A7-4FDA-43FE-9E5B-D8DDA530A19B}"/>
              </a:ext>
            </a:extLst>
          </p:cNvPr>
          <p:cNvSpPr>
            <a:spLocks noChangeArrowheads="1"/>
          </p:cNvSpPr>
          <p:nvPr/>
        </p:nvSpPr>
        <p:spPr bwMode="auto">
          <a:xfrm>
            <a:off x="8106713" y="1961329"/>
            <a:ext cx="2052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Beginning at age </a:t>
            </a:r>
            <a:r>
              <a:rPr lang="en-US" altLang="en-US" sz="2000" dirty="0">
                <a:solidFill>
                  <a:schemeClr val="bg1"/>
                </a:solidFill>
              </a:rPr>
              <a:t>20</a:t>
            </a:r>
          </a:p>
        </p:txBody>
      </p:sp>
      <p:sp>
        <p:nvSpPr>
          <p:cNvPr id="32" name="Rectangle 4">
            <a:extLst>
              <a:ext uri="{FF2B5EF4-FFF2-40B4-BE49-F238E27FC236}">
                <a16:creationId xmlns:a16="http://schemas.microsoft.com/office/drawing/2014/main" id="{6E811903-57EC-4C93-A34F-431FD1B53862}"/>
              </a:ext>
            </a:extLst>
          </p:cNvPr>
          <p:cNvSpPr>
            <a:spLocks noChangeArrowheads="1"/>
          </p:cNvSpPr>
          <p:nvPr/>
        </p:nvSpPr>
        <p:spPr bwMode="auto">
          <a:xfrm>
            <a:off x="7284688" y="4794360"/>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65</a:t>
            </a:r>
          </a:p>
        </p:txBody>
      </p:sp>
      <p:sp>
        <p:nvSpPr>
          <p:cNvPr id="20" name="Text Box 43">
            <a:extLst>
              <a:ext uri="{FF2B5EF4-FFF2-40B4-BE49-F238E27FC236}">
                <a16:creationId xmlns:a16="http://schemas.microsoft.com/office/drawing/2014/main" id="{A2609A89-3148-4D90-82BC-3397E2CE96F4}"/>
              </a:ext>
            </a:extLst>
          </p:cNvPr>
          <p:cNvSpPr txBox="1">
            <a:spLocks noChangeArrowheads="1"/>
          </p:cNvSpPr>
          <p:nvPr/>
        </p:nvSpPr>
        <p:spPr bwMode="auto">
          <a:xfrm>
            <a:off x="732366" y="5629767"/>
            <a:ext cx="7692727" cy="954107"/>
          </a:xfrm>
          <a:prstGeom prst="rect">
            <a:avLst/>
          </a:prstGeom>
          <a:noFill/>
          <a:ln w="9525">
            <a:noFill/>
            <a:miter lim="800000"/>
            <a:headEnd/>
            <a:tailEnd/>
          </a:ln>
        </p:spPr>
        <p:txBody>
          <a:bodyPr wrap="square">
            <a:spAutoFit/>
          </a:bodyPr>
          <a:lstStyle/>
          <a:p>
            <a:pPr>
              <a:spcBef>
                <a:spcPct val="50000"/>
              </a:spcBef>
            </a:pPr>
            <a:r>
              <a:rPr lang="en-US" sz="1400" b="0" dirty="0">
                <a:solidFill>
                  <a:srgbClr val="5D5D5D"/>
                </a:solidFill>
                <a:latin typeface="Calibri" panose="020F0502020204030204" pitchFamily="34" charset="0"/>
                <a:cs typeface="Arial"/>
              </a:rPr>
              <a:t>This hypothetical example of mathematical compounding is used for illustrative purposes only and does not represent the performance of any specific investments. Taxes are not considered. Rates of return will vary over time, particularly for long-term investments. Investments offering the potential for higher rates of return also involved a higher degree of investment risk. Actual results will vary.</a:t>
            </a:r>
          </a:p>
        </p:txBody>
      </p:sp>
      <p:sp>
        <p:nvSpPr>
          <p:cNvPr id="19" name="Text Box 27">
            <a:extLst>
              <a:ext uri="{FF2B5EF4-FFF2-40B4-BE49-F238E27FC236}">
                <a16:creationId xmlns:a16="http://schemas.microsoft.com/office/drawing/2014/main" id="{0FBEB79D-7F85-4900-816E-25A28C49B80E}"/>
              </a:ext>
            </a:extLst>
          </p:cNvPr>
          <p:cNvSpPr txBox="1">
            <a:spLocks noChangeArrowheads="1"/>
          </p:cNvSpPr>
          <p:nvPr/>
        </p:nvSpPr>
        <p:spPr bwMode="auto">
          <a:xfrm>
            <a:off x="2093486" y="1862980"/>
            <a:ext cx="4002514" cy="1300612"/>
          </a:xfrm>
          <a:prstGeom prst="rect">
            <a:avLst/>
          </a:prstGeom>
          <a:noFill/>
          <a:ln w="9525">
            <a:noFill/>
            <a:miter lim="800000"/>
            <a:headEnd/>
            <a:tailEnd/>
          </a:ln>
        </p:spPr>
        <p:txBody>
          <a:bodyPr wrap="square">
            <a:spAutoFit/>
          </a:bodyPr>
          <a:lstStyle/>
          <a:p>
            <a:pPr>
              <a:lnSpc>
                <a:spcPct val="120000"/>
              </a:lnSpc>
              <a:spcBef>
                <a:spcPts val="0"/>
              </a:spcBef>
            </a:pPr>
            <a:r>
              <a:rPr lang="en-US" sz="1600" b="1" dirty="0">
                <a:solidFill>
                  <a:srgbClr val="5D5D5D"/>
                </a:solidFill>
                <a:latin typeface="Calibri" panose="020F0502020204030204" pitchFamily="34" charset="0"/>
                <a:cs typeface="Arial"/>
              </a:rPr>
              <a:t>$3,000 annual investment</a:t>
            </a:r>
          </a:p>
          <a:p>
            <a:pPr>
              <a:lnSpc>
                <a:spcPct val="120000"/>
              </a:lnSpc>
              <a:spcBef>
                <a:spcPts val="0"/>
              </a:spcBef>
            </a:pPr>
            <a:r>
              <a:rPr lang="en-US" sz="1600" dirty="0">
                <a:solidFill>
                  <a:srgbClr val="5D5D5D"/>
                </a:solidFill>
                <a:latin typeface="Calibri" panose="020F0502020204030204" pitchFamily="34" charset="0"/>
                <a:cs typeface="Arial"/>
              </a:rPr>
              <a:t>6% annual rate of return</a:t>
            </a:r>
          </a:p>
          <a:p>
            <a:pPr>
              <a:lnSpc>
                <a:spcPct val="120000"/>
              </a:lnSpc>
              <a:spcBef>
                <a:spcPts val="0"/>
              </a:spcBef>
            </a:pPr>
            <a:r>
              <a:rPr lang="en-US" sz="1600" b="1" dirty="0">
                <a:solidFill>
                  <a:srgbClr val="5D5D5D"/>
                </a:solidFill>
                <a:latin typeface="Calibri" panose="020F0502020204030204" pitchFamily="34" charset="0"/>
                <a:cs typeface="Arial"/>
              </a:rPr>
              <a:t>Reinvestment of earnings</a:t>
            </a:r>
          </a:p>
          <a:p>
            <a:pPr>
              <a:lnSpc>
                <a:spcPct val="120000"/>
              </a:lnSpc>
              <a:spcBef>
                <a:spcPts val="0"/>
              </a:spcBef>
            </a:pPr>
            <a:r>
              <a:rPr lang="en-US" sz="1600" dirty="0">
                <a:solidFill>
                  <a:srgbClr val="5D5D5D"/>
                </a:solidFill>
                <a:latin typeface="Calibri" panose="020F0502020204030204" pitchFamily="34" charset="0"/>
                <a:cs typeface="Arial"/>
              </a:rPr>
              <a:t>Taxes not considered</a:t>
            </a:r>
            <a:endParaRPr lang="en-US" sz="1600" b="1" dirty="0">
              <a:solidFill>
                <a:srgbClr val="5D5D5D"/>
              </a:solidFill>
              <a:latin typeface="Calibri" panose="020F0502020204030204" pitchFamily="34" charset="0"/>
              <a:cs typeface="Arial"/>
            </a:endParaRPr>
          </a:p>
        </p:txBody>
      </p:sp>
      <p:sp>
        <p:nvSpPr>
          <p:cNvPr id="21" name="Rectangle 4">
            <a:extLst>
              <a:ext uri="{FF2B5EF4-FFF2-40B4-BE49-F238E27FC236}">
                <a16:creationId xmlns:a16="http://schemas.microsoft.com/office/drawing/2014/main" id="{F0F41EF6-AB20-4805-A4A2-959484F14CA1}"/>
              </a:ext>
            </a:extLst>
          </p:cNvPr>
          <p:cNvSpPr>
            <a:spLocks noChangeArrowheads="1"/>
          </p:cNvSpPr>
          <p:nvPr/>
        </p:nvSpPr>
        <p:spPr bwMode="auto">
          <a:xfrm>
            <a:off x="695819" y="1666536"/>
            <a:ext cx="1062790" cy="328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lnSpc>
                <a:spcPts val="2740"/>
              </a:lnSpc>
              <a:spcBef>
                <a:spcPts val="0"/>
              </a:spcBef>
              <a:spcAft>
                <a:spcPts val="0"/>
              </a:spcAft>
              <a:buClrTx/>
              <a:buSzTx/>
              <a:buFontTx/>
              <a:buNone/>
              <a:defRPr/>
            </a:pPr>
            <a:r>
              <a:rPr lang="en-US" altLang="en-US" sz="1800" b="0" dirty="0">
                <a:solidFill>
                  <a:srgbClr val="5D5D5D"/>
                </a:solidFill>
              </a:rPr>
              <a:t>$800,000</a:t>
            </a:r>
          </a:p>
          <a:p>
            <a:pPr algn="r">
              <a:lnSpc>
                <a:spcPts val="2740"/>
              </a:lnSpc>
              <a:spcBef>
                <a:spcPts val="40"/>
              </a:spcBef>
              <a:spcAft>
                <a:spcPts val="0"/>
              </a:spcAft>
              <a:buClrTx/>
              <a:buSzTx/>
              <a:buFontTx/>
              <a:buNone/>
              <a:defRPr/>
            </a:pPr>
            <a:r>
              <a:rPr lang="en-US" altLang="en-US" sz="1800" b="0" dirty="0">
                <a:solidFill>
                  <a:srgbClr val="5D5D5D"/>
                </a:solidFill>
              </a:rPr>
              <a:t>$700,000</a:t>
            </a:r>
          </a:p>
          <a:p>
            <a:pPr algn="r">
              <a:lnSpc>
                <a:spcPts val="2740"/>
              </a:lnSpc>
              <a:spcBef>
                <a:spcPts val="60"/>
              </a:spcBef>
              <a:spcAft>
                <a:spcPts val="0"/>
              </a:spcAft>
              <a:buClrTx/>
              <a:buSzTx/>
              <a:buFontTx/>
              <a:buNone/>
              <a:defRPr/>
            </a:pPr>
            <a:r>
              <a:rPr lang="en-US" altLang="en-US" sz="1800" b="0" dirty="0">
                <a:solidFill>
                  <a:srgbClr val="5D5D5D"/>
                </a:solidFill>
              </a:rPr>
              <a:t>$600,000</a:t>
            </a:r>
          </a:p>
          <a:p>
            <a:pPr algn="r">
              <a:lnSpc>
                <a:spcPts val="2740"/>
              </a:lnSpc>
              <a:spcBef>
                <a:spcPts val="50"/>
              </a:spcBef>
              <a:spcAft>
                <a:spcPts val="0"/>
              </a:spcAft>
              <a:buClrTx/>
              <a:buSzTx/>
              <a:buFontTx/>
              <a:buNone/>
              <a:defRPr/>
            </a:pPr>
            <a:r>
              <a:rPr lang="en-US" altLang="en-US" sz="1800" b="0" dirty="0">
                <a:solidFill>
                  <a:srgbClr val="5D5D5D"/>
                </a:solidFill>
              </a:rPr>
              <a:t>$500,000</a:t>
            </a:r>
          </a:p>
          <a:p>
            <a:pPr algn="r">
              <a:lnSpc>
                <a:spcPts val="2740"/>
              </a:lnSpc>
              <a:spcBef>
                <a:spcPts val="50"/>
              </a:spcBef>
              <a:spcAft>
                <a:spcPts val="0"/>
              </a:spcAft>
              <a:buClrTx/>
              <a:buSzTx/>
              <a:buFontTx/>
              <a:buNone/>
              <a:defRPr/>
            </a:pPr>
            <a:r>
              <a:rPr lang="en-US" altLang="en-US" sz="1800" b="0" dirty="0">
                <a:solidFill>
                  <a:srgbClr val="5D5D5D"/>
                </a:solidFill>
              </a:rPr>
              <a:t>$400,000</a:t>
            </a:r>
          </a:p>
          <a:p>
            <a:pPr algn="r">
              <a:lnSpc>
                <a:spcPts val="2740"/>
              </a:lnSpc>
              <a:spcBef>
                <a:spcPts val="40"/>
              </a:spcBef>
              <a:spcAft>
                <a:spcPts val="0"/>
              </a:spcAft>
              <a:buClrTx/>
              <a:buSzTx/>
              <a:buFontTx/>
              <a:buNone/>
              <a:defRPr/>
            </a:pPr>
            <a:r>
              <a:rPr lang="en-US" altLang="en-US" sz="1800" b="0" dirty="0">
                <a:solidFill>
                  <a:srgbClr val="5D5D5D"/>
                </a:solidFill>
              </a:rPr>
              <a:t>$300,000</a:t>
            </a:r>
          </a:p>
          <a:p>
            <a:pPr algn="r">
              <a:lnSpc>
                <a:spcPts val="2740"/>
              </a:lnSpc>
              <a:spcBef>
                <a:spcPts val="50"/>
              </a:spcBef>
              <a:spcAft>
                <a:spcPts val="0"/>
              </a:spcAft>
              <a:buClrTx/>
              <a:buSzTx/>
              <a:buFontTx/>
              <a:buNone/>
              <a:defRPr/>
            </a:pPr>
            <a:r>
              <a:rPr lang="en-US" altLang="en-US" sz="1800" b="0" dirty="0">
                <a:solidFill>
                  <a:srgbClr val="5D5D5D"/>
                </a:solidFill>
              </a:rPr>
              <a:t>$200,000</a:t>
            </a:r>
          </a:p>
          <a:p>
            <a:pPr algn="r">
              <a:lnSpc>
                <a:spcPts val="2750"/>
              </a:lnSpc>
              <a:spcBef>
                <a:spcPts val="90"/>
              </a:spcBef>
              <a:spcAft>
                <a:spcPts val="0"/>
              </a:spcAft>
              <a:buClrTx/>
              <a:buSzTx/>
              <a:buFontTx/>
              <a:buNone/>
              <a:defRPr/>
            </a:pPr>
            <a:r>
              <a:rPr lang="en-US" altLang="en-US" sz="1800" b="0" dirty="0">
                <a:solidFill>
                  <a:srgbClr val="5D5D5D"/>
                </a:solidFill>
              </a:rPr>
              <a:t>$100,000</a:t>
            </a:r>
          </a:p>
          <a:p>
            <a:pPr algn="r">
              <a:lnSpc>
                <a:spcPts val="2550"/>
              </a:lnSpc>
              <a:spcBef>
                <a:spcPts val="0"/>
              </a:spcBef>
              <a:spcAft>
                <a:spcPts val="0"/>
              </a:spcAft>
              <a:buClrTx/>
              <a:buSzTx/>
              <a:buFontTx/>
              <a:buNone/>
              <a:defRPr/>
            </a:pPr>
            <a:r>
              <a:rPr lang="en-US" altLang="en-US" sz="1800" b="0" dirty="0">
                <a:solidFill>
                  <a:srgbClr val="5D5D5D"/>
                </a:solidFill>
              </a:rPr>
              <a:t>$0</a:t>
            </a:r>
          </a:p>
        </p:txBody>
      </p:sp>
      <p:sp>
        <p:nvSpPr>
          <p:cNvPr id="22" name="Rectangle 4">
            <a:extLst>
              <a:ext uri="{FF2B5EF4-FFF2-40B4-BE49-F238E27FC236}">
                <a16:creationId xmlns:a16="http://schemas.microsoft.com/office/drawing/2014/main" id="{27D9EFDB-9067-4106-9D4E-69148D66251E}"/>
              </a:ext>
            </a:extLst>
          </p:cNvPr>
          <p:cNvSpPr>
            <a:spLocks noChangeArrowheads="1"/>
          </p:cNvSpPr>
          <p:nvPr/>
        </p:nvSpPr>
        <p:spPr bwMode="auto">
          <a:xfrm>
            <a:off x="6889504" y="1963598"/>
            <a:ext cx="1293000" cy="5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2000" b="1" dirty="0">
                <a:solidFill>
                  <a:schemeClr val="accent3"/>
                </a:solidFill>
              </a:rPr>
              <a:t>$679,500</a:t>
            </a:r>
          </a:p>
        </p:txBody>
      </p:sp>
      <p:sp>
        <p:nvSpPr>
          <p:cNvPr id="24" name="Rectangle 4">
            <a:extLst>
              <a:ext uri="{FF2B5EF4-FFF2-40B4-BE49-F238E27FC236}">
                <a16:creationId xmlns:a16="http://schemas.microsoft.com/office/drawing/2014/main" id="{E5EA383C-F50B-4920-A0B1-F1A68C0FF36B}"/>
              </a:ext>
            </a:extLst>
          </p:cNvPr>
          <p:cNvSpPr>
            <a:spLocks noChangeArrowheads="1"/>
          </p:cNvSpPr>
          <p:nvPr/>
        </p:nvSpPr>
        <p:spPr bwMode="auto">
          <a:xfrm>
            <a:off x="6937447" y="3441267"/>
            <a:ext cx="1293000" cy="5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2000" b="1" dirty="0">
                <a:solidFill>
                  <a:schemeClr val="accent4"/>
                </a:solidFill>
              </a:rPr>
              <a:t>$254,400</a:t>
            </a:r>
          </a:p>
        </p:txBody>
      </p:sp>
      <p:sp>
        <p:nvSpPr>
          <p:cNvPr id="25" name="Rectangle 4">
            <a:extLst>
              <a:ext uri="{FF2B5EF4-FFF2-40B4-BE49-F238E27FC236}">
                <a16:creationId xmlns:a16="http://schemas.microsoft.com/office/drawing/2014/main" id="{91DDE79A-9031-4C38-BA91-8D7B50C743ED}"/>
              </a:ext>
            </a:extLst>
          </p:cNvPr>
          <p:cNvSpPr>
            <a:spLocks noChangeArrowheads="1"/>
          </p:cNvSpPr>
          <p:nvPr/>
        </p:nvSpPr>
        <p:spPr bwMode="auto">
          <a:xfrm>
            <a:off x="8135002" y="3426264"/>
            <a:ext cx="2052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Beginning at age </a:t>
            </a:r>
            <a:r>
              <a:rPr lang="en-US" altLang="en-US" sz="2000" dirty="0">
                <a:solidFill>
                  <a:schemeClr val="accent4"/>
                </a:solidFill>
              </a:rPr>
              <a:t>35</a:t>
            </a:r>
          </a:p>
        </p:txBody>
      </p:sp>
      <p:sp>
        <p:nvSpPr>
          <p:cNvPr id="28" name="Rectangle 4">
            <a:extLst>
              <a:ext uri="{FF2B5EF4-FFF2-40B4-BE49-F238E27FC236}">
                <a16:creationId xmlns:a16="http://schemas.microsoft.com/office/drawing/2014/main" id="{F9536D61-64A9-4197-B30F-18DA5A27D052}"/>
              </a:ext>
            </a:extLst>
          </p:cNvPr>
          <p:cNvSpPr>
            <a:spLocks noChangeArrowheads="1"/>
          </p:cNvSpPr>
          <p:nvPr/>
        </p:nvSpPr>
        <p:spPr bwMode="auto">
          <a:xfrm>
            <a:off x="7020987" y="3951369"/>
            <a:ext cx="1191889" cy="40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2000" b="1" dirty="0">
                <a:solidFill>
                  <a:schemeClr val="accent2"/>
                </a:solidFill>
              </a:rPr>
              <a:t>$120,000</a:t>
            </a:r>
          </a:p>
        </p:txBody>
      </p:sp>
      <p:sp>
        <p:nvSpPr>
          <p:cNvPr id="29" name="Rectangle 4">
            <a:extLst>
              <a:ext uri="{FF2B5EF4-FFF2-40B4-BE49-F238E27FC236}">
                <a16:creationId xmlns:a16="http://schemas.microsoft.com/office/drawing/2014/main" id="{96A4539A-D7EC-4B5C-8474-EB5392445C95}"/>
              </a:ext>
            </a:extLst>
          </p:cNvPr>
          <p:cNvSpPr>
            <a:spLocks noChangeArrowheads="1"/>
          </p:cNvSpPr>
          <p:nvPr/>
        </p:nvSpPr>
        <p:spPr bwMode="auto">
          <a:xfrm>
            <a:off x="8158922" y="3941642"/>
            <a:ext cx="2275811" cy="40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spcBef>
                <a:spcPct val="0"/>
              </a:spcBef>
              <a:buClrTx/>
              <a:buSzTx/>
              <a:buFontTx/>
              <a:buNone/>
              <a:defRPr/>
            </a:pPr>
            <a:r>
              <a:rPr lang="en-US" altLang="en-US" sz="1800" b="0" dirty="0">
                <a:solidFill>
                  <a:srgbClr val="5D5D5D"/>
                </a:solidFill>
              </a:rPr>
              <a:t>Beginning at age </a:t>
            </a:r>
            <a:r>
              <a:rPr lang="en-US" altLang="en-US" sz="2000" dirty="0">
                <a:solidFill>
                  <a:schemeClr val="accent2"/>
                </a:solidFill>
              </a:rPr>
              <a:t>45</a:t>
            </a:r>
          </a:p>
        </p:txBody>
      </p:sp>
      <p:sp>
        <p:nvSpPr>
          <p:cNvPr id="48" name="Rectangle 4">
            <a:extLst>
              <a:ext uri="{FF2B5EF4-FFF2-40B4-BE49-F238E27FC236}">
                <a16:creationId xmlns:a16="http://schemas.microsoft.com/office/drawing/2014/main" id="{5493818E-F19F-4CA0-9937-58D6B0DE3187}"/>
              </a:ext>
            </a:extLst>
          </p:cNvPr>
          <p:cNvSpPr>
            <a:spLocks noChangeArrowheads="1"/>
          </p:cNvSpPr>
          <p:nvPr/>
        </p:nvSpPr>
        <p:spPr bwMode="auto">
          <a:xfrm>
            <a:off x="1561086" y="4784279"/>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20</a:t>
            </a:r>
          </a:p>
        </p:txBody>
      </p:sp>
      <p:sp>
        <p:nvSpPr>
          <p:cNvPr id="50" name="Rectangle 4">
            <a:extLst>
              <a:ext uri="{FF2B5EF4-FFF2-40B4-BE49-F238E27FC236}">
                <a16:creationId xmlns:a16="http://schemas.microsoft.com/office/drawing/2014/main" id="{9F34444F-1BCC-456A-9905-1CC02662CA43}"/>
              </a:ext>
            </a:extLst>
          </p:cNvPr>
          <p:cNvSpPr>
            <a:spLocks noChangeArrowheads="1"/>
          </p:cNvSpPr>
          <p:nvPr/>
        </p:nvSpPr>
        <p:spPr bwMode="auto">
          <a:xfrm>
            <a:off x="2912003"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30</a:t>
            </a:r>
          </a:p>
        </p:txBody>
      </p:sp>
      <p:sp>
        <p:nvSpPr>
          <p:cNvPr id="52" name="Rectangle 4">
            <a:extLst>
              <a:ext uri="{FF2B5EF4-FFF2-40B4-BE49-F238E27FC236}">
                <a16:creationId xmlns:a16="http://schemas.microsoft.com/office/drawing/2014/main" id="{9B266418-BA4E-4CC5-B489-AD95C171150E}"/>
              </a:ext>
            </a:extLst>
          </p:cNvPr>
          <p:cNvSpPr>
            <a:spLocks noChangeArrowheads="1"/>
          </p:cNvSpPr>
          <p:nvPr/>
        </p:nvSpPr>
        <p:spPr bwMode="auto">
          <a:xfrm>
            <a:off x="3473430" y="4784279"/>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35</a:t>
            </a:r>
          </a:p>
        </p:txBody>
      </p:sp>
      <p:sp>
        <p:nvSpPr>
          <p:cNvPr id="53" name="Rectangle 4">
            <a:extLst>
              <a:ext uri="{FF2B5EF4-FFF2-40B4-BE49-F238E27FC236}">
                <a16:creationId xmlns:a16="http://schemas.microsoft.com/office/drawing/2014/main" id="{1D6D6034-0CEE-4BD0-B663-28451745BB95}"/>
              </a:ext>
            </a:extLst>
          </p:cNvPr>
          <p:cNvSpPr>
            <a:spLocks noChangeArrowheads="1"/>
          </p:cNvSpPr>
          <p:nvPr/>
        </p:nvSpPr>
        <p:spPr bwMode="auto">
          <a:xfrm>
            <a:off x="2259582"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25</a:t>
            </a:r>
          </a:p>
        </p:txBody>
      </p:sp>
      <p:sp>
        <p:nvSpPr>
          <p:cNvPr id="54" name="Rectangle 4">
            <a:extLst>
              <a:ext uri="{FF2B5EF4-FFF2-40B4-BE49-F238E27FC236}">
                <a16:creationId xmlns:a16="http://schemas.microsoft.com/office/drawing/2014/main" id="{55E78D19-81A5-4B8A-A100-786482CC1DDB}"/>
              </a:ext>
            </a:extLst>
          </p:cNvPr>
          <p:cNvSpPr>
            <a:spLocks noChangeArrowheads="1"/>
          </p:cNvSpPr>
          <p:nvPr/>
        </p:nvSpPr>
        <p:spPr bwMode="auto">
          <a:xfrm>
            <a:off x="4154240"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40</a:t>
            </a:r>
          </a:p>
        </p:txBody>
      </p:sp>
      <p:sp>
        <p:nvSpPr>
          <p:cNvPr id="56" name="Rectangle 4">
            <a:extLst>
              <a:ext uri="{FF2B5EF4-FFF2-40B4-BE49-F238E27FC236}">
                <a16:creationId xmlns:a16="http://schemas.microsoft.com/office/drawing/2014/main" id="{E0DAE239-1962-42EA-85B1-0FDD76A97BB3}"/>
              </a:ext>
            </a:extLst>
          </p:cNvPr>
          <p:cNvSpPr>
            <a:spLocks noChangeArrowheads="1"/>
          </p:cNvSpPr>
          <p:nvPr/>
        </p:nvSpPr>
        <p:spPr bwMode="auto">
          <a:xfrm>
            <a:off x="4816224"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45</a:t>
            </a:r>
          </a:p>
        </p:txBody>
      </p:sp>
      <p:sp>
        <p:nvSpPr>
          <p:cNvPr id="57" name="Rectangle 4">
            <a:extLst>
              <a:ext uri="{FF2B5EF4-FFF2-40B4-BE49-F238E27FC236}">
                <a16:creationId xmlns:a16="http://schemas.microsoft.com/office/drawing/2014/main" id="{06D96F71-4F55-4284-BA20-605FE8C0C3F3}"/>
              </a:ext>
            </a:extLst>
          </p:cNvPr>
          <p:cNvSpPr>
            <a:spLocks noChangeArrowheads="1"/>
          </p:cNvSpPr>
          <p:nvPr/>
        </p:nvSpPr>
        <p:spPr bwMode="auto">
          <a:xfrm>
            <a:off x="5376277" y="4784279"/>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50</a:t>
            </a:r>
          </a:p>
        </p:txBody>
      </p:sp>
      <p:sp>
        <p:nvSpPr>
          <p:cNvPr id="59" name="Rectangle 4">
            <a:extLst>
              <a:ext uri="{FF2B5EF4-FFF2-40B4-BE49-F238E27FC236}">
                <a16:creationId xmlns:a16="http://schemas.microsoft.com/office/drawing/2014/main" id="{2D9B25FD-A838-4053-B027-571C16F1008B}"/>
              </a:ext>
            </a:extLst>
          </p:cNvPr>
          <p:cNvSpPr>
            <a:spLocks noChangeArrowheads="1"/>
          </p:cNvSpPr>
          <p:nvPr/>
        </p:nvSpPr>
        <p:spPr bwMode="auto">
          <a:xfrm>
            <a:off x="6038028"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55</a:t>
            </a:r>
          </a:p>
        </p:txBody>
      </p:sp>
      <p:sp>
        <p:nvSpPr>
          <p:cNvPr id="61" name="Rectangle 4">
            <a:extLst>
              <a:ext uri="{FF2B5EF4-FFF2-40B4-BE49-F238E27FC236}">
                <a16:creationId xmlns:a16="http://schemas.microsoft.com/office/drawing/2014/main" id="{4E4651C0-D4E1-4AFA-8510-23896FD028CA}"/>
              </a:ext>
            </a:extLst>
          </p:cNvPr>
          <p:cNvSpPr>
            <a:spLocks noChangeArrowheads="1"/>
          </p:cNvSpPr>
          <p:nvPr/>
        </p:nvSpPr>
        <p:spPr bwMode="auto">
          <a:xfrm>
            <a:off x="6707874"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60</a:t>
            </a:r>
          </a:p>
        </p:txBody>
      </p:sp>
      <p:sp>
        <p:nvSpPr>
          <p:cNvPr id="33" name="Rectangle 4">
            <a:extLst>
              <a:ext uri="{FF2B5EF4-FFF2-40B4-BE49-F238E27FC236}">
                <a16:creationId xmlns:a16="http://schemas.microsoft.com/office/drawing/2014/main" id="{B06B5D9B-3222-4639-B3A4-D054714F88CE}"/>
              </a:ext>
            </a:extLst>
          </p:cNvPr>
          <p:cNvSpPr>
            <a:spLocks noChangeArrowheads="1"/>
          </p:cNvSpPr>
          <p:nvPr/>
        </p:nvSpPr>
        <p:spPr bwMode="auto">
          <a:xfrm>
            <a:off x="4142469" y="5097465"/>
            <a:ext cx="54149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Age</a:t>
            </a:r>
          </a:p>
        </p:txBody>
      </p:sp>
    </p:spTree>
    <p:extLst>
      <p:ext uri="{BB962C8B-B14F-4D97-AF65-F5344CB8AC3E}">
        <p14:creationId xmlns:p14="http://schemas.microsoft.com/office/powerpoint/2010/main" val="3287553604"/>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with a computer&#10;&#10;Description automatically generated">
            <a:extLst>
              <a:ext uri="{FF2B5EF4-FFF2-40B4-BE49-F238E27FC236}">
                <a16:creationId xmlns:a16="http://schemas.microsoft.com/office/drawing/2014/main" id="{32E94C4F-9463-431F-A60A-7AB69CE8F07D}"/>
              </a:ext>
            </a:extLst>
          </p:cNvPr>
          <p:cNvPicPr>
            <a:picLocks noChangeAspect="1"/>
          </p:cNvPicPr>
          <p:nvPr/>
        </p:nvPicPr>
        <p:blipFill rotWithShape="1">
          <a:blip r:embed="rId3">
            <a:extLst>
              <a:ext uri="{28A0092B-C50C-407E-A947-70E740481C1C}">
                <a14:useLocalDpi xmlns:a14="http://schemas.microsoft.com/office/drawing/2010/main" val="0"/>
              </a:ext>
            </a:extLst>
          </a:blip>
          <a:srcRect b="19338"/>
          <a:stretch/>
        </p:blipFill>
        <p:spPr>
          <a:xfrm>
            <a:off x="2705337" y="1756611"/>
            <a:ext cx="9486664" cy="5101389"/>
          </a:xfrm>
          <a:prstGeom prst="rect">
            <a:avLst/>
          </a:prstGeom>
        </p:spPr>
      </p:pic>
      <p:sp>
        <p:nvSpPr>
          <p:cNvPr id="124931" name="Rectangle 28">
            <a:extLst>
              <a:ext uri="{FF2B5EF4-FFF2-40B4-BE49-F238E27FC236}">
                <a16:creationId xmlns:a16="http://schemas.microsoft.com/office/drawing/2014/main" id="{088716D7-861D-4BE0-8C40-D1F5EA8A4B32}"/>
              </a:ext>
            </a:extLst>
          </p:cNvPr>
          <p:cNvSpPr>
            <a:spLocks noGrp="1" noChangeArrowheads="1"/>
          </p:cNvSpPr>
          <p:nvPr>
            <p:ph type="title"/>
          </p:nvPr>
        </p:nvSpPr>
        <p:spPr/>
        <p:txBody>
          <a:bodyPr/>
          <a:lstStyle/>
          <a:p>
            <a:pPr eaLnBrk="1" hangingPunct="1">
              <a:defRPr/>
            </a:pPr>
            <a:r>
              <a:rPr lang="en-US" altLang="en-US" dirty="0">
                <a:solidFill>
                  <a:srgbClr val="5D5D5D"/>
                </a:solidFill>
                <a:cs typeface="Arial" pitchFamily="34" charset="0"/>
                <a:sym typeface="Calibri" pitchFamily="34" charset="0"/>
              </a:rPr>
              <a:t>Putting Your Knowledge to Work</a:t>
            </a:r>
          </a:p>
        </p:txBody>
      </p:sp>
      <p:sp>
        <p:nvSpPr>
          <p:cNvPr id="4" name="Rectangle 16">
            <a:extLst>
              <a:ext uri="{FF2B5EF4-FFF2-40B4-BE49-F238E27FC236}">
                <a16:creationId xmlns:a16="http://schemas.microsoft.com/office/drawing/2014/main" id="{BD2C1F62-6D39-47C8-819B-49B175FB9884}"/>
              </a:ext>
            </a:extLst>
          </p:cNvPr>
          <p:cNvSpPr>
            <a:spLocks noChangeArrowheads="1"/>
          </p:cNvSpPr>
          <p:nvPr/>
        </p:nvSpPr>
        <p:spPr bwMode="auto">
          <a:xfrm>
            <a:off x="731520" y="1524000"/>
            <a:ext cx="3733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buClr>
                <a:srgbClr val="5D5D5D"/>
              </a:buClr>
              <a:buSzPct val="50000"/>
            </a:pPr>
            <a:r>
              <a:rPr lang="en-US" altLang="en-US" b="0" dirty="0">
                <a:solidFill>
                  <a:srgbClr val="5D5D5D"/>
                </a:solidFill>
                <a:cs typeface="Arial" panose="020B0604020202020204" pitchFamily="34" charset="0"/>
                <a:sym typeface="Arial" panose="020B0604020202020204" pitchFamily="34" charset="0"/>
              </a:rPr>
              <a:t>Do it yourself</a:t>
            </a:r>
          </a:p>
          <a:p>
            <a:pPr eaLnBrk="1" hangingPunct="1">
              <a:spcBef>
                <a:spcPts val="900"/>
              </a:spcBef>
              <a:buClr>
                <a:srgbClr val="5D5D5D"/>
              </a:buClr>
              <a:buSzPct val="50000"/>
            </a:pPr>
            <a:r>
              <a:rPr lang="en-US" altLang="en-US" sz="3000" b="0" dirty="0">
                <a:solidFill>
                  <a:srgbClr val="085A8C"/>
                </a:solidFill>
                <a:cs typeface="Arial" panose="020B0604020202020204" pitchFamily="34" charset="0"/>
                <a:sym typeface="Arial" panose="020B0604020202020204" pitchFamily="34" charset="0"/>
              </a:rPr>
              <a:t>Work with us</a:t>
            </a:r>
          </a:p>
          <a:p>
            <a:pPr eaLnBrk="1" hangingPunct="1">
              <a:spcBef>
                <a:spcPts val="900"/>
              </a:spcBef>
              <a:buClr>
                <a:srgbClr val="5D5D5D"/>
              </a:buClr>
              <a:buSzPct val="50000"/>
            </a:pPr>
            <a:r>
              <a:rPr lang="en-US" altLang="en-US" b="0" dirty="0">
                <a:solidFill>
                  <a:srgbClr val="5D5D5D"/>
                </a:solidFill>
                <a:cs typeface="Arial" panose="020B0604020202020204" pitchFamily="34" charset="0"/>
                <a:sym typeface="Arial" panose="020B0604020202020204" pitchFamily="34" charset="0"/>
              </a:rPr>
              <a:t>Procrastinate</a:t>
            </a:r>
            <a:endParaRPr lang="en-US" altLang="en-US" sz="3200" b="0" dirty="0">
              <a:solidFill>
                <a:srgbClr val="5D5D5D"/>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22019-CC76-4BB4-A86F-BD4819AD6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3" y="0"/>
            <a:ext cx="12215693" cy="6858000"/>
          </a:xfrm>
          <a:prstGeom prst="rect">
            <a:avLst/>
          </a:prstGeom>
        </p:spPr>
      </p:pic>
      <p:sp>
        <p:nvSpPr>
          <p:cNvPr id="5" name="Rectangle 3">
            <a:extLst>
              <a:ext uri="{FF2B5EF4-FFF2-40B4-BE49-F238E27FC236}">
                <a16:creationId xmlns:a16="http://schemas.microsoft.com/office/drawing/2014/main" id="{7179FF71-A019-42D9-994F-38AF8613DEC1}"/>
              </a:ext>
            </a:extLst>
          </p:cNvPr>
          <p:cNvSpPr txBox="1">
            <a:spLocks noChangeArrowheads="1"/>
          </p:cNvSpPr>
          <p:nvPr/>
        </p:nvSpPr>
        <p:spPr bwMode="auto">
          <a:xfrm>
            <a:off x="1717144" y="3572016"/>
            <a:ext cx="66325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algn="l" rtl="0">
              <a:lnSpc>
                <a:spcPct val="100000"/>
              </a:lnSpc>
              <a:spcBef>
                <a:spcPts val="0"/>
              </a:spcBef>
              <a:spcAft>
                <a:spcPts val="0"/>
              </a:spcAft>
            </a:defPPr>
            <a:lvl1pPr algn="l" rtl="0" eaLnBrk="0" fontAlgn="base" hangingPunct="0">
              <a:lnSpc>
                <a:spcPct val="89000"/>
              </a:lnSpc>
              <a:spcBef>
                <a:spcPts val="0"/>
              </a:spcBef>
              <a:spcAft>
                <a:spcPts val="0"/>
              </a:spcAft>
              <a:defRPr sz="3600">
                <a:solidFill>
                  <a:srgbClr val="7F7E7E"/>
                </a:solidFill>
                <a:latin typeface="Calibri"/>
                <a:ea typeface="Calibri"/>
                <a:cs typeface="Calibri"/>
                <a:sym typeface="Calibri"/>
                <a:rtl val="0"/>
              </a:defRPr>
            </a:lvl1pPr>
            <a:lvl2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2pPr>
            <a:lvl3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3pPr>
            <a:lvl4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4pPr>
            <a:lvl5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5pPr>
            <a:lvl6pPr marL="4572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6pPr>
            <a:lvl7pPr marL="9144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7pPr>
            <a:lvl8pPr marL="13716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8pPr>
            <a:lvl9pPr marL="18288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9pPr>
          </a:lstStyle>
          <a:p>
            <a:pPr eaLnBrk="1" hangingPunct="1">
              <a:spcBef>
                <a:spcPct val="0"/>
              </a:spcBef>
              <a:spcAft>
                <a:spcPct val="0"/>
              </a:spcAft>
              <a:defRPr/>
            </a:pPr>
            <a:r>
              <a:rPr lang="en-US" altLang="en-US" sz="5400" b="0" kern="0" dirty="0">
                <a:solidFill>
                  <a:srgbClr val="6D6D6D"/>
                </a:solidFill>
                <a:latin typeface="Calibri" pitchFamily="34" charset="0"/>
                <a:cs typeface="Arial" pitchFamily="34" charset="0"/>
                <a:sym typeface="Calibri" pitchFamily="34" charset="0"/>
              </a:rPr>
              <a:t>Thank You</a:t>
            </a:r>
          </a:p>
        </p:txBody>
      </p:sp>
      <p:cxnSp>
        <p:nvCxnSpPr>
          <p:cNvPr id="6" name="Straight Connector 5">
            <a:extLst>
              <a:ext uri="{FF2B5EF4-FFF2-40B4-BE49-F238E27FC236}">
                <a16:creationId xmlns:a16="http://schemas.microsoft.com/office/drawing/2014/main" id="{09C01A3A-61BF-4DCD-BD6E-CD838727BFED}"/>
              </a:ext>
            </a:extLst>
          </p:cNvPr>
          <p:cNvCxnSpPr>
            <a:cxnSpLocks/>
          </p:cNvCxnSpPr>
          <p:nvPr/>
        </p:nvCxnSpPr>
        <p:spPr bwMode="auto">
          <a:xfrm>
            <a:off x="1676400" y="3457722"/>
            <a:ext cx="0" cy="961878"/>
          </a:xfrm>
          <a:prstGeom prst="line">
            <a:avLst/>
          </a:prstGeom>
          <a:solidFill>
            <a:schemeClr val="accent1"/>
          </a:solidFill>
          <a:ln w="12700" cap="flat" cmpd="sng" algn="ctr">
            <a:solidFill>
              <a:srgbClr val="00A1D8"/>
            </a:solidFill>
            <a:prstDash val="solid"/>
            <a:round/>
            <a:headEnd type="none" w="sm" len="sm"/>
            <a:tailEnd type="none" w="sm" len="sm"/>
          </a:ln>
          <a:effectLst/>
        </p:spPr>
      </p:cxn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t>Disclaimer</a:t>
            </a:r>
          </a:p>
        </p:txBody>
      </p:sp>
      <p:sp>
        <p:nvSpPr>
          <p:cNvPr id="3" name="Content Placeholder - disc"/>
          <p:cNvSpPr>
            <a:spLocks noGrp="1"/>
          </p:cNvSpPr>
          <p:nvPr>
            <p:ph idx="1"/>
          </p:nvPr>
        </p:nvSpPr>
        <p:spPr/>
        <p:txBody>
          <a:bodyPr>
            <a:normAutofit fontScale="53333" lnSpcReduction="10000"/>
          </a:bodyPr>
          <a:lstStyle/>
          <a:p>
            <a:pPr marL="0" indent="0">
              <a:buNone/>
            </a:pPr>
            <a:r>
              <a:t>
Content in this material is for general information only and not intended to provide specific advice or recommendations for any individual. All performance referenced is historical and is no guarantee of future results. All indices are unmanaged and may not be invested into directly.
The information provided is not intended to be a substitute for specific individualized tax planning or legal advice. We suggest that you consult with a qualified tax or legal professional.
LPL Financial Representatives offer access to Trust Services through The Private Trust Company N.A., an affiliate of LPL Financial.
</a:t>
            </a:r>
          </a:p>
        </p:txBody>
      </p:sp>
      <p:pic>
        <p:nvPicPr>
          <p:cNvPr id="4" name="Footer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6223000"/>
            <a:ext cx="2032000" cy="355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8E2236-9038-44B4-917F-AAC29DCB1C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482F743-28F1-4A8A-84E2-D649879C80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50756"/>
            <a:ext cx="436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B98636A7-7395-4A43-A178-A4965DB565FA}"/>
              </a:ext>
            </a:extLst>
          </p:cNvPr>
          <p:cNvSpPr txBox="1">
            <a:spLocks noChangeArrowheads="1"/>
          </p:cNvSpPr>
          <p:nvPr/>
        </p:nvSpPr>
        <p:spPr bwMode="auto">
          <a:xfrm>
            <a:off x="1610188" y="2157622"/>
            <a:ext cx="7989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rtl="0" eaLnBrk="0" fontAlgn="base" hangingPunct="0">
              <a:lnSpc>
                <a:spcPct val="89000"/>
              </a:lnSpc>
              <a:spcBef>
                <a:spcPct val="0"/>
              </a:spcBef>
              <a:spcAft>
                <a:spcPct val="0"/>
              </a:spcAft>
              <a:defRPr sz="3500" b="1">
                <a:solidFill>
                  <a:srgbClr val="5D5D5D"/>
                </a:solidFill>
                <a:latin typeface="Calibri Light" panose="020F0302020204030204" pitchFamily="34" charset="0"/>
                <a:ea typeface="+mj-ea"/>
                <a:cs typeface="+mj-cs"/>
              </a:defRPr>
            </a:lvl1pPr>
            <a:lvl2pPr algn="l" rtl="0" eaLnBrk="0" fontAlgn="base" hangingPunct="0">
              <a:lnSpc>
                <a:spcPct val="89000"/>
              </a:lnSpc>
              <a:spcBef>
                <a:spcPct val="0"/>
              </a:spcBef>
              <a:spcAft>
                <a:spcPct val="0"/>
              </a:spcAft>
              <a:defRPr sz="3500" b="1">
                <a:solidFill>
                  <a:srgbClr val="5D5D5D"/>
                </a:solidFill>
                <a:latin typeface="Calibri Light" pitchFamily="34" charset="0"/>
              </a:defRPr>
            </a:lvl2pPr>
            <a:lvl3pPr algn="l" rtl="0" eaLnBrk="0" fontAlgn="base" hangingPunct="0">
              <a:lnSpc>
                <a:spcPct val="89000"/>
              </a:lnSpc>
              <a:spcBef>
                <a:spcPct val="0"/>
              </a:spcBef>
              <a:spcAft>
                <a:spcPct val="0"/>
              </a:spcAft>
              <a:defRPr sz="3500" b="1">
                <a:solidFill>
                  <a:srgbClr val="5D5D5D"/>
                </a:solidFill>
                <a:latin typeface="Calibri Light" pitchFamily="34" charset="0"/>
              </a:defRPr>
            </a:lvl3pPr>
            <a:lvl4pPr algn="l" rtl="0" eaLnBrk="0" fontAlgn="base" hangingPunct="0">
              <a:lnSpc>
                <a:spcPct val="89000"/>
              </a:lnSpc>
              <a:spcBef>
                <a:spcPct val="0"/>
              </a:spcBef>
              <a:spcAft>
                <a:spcPct val="0"/>
              </a:spcAft>
              <a:defRPr sz="3500" b="1">
                <a:solidFill>
                  <a:srgbClr val="5D5D5D"/>
                </a:solidFill>
                <a:latin typeface="Calibri Light" pitchFamily="34" charset="0"/>
              </a:defRPr>
            </a:lvl4pPr>
            <a:lvl5pPr algn="l" rtl="0" eaLnBrk="0" fontAlgn="base" hangingPunct="0">
              <a:lnSpc>
                <a:spcPct val="89000"/>
              </a:lnSpc>
              <a:spcBef>
                <a:spcPct val="0"/>
              </a:spcBef>
              <a:spcAft>
                <a:spcPct val="0"/>
              </a:spcAft>
              <a:defRPr sz="3500" b="1">
                <a:solidFill>
                  <a:srgbClr val="5D5D5D"/>
                </a:solidFill>
                <a:latin typeface="Calibri Light" pitchFamily="34" charset="0"/>
              </a:defRPr>
            </a:lvl5pPr>
            <a:lvl6pPr marL="457200" algn="l" rtl="0" eaLnBrk="0" fontAlgn="base" hangingPunct="0">
              <a:lnSpc>
                <a:spcPct val="89000"/>
              </a:lnSpc>
              <a:spcBef>
                <a:spcPct val="0"/>
              </a:spcBef>
              <a:spcAft>
                <a:spcPct val="0"/>
              </a:spcAft>
              <a:defRPr sz="3500" b="1">
                <a:solidFill>
                  <a:srgbClr val="FBE181"/>
                </a:solidFill>
                <a:latin typeface="Arial" charset="0"/>
              </a:defRPr>
            </a:lvl6pPr>
            <a:lvl7pPr marL="914400" algn="l" rtl="0" eaLnBrk="0" fontAlgn="base" hangingPunct="0">
              <a:lnSpc>
                <a:spcPct val="89000"/>
              </a:lnSpc>
              <a:spcBef>
                <a:spcPct val="0"/>
              </a:spcBef>
              <a:spcAft>
                <a:spcPct val="0"/>
              </a:spcAft>
              <a:defRPr sz="3500" b="1">
                <a:solidFill>
                  <a:srgbClr val="FBE181"/>
                </a:solidFill>
                <a:latin typeface="Arial" charset="0"/>
              </a:defRPr>
            </a:lvl7pPr>
            <a:lvl8pPr marL="1371600" algn="l" rtl="0" eaLnBrk="0" fontAlgn="base" hangingPunct="0">
              <a:lnSpc>
                <a:spcPct val="89000"/>
              </a:lnSpc>
              <a:spcBef>
                <a:spcPct val="0"/>
              </a:spcBef>
              <a:spcAft>
                <a:spcPct val="0"/>
              </a:spcAft>
              <a:defRPr sz="3500" b="1">
                <a:solidFill>
                  <a:srgbClr val="FBE181"/>
                </a:solidFill>
                <a:latin typeface="Arial" charset="0"/>
              </a:defRPr>
            </a:lvl8pPr>
            <a:lvl9pPr marL="1828800" algn="l" rtl="0" eaLnBrk="0" fontAlgn="base" hangingPunct="0">
              <a:lnSpc>
                <a:spcPct val="89000"/>
              </a:lnSpc>
              <a:spcBef>
                <a:spcPct val="0"/>
              </a:spcBef>
              <a:spcAft>
                <a:spcPct val="0"/>
              </a:spcAft>
              <a:defRPr sz="3500" b="1">
                <a:solidFill>
                  <a:srgbClr val="FBE181"/>
                </a:solidFill>
                <a:latin typeface="Arial" charset="0"/>
              </a:defRPr>
            </a:lvl9pPr>
          </a:lstStyle>
          <a:p>
            <a:pPr>
              <a:defRPr/>
            </a:pPr>
            <a:r>
              <a:rPr lang="en-US" altLang="en-US" sz="4200" b="0" kern="0" dirty="0">
                <a:latin typeface="Calibri" panose="020F0502020204030204" pitchFamily="34" charset="0"/>
              </a:rPr>
              <a:t>Three Keys to Funding a </a:t>
            </a:r>
            <a:br>
              <a:rPr lang="en-US" altLang="en-US" sz="4200" b="0" kern="0" dirty="0">
                <a:latin typeface="Calibri" panose="020F0502020204030204" pitchFamily="34" charset="0"/>
              </a:rPr>
            </a:br>
            <a:r>
              <a:rPr lang="en-US" altLang="en-US" sz="4200" b="0" kern="0" dirty="0">
                <a:latin typeface="Calibri" panose="020F0502020204030204" pitchFamily="34" charset="0"/>
              </a:rPr>
              <a:t>Comfortable Retirement</a:t>
            </a:r>
          </a:p>
        </p:txBody>
      </p:sp>
      <p:sp>
        <p:nvSpPr>
          <p:cNvPr id="28677" name="Text Box 5">
            <a:extLst>
              <a:ext uri="{FF2B5EF4-FFF2-40B4-BE49-F238E27FC236}">
                <a16:creationId xmlns:a16="http://schemas.microsoft.com/office/drawing/2014/main" id="{D27726B0-0F89-4A96-AC2A-5818B5E87CB4}"/>
              </a:ext>
            </a:extLst>
          </p:cNvPr>
          <p:cNvSpPr txBox="1">
            <a:spLocks noChangeArrowheads="1"/>
          </p:cNvSpPr>
          <p:nvPr/>
        </p:nvSpPr>
        <p:spPr bwMode="auto">
          <a:xfrm>
            <a:off x="1635586" y="3541922"/>
            <a:ext cx="8485876" cy="193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accent1"/>
              </a:buClr>
              <a:buSzPct val="50000"/>
              <a:buFont typeface="Wingdings" panose="05000000000000000000" pitchFamily="2" charset="2"/>
              <a:buChar char="l"/>
              <a:tabLst>
                <a:tab pos="692150" algn="l"/>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9pPr>
          </a:lstStyle>
          <a:p>
            <a:pPr eaLnBrk="1" hangingPunct="1">
              <a:lnSpc>
                <a:spcPct val="140000"/>
              </a:lnSpc>
              <a:spcBef>
                <a:spcPct val="0"/>
              </a:spcBef>
              <a:buClrTx/>
              <a:buSzTx/>
              <a:buFontTx/>
              <a:buNone/>
            </a:pPr>
            <a:r>
              <a:rPr lang="en-US" altLang="en-US" sz="3200" dirty="0">
                <a:solidFill>
                  <a:schemeClr val="accent2"/>
                </a:solidFill>
              </a:rPr>
              <a:t>1.	Evaluate Your Needs and Set a Goal</a:t>
            </a:r>
          </a:p>
          <a:p>
            <a:pPr eaLnBrk="1" hangingPunct="1">
              <a:lnSpc>
                <a:spcPct val="140000"/>
              </a:lnSpc>
              <a:spcBef>
                <a:spcPct val="0"/>
              </a:spcBef>
              <a:buClrTx/>
              <a:buSzTx/>
              <a:buFontTx/>
              <a:buNone/>
            </a:pPr>
            <a:r>
              <a:rPr lang="en-US" altLang="en-US" b="0" dirty="0">
                <a:solidFill>
                  <a:srgbClr val="6D6D6D"/>
                </a:solidFill>
              </a:rPr>
              <a:t>2. 	Develop a Strategy</a:t>
            </a:r>
          </a:p>
          <a:p>
            <a:pPr eaLnBrk="1" hangingPunct="1">
              <a:lnSpc>
                <a:spcPct val="140000"/>
              </a:lnSpc>
              <a:spcBef>
                <a:spcPct val="0"/>
              </a:spcBef>
              <a:buClrTx/>
              <a:buSzTx/>
              <a:buFontTx/>
              <a:buNone/>
            </a:pPr>
            <a:r>
              <a:rPr lang="en-US" altLang="en-US" b="0" dirty="0">
                <a:solidFill>
                  <a:srgbClr val="6D6D6D"/>
                </a:solidFill>
              </a:rPr>
              <a:t>3.	Protect Your Nest Egg</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man, indoor, window&#10;&#10;Description automatically generated">
            <a:extLst>
              <a:ext uri="{FF2B5EF4-FFF2-40B4-BE49-F238E27FC236}">
                <a16:creationId xmlns:a16="http://schemas.microsoft.com/office/drawing/2014/main" id="{8CA7BB3E-1E41-40B9-B7A2-DC07484CF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734" y="1892221"/>
            <a:ext cx="7448666" cy="4965777"/>
          </a:xfrm>
          <a:prstGeom prst="rect">
            <a:avLst/>
          </a:prstGeom>
        </p:spPr>
      </p:pic>
      <p:sp>
        <p:nvSpPr>
          <p:cNvPr id="32771" name="Rectangle 3">
            <a:extLst>
              <a:ext uri="{FF2B5EF4-FFF2-40B4-BE49-F238E27FC236}">
                <a16:creationId xmlns:a16="http://schemas.microsoft.com/office/drawing/2014/main" id="{1458E624-A87B-4218-A3F8-15BCE7B3FBFC}"/>
              </a:ext>
            </a:extLst>
          </p:cNvPr>
          <p:cNvSpPr>
            <a:spLocks noChangeArrowheads="1"/>
          </p:cNvSpPr>
          <p:nvPr/>
        </p:nvSpPr>
        <p:spPr bwMode="auto">
          <a:xfrm>
            <a:off x="1828800" y="1295400"/>
            <a:ext cx="6248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120000"/>
              </a:lnSpc>
              <a:buClr>
                <a:srgbClr val="FFFFFF"/>
              </a:buClr>
              <a:buSzPct val="65000"/>
              <a:buFont typeface="Wingdings" panose="05000000000000000000" pitchFamily="2" charset="2"/>
              <a:buNone/>
            </a:pPr>
            <a:endParaRPr lang="en-US" altLang="en-US" b="0">
              <a:solidFill>
                <a:srgbClr val="FFFFFF"/>
              </a:solidFill>
              <a:latin typeface="Arial" panose="020B0604020202020204" pitchFamily="34" charset="0"/>
            </a:endParaRPr>
          </a:p>
        </p:txBody>
      </p:sp>
      <p:sp>
        <p:nvSpPr>
          <p:cNvPr id="32772" name="Rectangle 5">
            <a:extLst>
              <a:ext uri="{FF2B5EF4-FFF2-40B4-BE49-F238E27FC236}">
                <a16:creationId xmlns:a16="http://schemas.microsoft.com/office/drawing/2014/main" id="{FE62FAE8-5A59-4E8A-8F20-3B2B7DD682DB}"/>
              </a:ext>
            </a:extLst>
          </p:cNvPr>
          <p:cNvSpPr>
            <a:spLocks noGrp="1" noChangeArrowheads="1"/>
          </p:cNvSpPr>
          <p:nvPr>
            <p:ph type="title"/>
          </p:nvPr>
        </p:nvSpPr>
        <p:spPr>
          <a:xfrm>
            <a:off x="728133" y="533400"/>
            <a:ext cx="8534399" cy="1219200"/>
          </a:xfrm>
        </p:spPr>
        <p:txBody>
          <a:bodyPr/>
          <a:lstStyle/>
          <a:p>
            <a:pPr>
              <a:lnSpc>
                <a:spcPct val="90000"/>
              </a:lnSpc>
            </a:pPr>
            <a:r>
              <a:rPr lang="en-US" altLang="en-US" dirty="0"/>
              <a:t>Factors That Influence Your Retirement Income Needs: The “Whys”</a:t>
            </a:r>
          </a:p>
        </p:txBody>
      </p:sp>
      <p:sp>
        <p:nvSpPr>
          <p:cNvPr id="32773" name="Content Placeholder 1">
            <a:extLst>
              <a:ext uri="{FF2B5EF4-FFF2-40B4-BE49-F238E27FC236}">
                <a16:creationId xmlns:a16="http://schemas.microsoft.com/office/drawing/2014/main" id="{1683EE82-BAF7-434E-81E0-5517CBBAFE72}"/>
              </a:ext>
            </a:extLst>
          </p:cNvPr>
          <p:cNvSpPr>
            <a:spLocks noGrp="1"/>
          </p:cNvSpPr>
          <p:nvPr>
            <p:ph idx="1"/>
          </p:nvPr>
        </p:nvSpPr>
        <p:spPr>
          <a:xfrm>
            <a:off x="792526" y="2151021"/>
            <a:ext cx="8534400" cy="4448176"/>
          </a:xfrm>
        </p:spPr>
        <p:txBody>
          <a:bodyPr/>
          <a:lstStyle/>
          <a:p>
            <a:pPr marL="0" indent="0">
              <a:lnSpc>
                <a:spcPct val="110000"/>
              </a:lnSpc>
              <a:spcBef>
                <a:spcPts val="600"/>
              </a:spcBef>
              <a:buNone/>
            </a:pPr>
            <a:r>
              <a:rPr lang="en-US" altLang="en-US" sz="2400" dirty="0"/>
              <a:t>•</a:t>
            </a:r>
            <a:r>
              <a:rPr lang="en-US" altLang="en-US" dirty="0"/>
              <a:t>  Retirement age</a:t>
            </a:r>
          </a:p>
          <a:p>
            <a:pPr marL="0" indent="0">
              <a:lnSpc>
                <a:spcPct val="110000"/>
              </a:lnSpc>
              <a:spcBef>
                <a:spcPts val="600"/>
              </a:spcBef>
              <a:buNone/>
            </a:pPr>
            <a:r>
              <a:rPr lang="en-US" altLang="en-US" sz="2400" dirty="0"/>
              <a:t>•</a:t>
            </a:r>
            <a:r>
              <a:rPr lang="en-US" altLang="en-US" dirty="0"/>
              <a:t>  Length of retirement</a:t>
            </a:r>
          </a:p>
          <a:p>
            <a:pPr marL="0" indent="0">
              <a:lnSpc>
                <a:spcPct val="110000"/>
              </a:lnSpc>
              <a:spcBef>
                <a:spcPts val="600"/>
              </a:spcBef>
              <a:buNone/>
            </a:pPr>
            <a:r>
              <a:rPr lang="en-US" altLang="en-US" sz="2400" dirty="0"/>
              <a:t>•</a:t>
            </a:r>
            <a:r>
              <a:rPr lang="en-US" altLang="en-US" dirty="0"/>
              <a:t>  Health-care needs</a:t>
            </a:r>
          </a:p>
          <a:p>
            <a:pPr marL="0" indent="0">
              <a:lnSpc>
                <a:spcPct val="110000"/>
              </a:lnSpc>
              <a:spcBef>
                <a:spcPts val="600"/>
              </a:spcBef>
              <a:buNone/>
            </a:pPr>
            <a:r>
              <a:rPr lang="en-US" altLang="en-US" sz="2400" dirty="0"/>
              <a:t>•</a:t>
            </a:r>
            <a:r>
              <a:rPr lang="en-US" altLang="en-US" dirty="0"/>
              <a:t>  Inflation</a:t>
            </a:r>
          </a:p>
          <a:p>
            <a:pPr marL="0" indent="0">
              <a:lnSpc>
                <a:spcPct val="110000"/>
              </a:lnSpc>
              <a:spcBef>
                <a:spcPts val="600"/>
              </a:spcBef>
              <a:buNone/>
            </a:pPr>
            <a:r>
              <a:rPr lang="en-US" altLang="en-US" sz="2400" dirty="0"/>
              <a:t>•</a:t>
            </a:r>
            <a:r>
              <a:rPr lang="en-US" altLang="en-US" dirty="0"/>
              <a:t>  Lifestyle</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10;&#10;Description automatically generated">
            <a:extLst>
              <a:ext uri="{FF2B5EF4-FFF2-40B4-BE49-F238E27FC236}">
                <a16:creationId xmlns:a16="http://schemas.microsoft.com/office/drawing/2014/main" id="{0C0025A9-A279-4B58-99A1-134190380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21" y="1980802"/>
            <a:ext cx="7307179" cy="4877197"/>
          </a:xfrm>
          <a:prstGeom prst="rect">
            <a:avLst/>
          </a:prstGeom>
        </p:spPr>
      </p:pic>
      <p:sp>
        <p:nvSpPr>
          <p:cNvPr id="2" name="Title 1">
            <a:extLst>
              <a:ext uri="{FF2B5EF4-FFF2-40B4-BE49-F238E27FC236}">
                <a16:creationId xmlns:a16="http://schemas.microsoft.com/office/drawing/2014/main" id="{A6E89BB7-A2AC-4617-A49D-204579D5595C}"/>
              </a:ext>
            </a:extLst>
          </p:cNvPr>
          <p:cNvSpPr>
            <a:spLocks noGrp="1"/>
          </p:cNvSpPr>
          <p:nvPr>
            <p:ph type="title"/>
          </p:nvPr>
        </p:nvSpPr>
        <p:spPr/>
        <p:txBody>
          <a:bodyPr/>
          <a:lstStyle/>
          <a:p>
            <a:r>
              <a:rPr lang="en-US" dirty="0"/>
              <a:t>Retirement Age</a:t>
            </a:r>
          </a:p>
        </p:txBody>
      </p:sp>
      <p:sp>
        <p:nvSpPr>
          <p:cNvPr id="3" name="Content Placeholder 2">
            <a:extLst>
              <a:ext uri="{FF2B5EF4-FFF2-40B4-BE49-F238E27FC236}">
                <a16:creationId xmlns:a16="http://schemas.microsoft.com/office/drawing/2014/main" id="{46DD36AA-6F5B-47FB-A98A-FB26BCC1E567}"/>
              </a:ext>
            </a:extLst>
          </p:cNvPr>
          <p:cNvSpPr>
            <a:spLocks noGrp="1"/>
          </p:cNvSpPr>
          <p:nvPr>
            <p:ph idx="1"/>
          </p:nvPr>
        </p:nvSpPr>
        <p:spPr>
          <a:xfrm>
            <a:off x="732367" y="1809750"/>
            <a:ext cx="6666504" cy="4114800"/>
          </a:xfrm>
        </p:spPr>
        <p:txBody>
          <a:bodyPr/>
          <a:lstStyle/>
          <a:p>
            <a:r>
              <a:rPr lang="en-US" dirty="0"/>
              <a:t>The earlier you retire, the shorter the period of time you have to accumulate funds, and the longer those dollars will need to last</a:t>
            </a:r>
          </a:p>
          <a:p>
            <a:pPr>
              <a:spcBef>
                <a:spcPts val="900"/>
              </a:spcBef>
            </a:pPr>
            <a:r>
              <a:rPr lang="en-US" dirty="0"/>
              <a:t>Social Security isn’t available until age 62*</a:t>
            </a:r>
          </a:p>
          <a:p>
            <a:pPr>
              <a:spcBef>
                <a:spcPts val="900"/>
              </a:spcBef>
            </a:pPr>
            <a:r>
              <a:rPr lang="en-US" dirty="0"/>
              <a:t>Medicare eligibility begins at age 65</a:t>
            </a:r>
          </a:p>
          <a:p>
            <a:endParaRPr lang="en-US" dirty="0"/>
          </a:p>
        </p:txBody>
      </p:sp>
      <p:sp>
        <p:nvSpPr>
          <p:cNvPr id="5" name="Text Box 78">
            <a:extLst>
              <a:ext uri="{FF2B5EF4-FFF2-40B4-BE49-F238E27FC236}">
                <a16:creationId xmlns:a16="http://schemas.microsoft.com/office/drawing/2014/main" id="{D3188AB0-BCBD-4876-8046-35FC48A4BF44}"/>
              </a:ext>
            </a:extLst>
          </p:cNvPr>
          <p:cNvSpPr txBox="1">
            <a:spLocks noChangeArrowheads="1"/>
          </p:cNvSpPr>
          <p:nvPr/>
        </p:nvSpPr>
        <p:spPr bwMode="auto">
          <a:xfrm>
            <a:off x="800848" y="5981801"/>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rgbClr val="5D5D5D"/>
                </a:solidFill>
              </a:rPr>
              <a:t>*Claiming Social Security at age 62 results in a permanently reduced</a:t>
            </a:r>
            <a:br>
              <a:rPr lang="en-US" altLang="en-US" sz="1400" b="0" dirty="0">
                <a:solidFill>
                  <a:srgbClr val="5D5D5D"/>
                </a:solidFill>
              </a:rPr>
            </a:br>
            <a:r>
              <a:rPr lang="en-US" altLang="en-US" sz="1400" b="0" dirty="0">
                <a:solidFill>
                  <a:srgbClr val="5D5D5D"/>
                </a:solidFill>
              </a:rPr>
              <a:t>  benefit amount. </a:t>
            </a:r>
          </a:p>
        </p:txBody>
      </p:sp>
    </p:spTree>
    <p:extLst>
      <p:ext uri="{BB962C8B-B14F-4D97-AF65-F5344CB8AC3E}">
        <p14:creationId xmlns:p14="http://schemas.microsoft.com/office/powerpoint/2010/main" val="21980983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0" name="Rectangle 75">
            <a:extLst>
              <a:ext uri="{FF2B5EF4-FFF2-40B4-BE49-F238E27FC236}">
                <a16:creationId xmlns:a16="http://schemas.microsoft.com/office/drawing/2014/main" id="{3699746E-0D58-4DF4-97DE-E6979990DA73}"/>
              </a:ext>
            </a:extLst>
          </p:cNvPr>
          <p:cNvSpPr>
            <a:spLocks noGrp="1" noChangeArrowheads="1"/>
          </p:cNvSpPr>
          <p:nvPr>
            <p:ph type="title"/>
          </p:nvPr>
        </p:nvSpPr>
        <p:spPr/>
        <p:txBody>
          <a:bodyPr/>
          <a:lstStyle/>
          <a:p>
            <a:pPr>
              <a:lnSpc>
                <a:spcPct val="90000"/>
              </a:lnSpc>
            </a:pPr>
            <a:r>
              <a:rPr lang="en-US" altLang="en-US" dirty="0"/>
              <a:t>Planned and Actual Retirement Age</a:t>
            </a:r>
          </a:p>
        </p:txBody>
      </p:sp>
      <p:sp>
        <p:nvSpPr>
          <p:cNvPr id="26640" name="Text Box 78">
            <a:extLst>
              <a:ext uri="{FF2B5EF4-FFF2-40B4-BE49-F238E27FC236}">
                <a16:creationId xmlns:a16="http://schemas.microsoft.com/office/drawing/2014/main" id="{7CF75F66-5D9C-4C1D-9F2D-2ED0B84D5C94}"/>
              </a:ext>
            </a:extLst>
          </p:cNvPr>
          <p:cNvSpPr txBox="1">
            <a:spLocks noChangeArrowheads="1"/>
          </p:cNvSpPr>
          <p:nvPr/>
        </p:nvSpPr>
        <p:spPr bwMode="auto">
          <a:xfrm>
            <a:off x="836706" y="6226827"/>
            <a:ext cx="81040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rgbClr val="5D5D5D"/>
                </a:solidFill>
              </a:rPr>
              <a:t>Source:  Employee Benefit Research Institute, 2021 </a:t>
            </a:r>
            <a:r>
              <a:rPr lang="en-US" altLang="en-US" sz="1400" b="0" i="1" dirty="0">
                <a:solidFill>
                  <a:srgbClr val="5D5D5D"/>
                </a:solidFill>
              </a:rPr>
              <a:t>(numbers don’t add up to 100 due to rounding)</a:t>
            </a:r>
          </a:p>
        </p:txBody>
      </p:sp>
      <p:sp>
        <p:nvSpPr>
          <p:cNvPr id="27" name="Rectangle 4">
            <a:extLst>
              <a:ext uri="{FF2B5EF4-FFF2-40B4-BE49-F238E27FC236}">
                <a16:creationId xmlns:a16="http://schemas.microsoft.com/office/drawing/2014/main" id="{0537A5F1-6418-4517-BFBE-95C396396DB6}"/>
              </a:ext>
            </a:extLst>
          </p:cNvPr>
          <p:cNvSpPr>
            <a:spLocks noChangeArrowheads="1"/>
          </p:cNvSpPr>
          <p:nvPr/>
        </p:nvSpPr>
        <p:spPr bwMode="auto">
          <a:xfrm>
            <a:off x="1208980" y="5440364"/>
            <a:ext cx="142741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Before 60</a:t>
            </a:r>
          </a:p>
        </p:txBody>
      </p:sp>
      <p:sp>
        <p:nvSpPr>
          <p:cNvPr id="28" name="Rectangle 5">
            <a:extLst>
              <a:ext uri="{FF2B5EF4-FFF2-40B4-BE49-F238E27FC236}">
                <a16:creationId xmlns:a16="http://schemas.microsoft.com/office/drawing/2014/main" id="{DAFC63A4-6088-4522-BC82-6F08F28EF7A9}"/>
              </a:ext>
            </a:extLst>
          </p:cNvPr>
          <p:cNvSpPr>
            <a:spLocks noChangeArrowheads="1"/>
          </p:cNvSpPr>
          <p:nvPr/>
        </p:nvSpPr>
        <p:spPr bwMode="auto">
          <a:xfrm>
            <a:off x="1238710" y="3816624"/>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18%</a:t>
            </a:r>
          </a:p>
        </p:txBody>
      </p:sp>
      <p:sp>
        <p:nvSpPr>
          <p:cNvPr id="49" name="Rectangle 6">
            <a:extLst>
              <a:ext uri="{FF2B5EF4-FFF2-40B4-BE49-F238E27FC236}">
                <a16:creationId xmlns:a16="http://schemas.microsoft.com/office/drawing/2014/main" id="{6F792DBE-5E7C-43D5-ABE5-1FD0D0779CB7}"/>
              </a:ext>
            </a:extLst>
          </p:cNvPr>
          <p:cNvSpPr>
            <a:spLocks noChangeArrowheads="1"/>
          </p:cNvSpPr>
          <p:nvPr/>
        </p:nvSpPr>
        <p:spPr bwMode="auto">
          <a:xfrm>
            <a:off x="3873727" y="2279308"/>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37%</a:t>
            </a:r>
          </a:p>
        </p:txBody>
      </p:sp>
      <p:sp>
        <p:nvSpPr>
          <p:cNvPr id="50" name="Rectangle 7">
            <a:extLst>
              <a:ext uri="{FF2B5EF4-FFF2-40B4-BE49-F238E27FC236}">
                <a16:creationId xmlns:a16="http://schemas.microsoft.com/office/drawing/2014/main" id="{5F75EE7A-DAC5-4659-AD70-96014144FF90}"/>
              </a:ext>
            </a:extLst>
          </p:cNvPr>
          <p:cNvSpPr>
            <a:spLocks noChangeArrowheads="1"/>
          </p:cNvSpPr>
          <p:nvPr/>
        </p:nvSpPr>
        <p:spPr bwMode="auto">
          <a:xfrm>
            <a:off x="4880553" y="3284373"/>
            <a:ext cx="7050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25%</a:t>
            </a:r>
          </a:p>
        </p:txBody>
      </p:sp>
      <p:sp>
        <p:nvSpPr>
          <p:cNvPr id="51" name="Rectangle 8">
            <a:extLst>
              <a:ext uri="{FF2B5EF4-FFF2-40B4-BE49-F238E27FC236}">
                <a16:creationId xmlns:a16="http://schemas.microsoft.com/office/drawing/2014/main" id="{736E32CE-072F-4490-A105-2FC75CCC988C}"/>
              </a:ext>
            </a:extLst>
          </p:cNvPr>
          <p:cNvSpPr>
            <a:spLocks noChangeArrowheads="1"/>
          </p:cNvSpPr>
          <p:nvPr/>
        </p:nvSpPr>
        <p:spPr bwMode="auto">
          <a:xfrm>
            <a:off x="5662321" y="4246063"/>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11%</a:t>
            </a:r>
          </a:p>
        </p:txBody>
      </p:sp>
      <p:sp>
        <p:nvSpPr>
          <p:cNvPr id="52" name="Rectangle 9">
            <a:extLst>
              <a:ext uri="{FF2B5EF4-FFF2-40B4-BE49-F238E27FC236}">
                <a16:creationId xmlns:a16="http://schemas.microsoft.com/office/drawing/2014/main" id="{C6D840C9-EAB1-4CE7-8271-7CEFAE2E5429}"/>
              </a:ext>
            </a:extLst>
          </p:cNvPr>
          <p:cNvSpPr>
            <a:spLocks noChangeArrowheads="1"/>
          </p:cNvSpPr>
          <p:nvPr/>
        </p:nvSpPr>
        <p:spPr bwMode="auto">
          <a:xfrm>
            <a:off x="6608513" y="1918883"/>
            <a:ext cx="79769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39%</a:t>
            </a:r>
          </a:p>
        </p:txBody>
      </p:sp>
      <p:sp>
        <p:nvSpPr>
          <p:cNvPr id="53" name="Rectangle 10">
            <a:extLst>
              <a:ext uri="{FF2B5EF4-FFF2-40B4-BE49-F238E27FC236}">
                <a16:creationId xmlns:a16="http://schemas.microsoft.com/office/drawing/2014/main" id="{01C8A632-3A95-494C-B8FF-522AE043B308}"/>
              </a:ext>
            </a:extLst>
          </p:cNvPr>
          <p:cNvSpPr>
            <a:spLocks noChangeArrowheads="1"/>
          </p:cNvSpPr>
          <p:nvPr/>
        </p:nvSpPr>
        <p:spPr bwMode="auto">
          <a:xfrm>
            <a:off x="7364752" y="3891654"/>
            <a:ext cx="79769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17%</a:t>
            </a:r>
          </a:p>
        </p:txBody>
      </p:sp>
      <p:sp>
        <p:nvSpPr>
          <p:cNvPr id="54" name="Rectangle 11">
            <a:extLst>
              <a:ext uri="{FF2B5EF4-FFF2-40B4-BE49-F238E27FC236}">
                <a16:creationId xmlns:a16="http://schemas.microsoft.com/office/drawing/2014/main" id="{6421C9B2-F415-470D-AAC4-9AE8866914D8}"/>
              </a:ext>
            </a:extLst>
          </p:cNvPr>
          <p:cNvSpPr>
            <a:spLocks noChangeArrowheads="1"/>
          </p:cNvSpPr>
          <p:nvPr/>
        </p:nvSpPr>
        <p:spPr bwMode="auto">
          <a:xfrm>
            <a:off x="3064839" y="5446714"/>
            <a:ext cx="142741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60–64</a:t>
            </a:r>
          </a:p>
        </p:txBody>
      </p:sp>
      <p:sp>
        <p:nvSpPr>
          <p:cNvPr id="55" name="Rectangle 12">
            <a:extLst>
              <a:ext uri="{FF2B5EF4-FFF2-40B4-BE49-F238E27FC236}">
                <a16:creationId xmlns:a16="http://schemas.microsoft.com/office/drawing/2014/main" id="{272C0174-1EFF-4280-A591-D7A8B6BB3BDC}"/>
              </a:ext>
            </a:extLst>
          </p:cNvPr>
          <p:cNvSpPr>
            <a:spLocks noChangeArrowheads="1"/>
          </p:cNvSpPr>
          <p:nvPr/>
        </p:nvSpPr>
        <p:spPr bwMode="auto">
          <a:xfrm>
            <a:off x="4880554" y="5445125"/>
            <a:ext cx="141495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65</a:t>
            </a:r>
          </a:p>
        </p:txBody>
      </p:sp>
      <p:sp>
        <p:nvSpPr>
          <p:cNvPr id="56" name="Rectangle 13">
            <a:extLst>
              <a:ext uri="{FF2B5EF4-FFF2-40B4-BE49-F238E27FC236}">
                <a16:creationId xmlns:a16="http://schemas.microsoft.com/office/drawing/2014/main" id="{0904BBAB-C980-4370-AE8F-190A91ACA8F4}"/>
              </a:ext>
            </a:extLst>
          </p:cNvPr>
          <p:cNvSpPr>
            <a:spLocks noChangeArrowheads="1"/>
          </p:cNvSpPr>
          <p:nvPr/>
        </p:nvSpPr>
        <p:spPr bwMode="auto">
          <a:xfrm>
            <a:off x="6661611" y="5440364"/>
            <a:ext cx="145368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66 or older</a:t>
            </a:r>
          </a:p>
        </p:txBody>
      </p:sp>
      <p:sp>
        <p:nvSpPr>
          <p:cNvPr id="57" name="Rectangle 14">
            <a:extLst>
              <a:ext uri="{FF2B5EF4-FFF2-40B4-BE49-F238E27FC236}">
                <a16:creationId xmlns:a16="http://schemas.microsoft.com/office/drawing/2014/main" id="{E09FF6F6-EF25-4C39-AE9F-D95390C865C7}"/>
              </a:ext>
            </a:extLst>
          </p:cNvPr>
          <p:cNvSpPr>
            <a:spLocks noChangeArrowheads="1"/>
          </p:cNvSpPr>
          <p:nvPr/>
        </p:nvSpPr>
        <p:spPr bwMode="auto">
          <a:xfrm>
            <a:off x="1976531" y="2683034"/>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34%</a:t>
            </a:r>
          </a:p>
        </p:txBody>
      </p:sp>
      <p:sp>
        <p:nvSpPr>
          <p:cNvPr id="58" name="Rectangle 15">
            <a:extLst>
              <a:ext uri="{FF2B5EF4-FFF2-40B4-BE49-F238E27FC236}">
                <a16:creationId xmlns:a16="http://schemas.microsoft.com/office/drawing/2014/main" id="{4303872C-0ADA-4567-B650-E389A8A69B2A}"/>
              </a:ext>
            </a:extLst>
          </p:cNvPr>
          <p:cNvSpPr>
            <a:spLocks noChangeArrowheads="1"/>
          </p:cNvSpPr>
          <p:nvPr/>
        </p:nvSpPr>
        <p:spPr bwMode="auto">
          <a:xfrm>
            <a:off x="3064839" y="3814527"/>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18%</a:t>
            </a:r>
          </a:p>
        </p:txBody>
      </p:sp>
      <p:sp>
        <p:nvSpPr>
          <p:cNvPr id="59" name="Text Box 28">
            <a:extLst>
              <a:ext uri="{FF2B5EF4-FFF2-40B4-BE49-F238E27FC236}">
                <a16:creationId xmlns:a16="http://schemas.microsoft.com/office/drawing/2014/main" id="{B283AACD-2B89-45A3-A413-F2BBFB18F028}"/>
              </a:ext>
            </a:extLst>
          </p:cNvPr>
          <p:cNvSpPr txBox="1">
            <a:spLocks noChangeArrowheads="1"/>
          </p:cNvSpPr>
          <p:nvPr/>
        </p:nvSpPr>
        <p:spPr bwMode="auto">
          <a:xfrm>
            <a:off x="8635064" y="1571626"/>
            <a:ext cx="1914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85000"/>
              </a:lnSpc>
              <a:spcBef>
                <a:spcPct val="0"/>
              </a:spcBef>
              <a:spcAft>
                <a:spcPts val="1200"/>
              </a:spcAft>
              <a:buClrTx/>
              <a:buSzTx/>
              <a:buNone/>
            </a:pPr>
            <a:r>
              <a:rPr lang="en-US" altLang="en-US" sz="2000" b="0" dirty="0">
                <a:solidFill>
                  <a:srgbClr val="5D5D5D"/>
                </a:solidFill>
              </a:rPr>
              <a:t> Expected</a:t>
            </a:r>
            <a:br>
              <a:rPr lang="en-US" altLang="en-US" sz="2000" b="0" dirty="0">
                <a:solidFill>
                  <a:srgbClr val="5D5D5D"/>
                </a:solidFill>
              </a:rPr>
            </a:br>
            <a:r>
              <a:rPr lang="en-US" altLang="en-US" sz="1700" b="0" dirty="0">
                <a:solidFill>
                  <a:srgbClr val="5D5D5D"/>
                </a:solidFill>
              </a:rPr>
              <a:t> (workers)  </a:t>
            </a:r>
          </a:p>
          <a:p>
            <a:pPr>
              <a:lnSpc>
                <a:spcPct val="90000"/>
              </a:lnSpc>
              <a:spcBef>
                <a:spcPts val="300"/>
              </a:spcBef>
              <a:buClrTx/>
              <a:buSzTx/>
              <a:buNone/>
            </a:pPr>
            <a:r>
              <a:rPr lang="en-US" altLang="en-US" sz="2000" b="0" dirty="0">
                <a:solidFill>
                  <a:srgbClr val="5D5D5D"/>
                </a:solidFill>
              </a:rPr>
              <a:t> Actual</a:t>
            </a:r>
            <a:br>
              <a:rPr lang="en-US" altLang="en-US" sz="2000" b="0" dirty="0">
                <a:solidFill>
                  <a:srgbClr val="5D5D5D"/>
                </a:solidFill>
              </a:rPr>
            </a:br>
            <a:r>
              <a:rPr lang="en-US" altLang="en-US" sz="1700" b="0" dirty="0">
                <a:solidFill>
                  <a:srgbClr val="5D5D5D"/>
                </a:solidFill>
              </a:rPr>
              <a:t> (retirees)</a:t>
            </a:r>
          </a:p>
        </p:txBody>
      </p:sp>
      <p:sp>
        <p:nvSpPr>
          <p:cNvPr id="61" name="Rectangle 18">
            <a:extLst>
              <a:ext uri="{FF2B5EF4-FFF2-40B4-BE49-F238E27FC236}">
                <a16:creationId xmlns:a16="http://schemas.microsoft.com/office/drawing/2014/main" id="{EBC48E9D-E469-411C-B9F9-7F41358DE409}"/>
              </a:ext>
            </a:extLst>
          </p:cNvPr>
          <p:cNvSpPr>
            <a:spLocks noChangeArrowheads="1"/>
          </p:cNvSpPr>
          <p:nvPr/>
        </p:nvSpPr>
        <p:spPr bwMode="auto">
          <a:xfrm>
            <a:off x="8342963" y="1622425"/>
            <a:ext cx="338138" cy="311150"/>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62" name="Rectangle 61">
            <a:extLst>
              <a:ext uri="{FF2B5EF4-FFF2-40B4-BE49-F238E27FC236}">
                <a16:creationId xmlns:a16="http://schemas.microsoft.com/office/drawing/2014/main" id="{343767D0-CDA2-4E7B-B788-50FB2A39AD54}"/>
              </a:ext>
            </a:extLst>
          </p:cNvPr>
          <p:cNvSpPr/>
          <p:nvPr/>
        </p:nvSpPr>
        <p:spPr bwMode="auto">
          <a:xfrm>
            <a:off x="8342963" y="2333625"/>
            <a:ext cx="338138" cy="311150"/>
          </a:xfrm>
          <a:prstGeom prst="rect">
            <a:avLst/>
          </a:prstGeom>
          <a:solidFill>
            <a:schemeClr val="accent4"/>
          </a:solidFill>
          <a:ln w="12700" cap="flat" cmpd="sng" algn="ctr">
            <a:noFill/>
            <a:prstDash val="solid"/>
            <a:round/>
            <a:headEnd type="none" w="sm" len="sm"/>
            <a:tailEnd type="none" w="sm" len="sm"/>
          </a:ln>
          <a:effectLst/>
        </p:spPr>
        <p:txBody>
          <a:bodyPr/>
          <a:lstStyle/>
          <a:p>
            <a:pPr>
              <a:defRPr/>
            </a:pPr>
            <a:endParaRPr lang="en-US">
              <a:cs typeface="+mn-cs"/>
            </a:endParaRPr>
          </a:p>
        </p:txBody>
      </p:sp>
      <p:sp>
        <p:nvSpPr>
          <p:cNvPr id="29" name="Rectangle 17">
            <a:extLst>
              <a:ext uri="{FF2B5EF4-FFF2-40B4-BE49-F238E27FC236}">
                <a16:creationId xmlns:a16="http://schemas.microsoft.com/office/drawing/2014/main" id="{6C32FBDB-4761-4814-A7BE-1B0F4795ADE4}"/>
              </a:ext>
            </a:extLst>
          </p:cNvPr>
          <p:cNvSpPr>
            <a:spLocks noChangeArrowheads="1"/>
          </p:cNvSpPr>
          <p:nvPr/>
        </p:nvSpPr>
        <p:spPr bwMode="auto">
          <a:xfrm>
            <a:off x="1208979" y="4168321"/>
            <a:ext cx="676275" cy="1236626"/>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Rectangle 29">
            <a:extLst>
              <a:ext uri="{FF2B5EF4-FFF2-40B4-BE49-F238E27FC236}">
                <a16:creationId xmlns:a16="http://schemas.microsoft.com/office/drawing/2014/main" id="{F159CECF-4E24-457A-9AC0-9A8ED914B7DF}"/>
              </a:ext>
            </a:extLst>
          </p:cNvPr>
          <p:cNvSpPr/>
          <p:nvPr/>
        </p:nvSpPr>
        <p:spPr bwMode="auto">
          <a:xfrm>
            <a:off x="1960118" y="3036129"/>
            <a:ext cx="676275" cy="2366655"/>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
        <p:nvSpPr>
          <p:cNvPr id="31" name="Rectangle 17">
            <a:extLst>
              <a:ext uri="{FF2B5EF4-FFF2-40B4-BE49-F238E27FC236}">
                <a16:creationId xmlns:a16="http://schemas.microsoft.com/office/drawing/2014/main" id="{A3A807FC-D046-4FDF-9FC3-F6AA51D991CC}"/>
              </a:ext>
            </a:extLst>
          </p:cNvPr>
          <p:cNvSpPr>
            <a:spLocks noChangeArrowheads="1"/>
          </p:cNvSpPr>
          <p:nvPr/>
        </p:nvSpPr>
        <p:spPr bwMode="auto">
          <a:xfrm>
            <a:off x="3070502" y="4168320"/>
            <a:ext cx="676275" cy="1224784"/>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 name="Rectangle 31">
            <a:extLst>
              <a:ext uri="{FF2B5EF4-FFF2-40B4-BE49-F238E27FC236}">
                <a16:creationId xmlns:a16="http://schemas.microsoft.com/office/drawing/2014/main" id="{36F62E84-23BD-4985-9E92-992C4868A2BD}"/>
              </a:ext>
            </a:extLst>
          </p:cNvPr>
          <p:cNvSpPr/>
          <p:nvPr/>
        </p:nvSpPr>
        <p:spPr bwMode="auto">
          <a:xfrm>
            <a:off x="3823494" y="2644774"/>
            <a:ext cx="676275" cy="2754273"/>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
        <p:nvSpPr>
          <p:cNvPr id="33" name="Rectangle 17">
            <a:extLst>
              <a:ext uri="{FF2B5EF4-FFF2-40B4-BE49-F238E27FC236}">
                <a16:creationId xmlns:a16="http://schemas.microsoft.com/office/drawing/2014/main" id="{067BE2CE-2553-4E22-B648-4020A7E2E802}"/>
              </a:ext>
            </a:extLst>
          </p:cNvPr>
          <p:cNvSpPr>
            <a:spLocks noChangeArrowheads="1"/>
          </p:cNvSpPr>
          <p:nvPr/>
        </p:nvSpPr>
        <p:spPr bwMode="auto">
          <a:xfrm>
            <a:off x="4885821" y="3616655"/>
            <a:ext cx="676275" cy="1783318"/>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4" name="Rectangle 33">
            <a:extLst>
              <a:ext uri="{FF2B5EF4-FFF2-40B4-BE49-F238E27FC236}">
                <a16:creationId xmlns:a16="http://schemas.microsoft.com/office/drawing/2014/main" id="{1554DA0B-15D0-4208-BE9A-8A05B6559092}"/>
              </a:ext>
            </a:extLst>
          </p:cNvPr>
          <p:cNvSpPr/>
          <p:nvPr/>
        </p:nvSpPr>
        <p:spPr bwMode="auto">
          <a:xfrm>
            <a:off x="5648035" y="4586068"/>
            <a:ext cx="676275" cy="807036"/>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
        <p:nvSpPr>
          <p:cNvPr id="35" name="Rectangle 17">
            <a:extLst>
              <a:ext uri="{FF2B5EF4-FFF2-40B4-BE49-F238E27FC236}">
                <a16:creationId xmlns:a16="http://schemas.microsoft.com/office/drawing/2014/main" id="{E98ED013-F886-45D4-A655-A4EED72BF1B5}"/>
              </a:ext>
            </a:extLst>
          </p:cNvPr>
          <p:cNvSpPr>
            <a:spLocks noChangeArrowheads="1"/>
          </p:cNvSpPr>
          <p:nvPr/>
        </p:nvSpPr>
        <p:spPr bwMode="auto">
          <a:xfrm>
            <a:off x="6661611" y="2306923"/>
            <a:ext cx="676275" cy="3093049"/>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 name="Rectangle 35">
            <a:extLst>
              <a:ext uri="{FF2B5EF4-FFF2-40B4-BE49-F238E27FC236}">
                <a16:creationId xmlns:a16="http://schemas.microsoft.com/office/drawing/2014/main" id="{9314032D-8BB6-4D4F-8E85-7466FB8C2B9A}"/>
              </a:ext>
            </a:extLst>
          </p:cNvPr>
          <p:cNvSpPr/>
          <p:nvPr/>
        </p:nvSpPr>
        <p:spPr bwMode="auto">
          <a:xfrm>
            <a:off x="7413555" y="4246063"/>
            <a:ext cx="676275" cy="1153910"/>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4CB29A-E131-48E0-B0ED-003F90A25A4F}"/>
              </a:ext>
            </a:extLst>
          </p:cNvPr>
          <p:cNvSpPr/>
          <p:nvPr/>
        </p:nvSpPr>
        <p:spPr>
          <a:xfrm>
            <a:off x="6096000" y="3327400"/>
            <a:ext cx="2279177" cy="649288"/>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66" name="Rectangle 3">
            <a:extLst>
              <a:ext uri="{FF2B5EF4-FFF2-40B4-BE49-F238E27FC236}">
                <a16:creationId xmlns:a16="http://schemas.microsoft.com/office/drawing/2014/main" id="{ADF2830D-3FCC-49FC-91E6-754271BB3B42}"/>
              </a:ext>
            </a:extLst>
          </p:cNvPr>
          <p:cNvSpPr>
            <a:spLocks noGrp="1" noChangeArrowheads="1"/>
          </p:cNvSpPr>
          <p:nvPr>
            <p:ph type="title"/>
          </p:nvPr>
        </p:nvSpPr>
        <p:spPr/>
        <p:txBody>
          <a:bodyPr/>
          <a:lstStyle/>
          <a:p>
            <a:pPr>
              <a:lnSpc>
                <a:spcPct val="90000"/>
              </a:lnSpc>
            </a:pPr>
            <a:r>
              <a:rPr lang="en-US" altLang="en-US"/>
              <a:t>Length of Retirement</a:t>
            </a:r>
          </a:p>
        </p:txBody>
      </p:sp>
      <p:sp>
        <p:nvSpPr>
          <p:cNvPr id="27651" name="Rectangle 15">
            <a:extLst>
              <a:ext uri="{FF2B5EF4-FFF2-40B4-BE49-F238E27FC236}">
                <a16:creationId xmlns:a16="http://schemas.microsoft.com/office/drawing/2014/main" id="{3B1BE692-EA76-41C4-8BF4-B55E46F77F94}"/>
              </a:ext>
            </a:extLst>
          </p:cNvPr>
          <p:cNvSpPr>
            <a:spLocks noChangeArrowheads="1"/>
          </p:cNvSpPr>
          <p:nvPr/>
        </p:nvSpPr>
        <p:spPr bwMode="auto">
          <a:xfrm>
            <a:off x="2211388" y="6172201"/>
            <a:ext cx="2699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chemeClr val="tx1">
                    <a:lumMod val="25000"/>
                  </a:schemeClr>
                </a:solidFill>
              </a:rPr>
              <a:t>Source:  Society of Actuaries, 2022</a:t>
            </a:r>
          </a:p>
        </p:txBody>
      </p:sp>
      <p:sp>
        <p:nvSpPr>
          <p:cNvPr id="26629" name="TextBox 5">
            <a:extLst>
              <a:ext uri="{FF2B5EF4-FFF2-40B4-BE49-F238E27FC236}">
                <a16:creationId xmlns:a16="http://schemas.microsoft.com/office/drawing/2014/main" id="{20E30F38-8A70-4DC1-83E0-A5FB7986EDE8}"/>
              </a:ext>
            </a:extLst>
          </p:cNvPr>
          <p:cNvSpPr txBox="1">
            <a:spLocks noChangeArrowheads="1"/>
          </p:cNvSpPr>
          <p:nvPr/>
        </p:nvSpPr>
        <p:spPr bwMode="auto">
          <a:xfrm>
            <a:off x="2057400" y="1447800"/>
            <a:ext cx="8153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0"/>
              </a:spcBef>
              <a:buClrTx/>
              <a:buSzTx/>
              <a:buFontTx/>
              <a:buNone/>
              <a:defRPr/>
            </a:pPr>
            <a:r>
              <a:rPr lang="en-US" altLang="en-US" sz="2400" b="0" dirty="0">
                <a:solidFill>
                  <a:srgbClr val="5D5D5D"/>
                </a:solidFill>
              </a:rPr>
              <a:t>At</a:t>
            </a:r>
            <a:r>
              <a:rPr lang="en-US" altLang="en-US" sz="2400" b="0" dirty="0"/>
              <a:t> </a:t>
            </a:r>
            <a:r>
              <a:rPr lang="en-US" altLang="en-US" dirty="0">
                <a:solidFill>
                  <a:schemeClr val="accent3"/>
                </a:solidFill>
              </a:rPr>
              <a:t>age 65</a:t>
            </a:r>
            <a:r>
              <a:rPr lang="en-US" altLang="en-US" sz="2400" b="0" dirty="0"/>
              <a:t>, </a:t>
            </a:r>
            <a:r>
              <a:rPr lang="en-US" altLang="en-US" sz="2400" b="0" dirty="0">
                <a:solidFill>
                  <a:srgbClr val="5D5D5D"/>
                </a:solidFill>
              </a:rPr>
              <a:t>a healthy individual may expect to spend</a:t>
            </a:r>
            <a:r>
              <a:rPr lang="en-US" altLang="en-US" sz="2400" b="0" dirty="0"/>
              <a:t> </a:t>
            </a:r>
            <a:r>
              <a:rPr lang="en-US" altLang="en-US" dirty="0">
                <a:solidFill>
                  <a:schemeClr val="accent3"/>
                </a:solidFill>
              </a:rPr>
              <a:t>20 years </a:t>
            </a:r>
            <a:r>
              <a:rPr lang="en-US" altLang="en-US" sz="2400" b="0" dirty="0">
                <a:solidFill>
                  <a:srgbClr val="5D5D5D"/>
                </a:solidFill>
              </a:rPr>
              <a:t>or longer in retirement</a:t>
            </a:r>
            <a:r>
              <a:rPr lang="en-US" altLang="en-US" sz="1800" b="0" dirty="0">
                <a:solidFill>
                  <a:srgbClr val="5D5D5D"/>
                </a:solidFill>
              </a:rPr>
              <a:t>.</a:t>
            </a:r>
          </a:p>
        </p:txBody>
      </p:sp>
      <p:sp>
        <p:nvSpPr>
          <p:cNvPr id="7" name="Rectangle 6">
            <a:extLst>
              <a:ext uri="{FF2B5EF4-FFF2-40B4-BE49-F238E27FC236}">
                <a16:creationId xmlns:a16="http://schemas.microsoft.com/office/drawing/2014/main" id="{E731FA08-D400-43E8-B60F-D40C3B928A17}"/>
              </a:ext>
            </a:extLst>
          </p:cNvPr>
          <p:cNvSpPr/>
          <p:nvPr/>
        </p:nvSpPr>
        <p:spPr>
          <a:xfrm>
            <a:off x="7044650" y="4889500"/>
            <a:ext cx="2699634" cy="649288"/>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929BA0B2-668F-4DCE-8251-A20CCFF4DBF8}"/>
              </a:ext>
            </a:extLst>
          </p:cNvPr>
          <p:cNvSpPr/>
          <p:nvPr/>
        </p:nvSpPr>
        <p:spPr>
          <a:xfrm>
            <a:off x="2724152" y="3284539"/>
            <a:ext cx="3352800" cy="7127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72" name="Rectangle 4">
            <a:extLst>
              <a:ext uri="{FF2B5EF4-FFF2-40B4-BE49-F238E27FC236}">
                <a16:creationId xmlns:a16="http://schemas.microsoft.com/office/drawing/2014/main" id="{76203530-947A-45B6-A120-E8840102415F}"/>
              </a:ext>
            </a:extLst>
          </p:cNvPr>
          <p:cNvSpPr>
            <a:spLocks noChangeArrowheads="1"/>
          </p:cNvSpPr>
          <p:nvPr/>
        </p:nvSpPr>
        <p:spPr bwMode="auto">
          <a:xfrm>
            <a:off x="2670416" y="4465639"/>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defTabSz="857250" eaLnBrk="1" hangingPunct="1">
              <a:spcBef>
                <a:spcPct val="50000"/>
              </a:spcBef>
              <a:buClrTx/>
              <a:buSzTx/>
              <a:buFontTx/>
              <a:buNone/>
              <a:tabLst>
                <a:tab pos="3201988" algn="l"/>
                <a:tab pos="3257550" algn="l"/>
              </a:tabLst>
            </a:pPr>
            <a:r>
              <a:rPr lang="en-US" altLang="en-US" sz="2000" dirty="0">
                <a:solidFill>
                  <a:srgbClr val="5D5D5D"/>
                </a:solidFill>
                <a:sym typeface="Arial" panose="020B0604020202020204" pitchFamily="34" charset="0"/>
              </a:rPr>
              <a:t>Chance of living to:	     Age 85</a:t>
            </a:r>
          </a:p>
        </p:txBody>
      </p:sp>
      <p:sp>
        <p:nvSpPr>
          <p:cNvPr id="11" name="Rectangle 4">
            <a:extLst>
              <a:ext uri="{FF2B5EF4-FFF2-40B4-BE49-F238E27FC236}">
                <a16:creationId xmlns:a16="http://schemas.microsoft.com/office/drawing/2014/main" id="{C5F2B1C8-21FE-425B-AAD3-4CECADB723AE}"/>
              </a:ext>
            </a:extLst>
          </p:cNvPr>
          <p:cNvSpPr>
            <a:spLocks noChangeArrowheads="1"/>
          </p:cNvSpPr>
          <p:nvPr/>
        </p:nvSpPr>
        <p:spPr bwMode="auto">
          <a:xfrm>
            <a:off x="8867466" y="4514851"/>
            <a:ext cx="13081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spcBef>
                <a:spcPct val="50000"/>
              </a:spcBef>
              <a:defRPr/>
            </a:pPr>
            <a:r>
              <a:rPr lang="en-US" altLang="en-US" sz="2000" dirty="0">
                <a:solidFill>
                  <a:schemeClr val="accent4"/>
                </a:solidFill>
                <a:latin typeface="Calibri" pitchFamily="34" charset="0"/>
              </a:rPr>
              <a:t>Age 90</a:t>
            </a:r>
          </a:p>
        </p:txBody>
      </p:sp>
      <p:sp>
        <p:nvSpPr>
          <p:cNvPr id="36874" name="Rectangle 4">
            <a:extLst>
              <a:ext uri="{FF2B5EF4-FFF2-40B4-BE49-F238E27FC236}">
                <a16:creationId xmlns:a16="http://schemas.microsoft.com/office/drawing/2014/main" id="{901509FB-BE80-4086-9FCD-95D4C36AB3D8}"/>
              </a:ext>
            </a:extLst>
          </p:cNvPr>
          <p:cNvSpPr>
            <a:spLocks noChangeArrowheads="1"/>
          </p:cNvSpPr>
          <p:nvPr/>
        </p:nvSpPr>
        <p:spPr bwMode="auto">
          <a:xfrm>
            <a:off x="8791266" y="4964545"/>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FFFFFF"/>
                </a:solidFill>
                <a:sym typeface="Arial" panose="020B0604020202020204" pitchFamily="34" charset="0"/>
              </a:rPr>
              <a:t>44%</a:t>
            </a:r>
          </a:p>
        </p:txBody>
      </p:sp>
      <p:sp>
        <p:nvSpPr>
          <p:cNvPr id="36875" name="Rectangle 4">
            <a:extLst>
              <a:ext uri="{FF2B5EF4-FFF2-40B4-BE49-F238E27FC236}">
                <a16:creationId xmlns:a16="http://schemas.microsoft.com/office/drawing/2014/main" id="{942C1F78-B50D-4776-A189-C1B38AFED8DB}"/>
              </a:ext>
            </a:extLst>
          </p:cNvPr>
          <p:cNvSpPr>
            <a:spLocks noChangeArrowheads="1"/>
          </p:cNvSpPr>
          <p:nvPr/>
        </p:nvSpPr>
        <p:spPr bwMode="auto">
          <a:xfrm>
            <a:off x="2760663" y="4968875"/>
            <a:ext cx="3422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a:solidFill>
                  <a:srgbClr val="5D5D5D"/>
                </a:solidFill>
                <a:sym typeface="Arial" panose="020B0604020202020204" pitchFamily="34" charset="0"/>
              </a:rPr>
              <a:t>Woman</a:t>
            </a:r>
          </a:p>
        </p:txBody>
      </p:sp>
      <p:sp>
        <p:nvSpPr>
          <p:cNvPr id="36876" name="Rectangle 4">
            <a:extLst>
              <a:ext uri="{FF2B5EF4-FFF2-40B4-BE49-F238E27FC236}">
                <a16:creationId xmlns:a16="http://schemas.microsoft.com/office/drawing/2014/main" id="{2349A4C3-C96F-4578-8D59-3E57A1FD84B4}"/>
              </a:ext>
            </a:extLst>
          </p:cNvPr>
          <p:cNvSpPr>
            <a:spLocks noChangeArrowheads="1"/>
          </p:cNvSpPr>
          <p:nvPr/>
        </p:nvSpPr>
        <p:spPr bwMode="auto">
          <a:xfrm>
            <a:off x="2760663" y="3381375"/>
            <a:ext cx="3422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a:solidFill>
                  <a:srgbClr val="5D5D5D"/>
                </a:solidFill>
                <a:sym typeface="Arial" panose="020B0604020202020204" pitchFamily="34" charset="0"/>
              </a:rPr>
              <a:t>Man</a:t>
            </a:r>
          </a:p>
        </p:txBody>
      </p:sp>
      <p:sp>
        <p:nvSpPr>
          <p:cNvPr id="36877" name="Rectangle 4">
            <a:extLst>
              <a:ext uri="{FF2B5EF4-FFF2-40B4-BE49-F238E27FC236}">
                <a16:creationId xmlns:a16="http://schemas.microsoft.com/office/drawing/2014/main" id="{7B30F2FC-4AC1-4976-9ED6-7E2070BD66B6}"/>
              </a:ext>
            </a:extLst>
          </p:cNvPr>
          <p:cNvSpPr>
            <a:spLocks noChangeArrowheads="1"/>
          </p:cNvSpPr>
          <p:nvPr/>
        </p:nvSpPr>
        <p:spPr bwMode="auto">
          <a:xfrm>
            <a:off x="7548556" y="3390900"/>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FFFFFF"/>
                </a:solidFill>
                <a:sym typeface="Arial" panose="020B0604020202020204" pitchFamily="34" charset="0"/>
              </a:rPr>
              <a:t>33%</a:t>
            </a:r>
          </a:p>
        </p:txBody>
      </p:sp>
      <p:sp>
        <p:nvSpPr>
          <p:cNvPr id="36878" name="Rectangle 4">
            <a:extLst>
              <a:ext uri="{FF2B5EF4-FFF2-40B4-BE49-F238E27FC236}">
                <a16:creationId xmlns:a16="http://schemas.microsoft.com/office/drawing/2014/main" id="{75394238-1C79-49E9-B6B4-AE9E7434A684}"/>
              </a:ext>
            </a:extLst>
          </p:cNvPr>
          <p:cNvSpPr>
            <a:spLocks noChangeArrowheads="1"/>
          </p:cNvSpPr>
          <p:nvPr/>
        </p:nvSpPr>
        <p:spPr bwMode="auto">
          <a:xfrm>
            <a:off x="6104662" y="4991100"/>
            <a:ext cx="873214"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5D5D5D"/>
                </a:solidFill>
                <a:sym typeface="Arial" panose="020B0604020202020204" pitchFamily="34" charset="0"/>
              </a:rPr>
              <a:t>65%</a:t>
            </a:r>
          </a:p>
        </p:txBody>
      </p:sp>
      <p:sp>
        <p:nvSpPr>
          <p:cNvPr id="36879" name="Rectangle 4">
            <a:extLst>
              <a:ext uri="{FF2B5EF4-FFF2-40B4-BE49-F238E27FC236}">
                <a16:creationId xmlns:a16="http://schemas.microsoft.com/office/drawing/2014/main" id="{1E90A44C-758E-4022-8118-B18C9028F31C}"/>
              </a:ext>
            </a:extLst>
          </p:cNvPr>
          <p:cNvSpPr>
            <a:spLocks noChangeArrowheads="1"/>
          </p:cNvSpPr>
          <p:nvPr/>
        </p:nvSpPr>
        <p:spPr bwMode="auto">
          <a:xfrm>
            <a:off x="5263729" y="33924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5D5D5D"/>
                </a:solidFill>
                <a:sym typeface="Arial" panose="020B0604020202020204" pitchFamily="34" charset="0"/>
              </a:rPr>
              <a:t>54%</a:t>
            </a:r>
          </a:p>
        </p:txBody>
      </p:sp>
      <p:sp>
        <p:nvSpPr>
          <p:cNvPr id="18" name="Rectangle 4">
            <a:extLst>
              <a:ext uri="{FF2B5EF4-FFF2-40B4-BE49-F238E27FC236}">
                <a16:creationId xmlns:a16="http://schemas.microsoft.com/office/drawing/2014/main" id="{9961DA64-CAB7-4525-A424-BD1F4061EA09}"/>
              </a:ext>
            </a:extLst>
          </p:cNvPr>
          <p:cNvSpPr>
            <a:spLocks noChangeArrowheads="1"/>
          </p:cNvSpPr>
          <p:nvPr/>
        </p:nvSpPr>
        <p:spPr bwMode="auto">
          <a:xfrm>
            <a:off x="7548556" y="2935289"/>
            <a:ext cx="2308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spcBef>
                <a:spcPct val="50000"/>
              </a:spcBef>
              <a:defRPr/>
            </a:pPr>
            <a:r>
              <a:rPr lang="en-US" altLang="en-US" sz="2000" dirty="0">
                <a:solidFill>
                  <a:schemeClr val="accent4"/>
                </a:solidFill>
                <a:latin typeface="Calibri" pitchFamily="34" charset="0"/>
              </a:rPr>
              <a:t>Age 90</a:t>
            </a:r>
          </a:p>
        </p:txBody>
      </p:sp>
      <p:sp>
        <p:nvSpPr>
          <p:cNvPr id="19" name="Rectangle 18">
            <a:extLst>
              <a:ext uri="{FF2B5EF4-FFF2-40B4-BE49-F238E27FC236}">
                <a16:creationId xmlns:a16="http://schemas.microsoft.com/office/drawing/2014/main" id="{8E55056B-E495-487F-B391-F907C22E8105}"/>
              </a:ext>
            </a:extLst>
          </p:cNvPr>
          <p:cNvSpPr/>
          <p:nvPr/>
        </p:nvSpPr>
        <p:spPr>
          <a:xfrm>
            <a:off x="2724152" y="4865689"/>
            <a:ext cx="4320498" cy="7127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82" name="Rectangle 4">
            <a:extLst>
              <a:ext uri="{FF2B5EF4-FFF2-40B4-BE49-F238E27FC236}">
                <a16:creationId xmlns:a16="http://schemas.microsoft.com/office/drawing/2014/main" id="{BA774961-368A-480F-863D-A720F0CE2340}"/>
              </a:ext>
            </a:extLst>
          </p:cNvPr>
          <p:cNvSpPr>
            <a:spLocks noChangeArrowheads="1"/>
          </p:cNvSpPr>
          <p:nvPr/>
        </p:nvSpPr>
        <p:spPr bwMode="auto">
          <a:xfrm>
            <a:off x="2645016" y="2892426"/>
            <a:ext cx="45085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defTabSz="876300" eaLnBrk="1" hangingPunct="1">
              <a:spcBef>
                <a:spcPct val="50000"/>
              </a:spcBef>
              <a:buClrTx/>
              <a:buSzTx/>
              <a:buFontTx/>
              <a:buNone/>
            </a:pPr>
            <a:r>
              <a:rPr lang="en-US" altLang="en-US" sz="2000" dirty="0">
                <a:solidFill>
                  <a:srgbClr val="5D5D5D"/>
                </a:solidFill>
                <a:sym typeface="Arial" panose="020B0604020202020204" pitchFamily="34" charset="0"/>
              </a:rPr>
              <a:t>Chance of living to: 	Age 85</a:t>
            </a:r>
          </a:p>
        </p:txBody>
      </p:sp>
    </p:spTree>
  </p:cSld>
  <p:clrMapOvr>
    <a:masterClrMapping/>
  </p:clrMapOvr>
  <p:transition>
    <p:wipe dir="r"/>
  </p:transition>
</p:sld>
</file>

<file path=ppt/theme/theme1.xml><?xml version="1.0" encoding="utf-8"?>
<a:theme xmlns:a="http://schemas.openxmlformats.org/drawingml/2006/main" name="Office">
  <a:themeElements>
    <a:clrScheme name="fo colors">
      <a:dk1>
        <a:srgbClr val="919191"/>
      </a:dk1>
      <a:lt1>
        <a:srgbClr val="DADADA"/>
      </a:lt1>
      <a:dk2>
        <a:srgbClr val="0057A6"/>
      </a:dk2>
      <a:lt2>
        <a:srgbClr val="FEB807"/>
      </a:lt2>
      <a:accent1>
        <a:srgbClr val="6D6D6D"/>
      </a:accent1>
      <a:accent2>
        <a:srgbClr val="D76D31"/>
      </a:accent2>
      <a:accent3>
        <a:srgbClr val="085A8C"/>
      </a:accent3>
      <a:accent4>
        <a:srgbClr val="AFB743"/>
      </a:accent4>
      <a:accent5>
        <a:srgbClr val="67737A"/>
      </a:accent5>
      <a:accent6>
        <a:srgbClr val="177DB3"/>
      </a:accent6>
      <a:hlink>
        <a:srgbClr val="F9B549"/>
      </a:hlink>
      <a:folHlink>
        <a:srgbClr val="09A6D5"/>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rgbClr val="000000"/>
            </a:solidFill>
            <a:effectLst/>
            <a:latin typeface="Arial" pitchFamily="34" charset="0"/>
          </a:defRPr>
        </a:defPPr>
      </a:lstStyle>
    </a:lnDef>
  </a:objectDefaults>
  <a:extraClrSchemeLst>
    <a:extraClrScheme>
      <a:clrScheme name="Offic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85381</TotalTime>
  <Pages>60</Pages>
  <Words>11958</Words>
  <Application>Microsoft Office PowerPoint</Application>
  <PresentationFormat>Widescreen</PresentationFormat>
  <Paragraphs>598</Paragraphs>
  <Slides>46</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AgencyFB-Regular</vt:lpstr>
      <vt:lpstr>Arial</vt:lpstr>
      <vt:lpstr>Calibri</vt:lpstr>
      <vt:lpstr>Times New Roman</vt:lpstr>
      <vt:lpstr>Wingdings</vt:lpstr>
      <vt:lpstr>Office</vt:lpstr>
      <vt:lpstr>9_Office Theme</vt:lpstr>
      <vt:lpstr>PowerPoint Presentation</vt:lpstr>
      <vt:lpstr>PowerPoint Presentation</vt:lpstr>
      <vt:lpstr>When You Imagine Your Retirement,  What Do You See?</vt:lpstr>
      <vt:lpstr>With So Many Financial Challenges,  How Do You Make Retirement a Priority?</vt:lpstr>
      <vt:lpstr>PowerPoint Presentation</vt:lpstr>
      <vt:lpstr>Factors That Influence Your Retirement Income Needs: The “Whys”</vt:lpstr>
      <vt:lpstr>Retirement Age</vt:lpstr>
      <vt:lpstr>Planned and Actual Retirement Age</vt:lpstr>
      <vt:lpstr>Length of Retirement</vt:lpstr>
      <vt:lpstr>Health-Care Needs</vt:lpstr>
      <vt:lpstr>Inflation</vt:lpstr>
      <vt:lpstr>Lifestyle</vt:lpstr>
      <vt:lpstr>Possible Sources of Income</vt:lpstr>
      <vt:lpstr>Social Security</vt:lpstr>
      <vt:lpstr>Continued Employment Earnings</vt:lpstr>
      <vt:lpstr>Personal Savings and Investments</vt:lpstr>
      <vt:lpstr>The Value of Tax Deferral</vt:lpstr>
      <vt:lpstr>Calculate Your Goal</vt:lpstr>
      <vt:lpstr>PowerPoint Presentation</vt:lpstr>
      <vt:lpstr>Work-Based Retirement Savings Plans</vt:lpstr>
      <vt:lpstr>Roth Contributions</vt:lpstr>
      <vt:lpstr>Traditional IRA</vt:lpstr>
      <vt:lpstr>Roth IRA</vt:lpstr>
      <vt:lpstr>Annuities</vt:lpstr>
      <vt:lpstr>Types of Annuities  </vt:lpstr>
      <vt:lpstr>Taxable Investments</vt:lpstr>
      <vt:lpstr>Invest Wisely</vt:lpstr>
      <vt:lpstr>Diversification</vt:lpstr>
      <vt:lpstr>Diversification</vt:lpstr>
      <vt:lpstr>Asset Allocation</vt:lpstr>
      <vt:lpstr>Personalizing Your Asset Allocation Model</vt:lpstr>
      <vt:lpstr>Conservative Asset Allocation Model </vt:lpstr>
      <vt:lpstr>Aggressive Asset Allocation Model </vt:lpstr>
      <vt:lpstr>How Much Risk Can You Stand?</vt:lpstr>
      <vt:lpstr>Why Your Time Horizon and Risk Tolerance Matter</vt:lpstr>
      <vt:lpstr>Dollar-Cost Averaging</vt:lpstr>
      <vt:lpstr>Dollar-Cost Averaging Example</vt:lpstr>
      <vt:lpstr>PowerPoint Presentation</vt:lpstr>
      <vt:lpstr>Periodic Portfolio Reviews and Maintenance</vt:lpstr>
      <vt:lpstr>Prepare for the Unexpected</vt:lpstr>
      <vt:lpstr>Long-Term Care Strategy</vt:lpstr>
      <vt:lpstr>What Can You Do Today?</vt:lpstr>
      <vt:lpstr>Start Saving Now</vt:lpstr>
      <vt:lpstr>Putting Your Knowledge to Work</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fo_retirement</dc:title>
  <dc:subject>Retirement Investment Strategies</dc:subject>
  <dc:creator>Emerald Publications</dc:creator>
  <cp:keywords>FocusOn Series</cp:keywords>
  <dc:description>This presentation is copyright 1997 by Emerald Publications.  All rights reserved.</dc:description>
  <cp:lastModifiedBy>jennifer.franchi@web.lpl.com</cp:lastModifiedBy>
  <cp:revision>3634</cp:revision>
  <cp:lastPrinted>2022-02-01T16:26:13Z</cp:lastPrinted>
  <dcterms:created xsi:type="dcterms:W3CDTF">2001-01-05T01:37:45Z</dcterms:created>
  <dcterms:modified xsi:type="dcterms:W3CDTF">2022-07-26T13:44:22Z</dcterms:modified>
</cp:coreProperties>
</file>