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707" r:id="rId1"/>
    <p:sldMasterId id="2147483753" r:id="rId2"/>
    <p:sldMasterId id="2147483760" r:id="rId3"/>
    <p:sldMasterId id="2147483764" r:id="rId4"/>
    <p:sldMasterId id="2147483766" r:id="rId5"/>
  </p:sldMasterIdLst>
  <p:notesMasterIdLst>
    <p:notesMasterId r:id="rId26"/>
  </p:notesMasterIdLst>
  <p:handoutMasterIdLst>
    <p:handoutMasterId r:id="rId27"/>
  </p:handoutMasterIdLst>
  <p:sldIdLst>
    <p:sldId id="826" r:id="rId6"/>
    <p:sldId id="841" r:id="rId7"/>
    <p:sldId id="842" r:id="rId8"/>
    <p:sldId id="844" r:id="rId9"/>
    <p:sldId id="845" r:id="rId10"/>
    <p:sldId id="873" r:id="rId11"/>
    <p:sldId id="874" r:id="rId12"/>
    <p:sldId id="875" r:id="rId13"/>
    <p:sldId id="876" r:id="rId14"/>
    <p:sldId id="877" r:id="rId15"/>
    <p:sldId id="878" r:id="rId16"/>
    <p:sldId id="879" r:id="rId17"/>
    <p:sldId id="880" r:id="rId18"/>
    <p:sldId id="881" r:id="rId19"/>
    <p:sldId id="882" r:id="rId20"/>
    <p:sldId id="883" r:id="rId21"/>
    <p:sldId id="884" r:id="rId22"/>
    <p:sldId id="885" r:id="rId23"/>
    <p:sldId id="886" r:id="rId24"/>
    <p:sldId id="887" r:id="rId25"/>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A"/>
    <a:srgbClr val="0F406A"/>
    <a:srgbClr val="FFFFFF"/>
    <a:srgbClr val="072C62"/>
    <a:srgbClr val="000000"/>
    <a:srgbClr val="003E73"/>
    <a:srgbClr val="E1F1FF"/>
    <a:srgbClr val="FFFF66"/>
    <a:srgbClr val="FF9900"/>
    <a:srgbClr val="CC33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9" autoAdjust="0"/>
    <p:restoredTop sz="84633" autoAdjust="0"/>
  </p:normalViewPr>
  <p:slideViewPr>
    <p:cSldViewPr snapToGrid="0" snapToObjects="1">
      <p:cViewPr varScale="1">
        <p:scale>
          <a:sx n="73" d="100"/>
          <a:sy n="73" d="100"/>
        </p:scale>
        <p:origin x="1368" y="60"/>
      </p:cViewPr>
      <p:guideLst>
        <p:guide orient="horz"/>
        <p:guide/>
      </p:guideLst>
    </p:cSldViewPr>
  </p:slideViewPr>
  <p:outlineViewPr>
    <p:cViewPr>
      <p:scale>
        <a:sx n="33" d="100"/>
        <a:sy n="33" d="100"/>
      </p:scale>
      <p:origin x="0" y="174"/>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29" d="100"/>
          <a:sy n="29" d="100"/>
        </p:scale>
        <p:origin x="-3828" y="-84"/>
      </p:cViewPr>
      <p:guideLst>
        <p:guide orient="horz"/>
        <p:guide/>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Line 8"/>
          <p:cNvSpPr>
            <a:spLocks noChangeShapeType="1"/>
          </p:cNvSpPr>
          <p:nvPr/>
        </p:nvSpPr>
        <p:spPr bwMode="auto">
          <a:xfrm>
            <a:off x="103188" y="8953500"/>
            <a:ext cx="6805612" cy="0"/>
          </a:xfrm>
          <a:prstGeom prst="line">
            <a:avLst/>
          </a:prstGeom>
          <a:noFill/>
          <a:ln w="9525">
            <a:solidFill>
              <a:srgbClr val="84B4CE"/>
            </a:solidFill>
            <a:round/>
            <a:headEnd/>
            <a:tailEnd/>
          </a:ln>
          <a:effectLst/>
        </p:spPr>
        <p:txBody>
          <a:bodyPr wrap="none" lIns="92470" tIns="46236" rIns="92470" bIns="46236" anchor="ctr"/>
          <a:lstStyle/>
          <a:p>
            <a:pPr algn="ctr" eaLnBrk="0" hangingPunct="0">
              <a:defRPr/>
            </a:pPr>
            <a:endParaRPr lang="en-US" dirty="0"/>
          </a:p>
        </p:txBody>
      </p:sp>
      <p:sp>
        <p:nvSpPr>
          <p:cNvPr id="7" name="TextBox 6"/>
          <p:cNvSpPr txBox="1"/>
          <p:nvPr/>
        </p:nvSpPr>
        <p:spPr>
          <a:xfrm>
            <a:off x="6419850" y="9034463"/>
            <a:ext cx="315913" cy="125412"/>
          </a:xfrm>
          <a:prstGeom prst="rect">
            <a:avLst/>
          </a:prstGeom>
          <a:noFill/>
          <a:ln w="9525">
            <a:noFill/>
            <a:miter lim="800000"/>
            <a:headEnd/>
            <a:tailEnd/>
          </a:ln>
          <a:effectLst/>
        </p:spPr>
        <p:txBody>
          <a:bodyPr lIns="0" tIns="0" rIns="0" bIns="0" anchor="ctr">
            <a:spAutoFit/>
          </a:bodyPr>
          <a:lstStyle>
            <a:defPPr>
              <a:defRPr lang="en-US"/>
            </a:defPPr>
            <a:lvl1pPr algn="r">
              <a:defRPr sz="800" b="0"/>
            </a:lvl1pPr>
          </a:lstStyle>
          <a:p>
            <a:pPr eaLnBrk="0" hangingPunct="0">
              <a:defRPr/>
            </a:pPr>
            <a:fld id="{360AD12D-CD41-4A1D-9A65-E99A836145C6}" type="slidenum">
              <a:rPr lang="en-US" smtClean="0"/>
              <a:pPr eaLnBrk="0" hangingPunct="0">
                <a:defRPr/>
              </a:pPr>
              <a:t>‹#›</a:t>
            </a:fld>
            <a:endParaRPr lang="en-US" dirty="0"/>
          </a:p>
        </p:txBody>
      </p:sp>
      <p:pic>
        <p:nvPicPr>
          <p:cNvPr id="28676" name="Picture 4" descr="LPL_logo_MASTER_K"/>
          <p:cNvPicPr>
            <a:picLocks noChangeAspect="1" noChangeArrowheads="1"/>
          </p:cNvPicPr>
          <p:nvPr/>
        </p:nvPicPr>
        <p:blipFill>
          <a:blip r:embed="rId2"/>
          <a:srcRect/>
          <a:stretch>
            <a:fillRect/>
          </a:stretch>
        </p:blipFill>
        <p:spPr bwMode="auto">
          <a:xfrm>
            <a:off x="5116514" y="347663"/>
            <a:ext cx="1576387" cy="200025"/>
          </a:xfrm>
          <a:prstGeom prst="rect">
            <a:avLst/>
          </a:prstGeom>
          <a:noFill/>
          <a:ln w="9525">
            <a:noFill/>
            <a:miter lim="800000"/>
            <a:headEnd/>
            <a:tailEnd/>
          </a:ln>
        </p:spPr>
      </p:pic>
    </p:spTree>
    <p:extLst>
      <p:ext uri="{BB962C8B-B14F-4D97-AF65-F5344CB8AC3E}">
        <p14:creationId xmlns:p14="http://schemas.microsoft.com/office/powerpoint/2010/main" val="41151936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676275" y="347663"/>
            <a:ext cx="3189288" cy="2392362"/>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66751" y="2862264"/>
            <a:ext cx="6086475" cy="5884862"/>
          </a:xfrm>
          <a:prstGeom prst="rect">
            <a:avLst/>
          </a:prstGeom>
          <a:noFill/>
          <a:ln w="9525">
            <a:noFill/>
            <a:miter lim="800000"/>
            <a:headEnd/>
            <a:tailEnd/>
          </a:ln>
          <a:effectLst/>
        </p:spPr>
        <p:txBody>
          <a:bodyPr vert="horz" wrap="square" lIns="92470" tIns="46236" rIns="92470" bIns="462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4" name="Line 8"/>
          <p:cNvSpPr>
            <a:spLocks noChangeShapeType="1"/>
          </p:cNvSpPr>
          <p:nvPr/>
        </p:nvSpPr>
        <p:spPr bwMode="auto">
          <a:xfrm>
            <a:off x="103188" y="8953500"/>
            <a:ext cx="6805612" cy="0"/>
          </a:xfrm>
          <a:prstGeom prst="line">
            <a:avLst/>
          </a:prstGeom>
          <a:noFill/>
          <a:ln w="9525">
            <a:solidFill>
              <a:srgbClr val="84B4CE"/>
            </a:solidFill>
            <a:round/>
            <a:headEnd/>
            <a:tailEnd/>
          </a:ln>
          <a:effectLst/>
        </p:spPr>
        <p:txBody>
          <a:bodyPr wrap="none" lIns="92470" tIns="46236" rIns="92470" bIns="46236" anchor="ctr"/>
          <a:lstStyle/>
          <a:p>
            <a:pPr algn="ctr" eaLnBrk="0" hangingPunct="0">
              <a:defRPr/>
            </a:pPr>
            <a:endParaRPr lang="en-US" dirty="0"/>
          </a:p>
        </p:txBody>
      </p:sp>
      <p:sp>
        <p:nvSpPr>
          <p:cNvPr id="9" name="TextBox 8"/>
          <p:cNvSpPr txBox="1"/>
          <p:nvPr/>
        </p:nvSpPr>
        <p:spPr>
          <a:xfrm>
            <a:off x="6419850" y="9034463"/>
            <a:ext cx="315913" cy="125412"/>
          </a:xfrm>
          <a:prstGeom prst="rect">
            <a:avLst/>
          </a:prstGeom>
          <a:noFill/>
          <a:ln w="9525">
            <a:noFill/>
            <a:miter lim="800000"/>
            <a:headEnd/>
            <a:tailEnd/>
          </a:ln>
          <a:effectLst/>
        </p:spPr>
        <p:txBody>
          <a:bodyPr lIns="0" tIns="0" rIns="0" bIns="0" anchor="ctr">
            <a:spAutoFit/>
          </a:bodyPr>
          <a:lstStyle>
            <a:defPPr>
              <a:defRPr lang="en-US"/>
            </a:defPPr>
            <a:lvl1pPr algn="r">
              <a:defRPr sz="800" b="0"/>
            </a:lvl1pPr>
          </a:lstStyle>
          <a:p>
            <a:pPr eaLnBrk="0" hangingPunct="0">
              <a:defRPr/>
            </a:pPr>
            <a:fld id="{D5653365-6C47-4E7F-AA94-982214B23E0B}" type="slidenum">
              <a:rPr lang="en-US" smtClean="0"/>
              <a:pPr eaLnBrk="0" hangingPunct="0">
                <a:defRPr/>
              </a:pPr>
              <a:t>‹#›</a:t>
            </a:fld>
            <a:endParaRPr lang="en-US" dirty="0"/>
          </a:p>
        </p:txBody>
      </p:sp>
      <p:pic>
        <p:nvPicPr>
          <p:cNvPr id="27654" name="Picture 4" descr="LPL_logo_MASTER_K"/>
          <p:cNvPicPr>
            <a:picLocks noChangeAspect="1" noChangeArrowheads="1"/>
          </p:cNvPicPr>
          <p:nvPr/>
        </p:nvPicPr>
        <p:blipFill>
          <a:blip r:embed="rId2"/>
          <a:srcRect/>
          <a:stretch>
            <a:fillRect/>
          </a:stretch>
        </p:blipFill>
        <p:spPr bwMode="auto">
          <a:xfrm>
            <a:off x="5116514" y="347663"/>
            <a:ext cx="1576387" cy="200025"/>
          </a:xfrm>
          <a:prstGeom prst="rect">
            <a:avLst/>
          </a:prstGeom>
          <a:noFill/>
          <a:ln w="9525">
            <a:noFill/>
            <a:miter lim="800000"/>
            <a:headEnd/>
            <a:tailEnd/>
          </a:ln>
        </p:spPr>
      </p:pic>
    </p:spTree>
    <p:extLst>
      <p:ext uri="{BB962C8B-B14F-4D97-AF65-F5344CB8AC3E}">
        <p14:creationId xmlns:p14="http://schemas.microsoft.com/office/powerpoint/2010/main" val="1952889518"/>
      </p:ext>
    </p:extLst>
  </p:cSld>
  <p:clrMap bg1="lt1" tx1="dk1" bg2="lt2" tx2="dk2" accent1="accent1" accent2="accent2" accent3="accent3" accent4="accent4" accent5="accent5" accent6="accent6" hlink="hlink" folHlink="folHlink"/>
  <p:hf sldNum="0" hdr="0" ftr="0" dt="0"/>
  <p:notesStyle>
    <a:lvl1pPr algn="just" rtl="0" eaLnBrk="0" fontAlgn="base" hangingPunct="0">
      <a:lnSpc>
        <a:spcPct val="95000"/>
      </a:lnSpc>
      <a:spcBef>
        <a:spcPct val="50000"/>
      </a:spcBef>
      <a:spcAft>
        <a:spcPct val="0"/>
      </a:spcAft>
      <a:defRPr sz="1200" kern="1200">
        <a:solidFill>
          <a:schemeClr val="tx1"/>
        </a:solidFill>
        <a:latin typeface="Arial" charset="0"/>
        <a:ea typeface="+mn-ea"/>
        <a:cs typeface="+mn-cs"/>
      </a:defRPr>
    </a:lvl1pPr>
    <a:lvl2pPr marL="114300" indent="-112713" algn="l" rtl="0" eaLnBrk="0" fontAlgn="base" hangingPunct="0">
      <a:lnSpc>
        <a:spcPct val="95000"/>
      </a:lnSpc>
      <a:spcBef>
        <a:spcPct val="35000"/>
      </a:spcBef>
      <a:spcAft>
        <a:spcPct val="0"/>
      </a:spcAft>
      <a:buChar char="•"/>
      <a:defRPr sz="1200" kern="1200">
        <a:solidFill>
          <a:schemeClr val="tx1"/>
        </a:solidFill>
        <a:latin typeface="Arial" charset="0"/>
        <a:ea typeface="+mn-ea"/>
        <a:cs typeface="+mn-cs"/>
      </a:defRPr>
    </a:lvl2pPr>
    <a:lvl3pPr marL="349250" indent="-158750" algn="l" rtl="0" eaLnBrk="0" fontAlgn="base" hangingPunct="0">
      <a:lnSpc>
        <a:spcPct val="95000"/>
      </a:lnSpc>
      <a:spcBef>
        <a:spcPct val="35000"/>
      </a:spcBef>
      <a:spcAft>
        <a:spcPct val="0"/>
      </a:spcAft>
      <a:buChar char="–"/>
      <a:defRPr sz="1000" kern="1200">
        <a:solidFill>
          <a:schemeClr val="tx1"/>
        </a:solidFill>
        <a:latin typeface="Arial" charset="0"/>
        <a:ea typeface="+mn-ea"/>
        <a:cs typeface="+mn-cs"/>
      </a:defRPr>
    </a:lvl3pPr>
    <a:lvl4pPr marL="641350" indent="-95250" algn="l" rtl="0" eaLnBrk="0" fontAlgn="base" hangingPunct="0">
      <a:spcBef>
        <a:spcPct val="30000"/>
      </a:spcBef>
      <a:spcAft>
        <a:spcPct val="0"/>
      </a:spcAft>
      <a:defRPr sz="1000" kern="1200">
        <a:solidFill>
          <a:schemeClr val="tx1"/>
        </a:solidFill>
        <a:latin typeface="Arial" charset="0"/>
        <a:ea typeface="+mn-ea"/>
        <a:cs typeface="+mn-cs"/>
      </a:defRPr>
    </a:lvl4pPr>
    <a:lvl5pPr marL="968375"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70E58550-FDCE-41DA-8473-462D76008629}" type="slidenum">
              <a:rPr lang="en-US" smtClean="0">
                <a:solidFill>
                  <a:prstClr val="black"/>
                </a:solidFill>
              </a:rPr>
              <a:pPr/>
              <a:t>0</a:t>
            </a:fld>
            <a:endParaRPr lang="en-US" dirty="0">
              <a:solidFill>
                <a:prstClr val="black"/>
              </a:solidFill>
            </a:endParaRPr>
          </a:p>
        </p:txBody>
      </p:sp>
    </p:spTree>
    <p:extLst>
      <p:ext uri="{BB962C8B-B14F-4D97-AF65-F5344CB8AC3E}">
        <p14:creationId xmlns:p14="http://schemas.microsoft.com/office/powerpoint/2010/main" val="1185118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discuss with them the objective of what were are talking about in this session is to create meaningful engagement with the 50 to 65 year old customer base of their institution and provide them with solid financial planning advice regarding issues facing them during retirement.</a:t>
            </a:r>
          </a:p>
        </p:txBody>
      </p:sp>
    </p:spTree>
    <p:extLst>
      <p:ext uri="{BB962C8B-B14F-4D97-AF65-F5344CB8AC3E}">
        <p14:creationId xmlns:p14="http://schemas.microsoft.com/office/powerpoint/2010/main" val="151041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state the benefits of the program being the bullet points listed on the slide.</a:t>
            </a:r>
          </a:p>
        </p:txBody>
      </p:sp>
    </p:spTree>
    <p:extLst>
      <p:ext uri="{BB962C8B-B14F-4D97-AF65-F5344CB8AC3E}">
        <p14:creationId xmlns:p14="http://schemas.microsoft.com/office/powerpoint/2010/main" val="14088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provide an overview of the program by reading the bullet points listed on the slide</a:t>
            </a:r>
          </a:p>
        </p:txBody>
      </p:sp>
    </p:spTree>
    <p:extLst>
      <p:ext uri="{BB962C8B-B14F-4D97-AF65-F5344CB8AC3E}">
        <p14:creationId xmlns:p14="http://schemas.microsoft.com/office/powerpoint/2010/main" val="99576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talk to them about getting comfortable with stepping outside of their comfort zone to engage the client.</a:t>
            </a:r>
          </a:p>
        </p:txBody>
      </p:sp>
    </p:spTree>
    <p:extLst>
      <p:ext uri="{BB962C8B-B14F-4D97-AF65-F5344CB8AC3E}">
        <p14:creationId xmlns:p14="http://schemas.microsoft.com/office/powerpoint/2010/main" val="405097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read this sample script of a birthday call program and work with them to personalize it to themselves.</a:t>
            </a:r>
          </a:p>
        </p:txBody>
      </p:sp>
    </p:spTree>
    <p:extLst>
      <p:ext uri="{BB962C8B-B14F-4D97-AF65-F5344CB8AC3E}">
        <p14:creationId xmlns:p14="http://schemas.microsoft.com/office/powerpoint/2010/main" val="103353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spend 20 to 30 minutes practicing their script by pairing them up into groups of 3.</a:t>
            </a:r>
          </a:p>
        </p:txBody>
      </p:sp>
    </p:spTree>
    <p:extLst>
      <p:ext uri="{BB962C8B-B14F-4D97-AF65-F5344CB8AC3E}">
        <p14:creationId xmlns:p14="http://schemas.microsoft.com/office/powerpoint/2010/main" val="86511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review with them the details regarding when they should make their birthday calls as detailed in the bullet points.</a:t>
            </a:r>
          </a:p>
        </p:txBody>
      </p:sp>
    </p:spTree>
    <p:extLst>
      <p:ext uri="{BB962C8B-B14F-4D97-AF65-F5344CB8AC3E}">
        <p14:creationId xmlns:p14="http://schemas.microsoft.com/office/powerpoint/2010/main" val="1229191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end the session by revisiting the story of the Walmart greeter and reviewing the three bullet points listed on the slide.</a:t>
            </a:r>
          </a:p>
        </p:txBody>
      </p:sp>
    </p:spTree>
    <p:extLst>
      <p:ext uri="{BB962C8B-B14F-4D97-AF65-F5344CB8AC3E}">
        <p14:creationId xmlns:p14="http://schemas.microsoft.com/office/powerpoint/2010/main" val="17435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disclosures</a:t>
            </a:r>
          </a:p>
        </p:txBody>
      </p:sp>
    </p:spTree>
    <p:extLst>
      <p:ext uri="{BB962C8B-B14F-4D97-AF65-F5344CB8AC3E}">
        <p14:creationId xmlns:p14="http://schemas.microsoft.com/office/powerpoint/2010/main" val="205745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them visualize the Walmart greeter we have all seen and been greeted by.</a:t>
            </a:r>
          </a:p>
          <a:p>
            <a:endParaRPr lang="en-US" dirty="0"/>
          </a:p>
          <a:p>
            <a:r>
              <a:rPr lang="en-US" dirty="0"/>
              <a:t>I then read the bullet points as laid out on the slide and ask the questions presented.</a:t>
            </a:r>
          </a:p>
        </p:txBody>
      </p:sp>
    </p:spTree>
    <p:extLst>
      <p:ext uri="{BB962C8B-B14F-4D97-AF65-F5344CB8AC3E}">
        <p14:creationId xmlns:p14="http://schemas.microsoft.com/office/powerpoint/2010/main" val="12021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 them the question on the slide.  </a:t>
            </a:r>
          </a:p>
          <a:p>
            <a:endParaRPr lang="en-US" dirty="0"/>
          </a:p>
          <a:p>
            <a:r>
              <a:rPr lang="en-US" dirty="0"/>
              <a:t>After they respond I inform them the most important piece of a jigsaw puzzle is the picture on the box. </a:t>
            </a:r>
          </a:p>
        </p:txBody>
      </p:sp>
    </p:spTree>
    <p:extLst>
      <p:ext uri="{BB962C8B-B14F-4D97-AF65-F5344CB8AC3E}">
        <p14:creationId xmlns:p14="http://schemas.microsoft.com/office/powerpoint/2010/main" val="282038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ask them to imagine how hard it would be to put a jigsaw puzzle together if you had no idea what type of picture you were trying to create.</a:t>
            </a:r>
          </a:p>
        </p:txBody>
      </p:sp>
    </p:spTree>
    <p:extLst>
      <p:ext uri="{BB962C8B-B14F-4D97-AF65-F5344CB8AC3E}">
        <p14:creationId xmlns:p14="http://schemas.microsoft.com/office/powerpoint/2010/main" val="100393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them through a short exercise?</a:t>
            </a:r>
          </a:p>
          <a:p>
            <a:r>
              <a:rPr lang="en-US" dirty="0"/>
              <a:t>1. Have them list their top 5 clients</a:t>
            </a:r>
          </a:p>
          <a:p>
            <a:r>
              <a:rPr lang="en-US" dirty="0"/>
              <a:t>2. Have them list their greatest needs</a:t>
            </a:r>
          </a:p>
          <a:p>
            <a:r>
              <a:rPr lang="en-US" dirty="0"/>
              <a:t>3. Have them circle the red X if they have not talked to the client about their greatest need</a:t>
            </a:r>
          </a:p>
          <a:p>
            <a:r>
              <a:rPr lang="en-US" dirty="0"/>
              <a:t>4. </a:t>
            </a:r>
            <a:r>
              <a:rPr lang="en-US"/>
              <a:t>Have them list the number of times they have an opportunity to be in front of the client over the course of a year.</a:t>
            </a:r>
          </a:p>
          <a:p>
            <a:endParaRPr lang="en-US"/>
          </a:p>
        </p:txBody>
      </p:sp>
    </p:spTree>
    <p:extLst>
      <p:ext uri="{BB962C8B-B14F-4D97-AF65-F5344CB8AC3E}">
        <p14:creationId xmlns:p14="http://schemas.microsoft.com/office/powerpoint/2010/main" val="148122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a moment of truth is:  It is the opportunities you have to engage your clients to find out more about them and what their needs are.</a:t>
            </a:r>
          </a:p>
          <a:p>
            <a:endParaRPr lang="en-US" dirty="0"/>
          </a:p>
          <a:p>
            <a:r>
              <a:rPr lang="en-US" dirty="0"/>
              <a:t>I have them visualize one of the clients they listed on the previous slide and add up the number of opportunities they have had over the course of the last 12 months and ask them what they did with those opportunities.  </a:t>
            </a:r>
            <a:r>
              <a:rPr lang="en-US"/>
              <a:t>Did they make the most of them and engage the client or squander them and do nothing with them.</a:t>
            </a:r>
          </a:p>
          <a:p>
            <a:endParaRPr lang="en-US"/>
          </a:p>
        </p:txBody>
      </p:sp>
    </p:spTree>
    <p:extLst>
      <p:ext uri="{BB962C8B-B14F-4D97-AF65-F5344CB8AC3E}">
        <p14:creationId xmlns:p14="http://schemas.microsoft.com/office/powerpoint/2010/main" val="254535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95000"/>
              </a:lnSpc>
              <a:spcBef>
                <a:spcPct val="50000"/>
              </a:spcBef>
              <a:spcAft>
                <a:spcPct val="0"/>
              </a:spcAft>
              <a:buClrTx/>
              <a:buSzTx/>
              <a:buFontTx/>
              <a:buNone/>
              <a:tabLst/>
              <a:defRPr/>
            </a:pPr>
            <a:r>
              <a:rPr lang="en-US" dirty="0"/>
              <a:t>I tell the story of a tree in my backyard that blew over twice in windstorms over the course of 8 years and the investment, planning, and teamwork it required to save the tree the second time compared to the first time due to the growth of the tree.  </a:t>
            </a:r>
            <a:r>
              <a:rPr lang="en-US"/>
              <a:t>The point is as things grow the problems encountered usually become more complex and require more expertise, teamwork, planning and investment to solve.</a:t>
            </a:r>
          </a:p>
          <a:p>
            <a:endParaRPr lang="en-US"/>
          </a:p>
        </p:txBody>
      </p:sp>
    </p:spTree>
    <p:extLst>
      <p:ext uri="{BB962C8B-B14F-4D97-AF65-F5344CB8AC3E}">
        <p14:creationId xmlns:p14="http://schemas.microsoft.com/office/powerpoint/2010/main" val="331913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95000"/>
              </a:lnSpc>
              <a:spcBef>
                <a:spcPct val="50000"/>
              </a:spcBef>
              <a:spcAft>
                <a:spcPct val="0"/>
              </a:spcAft>
              <a:buClrTx/>
              <a:buSzTx/>
              <a:buFontTx/>
              <a:buNone/>
              <a:tabLst/>
              <a:defRPr/>
            </a:pPr>
            <a:r>
              <a:rPr lang="en-US" dirty="0"/>
              <a:t>I tell the story of me as a little boy saving up coins I found in the cushions of couches and car seats to save up enough money to buy a bike.  The point of this slide is to drive home the point that we develop credibility and build value with clients over time by focusing on helping them with the little things that may seem insignificant.  It is the cumulative effect of all the small things we do that position us to win the knife fights.</a:t>
            </a:r>
          </a:p>
          <a:p>
            <a:endParaRPr lang="en-US" dirty="0"/>
          </a:p>
        </p:txBody>
      </p:sp>
    </p:spTree>
    <p:extLst>
      <p:ext uri="{BB962C8B-B14F-4D97-AF65-F5344CB8AC3E}">
        <p14:creationId xmlns:p14="http://schemas.microsoft.com/office/powerpoint/2010/main" val="417640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28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s w bar and header">
    <p:spTree>
      <p:nvGrpSpPr>
        <p:cNvPr id="1" name=""/>
        <p:cNvGrpSpPr/>
        <p:nvPr/>
      </p:nvGrpSpPr>
      <p:grpSpPr>
        <a:xfrm>
          <a:off x="0" y="0"/>
          <a:ext cx="0" cy="0"/>
          <a:chOff x="0" y="0"/>
          <a:chExt cx="0" cy="0"/>
        </a:xfrm>
      </p:grpSpPr>
      <p:sp>
        <p:nvSpPr>
          <p:cNvPr id="5" name="Title 1"/>
          <p:cNvSpPr>
            <a:spLocks noGrp="1"/>
          </p:cNvSpPr>
          <p:nvPr>
            <p:ph type="title"/>
          </p:nvPr>
        </p:nvSpPr>
        <p:spPr>
          <a:xfrm>
            <a:off x="208955" y="792140"/>
            <a:ext cx="8008175" cy="723900"/>
          </a:xfrm>
          <a:prstGeom prst="rect">
            <a:avLst/>
          </a:prstGeom>
        </p:spPr>
        <p:txBody>
          <a:bodyPr/>
          <a:lstStyle>
            <a:lvl1pPr algn="l">
              <a:defRPr sz="2400" b="1" i="0" baseline="0">
                <a:solidFill>
                  <a:schemeClr val="accent3">
                    <a:lumMod val="50000"/>
                  </a:schemeClr>
                </a:solidFill>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283274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header only">
    <p:spTree>
      <p:nvGrpSpPr>
        <p:cNvPr id="1" name=""/>
        <p:cNvGrpSpPr/>
        <p:nvPr/>
      </p:nvGrpSpPr>
      <p:grpSpPr>
        <a:xfrm>
          <a:off x="0" y="0"/>
          <a:ext cx="0" cy="0"/>
          <a:chOff x="0" y="0"/>
          <a:chExt cx="0" cy="0"/>
        </a:xfrm>
      </p:grpSpPr>
      <p:sp>
        <p:nvSpPr>
          <p:cNvPr id="4" name="Title 1"/>
          <p:cNvSpPr>
            <a:spLocks noGrp="1"/>
          </p:cNvSpPr>
          <p:nvPr>
            <p:ph type="title"/>
          </p:nvPr>
        </p:nvSpPr>
        <p:spPr>
          <a:xfrm>
            <a:off x="815784" y="548577"/>
            <a:ext cx="8099615" cy="649287"/>
          </a:xfrm>
          <a:prstGeom prst="rect">
            <a:avLst/>
          </a:prstGeom>
        </p:spPr>
        <p:txBody>
          <a:bodyPr/>
          <a:lstStyle>
            <a:lvl1pPr algn="l">
              <a:defRPr sz="2400" b="1" i="0" baseline="0">
                <a:solidFill>
                  <a:schemeClr val="accent3">
                    <a:lumMod val="50000"/>
                  </a:schemeClr>
                </a:solidFill>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267765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with 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435" y="2005013"/>
            <a:ext cx="7532688" cy="4129087"/>
          </a:xfrm>
          <a:prstGeom prst="rect">
            <a:avLst/>
          </a:prstGeom>
        </p:spPr>
        <p:txBody>
          <a:bodyPr/>
          <a:lstStyle>
            <a:lvl1pPr>
              <a:defRPr b="1" baseline="0">
                <a:solidFill>
                  <a:schemeClr val="accent2">
                    <a:lumMod val="50000"/>
                  </a:schemeClr>
                </a:solidFill>
                <a:latin typeface="Arial" panose="020B0604020202020204" pitchFamily="34" charset="0"/>
                <a:cs typeface="Arial" panose="020B0604020202020204" pitchFamily="34" charset="0"/>
              </a:defRPr>
            </a:lvl1pPr>
            <a:lvl2pPr>
              <a:defRPr sz="1600" baseline="0">
                <a:solidFill>
                  <a:srgbClr val="000000"/>
                </a:solidFill>
                <a:latin typeface="Arial" panose="020B0604020202020204" pitchFamily="34" charset="0"/>
                <a:cs typeface="Arial" panose="020B0604020202020204" pitchFamily="34" charset="0"/>
              </a:defRPr>
            </a:lvl2pPr>
            <a:lvl3pPr>
              <a:defRPr sz="1600" baseline="0">
                <a:solidFill>
                  <a:srgbClr val="000000"/>
                </a:solidFill>
                <a:latin typeface="Arial" panose="020B0604020202020204" pitchFamily="34" charset="0"/>
                <a:cs typeface="Arial" panose="020B0604020202020204" pitchFamily="34" charset="0"/>
              </a:defRPr>
            </a:lvl3pPr>
            <a:lvl4pPr>
              <a:defRPr sz="1600" baseline="0">
                <a:solidFill>
                  <a:srgbClr val="000000"/>
                </a:solidFill>
                <a:latin typeface="Arial" panose="020B0604020202020204" pitchFamily="34" charset="0"/>
                <a:cs typeface="Arial" panose="020B0604020202020204" pitchFamily="34" charset="0"/>
              </a:defRPr>
            </a:lvl4pPr>
            <a:lvl5pPr>
              <a:defRPr sz="1600" baseline="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815785" y="566865"/>
            <a:ext cx="6788150" cy="723900"/>
          </a:xfrm>
          <a:prstGeom prst="rect">
            <a:avLst/>
          </a:prstGeom>
        </p:spPr>
        <p:txBody>
          <a:bodyPr/>
          <a:lstStyle>
            <a:lvl1pPr algn="l">
              <a:defRPr sz="2400" b="1" i="0" baseline="0">
                <a:solidFill>
                  <a:schemeClr val="accent3">
                    <a:lumMod val="50000"/>
                  </a:schemeClr>
                </a:solidFill>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9601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1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14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811" y="834045"/>
            <a:ext cx="7848600" cy="731838"/>
          </a:xfrm>
          <a:prstGeom prst="rect">
            <a:avLst/>
          </a:prstGeom>
        </p:spPr>
        <p:txBody>
          <a:bodyPr/>
          <a:lstStyle>
            <a:lvl1pPr algn="l">
              <a:defRPr sz="2400">
                <a:solidFill>
                  <a:srgbClr val="072C62"/>
                </a:solidFill>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0650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963" y="828502"/>
            <a:ext cx="6788150" cy="723900"/>
          </a:xfrm>
          <a:prstGeom prst="rect">
            <a:avLst/>
          </a:prstGeom>
        </p:spPr>
        <p:txBody>
          <a:bodyPr/>
          <a:lstStyle>
            <a:lvl1pPr algn="l">
              <a:defRPr sz="2400" b="1">
                <a:solidFill>
                  <a:srgbClr val="072C62"/>
                </a:solidFill>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04875" y="2005013"/>
            <a:ext cx="7532688" cy="4129087"/>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623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90999"/>
          </a:xfrm>
          <a:prstGeom prst="rect">
            <a:avLst/>
          </a:prstGeo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marL="914400" indent="-457200">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2pPr>
            <a:lvl3pPr marL="1257300" indent="-342900">
              <a:buFont typeface="Wingdings" pitchFamily="2" charset="2"/>
              <a:buChar char="§"/>
              <a:defRPr sz="1800">
                <a:solidFill>
                  <a:schemeClr val="tx1">
                    <a:lumMod val="75000"/>
                    <a:lumOff val="25000"/>
                  </a:schemeClr>
                </a:solidFill>
                <a:latin typeface="Arial" panose="020B0604020202020204" pitchFamily="34" charset="0"/>
                <a:cs typeface="Arial" panose="020B0604020202020204" pitchFamily="34" charset="0"/>
              </a:defRPr>
            </a:lvl3pPr>
            <a:lvl4pPr>
              <a:defRPr sz="1800">
                <a:solidFill>
                  <a:schemeClr val="tx1">
                    <a:lumMod val="75000"/>
                    <a:lumOff val="25000"/>
                  </a:schemeClr>
                </a:solidFill>
                <a:latin typeface="Arial" panose="020B0604020202020204" pitchFamily="34" charset="0"/>
                <a:cs typeface="Arial" panose="020B0604020202020204" pitchFamily="34" charset="0"/>
              </a:defRPr>
            </a:lvl4pPr>
            <a:lvl5pPr>
              <a:defRPr sz="14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0972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1049"/>
          <p:cNvSpPr>
            <a:spLocks noChangeArrowheads="1"/>
          </p:cNvSpPr>
          <p:nvPr userDrawn="1"/>
        </p:nvSpPr>
        <p:spPr bwMode="auto">
          <a:xfrm>
            <a:off x="0" y="4449763"/>
            <a:ext cx="9144000" cy="144462"/>
          </a:xfrm>
          <a:prstGeom prst="rect">
            <a:avLst/>
          </a:prstGeom>
          <a:solidFill>
            <a:schemeClr val="bg1"/>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sz="1800" b="0">
              <a:solidFill>
                <a:srgbClr val="000000"/>
              </a:solidFill>
              <a:latin typeface="Arial"/>
            </a:endParaRPr>
          </a:p>
        </p:txBody>
      </p:sp>
      <p:sp>
        <p:nvSpPr>
          <p:cNvPr id="14" name="Rectangle 1049"/>
          <p:cNvSpPr>
            <a:spLocks noChangeArrowheads="1"/>
          </p:cNvSpPr>
          <p:nvPr userDrawn="1"/>
        </p:nvSpPr>
        <p:spPr bwMode="auto">
          <a:xfrm>
            <a:off x="0" y="4386263"/>
            <a:ext cx="9144000" cy="207962"/>
          </a:xfrm>
          <a:prstGeom prst="rect">
            <a:avLst/>
          </a:prstGeom>
          <a:solidFill>
            <a:srgbClr val="014873"/>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sz="1800" b="0">
              <a:solidFill>
                <a:srgbClr val="000000"/>
              </a:solidFill>
              <a:latin typeface="Arial"/>
            </a:endParaRPr>
          </a:p>
        </p:txBody>
      </p:sp>
      <p:sp>
        <p:nvSpPr>
          <p:cNvPr id="10" name="Rectangle 16"/>
          <p:cNvSpPr txBox="1">
            <a:spLocks noChangeArrowheads="1"/>
          </p:cNvSpPr>
          <p:nvPr userDrawn="1"/>
        </p:nvSpPr>
        <p:spPr bwMode="auto">
          <a:xfrm>
            <a:off x="5329227" y="4358862"/>
            <a:ext cx="3814773" cy="2619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800">
                <a:solidFill>
                  <a:schemeClr val="bg2"/>
                </a:solidFill>
              </a:defRPr>
            </a:lvl1pPr>
          </a:lstStyle>
          <a:p>
            <a:pPr fontAlgn="auto">
              <a:spcAft>
                <a:spcPts val="0"/>
              </a:spcAft>
              <a:defRPr/>
            </a:pPr>
            <a:r>
              <a:rPr lang="en-US" sz="1100" b="1" dirty="0">
                <a:solidFill>
                  <a:schemeClr val="bg1"/>
                </a:solidFill>
                <a:latin typeface="Century Gothic" panose="020B0502020202020204" pitchFamily="34" charset="0"/>
              </a:rPr>
              <a:t>Private &amp; Confidential. Not For Public Distribution. </a:t>
            </a:r>
          </a:p>
        </p:txBody>
      </p:sp>
      <p:sp>
        <p:nvSpPr>
          <p:cNvPr id="3" name="Rectangle 2"/>
          <p:cNvSpPr/>
          <p:nvPr userDrawn="1"/>
        </p:nvSpPr>
        <p:spPr bwMode="auto">
          <a:xfrm>
            <a:off x="-152400" y="4521994"/>
            <a:ext cx="9372600" cy="14216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srgbClr val="000000"/>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11458" y="4830322"/>
            <a:ext cx="2590800" cy="930260"/>
          </a:xfrm>
          <a:prstGeom prst="rect">
            <a:avLst/>
          </a:prstGeom>
        </p:spPr>
      </p:pic>
      <p:pic>
        <p:nvPicPr>
          <p:cNvPr id="12" name="Picture 11">
            <a:extLst>
              <a:ext uri="{FF2B5EF4-FFF2-40B4-BE49-F238E27FC236}">
                <a16:creationId xmlns:a16="http://schemas.microsoft.com/office/drawing/2014/main" id="{842ABDC9-7334-429E-87ED-89075A69080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938978" y="6261094"/>
            <a:ext cx="1381439" cy="175590"/>
          </a:xfrm>
          <a:prstGeom prst="rect">
            <a:avLst/>
          </a:prstGeom>
        </p:spPr>
      </p:pic>
      <p:sp>
        <p:nvSpPr>
          <p:cNvPr id="13" name="TextBox 12">
            <a:extLst>
              <a:ext uri="{FF2B5EF4-FFF2-40B4-BE49-F238E27FC236}">
                <a16:creationId xmlns:a16="http://schemas.microsoft.com/office/drawing/2014/main" id="{9F4FD06B-66CB-4335-B529-36F9BE1418C6}"/>
              </a:ext>
            </a:extLst>
          </p:cNvPr>
          <p:cNvSpPr txBox="1"/>
          <p:nvPr userDrawn="1"/>
        </p:nvSpPr>
        <p:spPr>
          <a:xfrm>
            <a:off x="7130905" y="5940831"/>
            <a:ext cx="1116054" cy="276999"/>
          </a:xfrm>
          <a:prstGeom prst="rect">
            <a:avLst/>
          </a:prstGeom>
          <a:noFill/>
        </p:spPr>
        <p:txBody>
          <a:bodyPr wrap="square" rtlCol="0">
            <a:spAutoFit/>
          </a:bodyPr>
          <a:lstStyle/>
          <a:p>
            <a:pPr algn="ctr"/>
            <a:r>
              <a:rPr lang="en-US" sz="1200" b="0" i="1" dirty="0">
                <a:solidFill>
                  <a:srgbClr val="0F406A"/>
                </a:solidFill>
              </a:rPr>
              <a:t>Powered By:</a:t>
            </a:r>
          </a:p>
        </p:txBody>
      </p:sp>
    </p:spTree>
    <p:extLst>
      <p:ext uri="{BB962C8B-B14F-4D97-AF65-F5344CB8AC3E}">
        <p14:creationId xmlns:p14="http://schemas.microsoft.com/office/powerpoint/2010/main" val="3976412962"/>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ctr" rtl="0" eaLnBrk="0" fontAlgn="base" hangingPunct="0">
        <a:spcBef>
          <a:spcPct val="20000"/>
        </a:spcBef>
        <a:spcAft>
          <a:spcPct val="0"/>
        </a:spcAft>
        <a:defRPr sz="3200">
          <a:solidFill>
            <a:srgbClr val="3333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81">
            <a:extLst>
              <a:ext uri="{FF2B5EF4-FFF2-40B4-BE49-F238E27FC236}">
                <a16:creationId xmlns:a16="http://schemas.microsoft.com/office/drawing/2014/main" id="{CE14C3BE-428A-4973-80D5-04297DDB7C87}"/>
              </a:ext>
            </a:extLst>
          </p:cNvPr>
          <p:cNvSpPr>
            <a:spLocks noChangeArrowheads="1"/>
          </p:cNvSpPr>
          <p:nvPr userDrawn="1"/>
        </p:nvSpPr>
        <p:spPr bwMode="auto">
          <a:xfrm>
            <a:off x="0" y="1358900"/>
            <a:ext cx="9151938" cy="136525"/>
          </a:xfrm>
          <a:prstGeom prst="rect">
            <a:avLst/>
          </a:prstGeom>
          <a:solidFill>
            <a:srgbClr val="0F406A"/>
          </a:solidFill>
          <a:ln w="12700">
            <a:noFill/>
            <a:miter lim="800000"/>
            <a:headEnd type="none" w="sm" len="sm"/>
            <a:tailEnd type="none" w="sm" len="sm"/>
          </a:ln>
          <a:effectLst/>
        </p:spPr>
        <p:txBody>
          <a:bodyPr wrap="none" anchor="ctr"/>
          <a:lstStyle/>
          <a:p>
            <a:pPr algn="ctr" eaLnBrk="0" hangingPunct="0">
              <a:defRPr/>
            </a:pPr>
            <a:endParaRPr lang="en-US" dirty="0">
              <a:solidFill>
                <a:srgbClr val="5C5D62"/>
              </a:solidFill>
            </a:endParaRPr>
          </a:p>
        </p:txBody>
      </p:sp>
      <p:pic>
        <p:nvPicPr>
          <p:cNvPr id="8" name="Picture 7">
            <a:extLst>
              <a:ext uri="{FF2B5EF4-FFF2-40B4-BE49-F238E27FC236}">
                <a16:creationId xmlns:a16="http://schemas.microsoft.com/office/drawing/2014/main" id="{4CAAA351-8216-448D-816F-2B5D9063BFA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781800" y="296402"/>
            <a:ext cx="2133600" cy="766096"/>
          </a:xfrm>
          <a:prstGeom prst="rect">
            <a:avLst/>
          </a:prstGeom>
        </p:spPr>
      </p:pic>
    </p:spTree>
    <p:extLst>
      <p:ext uri="{BB962C8B-B14F-4D97-AF65-F5344CB8AC3E}">
        <p14:creationId xmlns:p14="http://schemas.microsoft.com/office/powerpoint/2010/main" val="4239211758"/>
      </p:ext>
    </p:extLst>
  </p:cSld>
  <p:clrMap bg1="lt1" tx1="dk1" bg2="lt2" tx2="dk2" accent1="accent1" accent2="accent2" accent3="accent3" accent4="accent4" accent5="accent5" accent6="accent6" hlink="hlink" folHlink="folHlink"/>
  <p:sldLayoutIdLst>
    <p:sldLayoutId id="2147483754" r:id="rId1"/>
  </p:sldLayoutIdLst>
  <p:hf hdr="0" dt="0"/>
  <p:txStyles>
    <p:titleStyle>
      <a:lvl1pPr algn="ctr" rtl="0" eaLnBrk="0" fontAlgn="base" hangingPunct="0">
        <a:spcBef>
          <a:spcPct val="0"/>
        </a:spcBef>
        <a:spcAft>
          <a:spcPct val="0"/>
        </a:spcAft>
        <a:defRPr sz="3600">
          <a:solidFill>
            <a:srgbClr val="005E5C"/>
          </a:solidFill>
          <a:latin typeface="+mj-lt"/>
          <a:ea typeface="+mj-ea"/>
          <a:cs typeface="+mj-cs"/>
        </a:defRPr>
      </a:lvl1pPr>
      <a:lvl2pPr algn="ctr" rtl="0" eaLnBrk="0" fontAlgn="base" hangingPunct="0">
        <a:spcBef>
          <a:spcPct val="0"/>
        </a:spcBef>
        <a:spcAft>
          <a:spcPct val="0"/>
        </a:spcAft>
        <a:defRPr sz="3600">
          <a:solidFill>
            <a:srgbClr val="005E5C"/>
          </a:solidFill>
          <a:latin typeface="Century Schoolbook" pitchFamily="18" charset="0"/>
        </a:defRPr>
      </a:lvl2pPr>
      <a:lvl3pPr algn="ctr" rtl="0" eaLnBrk="0" fontAlgn="base" hangingPunct="0">
        <a:spcBef>
          <a:spcPct val="0"/>
        </a:spcBef>
        <a:spcAft>
          <a:spcPct val="0"/>
        </a:spcAft>
        <a:defRPr sz="3600">
          <a:solidFill>
            <a:srgbClr val="005E5C"/>
          </a:solidFill>
          <a:latin typeface="Century Schoolbook" pitchFamily="18" charset="0"/>
        </a:defRPr>
      </a:lvl3pPr>
      <a:lvl4pPr algn="ctr" rtl="0" eaLnBrk="0" fontAlgn="base" hangingPunct="0">
        <a:spcBef>
          <a:spcPct val="0"/>
        </a:spcBef>
        <a:spcAft>
          <a:spcPct val="0"/>
        </a:spcAft>
        <a:defRPr sz="3600">
          <a:solidFill>
            <a:srgbClr val="005E5C"/>
          </a:solidFill>
          <a:latin typeface="Century Schoolbook" pitchFamily="18" charset="0"/>
        </a:defRPr>
      </a:lvl4pPr>
      <a:lvl5pPr algn="ctr" rtl="0" eaLnBrk="0" fontAlgn="base" hangingPunct="0">
        <a:spcBef>
          <a:spcPct val="0"/>
        </a:spcBef>
        <a:spcAft>
          <a:spcPct val="0"/>
        </a:spcAft>
        <a:defRPr sz="3600">
          <a:solidFill>
            <a:srgbClr val="005E5C"/>
          </a:solidFill>
          <a:latin typeface="Century Schoolbook" pitchFamily="18" charset="0"/>
        </a:defRPr>
      </a:lvl5pPr>
      <a:lvl6pPr marL="457200" algn="ctr" rtl="0" fontAlgn="base">
        <a:spcBef>
          <a:spcPct val="0"/>
        </a:spcBef>
        <a:spcAft>
          <a:spcPct val="0"/>
        </a:spcAft>
        <a:defRPr sz="3600">
          <a:solidFill>
            <a:srgbClr val="005E5C"/>
          </a:solidFill>
          <a:latin typeface="Arial" charset="0"/>
        </a:defRPr>
      </a:lvl6pPr>
      <a:lvl7pPr marL="914400" algn="ctr" rtl="0" fontAlgn="base">
        <a:spcBef>
          <a:spcPct val="0"/>
        </a:spcBef>
        <a:spcAft>
          <a:spcPct val="0"/>
        </a:spcAft>
        <a:defRPr sz="3600">
          <a:solidFill>
            <a:srgbClr val="005E5C"/>
          </a:solidFill>
          <a:latin typeface="Arial" charset="0"/>
        </a:defRPr>
      </a:lvl7pPr>
      <a:lvl8pPr marL="1371600" algn="ctr" rtl="0" fontAlgn="base">
        <a:spcBef>
          <a:spcPct val="0"/>
        </a:spcBef>
        <a:spcAft>
          <a:spcPct val="0"/>
        </a:spcAft>
        <a:defRPr sz="3600">
          <a:solidFill>
            <a:srgbClr val="005E5C"/>
          </a:solidFill>
          <a:latin typeface="Arial" charset="0"/>
        </a:defRPr>
      </a:lvl8pPr>
      <a:lvl9pPr marL="1828800" algn="ctr" rtl="0" fontAlgn="base">
        <a:spcBef>
          <a:spcPct val="0"/>
        </a:spcBef>
        <a:spcAft>
          <a:spcPct val="0"/>
        </a:spcAft>
        <a:defRPr sz="3600">
          <a:solidFill>
            <a:srgbClr val="005E5C"/>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005E5C"/>
          </a:solidFill>
          <a:latin typeface="+mn-lt"/>
          <a:ea typeface="+mn-ea"/>
          <a:cs typeface="+mn-cs"/>
        </a:defRPr>
      </a:lvl1pPr>
      <a:lvl2pPr marL="742950" indent="-285750" algn="l" rtl="0" eaLnBrk="0" fontAlgn="base" hangingPunct="0">
        <a:spcBef>
          <a:spcPct val="20000"/>
        </a:spcBef>
        <a:spcAft>
          <a:spcPct val="0"/>
        </a:spcAft>
        <a:buChar char="–"/>
        <a:defRPr>
          <a:solidFill>
            <a:srgbClr val="005E5C"/>
          </a:solidFill>
          <a:latin typeface="+mn-lt"/>
        </a:defRPr>
      </a:lvl2pPr>
      <a:lvl3pPr marL="1143000" indent="-228600" algn="l" rtl="0" eaLnBrk="0" fontAlgn="base" hangingPunct="0">
        <a:spcBef>
          <a:spcPct val="20000"/>
        </a:spcBef>
        <a:spcAft>
          <a:spcPct val="0"/>
        </a:spcAft>
        <a:buFont typeface="Wingdings" pitchFamily="2" charset="2"/>
        <a:buChar char="§"/>
        <a:defRPr>
          <a:solidFill>
            <a:srgbClr val="005E5C"/>
          </a:solidFill>
          <a:latin typeface="+mn-lt"/>
        </a:defRPr>
      </a:lvl3pPr>
      <a:lvl4pPr marL="1600200" indent="-228600" algn="l" rtl="0" eaLnBrk="0" fontAlgn="base" hangingPunct="0">
        <a:spcBef>
          <a:spcPct val="20000"/>
        </a:spcBef>
        <a:spcAft>
          <a:spcPct val="0"/>
        </a:spcAft>
        <a:buChar char="–"/>
        <a:defRPr>
          <a:solidFill>
            <a:srgbClr val="005E5C"/>
          </a:solidFill>
          <a:latin typeface="+mn-lt"/>
        </a:defRPr>
      </a:lvl4pPr>
      <a:lvl5pPr marL="2057400" indent="-228600" algn="l" rtl="0" eaLnBrk="0" fontAlgn="base" hangingPunct="0">
        <a:spcBef>
          <a:spcPct val="20000"/>
        </a:spcBef>
        <a:spcAft>
          <a:spcPct val="0"/>
        </a:spcAft>
        <a:buFont typeface="Wingdings" pitchFamily="2" charset="2"/>
        <a:buChar char="§"/>
        <a:defRPr>
          <a:solidFill>
            <a:srgbClr val="005E5C"/>
          </a:solidFill>
          <a:latin typeface="+mn-lt"/>
        </a:defRPr>
      </a:lvl5pPr>
      <a:lvl6pPr marL="2514600" indent="-228600" algn="l" rtl="0" fontAlgn="base">
        <a:spcBef>
          <a:spcPct val="20000"/>
        </a:spcBef>
        <a:spcAft>
          <a:spcPct val="0"/>
        </a:spcAft>
        <a:buFont typeface="Wingdings" pitchFamily="2" charset="2"/>
        <a:buChar char="§"/>
        <a:defRPr>
          <a:solidFill>
            <a:srgbClr val="005E5C"/>
          </a:solidFill>
          <a:latin typeface="+mn-lt"/>
        </a:defRPr>
      </a:lvl6pPr>
      <a:lvl7pPr marL="2971800" indent="-228600" algn="l" rtl="0" fontAlgn="base">
        <a:spcBef>
          <a:spcPct val="20000"/>
        </a:spcBef>
        <a:spcAft>
          <a:spcPct val="0"/>
        </a:spcAft>
        <a:buFont typeface="Wingdings" pitchFamily="2" charset="2"/>
        <a:buChar char="§"/>
        <a:defRPr>
          <a:solidFill>
            <a:srgbClr val="005E5C"/>
          </a:solidFill>
          <a:latin typeface="+mn-lt"/>
        </a:defRPr>
      </a:lvl7pPr>
      <a:lvl8pPr marL="3429000" indent="-228600" algn="l" rtl="0" fontAlgn="base">
        <a:spcBef>
          <a:spcPct val="20000"/>
        </a:spcBef>
        <a:spcAft>
          <a:spcPct val="0"/>
        </a:spcAft>
        <a:buFont typeface="Wingdings" pitchFamily="2" charset="2"/>
        <a:buChar char="§"/>
        <a:defRPr>
          <a:solidFill>
            <a:srgbClr val="005E5C"/>
          </a:solidFill>
          <a:latin typeface="+mn-lt"/>
        </a:defRPr>
      </a:lvl8pPr>
      <a:lvl9pPr marL="3886200" indent="-228600" algn="l" rtl="0" fontAlgn="base">
        <a:spcBef>
          <a:spcPct val="20000"/>
        </a:spcBef>
        <a:spcAft>
          <a:spcPct val="0"/>
        </a:spcAft>
        <a:buFont typeface="Wingdings" pitchFamily="2" charset="2"/>
        <a:buChar char="§"/>
        <a:defRPr>
          <a:solidFill>
            <a:srgbClr val="005E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7705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hf hdr="0" dt="0"/>
  <p:txStyles>
    <p:titleStyle>
      <a:lvl1pPr algn="ctr" rtl="0" eaLnBrk="0" fontAlgn="base" hangingPunct="0">
        <a:spcBef>
          <a:spcPct val="0"/>
        </a:spcBef>
        <a:spcAft>
          <a:spcPct val="0"/>
        </a:spcAft>
        <a:defRPr sz="3600">
          <a:solidFill>
            <a:srgbClr val="005E5C"/>
          </a:solidFill>
          <a:latin typeface="+mj-lt"/>
          <a:ea typeface="+mj-ea"/>
          <a:cs typeface="+mj-cs"/>
        </a:defRPr>
      </a:lvl1pPr>
      <a:lvl2pPr algn="ctr" rtl="0" eaLnBrk="0" fontAlgn="base" hangingPunct="0">
        <a:spcBef>
          <a:spcPct val="0"/>
        </a:spcBef>
        <a:spcAft>
          <a:spcPct val="0"/>
        </a:spcAft>
        <a:defRPr sz="3600">
          <a:solidFill>
            <a:srgbClr val="005E5C"/>
          </a:solidFill>
          <a:latin typeface="Century Schoolbook" pitchFamily="18" charset="0"/>
        </a:defRPr>
      </a:lvl2pPr>
      <a:lvl3pPr algn="ctr" rtl="0" eaLnBrk="0" fontAlgn="base" hangingPunct="0">
        <a:spcBef>
          <a:spcPct val="0"/>
        </a:spcBef>
        <a:spcAft>
          <a:spcPct val="0"/>
        </a:spcAft>
        <a:defRPr sz="3600">
          <a:solidFill>
            <a:srgbClr val="005E5C"/>
          </a:solidFill>
          <a:latin typeface="Century Schoolbook" pitchFamily="18" charset="0"/>
        </a:defRPr>
      </a:lvl3pPr>
      <a:lvl4pPr algn="ctr" rtl="0" eaLnBrk="0" fontAlgn="base" hangingPunct="0">
        <a:spcBef>
          <a:spcPct val="0"/>
        </a:spcBef>
        <a:spcAft>
          <a:spcPct val="0"/>
        </a:spcAft>
        <a:defRPr sz="3600">
          <a:solidFill>
            <a:srgbClr val="005E5C"/>
          </a:solidFill>
          <a:latin typeface="Century Schoolbook" pitchFamily="18" charset="0"/>
        </a:defRPr>
      </a:lvl4pPr>
      <a:lvl5pPr algn="ctr" rtl="0" eaLnBrk="0" fontAlgn="base" hangingPunct="0">
        <a:spcBef>
          <a:spcPct val="0"/>
        </a:spcBef>
        <a:spcAft>
          <a:spcPct val="0"/>
        </a:spcAft>
        <a:defRPr sz="3600">
          <a:solidFill>
            <a:srgbClr val="005E5C"/>
          </a:solidFill>
          <a:latin typeface="Century Schoolbook" pitchFamily="18" charset="0"/>
        </a:defRPr>
      </a:lvl5pPr>
      <a:lvl6pPr marL="457200" algn="ctr" rtl="0" fontAlgn="base">
        <a:spcBef>
          <a:spcPct val="0"/>
        </a:spcBef>
        <a:spcAft>
          <a:spcPct val="0"/>
        </a:spcAft>
        <a:defRPr sz="3600">
          <a:solidFill>
            <a:srgbClr val="005E5C"/>
          </a:solidFill>
          <a:latin typeface="Arial" charset="0"/>
        </a:defRPr>
      </a:lvl6pPr>
      <a:lvl7pPr marL="914400" algn="ctr" rtl="0" fontAlgn="base">
        <a:spcBef>
          <a:spcPct val="0"/>
        </a:spcBef>
        <a:spcAft>
          <a:spcPct val="0"/>
        </a:spcAft>
        <a:defRPr sz="3600">
          <a:solidFill>
            <a:srgbClr val="005E5C"/>
          </a:solidFill>
          <a:latin typeface="Arial" charset="0"/>
        </a:defRPr>
      </a:lvl7pPr>
      <a:lvl8pPr marL="1371600" algn="ctr" rtl="0" fontAlgn="base">
        <a:spcBef>
          <a:spcPct val="0"/>
        </a:spcBef>
        <a:spcAft>
          <a:spcPct val="0"/>
        </a:spcAft>
        <a:defRPr sz="3600">
          <a:solidFill>
            <a:srgbClr val="005E5C"/>
          </a:solidFill>
          <a:latin typeface="Arial" charset="0"/>
        </a:defRPr>
      </a:lvl8pPr>
      <a:lvl9pPr marL="1828800" algn="ctr" rtl="0" fontAlgn="base">
        <a:spcBef>
          <a:spcPct val="0"/>
        </a:spcBef>
        <a:spcAft>
          <a:spcPct val="0"/>
        </a:spcAft>
        <a:defRPr sz="3600">
          <a:solidFill>
            <a:srgbClr val="005E5C"/>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005E5C"/>
          </a:solidFill>
          <a:latin typeface="+mn-lt"/>
          <a:ea typeface="+mn-ea"/>
          <a:cs typeface="+mn-cs"/>
        </a:defRPr>
      </a:lvl1pPr>
      <a:lvl2pPr marL="742950" indent="-285750" algn="l" rtl="0" eaLnBrk="0" fontAlgn="base" hangingPunct="0">
        <a:spcBef>
          <a:spcPct val="20000"/>
        </a:spcBef>
        <a:spcAft>
          <a:spcPct val="0"/>
        </a:spcAft>
        <a:buChar char="–"/>
        <a:defRPr>
          <a:solidFill>
            <a:srgbClr val="005E5C"/>
          </a:solidFill>
          <a:latin typeface="+mn-lt"/>
        </a:defRPr>
      </a:lvl2pPr>
      <a:lvl3pPr marL="1143000" indent="-228600" algn="l" rtl="0" eaLnBrk="0" fontAlgn="base" hangingPunct="0">
        <a:spcBef>
          <a:spcPct val="20000"/>
        </a:spcBef>
        <a:spcAft>
          <a:spcPct val="0"/>
        </a:spcAft>
        <a:buFont typeface="Wingdings" pitchFamily="2" charset="2"/>
        <a:buChar char="§"/>
        <a:defRPr>
          <a:solidFill>
            <a:srgbClr val="005E5C"/>
          </a:solidFill>
          <a:latin typeface="+mn-lt"/>
        </a:defRPr>
      </a:lvl3pPr>
      <a:lvl4pPr marL="1600200" indent="-228600" algn="l" rtl="0" eaLnBrk="0" fontAlgn="base" hangingPunct="0">
        <a:spcBef>
          <a:spcPct val="20000"/>
        </a:spcBef>
        <a:spcAft>
          <a:spcPct val="0"/>
        </a:spcAft>
        <a:buChar char="–"/>
        <a:defRPr>
          <a:solidFill>
            <a:srgbClr val="005E5C"/>
          </a:solidFill>
          <a:latin typeface="+mn-lt"/>
        </a:defRPr>
      </a:lvl4pPr>
      <a:lvl5pPr marL="2057400" indent="-228600" algn="l" rtl="0" eaLnBrk="0" fontAlgn="base" hangingPunct="0">
        <a:spcBef>
          <a:spcPct val="20000"/>
        </a:spcBef>
        <a:spcAft>
          <a:spcPct val="0"/>
        </a:spcAft>
        <a:buFont typeface="Wingdings" pitchFamily="2" charset="2"/>
        <a:buChar char="§"/>
        <a:defRPr>
          <a:solidFill>
            <a:srgbClr val="005E5C"/>
          </a:solidFill>
          <a:latin typeface="+mn-lt"/>
        </a:defRPr>
      </a:lvl5pPr>
      <a:lvl6pPr marL="2514600" indent="-228600" algn="l" rtl="0" fontAlgn="base">
        <a:spcBef>
          <a:spcPct val="20000"/>
        </a:spcBef>
        <a:spcAft>
          <a:spcPct val="0"/>
        </a:spcAft>
        <a:buFont typeface="Wingdings" pitchFamily="2" charset="2"/>
        <a:buChar char="§"/>
        <a:defRPr>
          <a:solidFill>
            <a:srgbClr val="005E5C"/>
          </a:solidFill>
          <a:latin typeface="+mn-lt"/>
        </a:defRPr>
      </a:lvl6pPr>
      <a:lvl7pPr marL="2971800" indent="-228600" algn="l" rtl="0" fontAlgn="base">
        <a:spcBef>
          <a:spcPct val="20000"/>
        </a:spcBef>
        <a:spcAft>
          <a:spcPct val="0"/>
        </a:spcAft>
        <a:buFont typeface="Wingdings" pitchFamily="2" charset="2"/>
        <a:buChar char="§"/>
        <a:defRPr>
          <a:solidFill>
            <a:srgbClr val="005E5C"/>
          </a:solidFill>
          <a:latin typeface="+mn-lt"/>
        </a:defRPr>
      </a:lvl7pPr>
      <a:lvl8pPr marL="3429000" indent="-228600" algn="l" rtl="0" fontAlgn="base">
        <a:spcBef>
          <a:spcPct val="20000"/>
        </a:spcBef>
        <a:spcAft>
          <a:spcPct val="0"/>
        </a:spcAft>
        <a:buFont typeface="Wingdings" pitchFamily="2" charset="2"/>
        <a:buChar char="§"/>
        <a:defRPr>
          <a:solidFill>
            <a:srgbClr val="005E5C"/>
          </a:solidFill>
          <a:latin typeface="+mn-lt"/>
        </a:defRPr>
      </a:lvl8pPr>
      <a:lvl9pPr marL="3886200" indent="-228600" algn="l" rtl="0" fontAlgn="base">
        <a:spcBef>
          <a:spcPct val="20000"/>
        </a:spcBef>
        <a:spcAft>
          <a:spcPct val="0"/>
        </a:spcAft>
        <a:buFont typeface="Wingdings" pitchFamily="2" charset="2"/>
        <a:buChar char="§"/>
        <a:defRPr>
          <a:solidFill>
            <a:srgbClr val="005E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1049"/>
          <p:cNvSpPr>
            <a:spLocks noChangeArrowheads="1"/>
          </p:cNvSpPr>
          <p:nvPr userDrawn="1"/>
        </p:nvSpPr>
        <p:spPr bwMode="auto">
          <a:xfrm>
            <a:off x="0" y="4449763"/>
            <a:ext cx="9144000" cy="144462"/>
          </a:xfrm>
          <a:prstGeom prst="rect">
            <a:avLst/>
          </a:prstGeom>
          <a:solidFill>
            <a:schemeClr val="bg1"/>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sz="1800" b="0">
              <a:solidFill>
                <a:srgbClr val="000000"/>
              </a:solidFill>
              <a:latin typeface="Arial"/>
            </a:endParaRPr>
          </a:p>
        </p:txBody>
      </p:sp>
      <p:sp>
        <p:nvSpPr>
          <p:cNvPr id="3" name="Rectangle 2"/>
          <p:cNvSpPr/>
          <p:nvPr userDrawn="1"/>
        </p:nvSpPr>
        <p:spPr bwMode="auto">
          <a:xfrm>
            <a:off x="-152400" y="4521994"/>
            <a:ext cx="9372600" cy="14216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srgbClr val="000000"/>
              </a:solidFill>
            </a:endParaRPr>
          </a:p>
        </p:txBody>
      </p:sp>
      <p:sp>
        <p:nvSpPr>
          <p:cNvPr id="11" name="Rectangle 126">
            <a:extLst>
              <a:ext uri="{FF2B5EF4-FFF2-40B4-BE49-F238E27FC236}">
                <a16:creationId xmlns:a16="http://schemas.microsoft.com/office/drawing/2014/main" id="{A60D15C2-5AB6-47A3-A0FF-B0D0A6A36366}"/>
              </a:ext>
            </a:extLst>
          </p:cNvPr>
          <p:cNvSpPr>
            <a:spLocks noChangeArrowheads="1"/>
          </p:cNvSpPr>
          <p:nvPr userDrawn="1"/>
        </p:nvSpPr>
        <p:spPr bwMode="auto">
          <a:xfrm>
            <a:off x="0" y="4419600"/>
            <a:ext cx="9144000" cy="228600"/>
          </a:xfrm>
          <a:prstGeom prst="rect">
            <a:avLst/>
          </a:prstGeom>
          <a:solidFill>
            <a:srgbClr val="0F406A"/>
          </a:solidFill>
          <a:ln w="12700">
            <a:noFill/>
            <a:miter lim="800000"/>
            <a:headEnd type="none" w="sm" len="sm"/>
            <a:tailEnd type="none" w="sm" len="sm"/>
          </a:ln>
          <a:effectLst/>
        </p:spPr>
        <p:txBody>
          <a:bodyPr wrap="none" anchor="ctr"/>
          <a:lstStyle/>
          <a:p>
            <a:pPr algn="ctr" eaLnBrk="0" hangingPunct="0">
              <a:defRPr/>
            </a:pPr>
            <a:endParaRPr lang="en-US" dirty="0">
              <a:solidFill>
                <a:srgbClr val="5C5D62"/>
              </a:solidFill>
            </a:endParaRPr>
          </a:p>
        </p:txBody>
      </p:sp>
      <p:pic>
        <p:nvPicPr>
          <p:cNvPr id="12" name="Picture 11">
            <a:extLst>
              <a:ext uri="{FF2B5EF4-FFF2-40B4-BE49-F238E27FC236}">
                <a16:creationId xmlns:a16="http://schemas.microsoft.com/office/drawing/2014/main" id="{B7611232-6563-4962-8865-4019C4BD65C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14848" y="5187769"/>
            <a:ext cx="2845847" cy="1021838"/>
          </a:xfrm>
          <a:prstGeom prst="rect">
            <a:avLst/>
          </a:prstGeom>
        </p:spPr>
      </p:pic>
    </p:spTree>
    <p:extLst>
      <p:ext uri="{BB962C8B-B14F-4D97-AF65-F5344CB8AC3E}">
        <p14:creationId xmlns:p14="http://schemas.microsoft.com/office/powerpoint/2010/main" val="2782850477"/>
      </p:ext>
    </p:extLst>
  </p:cSld>
  <p:clrMap bg1="lt1" tx1="dk1" bg2="lt2" tx2="dk2" accent1="accent1" accent2="accent2" accent3="accent3" accent4="accent4" accent5="accent5" accent6="accent6" hlink="hlink" folHlink="folHlink"/>
  <p:sldLayoutIdLst>
    <p:sldLayoutId id="2147483765" r:id="rId1"/>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ctr" rtl="0" eaLnBrk="0" fontAlgn="base" hangingPunct="0">
        <a:spcBef>
          <a:spcPct val="20000"/>
        </a:spcBef>
        <a:spcAft>
          <a:spcPct val="0"/>
        </a:spcAft>
        <a:defRPr sz="3200">
          <a:solidFill>
            <a:srgbClr val="3333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81">
            <a:extLst>
              <a:ext uri="{FF2B5EF4-FFF2-40B4-BE49-F238E27FC236}">
                <a16:creationId xmlns:a16="http://schemas.microsoft.com/office/drawing/2014/main" id="{E872A389-1CBA-443B-A305-218EF363A32C}"/>
              </a:ext>
            </a:extLst>
          </p:cNvPr>
          <p:cNvSpPr>
            <a:spLocks noChangeArrowheads="1"/>
          </p:cNvSpPr>
          <p:nvPr userDrawn="1"/>
        </p:nvSpPr>
        <p:spPr bwMode="auto">
          <a:xfrm>
            <a:off x="0" y="1358900"/>
            <a:ext cx="9151938" cy="136525"/>
          </a:xfrm>
          <a:prstGeom prst="rect">
            <a:avLst/>
          </a:prstGeom>
          <a:solidFill>
            <a:srgbClr val="0F406A"/>
          </a:solidFill>
          <a:ln w="12700">
            <a:noFill/>
            <a:miter lim="800000"/>
            <a:headEnd type="none" w="sm" len="sm"/>
            <a:tailEnd type="none" w="sm" len="sm"/>
          </a:ln>
          <a:effectLst/>
        </p:spPr>
        <p:txBody>
          <a:bodyPr wrap="none" anchor="ctr"/>
          <a:lstStyle/>
          <a:p>
            <a:pPr algn="ctr" eaLnBrk="0" hangingPunct="0">
              <a:defRPr/>
            </a:pPr>
            <a:endParaRPr lang="en-US" dirty="0">
              <a:solidFill>
                <a:srgbClr val="5C5D62"/>
              </a:solidFill>
            </a:endParaRPr>
          </a:p>
        </p:txBody>
      </p:sp>
      <p:pic>
        <p:nvPicPr>
          <p:cNvPr id="9" name="Picture 8">
            <a:extLst>
              <a:ext uri="{FF2B5EF4-FFF2-40B4-BE49-F238E27FC236}">
                <a16:creationId xmlns:a16="http://schemas.microsoft.com/office/drawing/2014/main" id="{2B020435-4CD4-4FC9-8B80-0D22718B0FA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781800" y="296402"/>
            <a:ext cx="2133600" cy="766096"/>
          </a:xfrm>
          <a:prstGeom prst="rect">
            <a:avLst/>
          </a:prstGeom>
        </p:spPr>
      </p:pic>
    </p:spTree>
    <p:extLst>
      <p:ext uri="{BB962C8B-B14F-4D97-AF65-F5344CB8AC3E}">
        <p14:creationId xmlns:p14="http://schemas.microsoft.com/office/powerpoint/2010/main" val="415877375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Lst>
  <p:hf hdr="0" dt="0"/>
  <p:txStyles>
    <p:titleStyle>
      <a:lvl1pPr algn="ctr" rtl="0" eaLnBrk="0" fontAlgn="base" hangingPunct="0">
        <a:spcBef>
          <a:spcPct val="0"/>
        </a:spcBef>
        <a:spcAft>
          <a:spcPct val="0"/>
        </a:spcAft>
        <a:defRPr sz="3600">
          <a:solidFill>
            <a:srgbClr val="005E5C"/>
          </a:solidFill>
          <a:latin typeface="+mj-lt"/>
          <a:ea typeface="+mj-ea"/>
          <a:cs typeface="+mj-cs"/>
        </a:defRPr>
      </a:lvl1pPr>
      <a:lvl2pPr algn="ctr" rtl="0" eaLnBrk="0" fontAlgn="base" hangingPunct="0">
        <a:spcBef>
          <a:spcPct val="0"/>
        </a:spcBef>
        <a:spcAft>
          <a:spcPct val="0"/>
        </a:spcAft>
        <a:defRPr sz="3600">
          <a:solidFill>
            <a:srgbClr val="005E5C"/>
          </a:solidFill>
          <a:latin typeface="Century Schoolbook" pitchFamily="18" charset="0"/>
        </a:defRPr>
      </a:lvl2pPr>
      <a:lvl3pPr algn="ctr" rtl="0" eaLnBrk="0" fontAlgn="base" hangingPunct="0">
        <a:spcBef>
          <a:spcPct val="0"/>
        </a:spcBef>
        <a:spcAft>
          <a:spcPct val="0"/>
        </a:spcAft>
        <a:defRPr sz="3600">
          <a:solidFill>
            <a:srgbClr val="005E5C"/>
          </a:solidFill>
          <a:latin typeface="Century Schoolbook" pitchFamily="18" charset="0"/>
        </a:defRPr>
      </a:lvl3pPr>
      <a:lvl4pPr algn="ctr" rtl="0" eaLnBrk="0" fontAlgn="base" hangingPunct="0">
        <a:spcBef>
          <a:spcPct val="0"/>
        </a:spcBef>
        <a:spcAft>
          <a:spcPct val="0"/>
        </a:spcAft>
        <a:defRPr sz="3600">
          <a:solidFill>
            <a:srgbClr val="005E5C"/>
          </a:solidFill>
          <a:latin typeface="Century Schoolbook" pitchFamily="18" charset="0"/>
        </a:defRPr>
      </a:lvl4pPr>
      <a:lvl5pPr algn="ctr" rtl="0" eaLnBrk="0" fontAlgn="base" hangingPunct="0">
        <a:spcBef>
          <a:spcPct val="0"/>
        </a:spcBef>
        <a:spcAft>
          <a:spcPct val="0"/>
        </a:spcAft>
        <a:defRPr sz="3600">
          <a:solidFill>
            <a:srgbClr val="005E5C"/>
          </a:solidFill>
          <a:latin typeface="Century Schoolbook" pitchFamily="18" charset="0"/>
        </a:defRPr>
      </a:lvl5pPr>
      <a:lvl6pPr marL="457200" algn="ctr" rtl="0" fontAlgn="base">
        <a:spcBef>
          <a:spcPct val="0"/>
        </a:spcBef>
        <a:spcAft>
          <a:spcPct val="0"/>
        </a:spcAft>
        <a:defRPr sz="3600">
          <a:solidFill>
            <a:srgbClr val="005E5C"/>
          </a:solidFill>
          <a:latin typeface="Arial" charset="0"/>
        </a:defRPr>
      </a:lvl6pPr>
      <a:lvl7pPr marL="914400" algn="ctr" rtl="0" fontAlgn="base">
        <a:spcBef>
          <a:spcPct val="0"/>
        </a:spcBef>
        <a:spcAft>
          <a:spcPct val="0"/>
        </a:spcAft>
        <a:defRPr sz="3600">
          <a:solidFill>
            <a:srgbClr val="005E5C"/>
          </a:solidFill>
          <a:latin typeface="Arial" charset="0"/>
        </a:defRPr>
      </a:lvl7pPr>
      <a:lvl8pPr marL="1371600" algn="ctr" rtl="0" fontAlgn="base">
        <a:spcBef>
          <a:spcPct val="0"/>
        </a:spcBef>
        <a:spcAft>
          <a:spcPct val="0"/>
        </a:spcAft>
        <a:defRPr sz="3600">
          <a:solidFill>
            <a:srgbClr val="005E5C"/>
          </a:solidFill>
          <a:latin typeface="Arial" charset="0"/>
        </a:defRPr>
      </a:lvl8pPr>
      <a:lvl9pPr marL="1828800" algn="ctr" rtl="0" fontAlgn="base">
        <a:spcBef>
          <a:spcPct val="0"/>
        </a:spcBef>
        <a:spcAft>
          <a:spcPct val="0"/>
        </a:spcAft>
        <a:defRPr sz="3600">
          <a:solidFill>
            <a:srgbClr val="005E5C"/>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005E5C"/>
          </a:solidFill>
          <a:latin typeface="+mn-lt"/>
          <a:ea typeface="+mn-ea"/>
          <a:cs typeface="+mn-cs"/>
        </a:defRPr>
      </a:lvl1pPr>
      <a:lvl2pPr marL="742950" indent="-285750" algn="l" rtl="0" eaLnBrk="0" fontAlgn="base" hangingPunct="0">
        <a:spcBef>
          <a:spcPct val="20000"/>
        </a:spcBef>
        <a:spcAft>
          <a:spcPct val="0"/>
        </a:spcAft>
        <a:buChar char="–"/>
        <a:defRPr>
          <a:solidFill>
            <a:srgbClr val="005E5C"/>
          </a:solidFill>
          <a:latin typeface="+mn-lt"/>
        </a:defRPr>
      </a:lvl2pPr>
      <a:lvl3pPr marL="1143000" indent="-228600" algn="l" rtl="0" eaLnBrk="0" fontAlgn="base" hangingPunct="0">
        <a:spcBef>
          <a:spcPct val="20000"/>
        </a:spcBef>
        <a:spcAft>
          <a:spcPct val="0"/>
        </a:spcAft>
        <a:buFont typeface="Wingdings" pitchFamily="2" charset="2"/>
        <a:buChar char="§"/>
        <a:defRPr>
          <a:solidFill>
            <a:srgbClr val="005E5C"/>
          </a:solidFill>
          <a:latin typeface="+mn-lt"/>
        </a:defRPr>
      </a:lvl3pPr>
      <a:lvl4pPr marL="1600200" indent="-228600" algn="l" rtl="0" eaLnBrk="0" fontAlgn="base" hangingPunct="0">
        <a:spcBef>
          <a:spcPct val="20000"/>
        </a:spcBef>
        <a:spcAft>
          <a:spcPct val="0"/>
        </a:spcAft>
        <a:buChar char="–"/>
        <a:defRPr>
          <a:solidFill>
            <a:srgbClr val="005E5C"/>
          </a:solidFill>
          <a:latin typeface="+mn-lt"/>
        </a:defRPr>
      </a:lvl4pPr>
      <a:lvl5pPr marL="2057400" indent="-228600" algn="l" rtl="0" eaLnBrk="0" fontAlgn="base" hangingPunct="0">
        <a:spcBef>
          <a:spcPct val="20000"/>
        </a:spcBef>
        <a:spcAft>
          <a:spcPct val="0"/>
        </a:spcAft>
        <a:buFont typeface="Wingdings" pitchFamily="2" charset="2"/>
        <a:buChar char="§"/>
        <a:defRPr>
          <a:solidFill>
            <a:srgbClr val="005E5C"/>
          </a:solidFill>
          <a:latin typeface="+mn-lt"/>
        </a:defRPr>
      </a:lvl5pPr>
      <a:lvl6pPr marL="2514600" indent="-228600" algn="l" rtl="0" fontAlgn="base">
        <a:spcBef>
          <a:spcPct val="20000"/>
        </a:spcBef>
        <a:spcAft>
          <a:spcPct val="0"/>
        </a:spcAft>
        <a:buFont typeface="Wingdings" pitchFamily="2" charset="2"/>
        <a:buChar char="§"/>
        <a:defRPr>
          <a:solidFill>
            <a:srgbClr val="005E5C"/>
          </a:solidFill>
          <a:latin typeface="+mn-lt"/>
        </a:defRPr>
      </a:lvl6pPr>
      <a:lvl7pPr marL="2971800" indent="-228600" algn="l" rtl="0" fontAlgn="base">
        <a:spcBef>
          <a:spcPct val="20000"/>
        </a:spcBef>
        <a:spcAft>
          <a:spcPct val="0"/>
        </a:spcAft>
        <a:buFont typeface="Wingdings" pitchFamily="2" charset="2"/>
        <a:buChar char="§"/>
        <a:defRPr>
          <a:solidFill>
            <a:srgbClr val="005E5C"/>
          </a:solidFill>
          <a:latin typeface="+mn-lt"/>
        </a:defRPr>
      </a:lvl7pPr>
      <a:lvl8pPr marL="3429000" indent="-228600" algn="l" rtl="0" fontAlgn="base">
        <a:spcBef>
          <a:spcPct val="20000"/>
        </a:spcBef>
        <a:spcAft>
          <a:spcPct val="0"/>
        </a:spcAft>
        <a:buFont typeface="Wingdings" pitchFamily="2" charset="2"/>
        <a:buChar char="§"/>
        <a:defRPr>
          <a:solidFill>
            <a:srgbClr val="005E5C"/>
          </a:solidFill>
          <a:latin typeface="+mn-lt"/>
        </a:defRPr>
      </a:lvl8pPr>
      <a:lvl9pPr marL="3886200" indent="-228600" algn="l" rtl="0" fontAlgn="base">
        <a:spcBef>
          <a:spcPct val="20000"/>
        </a:spcBef>
        <a:spcAft>
          <a:spcPct val="0"/>
        </a:spcAft>
        <a:buFont typeface="Wingdings" pitchFamily="2" charset="2"/>
        <a:buChar char="§"/>
        <a:defRPr>
          <a:solidFill>
            <a:srgbClr val="005E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EE74819-B3D0-4860-9545-874854B3CB14}"/>
              </a:ext>
            </a:extLst>
          </p:cNvPr>
          <p:cNvSpPr txBox="1">
            <a:spLocks noChangeArrowheads="1"/>
          </p:cNvSpPr>
          <p:nvPr/>
        </p:nvSpPr>
        <p:spPr>
          <a:xfrm>
            <a:off x="3521574" y="3770827"/>
            <a:ext cx="5471288" cy="548578"/>
          </a:xfrm>
          <a:prstGeom prst="rect">
            <a:avLst/>
          </a:prstGeom>
        </p:spPr>
        <p:txBody>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r>
              <a:rPr lang="en-US" sz="2400" b="1" kern="1200" dirty="0">
                <a:solidFill>
                  <a:srgbClr val="0F406A"/>
                </a:solidFill>
                <a:latin typeface="Arial Black" panose="020B0A04020102020204" pitchFamily="34" charset="0"/>
                <a:ea typeface="+mn-ea"/>
                <a:cs typeface="Arial" pitchFamily="34" charset="0"/>
              </a:rPr>
              <a:t>Building Your Personal Brand</a:t>
            </a:r>
          </a:p>
        </p:txBody>
      </p:sp>
      <p:pic>
        <p:nvPicPr>
          <p:cNvPr id="8" name="Picture 7">
            <a:extLst>
              <a:ext uri="{FF2B5EF4-FFF2-40B4-BE49-F238E27FC236}">
                <a16:creationId xmlns:a16="http://schemas.microsoft.com/office/drawing/2014/main" id="{6695E58D-76EC-4265-A82D-DB5CF82C9B8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5600" y="182907"/>
            <a:ext cx="2332000" cy="2369478"/>
          </a:xfrm>
          <a:prstGeom prst="rect">
            <a:avLst/>
          </a:prstGeom>
        </p:spPr>
      </p:pic>
    </p:spTree>
    <p:extLst>
      <p:ext uri="{BB962C8B-B14F-4D97-AF65-F5344CB8AC3E}">
        <p14:creationId xmlns:p14="http://schemas.microsoft.com/office/powerpoint/2010/main" val="41438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26627" name="Rectangle 3"/>
          <p:cNvSpPr>
            <a:spLocks noGrp="1" noChangeArrowheads="1"/>
          </p:cNvSpPr>
          <p:nvPr>
            <p:ph type="body" idx="1"/>
          </p:nvPr>
        </p:nvSpPr>
        <p:spPr>
          <a:xfrm>
            <a:off x="193963" y="1764066"/>
            <a:ext cx="8645237" cy="4589050"/>
          </a:xfrm>
        </p:spPr>
        <p:txBody>
          <a:bodyPr>
            <a:noAutofit/>
          </a:bodyPr>
          <a:lstStyle/>
          <a:p>
            <a:pPr marL="0" indent="0" algn="ctr">
              <a:lnSpc>
                <a:spcPct val="100000"/>
              </a:lnSpc>
              <a:spcBef>
                <a:spcPts val="1200"/>
              </a:spcBef>
              <a:buFontTx/>
              <a:buNone/>
              <a:tabLst>
                <a:tab pos="7772400" algn="r"/>
              </a:tabLst>
              <a:defRPr/>
            </a:pPr>
            <a:r>
              <a:rPr lang="en-US" sz="2800" b="1" kern="1200" dirty="0">
                <a:solidFill>
                  <a:srgbClr val="0F406A"/>
                </a:solidFill>
              </a:rPr>
              <a:t>Things change!</a:t>
            </a: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2000" dirty="0"/>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Lesson #2</a:t>
            </a:r>
          </a:p>
        </p:txBody>
      </p:sp>
      <p:pic>
        <p:nvPicPr>
          <p:cNvPr id="8" name="image16.png">
            <a:extLst>
              <a:ext uri="{FF2B5EF4-FFF2-40B4-BE49-F238E27FC236}">
                <a16:creationId xmlns:a16="http://schemas.microsoft.com/office/drawing/2014/main" id="{68167C2D-9FC5-4AD3-8701-7B22F48A887F}"/>
              </a:ext>
            </a:extLst>
          </p:cNvPr>
          <p:cNvPicPr>
            <a:picLocks noChangeAspect="1"/>
          </p:cNvPicPr>
          <p:nvPr/>
        </p:nvPicPr>
        <p:blipFill>
          <a:blip r:embed="rId3"/>
          <a:stretch>
            <a:fillRect/>
          </a:stretch>
        </p:blipFill>
        <p:spPr>
          <a:xfrm>
            <a:off x="3216069" y="2673825"/>
            <a:ext cx="2711861" cy="3719810"/>
          </a:xfrm>
          <a:prstGeom prst="rect">
            <a:avLst/>
          </a:prstGeom>
          <a:ln w="12700">
            <a:miter lim="400000"/>
          </a:ln>
        </p:spPr>
      </p:pic>
    </p:spTree>
    <p:extLst>
      <p:ext uri="{BB962C8B-B14F-4D97-AF65-F5344CB8AC3E}">
        <p14:creationId xmlns:p14="http://schemas.microsoft.com/office/powerpoint/2010/main" val="294388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26627" name="Rectangle 3"/>
          <p:cNvSpPr>
            <a:spLocks noGrp="1" noChangeArrowheads="1"/>
          </p:cNvSpPr>
          <p:nvPr>
            <p:ph type="body" idx="1"/>
          </p:nvPr>
        </p:nvSpPr>
        <p:spPr>
          <a:xfrm>
            <a:off x="193963" y="1764066"/>
            <a:ext cx="8645237" cy="4589050"/>
          </a:xfrm>
        </p:spPr>
        <p:txBody>
          <a:bodyPr>
            <a:noAutofit/>
          </a:bodyPr>
          <a:lstStyle/>
          <a:p>
            <a:pPr marL="0" indent="0" algn="ctr">
              <a:lnSpc>
                <a:spcPct val="100000"/>
              </a:lnSpc>
              <a:spcBef>
                <a:spcPts val="1200"/>
              </a:spcBef>
              <a:buFontTx/>
              <a:buNone/>
              <a:tabLst>
                <a:tab pos="7772400" algn="r"/>
              </a:tabLst>
              <a:defRPr/>
            </a:pPr>
            <a:r>
              <a:rPr lang="en-US" sz="2800" b="1" kern="1200" dirty="0">
                <a:solidFill>
                  <a:srgbClr val="0F406A"/>
                </a:solidFill>
              </a:rPr>
              <a:t>The impact of the coins in the cushions!</a:t>
            </a: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2000" dirty="0"/>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Lesson #3</a:t>
            </a:r>
          </a:p>
        </p:txBody>
      </p:sp>
      <p:pic>
        <p:nvPicPr>
          <p:cNvPr id="9" name="image11.jpeg">
            <a:extLst>
              <a:ext uri="{FF2B5EF4-FFF2-40B4-BE49-F238E27FC236}">
                <a16:creationId xmlns:a16="http://schemas.microsoft.com/office/drawing/2014/main" id="{90E9098F-91BE-46CB-B723-BC2CA4B46C99}"/>
              </a:ext>
            </a:extLst>
          </p:cNvPr>
          <p:cNvPicPr>
            <a:picLocks noChangeAspect="1"/>
          </p:cNvPicPr>
          <p:nvPr/>
        </p:nvPicPr>
        <p:blipFill>
          <a:blip r:embed="rId3"/>
          <a:stretch>
            <a:fillRect/>
          </a:stretch>
        </p:blipFill>
        <p:spPr>
          <a:xfrm>
            <a:off x="2793683" y="2772871"/>
            <a:ext cx="3556634" cy="3469637"/>
          </a:xfrm>
          <a:prstGeom prst="rect">
            <a:avLst/>
          </a:prstGeom>
          <a:ln w="12700">
            <a:miter lim="400000"/>
          </a:ln>
        </p:spPr>
      </p:pic>
    </p:spTree>
    <p:extLst>
      <p:ext uri="{BB962C8B-B14F-4D97-AF65-F5344CB8AC3E}">
        <p14:creationId xmlns:p14="http://schemas.microsoft.com/office/powerpoint/2010/main" val="422005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Objective</a:t>
            </a:r>
          </a:p>
        </p:txBody>
      </p:sp>
      <p:sp>
        <p:nvSpPr>
          <p:cNvPr id="8" name="Content Placeholder 2">
            <a:extLst>
              <a:ext uri="{FF2B5EF4-FFF2-40B4-BE49-F238E27FC236}">
                <a16:creationId xmlns:a16="http://schemas.microsoft.com/office/drawing/2014/main" id="{C35E3509-E567-41E8-BC91-1416F1BCD44F}"/>
              </a:ext>
            </a:extLst>
          </p:cNvPr>
          <p:cNvSpPr txBox="1">
            <a:spLocks/>
          </p:cNvSpPr>
          <p:nvPr/>
        </p:nvSpPr>
        <p:spPr>
          <a:xfrm>
            <a:off x="332451" y="1991927"/>
            <a:ext cx="8479097" cy="998537"/>
          </a:xfrm>
          <a:prstGeom prst="rect">
            <a:avLst/>
          </a:prstGeom>
        </p:spPr>
        <p:txBody>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2352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9pPr>
          </a:lstStyle>
          <a:p>
            <a:pPr marL="0" indent="0" algn="just">
              <a:buNone/>
              <a:defRPr/>
            </a:pPr>
            <a:r>
              <a:rPr lang="en-US" sz="2000" b="1" dirty="0">
                <a:solidFill>
                  <a:srgbClr val="0F406A"/>
                </a:solidFill>
                <a:ea typeface="ＭＳ Ｐゴシック" charset="0"/>
              </a:rPr>
              <a:t>Create meaningful engagement with the 50 to 65 year old customer base of your financial institution and assist them with planning for critical issues facing them during retirement!</a:t>
            </a:r>
          </a:p>
          <a:p>
            <a:pPr marL="0" indent="0" algn="just">
              <a:buNone/>
              <a:defRPr/>
            </a:pPr>
            <a:endParaRPr lang="en-US" sz="2400" dirty="0">
              <a:ea typeface="ＭＳ Ｐゴシック" charset="0"/>
            </a:endParaRPr>
          </a:p>
          <a:p>
            <a:pPr marL="0" indent="0" algn="just">
              <a:buNone/>
              <a:defRPr/>
            </a:pPr>
            <a:endParaRPr lang="en-US" sz="2400" dirty="0">
              <a:ea typeface="ＭＳ Ｐゴシック" charset="0"/>
            </a:endParaRPr>
          </a:p>
        </p:txBody>
      </p:sp>
      <p:pic>
        <p:nvPicPr>
          <p:cNvPr id="10" name="Picture 4">
            <a:extLst>
              <a:ext uri="{FF2B5EF4-FFF2-40B4-BE49-F238E27FC236}">
                <a16:creationId xmlns:a16="http://schemas.microsoft.com/office/drawing/2014/main" id="{368FA7A5-F3E8-4970-BC7F-DF758B7C14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8275" y="3855345"/>
            <a:ext cx="2857849" cy="197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66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Benefits</a:t>
            </a:r>
          </a:p>
        </p:txBody>
      </p:sp>
      <p:sp>
        <p:nvSpPr>
          <p:cNvPr id="8" name="Content Placeholder 2">
            <a:extLst>
              <a:ext uri="{FF2B5EF4-FFF2-40B4-BE49-F238E27FC236}">
                <a16:creationId xmlns:a16="http://schemas.microsoft.com/office/drawing/2014/main" id="{8593A32C-E7E4-4552-B4A0-56CE789D6535}"/>
              </a:ext>
            </a:extLst>
          </p:cNvPr>
          <p:cNvSpPr txBox="1">
            <a:spLocks/>
          </p:cNvSpPr>
          <p:nvPr/>
        </p:nvSpPr>
        <p:spPr bwMode="auto">
          <a:xfrm>
            <a:off x="204788" y="2089625"/>
            <a:ext cx="8634412"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
            </a:pPr>
            <a:r>
              <a:rPr lang="en-US" altLang="en-US" sz="1800" b="0" dirty="0">
                <a:solidFill>
                  <a:srgbClr val="56565A"/>
                </a:solidFill>
                <a:latin typeface="Arial" panose="020B0604020202020204" pitchFamily="34" charset="0"/>
                <a:cs typeface="Arial" panose="020B0604020202020204" pitchFamily="34" charset="0"/>
              </a:rPr>
              <a:t>Catalyst for getting target group in your branch</a:t>
            </a:r>
          </a:p>
          <a:p>
            <a:pPr marL="0" indent="0">
              <a:buNone/>
            </a:pPr>
            <a:endParaRPr lang="en-US" altLang="en-US" sz="1800" b="0" dirty="0">
              <a:solidFill>
                <a:srgbClr val="56565A"/>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1800" b="0" dirty="0">
                <a:solidFill>
                  <a:srgbClr val="56565A"/>
                </a:solidFill>
                <a:latin typeface="Arial" panose="020B0604020202020204" pitchFamily="34" charset="0"/>
                <a:cs typeface="Arial" panose="020B0604020202020204" pitchFamily="34" charset="0"/>
              </a:rPr>
              <a:t>Leverages your brand by providing relevant &amp; client specific information on a critical planning decision that impacts everyone</a:t>
            </a:r>
          </a:p>
          <a:p>
            <a:pPr marL="0" indent="0">
              <a:buNone/>
            </a:pPr>
            <a:endParaRPr lang="en-US" altLang="en-US" sz="1800" b="0" dirty="0">
              <a:solidFill>
                <a:srgbClr val="56565A"/>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1800" b="0" dirty="0">
                <a:solidFill>
                  <a:srgbClr val="56565A"/>
                </a:solidFill>
                <a:latin typeface="Arial" panose="020B0604020202020204" pitchFamily="34" charset="0"/>
                <a:cs typeface="Arial" panose="020B0604020202020204" pitchFamily="34" charset="0"/>
              </a:rPr>
              <a:t>Sets up discovery event for developing relationship breadth  </a:t>
            </a:r>
          </a:p>
          <a:p>
            <a:pPr marL="0" indent="0">
              <a:buNone/>
            </a:pPr>
            <a:r>
              <a:rPr lang="en-US" altLang="en-US" sz="1800" b="0" dirty="0">
                <a:solidFill>
                  <a:srgbClr val="56565A"/>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n-US" altLang="en-US" sz="1800" b="0" dirty="0">
                <a:solidFill>
                  <a:srgbClr val="56565A"/>
                </a:solidFill>
                <a:latin typeface="Arial" panose="020B0604020202020204" pitchFamily="34" charset="0"/>
                <a:cs typeface="Arial" panose="020B0604020202020204" pitchFamily="34" charset="0"/>
              </a:rPr>
              <a:t>Provides differentiator to build outside client referral base</a:t>
            </a:r>
          </a:p>
          <a:p>
            <a:pPr marL="0" indent="0">
              <a:buNone/>
            </a:pPr>
            <a:endParaRPr lang="en-US" altLang="en-US" sz="1800" b="0" dirty="0">
              <a:solidFill>
                <a:srgbClr val="56565A"/>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1800" b="0" dirty="0">
                <a:solidFill>
                  <a:srgbClr val="56565A"/>
                </a:solidFill>
                <a:latin typeface="Arial" panose="020B0604020202020204" pitchFamily="34" charset="0"/>
                <a:cs typeface="Arial" panose="020B0604020202020204" pitchFamily="34" charset="0"/>
              </a:rPr>
              <a:t>Provides unique opportunity to engage the client</a:t>
            </a:r>
          </a:p>
          <a:p>
            <a:pPr marL="0" indent="0">
              <a:buNone/>
            </a:pPr>
            <a:endParaRPr lang="en-US" altLang="en-US" sz="1800" b="0" dirty="0">
              <a:solidFill>
                <a:srgbClr val="56565A"/>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1800" b="0" dirty="0">
                <a:solidFill>
                  <a:srgbClr val="56565A"/>
                </a:solidFill>
                <a:latin typeface="Arial" panose="020B0604020202020204" pitchFamily="34" charset="0"/>
                <a:cs typeface="Arial" panose="020B0604020202020204" pitchFamily="34" charset="0"/>
              </a:rPr>
              <a:t>Grows non-interest income</a:t>
            </a:r>
          </a:p>
          <a:p>
            <a:endParaRPr lang="en-US" altLang="en-US" sz="2400" dirty="0">
              <a:solidFill>
                <a:srgbClr val="000000"/>
              </a:solidFill>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sz="20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sz="2000" i="1"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sz="20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sz="2400" dirty="0">
              <a:solidFill>
                <a:srgbClr val="000000"/>
              </a:solidFill>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endParaRPr>
          </a:p>
        </p:txBody>
      </p:sp>
      <p:pic>
        <p:nvPicPr>
          <p:cNvPr id="9" name="Picture 8" descr="images.jpeg">
            <a:extLst>
              <a:ext uri="{FF2B5EF4-FFF2-40B4-BE49-F238E27FC236}">
                <a16:creationId xmlns:a16="http://schemas.microsoft.com/office/drawing/2014/main" id="{53345F94-02DD-4E04-AE62-C20F143738E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62960" y="5193992"/>
            <a:ext cx="1645424" cy="119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07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Program Overview</a:t>
            </a:r>
          </a:p>
        </p:txBody>
      </p:sp>
      <p:sp>
        <p:nvSpPr>
          <p:cNvPr id="10" name="Content Placeholder 2">
            <a:extLst>
              <a:ext uri="{FF2B5EF4-FFF2-40B4-BE49-F238E27FC236}">
                <a16:creationId xmlns:a16="http://schemas.microsoft.com/office/drawing/2014/main" id="{B9CDC56D-1D9D-429F-B235-13BC001AE1D1}"/>
              </a:ext>
            </a:extLst>
          </p:cNvPr>
          <p:cNvSpPr txBox="1">
            <a:spLocks/>
          </p:cNvSpPr>
          <p:nvPr/>
        </p:nvSpPr>
        <p:spPr>
          <a:xfrm>
            <a:off x="304800" y="1716546"/>
            <a:ext cx="8482013" cy="4525962"/>
          </a:xfrm>
          <a:prstGeom prst="rect">
            <a:avLst/>
          </a:prstGeom>
        </p:spPr>
        <p:txBody>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2352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9pPr>
          </a:lstStyle>
          <a:p>
            <a:pPr hangingPunct="1">
              <a:buFont typeface="Wingdings" panose="05000000000000000000" pitchFamily="2" charset="2"/>
              <a:buChar char="§"/>
            </a:pPr>
            <a:r>
              <a:rPr lang="en-US" altLang="en-US" sz="1800" dirty="0">
                <a:solidFill>
                  <a:srgbClr val="56565A"/>
                </a:solidFill>
              </a:rPr>
              <a:t>Run query age 50 plus (name, phone #, birthday)</a:t>
            </a:r>
          </a:p>
          <a:p>
            <a:pPr marL="0" indent="0" hangingPunct="1">
              <a:spcBef>
                <a:spcPts val="0"/>
              </a:spcBef>
              <a:buNone/>
            </a:pPr>
            <a:endParaRPr lang="en-US" altLang="en-US" sz="1800" dirty="0">
              <a:solidFill>
                <a:srgbClr val="56565A"/>
              </a:solidFill>
            </a:endParaRPr>
          </a:p>
          <a:p>
            <a:pPr hangingPunct="1">
              <a:buFont typeface="Wingdings" panose="05000000000000000000" pitchFamily="2" charset="2"/>
              <a:buChar char="§"/>
            </a:pPr>
            <a:r>
              <a:rPr lang="en-US" altLang="en-US" sz="1800" dirty="0">
                <a:solidFill>
                  <a:srgbClr val="56565A"/>
                </a:solidFill>
              </a:rPr>
              <a:t>Create birthdate call list by branch relationship manager</a:t>
            </a:r>
          </a:p>
          <a:p>
            <a:pPr marL="0" indent="0" hangingPunct="1">
              <a:spcBef>
                <a:spcPts val="0"/>
              </a:spcBef>
              <a:buNone/>
            </a:pPr>
            <a:endParaRPr lang="en-US" altLang="en-US" sz="1800" dirty="0">
              <a:solidFill>
                <a:srgbClr val="56565A"/>
              </a:solidFill>
            </a:endParaRPr>
          </a:p>
          <a:p>
            <a:pPr hangingPunct="1">
              <a:buFont typeface="Wingdings" panose="05000000000000000000" pitchFamily="2" charset="2"/>
              <a:buChar char="§"/>
            </a:pPr>
            <a:r>
              <a:rPr lang="en-US" altLang="en-US" sz="1800" dirty="0">
                <a:solidFill>
                  <a:srgbClr val="56565A"/>
                </a:solidFill>
              </a:rPr>
              <a:t>Implement banker call program on client birthday utilizing following script:</a:t>
            </a:r>
          </a:p>
          <a:p>
            <a:pPr marL="440871" lvl="1" indent="0">
              <a:buNone/>
            </a:pPr>
            <a:r>
              <a:rPr lang="en-US" altLang="en-US" sz="1400" i="1" dirty="0">
                <a:solidFill>
                  <a:srgbClr val="56565A"/>
                </a:solidFill>
              </a:rPr>
              <a:t>(hello, this is (banker) with (bank).  I wanted to call you and wish you a happy birthday and thank you for banking with us.  We really appreciate the opportunity to work with you and have found that many people over age 50 have questions about their options when it comes to social security planning. When would be a good time for you to come in and meet with (</a:t>
            </a:r>
            <a:r>
              <a:rPr lang="en-US" altLang="en-US" sz="1400" i="1" u="sng" dirty="0">
                <a:solidFill>
                  <a:srgbClr val="56565A"/>
                </a:solidFill>
              </a:rPr>
              <a:t>name of rep</a:t>
            </a:r>
            <a:r>
              <a:rPr lang="en-US" altLang="en-US" sz="1400" i="1" dirty="0">
                <a:solidFill>
                  <a:srgbClr val="56565A"/>
                </a:solidFill>
              </a:rPr>
              <a:t>) who can assist you with understanding all of the planning options available when it comes to social security?)</a:t>
            </a:r>
          </a:p>
          <a:p>
            <a:pPr marL="440871" lvl="1" indent="0">
              <a:spcBef>
                <a:spcPts val="0"/>
              </a:spcBef>
              <a:buNone/>
            </a:pPr>
            <a:endParaRPr lang="en-US" altLang="en-US" sz="1600" i="1" dirty="0">
              <a:solidFill>
                <a:srgbClr val="56565A"/>
              </a:solidFill>
            </a:endParaRPr>
          </a:p>
          <a:p>
            <a:pPr hangingPunct="1">
              <a:buFont typeface="Wingdings" panose="05000000000000000000" pitchFamily="2" charset="2"/>
              <a:buChar char="§"/>
            </a:pPr>
            <a:r>
              <a:rPr lang="en-US" altLang="en-US" sz="1800" dirty="0">
                <a:solidFill>
                  <a:srgbClr val="56565A"/>
                </a:solidFill>
              </a:rPr>
              <a:t>Schedule appointments to meet with advisor</a:t>
            </a:r>
          </a:p>
          <a:p>
            <a:pPr marL="0" indent="0" hangingPunct="1">
              <a:spcBef>
                <a:spcPts val="0"/>
              </a:spcBef>
              <a:buNone/>
            </a:pPr>
            <a:endParaRPr lang="en-US" altLang="en-US" sz="1800" dirty="0">
              <a:solidFill>
                <a:srgbClr val="56565A"/>
              </a:solidFill>
            </a:endParaRPr>
          </a:p>
          <a:p>
            <a:pPr hangingPunct="1">
              <a:buFont typeface="Wingdings" panose="05000000000000000000" pitchFamily="2" charset="2"/>
              <a:buChar char="§"/>
            </a:pPr>
            <a:r>
              <a:rPr lang="en-US" altLang="en-US" sz="1800" dirty="0">
                <a:solidFill>
                  <a:srgbClr val="56565A"/>
                </a:solidFill>
              </a:rPr>
              <a:t>Identify target FI products &amp; services for group</a:t>
            </a:r>
          </a:p>
          <a:p>
            <a:pPr marL="0" indent="0" hangingPunct="1">
              <a:spcBef>
                <a:spcPts val="0"/>
              </a:spcBef>
              <a:buNone/>
            </a:pPr>
            <a:endParaRPr lang="en-US" altLang="en-US" sz="1800" dirty="0">
              <a:solidFill>
                <a:srgbClr val="56565A"/>
              </a:solidFill>
            </a:endParaRPr>
          </a:p>
          <a:p>
            <a:pPr hangingPunct="1">
              <a:buFont typeface="Wingdings" panose="05000000000000000000" pitchFamily="2" charset="2"/>
              <a:buChar char="§"/>
            </a:pPr>
            <a:r>
              <a:rPr lang="en-US" altLang="en-US" sz="1800" dirty="0">
                <a:solidFill>
                  <a:srgbClr val="56565A"/>
                </a:solidFill>
              </a:rPr>
              <a:t>Educate advisor on FI products &amp; services</a:t>
            </a:r>
          </a:p>
          <a:p>
            <a:pPr hangingPunct="1">
              <a:buFont typeface="Arial" panose="020B0604020202020204" pitchFamily="34" charset="0"/>
              <a:buNone/>
            </a:pPr>
            <a:endParaRPr lang="en-US" altLang="en-US" sz="2400" dirty="0"/>
          </a:p>
          <a:p>
            <a:pPr hangingPunct="1">
              <a:buFont typeface="Arial" panose="020B0604020202020204" pitchFamily="34" charset="0"/>
              <a:buNone/>
            </a:pPr>
            <a:endParaRPr lang="en-US" altLang="en-US" sz="2400" dirty="0"/>
          </a:p>
          <a:p>
            <a:pPr hangingPunct="1">
              <a:buFont typeface="Arial" panose="020B0604020202020204" pitchFamily="34" charset="0"/>
              <a:buNone/>
            </a:pPr>
            <a:endParaRPr lang="en-US" altLang="en-US" sz="2400" dirty="0"/>
          </a:p>
          <a:p>
            <a:pPr hangingPunct="1"/>
            <a:endParaRPr lang="en-US" altLang="en-US" sz="2400" dirty="0"/>
          </a:p>
        </p:txBody>
      </p:sp>
    </p:spTree>
    <p:extLst>
      <p:ext uri="{BB962C8B-B14F-4D97-AF65-F5344CB8AC3E}">
        <p14:creationId xmlns:p14="http://schemas.microsoft.com/office/powerpoint/2010/main" val="244960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Getting Comfortable With Calling</a:t>
            </a:r>
          </a:p>
        </p:txBody>
      </p:sp>
      <p:pic>
        <p:nvPicPr>
          <p:cNvPr id="5" name="Picture 4">
            <a:extLst>
              <a:ext uri="{FF2B5EF4-FFF2-40B4-BE49-F238E27FC236}">
                <a16:creationId xmlns:a16="http://schemas.microsoft.com/office/drawing/2014/main" id="{28222E16-9D42-408F-86A6-5DDF2C258D2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941774" y="2147460"/>
            <a:ext cx="5260452" cy="3530875"/>
          </a:xfrm>
          <a:prstGeom prst="rect">
            <a:avLst/>
          </a:prstGeom>
          <a:effectLst>
            <a:softEdge rad="63500"/>
          </a:effectLst>
        </p:spPr>
      </p:pic>
    </p:spTree>
    <p:extLst>
      <p:ext uri="{BB962C8B-B14F-4D97-AF65-F5344CB8AC3E}">
        <p14:creationId xmlns:p14="http://schemas.microsoft.com/office/powerpoint/2010/main" val="2382382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Developing Your Script</a:t>
            </a:r>
          </a:p>
        </p:txBody>
      </p:sp>
      <p:sp>
        <p:nvSpPr>
          <p:cNvPr id="10" name="Content Placeholder 2">
            <a:extLst>
              <a:ext uri="{FF2B5EF4-FFF2-40B4-BE49-F238E27FC236}">
                <a16:creationId xmlns:a16="http://schemas.microsoft.com/office/drawing/2014/main" id="{B9CDC56D-1D9D-429F-B235-13BC001AE1D1}"/>
              </a:ext>
            </a:extLst>
          </p:cNvPr>
          <p:cNvSpPr txBox="1">
            <a:spLocks/>
          </p:cNvSpPr>
          <p:nvPr/>
        </p:nvSpPr>
        <p:spPr>
          <a:xfrm>
            <a:off x="2051562" y="2041498"/>
            <a:ext cx="6788150" cy="1442290"/>
          </a:xfrm>
          <a:prstGeom prst="rect">
            <a:avLst/>
          </a:prstGeom>
        </p:spPr>
        <p:txBody>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4pPr>
            <a:lvl5pPr marL="22352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Arial"/>
                <a:ea typeface="Arial"/>
                <a:cs typeface="Arial"/>
                <a:sym typeface="Arial"/>
              </a:defRPr>
            </a:lvl9pPr>
          </a:lstStyle>
          <a:p>
            <a:pPr marL="440871" lvl="1" indent="0">
              <a:buNone/>
            </a:pPr>
            <a:r>
              <a:rPr lang="en-US" altLang="en-US" sz="1400" i="1" dirty="0">
                <a:solidFill>
                  <a:srgbClr val="56565A"/>
                </a:solidFill>
              </a:rPr>
              <a:t>(hello, this is (banker) with (bank).  I wanted to call you and wish you a happy birthday and thank you for banking with us.  We really appreciate the opportunity to work with you and have found that many people over age 50 have questions about their options when it comes to social security planning. When would be a good time for you to come in and meet with (</a:t>
            </a:r>
            <a:r>
              <a:rPr lang="en-US" altLang="en-US" sz="1400" i="1" u="sng" dirty="0">
                <a:solidFill>
                  <a:srgbClr val="56565A"/>
                </a:solidFill>
              </a:rPr>
              <a:t>name of rep</a:t>
            </a:r>
            <a:r>
              <a:rPr lang="en-US" altLang="en-US" sz="1400" i="1" dirty="0">
                <a:solidFill>
                  <a:srgbClr val="56565A"/>
                </a:solidFill>
              </a:rPr>
              <a:t>) who can assist you with understanding all of the planning options available when it comes to social security?)</a:t>
            </a:r>
          </a:p>
        </p:txBody>
      </p:sp>
      <p:sp>
        <p:nvSpPr>
          <p:cNvPr id="5" name="TextBox 4">
            <a:extLst>
              <a:ext uri="{FF2B5EF4-FFF2-40B4-BE49-F238E27FC236}">
                <a16:creationId xmlns:a16="http://schemas.microsoft.com/office/drawing/2014/main" id="{5E11E41B-6EDB-4A5C-9AB4-5F7653D0881B}"/>
              </a:ext>
            </a:extLst>
          </p:cNvPr>
          <p:cNvSpPr txBox="1"/>
          <p:nvPr/>
        </p:nvSpPr>
        <p:spPr>
          <a:xfrm>
            <a:off x="436864" y="4071105"/>
            <a:ext cx="8270272" cy="2314544"/>
          </a:xfrm>
          <a:prstGeom prst="rect">
            <a:avLst/>
          </a:prstGeom>
          <a:noFill/>
        </p:spPr>
        <p:txBody>
          <a:bodyPr wrap="square" rtlCol="0">
            <a:spAutoFit/>
          </a:bodyPr>
          <a:lstStyle/>
          <a:p>
            <a:pPr algn="l">
              <a:lnSpc>
                <a:spcPct val="150000"/>
              </a:lnSpc>
            </a:pPr>
            <a:r>
              <a:rPr lang="en-US" b="0" dirty="0">
                <a:solidFill>
                  <a:srgbClr val="56565A"/>
                </a:solidFill>
              </a:rPr>
              <a:t>———————————————————————————————————————————————————————————————————————————————————————————————————————————————————————————————————————————————————————————————————————————————————————————————————————————————————————————————————————————————————————————————————————————————————————————————————————————————————————————</a:t>
            </a:r>
          </a:p>
        </p:txBody>
      </p:sp>
      <p:pic>
        <p:nvPicPr>
          <p:cNvPr id="8" name="Content Placeholder 4">
            <a:extLst>
              <a:ext uri="{FF2B5EF4-FFF2-40B4-BE49-F238E27FC236}">
                <a16:creationId xmlns:a16="http://schemas.microsoft.com/office/drawing/2014/main" id="{0B879E70-4208-4E66-9835-E3073FDE7902}"/>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a:stretch/>
        </p:blipFill>
        <p:spPr>
          <a:xfrm>
            <a:off x="436864" y="2016661"/>
            <a:ext cx="1834152" cy="1760786"/>
          </a:xfrm>
          <a:prstGeom prst="rect">
            <a:avLst/>
          </a:prstGeom>
        </p:spPr>
      </p:pic>
    </p:spTree>
    <p:extLst>
      <p:ext uri="{BB962C8B-B14F-4D97-AF65-F5344CB8AC3E}">
        <p14:creationId xmlns:p14="http://schemas.microsoft.com/office/powerpoint/2010/main" val="57692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Practicing Your Call!</a:t>
            </a:r>
          </a:p>
        </p:txBody>
      </p:sp>
      <p:pic>
        <p:nvPicPr>
          <p:cNvPr id="9" name="Picture 8">
            <a:extLst>
              <a:ext uri="{FF2B5EF4-FFF2-40B4-BE49-F238E27FC236}">
                <a16:creationId xmlns:a16="http://schemas.microsoft.com/office/drawing/2014/main" id="{711DE041-A5EE-4910-A06D-5309BD6651E3}"/>
              </a:ext>
            </a:extLst>
          </p:cNvPr>
          <p:cNvPicPr>
            <a:picLocks noChangeAspect="1"/>
          </p:cNvPicPr>
          <p:nvPr/>
        </p:nvPicPr>
        <p:blipFill>
          <a:blip r:embed="rId3"/>
          <a:stretch>
            <a:fillRect/>
          </a:stretch>
        </p:blipFill>
        <p:spPr>
          <a:xfrm>
            <a:off x="2684462" y="2853793"/>
            <a:ext cx="3775075" cy="1730243"/>
          </a:xfrm>
          <a:prstGeom prst="rect">
            <a:avLst/>
          </a:prstGeom>
        </p:spPr>
      </p:pic>
    </p:spTree>
    <p:extLst>
      <p:ext uri="{BB962C8B-B14F-4D97-AF65-F5344CB8AC3E}">
        <p14:creationId xmlns:p14="http://schemas.microsoft.com/office/powerpoint/2010/main" val="2889816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When Do I Call?</a:t>
            </a:r>
          </a:p>
        </p:txBody>
      </p:sp>
      <p:sp>
        <p:nvSpPr>
          <p:cNvPr id="4" name="Rectangle 3">
            <a:extLst>
              <a:ext uri="{FF2B5EF4-FFF2-40B4-BE49-F238E27FC236}">
                <a16:creationId xmlns:a16="http://schemas.microsoft.com/office/drawing/2014/main" id="{68F52DAC-D52C-4861-9B1A-7F8B30AEE0C7}"/>
              </a:ext>
            </a:extLst>
          </p:cNvPr>
          <p:cNvSpPr txBox="1">
            <a:spLocks noChangeArrowheads="1"/>
          </p:cNvSpPr>
          <p:nvPr/>
        </p:nvSpPr>
        <p:spPr>
          <a:xfrm>
            <a:off x="193963" y="1764066"/>
            <a:ext cx="8645237" cy="4589050"/>
          </a:xfrm>
          <a:prstGeom prst="rect">
            <a:avLst/>
          </a:prstGeom>
        </p:spPr>
        <p:txBody>
          <a:bodyPr>
            <a:noAutofit/>
          </a:bodyPr>
          <a:lstStyle>
            <a:lvl1pPr marL="342900" indent="-342900" algn="l" rtl="0" eaLnBrk="0" fontAlgn="base" hangingPunct="0">
              <a:spcBef>
                <a:spcPct val="20000"/>
              </a:spcBef>
              <a:spcAft>
                <a:spcPct val="0"/>
              </a:spcAft>
              <a:buFont typeface="Wingdings" pitchFamily="2" charset="2"/>
              <a:buChar char="§"/>
              <a:defRPr>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Font typeface="Wingdings" pitchFamily="2" charset="2"/>
              <a:buChar char="§"/>
              <a:defRPr>
                <a:solidFill>
                  <a:srgbClr val="005E5C"/>
                </a:solidFill>
                <a:latin typeface="+mn-lt"/>
              </a:defRPr>
            </a:lvl6pPr>
            <a:lvl7pPr marL="2971800" indent="-228600" algn="l" rtl="0" fontAlgn="base">
              <a:spcBef>
                <a:spcPct val="20000"/>
              </a:spcBef>
              <a:spcAft>
                <a:spcPct val="0"/>
              </a:spcAft>
              <a:buFont typeface="Wingdings" pitchFamily="2" charset="2"/>
              <a:buChar char="§"/>
              <a:defRPr>
                <a:solidFill>
                  <a:srgbClr val="005E5C"/>
                </a:solidFill>
                <a:latin typeface="+mn-lt"/>
              </a:defRPr>
            </a:lvl7pPr>
            <a:lvl8pPr marL="3429000" indent="-228600" algn="l" rtl="0" fontAlgn="base">
              <a:spcBef>
                <a:spcPct val="20000"/>
              </a:spcBef>
              <a:spcAft>
                <a:spcPct val="0"/>
              </a:spcAft>
              <a:buFont typeface="Wingdings" pitchFamily="2" charset="2"/>
              <a:buChar char="§"/>
              <a:defRPr>
                <a:solidFill>
                  <a:srgbClr val="005E5C"/>
                </a:solidFill>
                <a:latin typeface="+mn-lt"/>
              </a:defRPr>
            </a:lvl8pPr>
            <a:lvl9pPr marL="3886200" indent="-228600" algn="l" rtl="0" fontAlgn="base">
              <a:spcBef>
                <a:spcPct val="20000"/>
              </a:spcBef>
              <a:spcAft>
                <a:spcPct val="0"/>
              </a:spcAft>
              <a:buFont typeface="Wingdings" pitchFamily="2" charset="2"/>
              <a:buChar char="§"/>
              <a:defRPr>
                <a:solidFill>
                  <a:srgbClr val="005E5C"/>
                </a:solidFill>
                <a:latin typeface="+mn-lt"/>
              </a:defRPr>
            </a:lvl9pPr>
          </a:lstStyle>
          <a:p>
            <a:pPr marL="0" indent="0">
              <a:spcBef>
                <a:spcPts val="1200"/>
              </a:spcBef>
              <a:buFontTx/>
              <a:buNone/>
              <a:tabLst>
                <a:tab pos="7772400" algn="r"/>
              </a:tabLst>
              <a:defRPr/>
            </a:pPr>
            <a:endParaRPr lang="en-US" sz="2000" b="1" kern="1200" dirty="0">
              <a:solidFill>
                <a:srgbClr val="0F406A"/>
              </a:solidFill>
            </a:endParaRPr>
          </a:p>
          <a:p>
            <a:pPr marL="0" indent="0">
              <a:spcBef>
                <a:spcPts val="1200"/>
              </a:spcBef>
              <a:buFontTx/>
              <a:buNone/>
              <a:tabLst>
                <a:tab pos="7772400" algn="r"/>
              </a:tabLst>
              <a:defRPr/>
            </a:pPr>
            <a:endParaRPr lang="en-US" sz="2000" dirty="0">
              <a:solidFill>
                <a:srgbClr val="0F406A"/>
              </a:solidFill>
            </a:endParaRPr>
          </a:p>
          <a:p>
            <a:pPr marL="0" indent="0">
              <a:spcBef>
                <a:spcPts val="1200"/>
              </a:spcBef>
              <a:buFontTx/>
              <a:buNone/>
              <a:tabLst>
                <a:tab pos="7772400" algn="r"/>
              </a:tabLst>
              <a:defRPr/>
            </a:pPr>
            <a:endParaRPr lang="en-US" sz="2000" b="1" kern="1200" dirty="0">
              <a:solidFill>
                <a:srgbClr val="0F406A"/>
              </a:solidFill>
            </a:endParaRPr>
          </a:p>
          <a:p>
            <a:pPr marL="0" indent="0">
              <a:spcBef>
                <a:spcPts val="0"/>
              </a:spcBef>
              <a:buFontTx/>
              <a:buNone/>
              <a:tabLst>
                <a:tab pos="7772400" algn="r"/>
              </a:tabLst>
              <a:defRPr/>
            </a:pPr>
            <a:r>
              <a:rPr lang="en-US" sz="2000" dirty="0">
                <a:solidFill>
                  <a:srgbClr val="0F406A"/>
                </a:solidFill>
              </a:rPr>
              <a:t>    </a:t>
            </a:r>
            <a:r>
              <a:rPr lang="en-US" sz="2000" b="1" kern="1200" dirty="0">
                <a:solidFill>
                  <a:srgbClr val="0F406A"/>
                </a:solidFill>
              </a:rPr>
              <a:t>First thing the morning of </a:t>
            </a:r>
          </a:p>
          <a:p>
            <a:pPr marL="0" indent="0">
              <a:spcBef>
                <a:spcPts val="0"/>
              </a:spcBef>
              <a:buFontTx/>
              <a:buNone/>
              <a:tabLst>
                <a:tab pos="7772400" algn="r"/>
              </a:tabLst>
              <a:defRPr/>
            </a:pPr>
            <a:r>
              <a:rPr lang="en-US" sz="2000" b="1" kern="1200" dirty="0">
                <a:solidFill>
                  <a:srgbClr val="0F406A"/>
                </a:solidFill>
              </a:rPr>
              <a:t>    their birthday…</a:t>
            </a:r>
            <a:endParaRPr lang="en-US" sz="1300" b="0" kern="0" dirty="0">
              <a:solidFill>
                <a:srgbClr val="56565A"/>
              </a:solidFill>
            </a:endParaRPr>
          </a:p>
          <a:p>
            <a:pPr lvl="1">
              <a:spcBef>
                <a:spcPts val="1200"/>
              </a:spcBef>
              <a:buFont typeface="Wingdings" panose="05000000000000000000" pitchFamily="2" charset="2"/>
              <a:buChar char="§"/>
              <a:tabLst>
                <a:tab pos="7772400" algn="r"/>
              </a:tabLst>
              <a:defRPr/>
            </a:pPr>
            <a:r>
              <a:rPr lang="en-US" sz="1800" b="0" kern="1200" dirty="0">
                <a:solidFill>
                  <a:srgbClr val="56565A"/>
                </a:solidFill>
                <a:latin typeface="Arial" panose="020B0604020202020204" pitchFamily="34" charset="0"/>
                <a:cs typeface="Arial" panose="020B0604020202020204" pitchFamily="34" charset="0"/>
              </a:rPr>
              <a:t>Maximize impact</a:t>
            </a:r>
          </a:p>
          <a:p>
            <a:pPr lvl="1">
              <a:spcBef>
                <a:spcPts val="1200"/>
              </a:spcBef>
              <a:buFont typeface="Wingdings" panose="05000000000000000000" pitchFamily="2" charset="2"/>
              <a:buChar char="§"/>
              <a:tabLst>
                <a:tab pos="7772400" algn="r"/>
              </a:tabLst>
              <a:defRPr/>
            </a:pPr>
            <a:r>
              <a:rPr lang="en-US" sz="1800" b="0" dirty="0">
                <a:solidFill>
                  <a:srgbClr val="56565A"/>
                </a:solidFill>
              </a:rPr>
              <a:t>Be the first to recognize them</a:t>
            </a:r>
            <a:endParaRPr lang="en-US" sz="1800" b="0" kern="1200" dirty="0">
              <a:solidFill>
                <a:srgbClr val="56565A"/>
              </a:solidFill>
              <a:latin typeface="Arial" panose="020B0604020202020204" pitchFamily="34" charset="0"/>
              <a:cs typeface="Arial" panose="020B0604020202020204" pitchFamily="34" charset="0"/>
            </a:endParaRPr>
          </a:p>
          <a:p>
            <a:pPr>
              <a:spcBef>
                <a:spcPts val="0"/>
              </a:spcBef>
              <a:buClr>
                <a:srgbClr val="56565A"/>
              </a:buClr>
              <a:tabLst>
                <a:tab pos="7772400" algn="r"/>
              </a:tabLst>
              <a:defRPr/>
            </a:pPr>
            <a:endParaRPr lang="en-US" sz="1800" b="0" kern="1200" dirty="0">
              <a:solidFill>
                <a:srgbClr val="56565A"/>
              </a:solidFill>
            </a:endParaRPr>
          </a:p>
          <a:p>
            <a:pPr marL="0" indent="0">
              <a:spcBef>
                <a:spcPts val="1200"/>
              </a:spcBef>
              <a:buFontTx/>
              <a:buNone/>
              <a:tabLst>
                <a:tab pos="7772400" algn="r"/>
              </a:tabLst>
              <a:defRPr/>
            </a:pPr>
            <a:endParaRPr lang="en-US" sz="2000" b="0" kern="0" dirty="0"/>
          </a:p>
        </p:txBody>
      </p:sp>
      <p:pic>
        <p:nvPicPr>
          <p:cNvPr id="5" name="Picture 4">
            <a:extLst>
              <a:ext uri="{FF2B5EF4-FFF2-40B4-BE49-F238E27FC236}">
                <a16:creationId xmlns:a16="http://schemas.microsoft.com/office/drawing/2014/main" id="{86C6D0E9-B1C4-47E9-9B8E-FF5A782F9F9B}"/>
              </a:ext>
            </a:extLst>
          </p:cNvPr>
          <p:cNvPicPr>
            <a:picLocks noChangeAspect="1"/>
          </p:cNvPicPr>
          <p:nvPr/>
        </p:nvPicPr>
        <p:blipFill>
          <a:blip r:embed="rId3"/>
          <a:stretch>
            <a:fillRect/>
          </a:stretch>
        </p:blipFill>
        <p:spPr>
          <a:xfrm>
            <a:off x="4974760" y="2929159"/>
            <a:ext cx="3084998" cy="1612613"/>
          </a:xfrm>
          <a:prstGeom prst="rect">
            <a:avLst/>
          </a:prstGeom>
        </p:spPr>
      </p:pic>
    </p:spTree>
    <p:extLst>
      <p:ext uri="{BB962C8B-B14F-4D97-AF65-F5344CB8AC3E}">
        <p14:creationId xmlns:p14="http://schemas.microsoft.com/office/powerpoint/2010/main" val="56409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93963" y="1764066"/>
            <a:ext cx="8645237" cy="4589050"/>
          </a:xfrm>
        </p:spPr>
        <p:txBody>
          <a:bodyPr>
            <a:noAutofit/>
          </a:bodyPr>
          <a:lstStyle/>
          <a:p>
            <a:pPr marL="0" indent="0" algn="ctr">
              <a:lnSpc>
                <a:spcPct val="100000"/>
              </a:lnSpc>
              <a:spcBef>
                <a:spcPts val="1200"/>
              </a:spcBef>
              <a:buFontTx/>
              <a:buNone/>
              <a:tabLst>
                <a:tab pos="7772400" algn="r"/>
              </a:tabLst>
              <a:defRPr/>
            </a:pPr>
            <a:r>
              <a:rPr lang="en-US" sz="2800" b="1" kern="1200" dirty="0">
                <a:solidFill>
                  <a:srgbClr val="0F406A"/>
                </a:solidFill>
              </a:rPr>
              <a:t>They are counting on you!</a:t>
            </a: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400050" lvl="1" indent="0">
              <a:spcBef>
                <a:spcPts val="1200"/>
              </a:spcBef>
              <a:buNone/>
              <a:tabLst>
                <a:tab pos="7772400" algn="r"/>
              </a:tabLst>
              <a:defRPr/>
            </a:pPr>
            <a:endParaRPr lang="en-US" sz="1300" dirty="0">
              <a:solidFill>
                <a:srgbClr val="56565A"/>
              </a:solidFill>
            </a:endParaRPr>
          </a:p>
          <a:p>
            <a:pPr lvl="8">
              <a:spcBef>
                <a:spcPts val="0"/>
              </a:spcBef>
              <a:buClr>
                <a:srgbClr val="56565A"/>
              </a:buClr>
              <a:tabLst>
                <a:tab pos="7772400" algn="r"/>
              </a:tabLst>
              <a:defRPr/>
            </a:pPr>
            <a:r>
              <a:rPr lang="en-US" kern="1200" dirty="0">
                <a:solidFill>
                  <a:srgbClr val="56565A"/>
                </a:solidFill>
                <a:latin typeface="Arial" panose="020B0604020202020204" pitchFamily="34" charset="0"/>
                <a:cs typeface="Arial" panose="020B0604020202020204" pitchFamily="34" charset="0"/>
              </a:rPr>
              <a:t>Make the most of every opportunity…</a:t>
            </a:r>
          </a:p>
          <a:p>
            <a:pPr marL="3657600" lvl="8" indent="0">
              <a:spcBef>
                <a:spcPts val="0"/>
              </a:spcBef>
              <a:buClr>
                <a:srgbClr val="56565A"/>
              </a:buClr>
              <a:buNone/>
              <a:tabLst>
                <a:tab pos="7772400" algn="r"/>
              </a:tabLst>
              <a:defRPr/>
            </a:pPr>
            <a:r>
              <a:rPr lang="en-US" kern="1200" dirty="0">
                <a:solidFill>
                  <a:srgbClr val="56565A"/>
                </a:solidFill>
                <a:latin typeface="Arial" panose="020B0604020202020204" pitchFamily="34" charset="0"/>
                <a:cs typeface="Arial" panose="020B0604020202020204" pitchFamily="34" charset="0"/>
              </a:rPr>
              <a:t>    (Lesson #1 – Moments of Truth)</a:t>
            </a:r>
          </a:p>
          <a:p>
            <a:pPr lvl="1">
              <a:spcBef>
                <a:spcPts val="0"/>
              </a:spcBef>
              <a:buClr>
                <a:srgbClr val="56565A"/>
              </a:buClr>
              <a:tabLst>
                <a:tab pos="7772400" algn="r"/>
              </a:tabLst>
              <a:defRPr/>
            </a:pPr>
            <a:endParaRPr lang="en-US" kern="1200" dirty="0">
              <a:solidFill>
                <a:srgbClr val="56565A"/>
              </a:solidFill>
            </a:endParaRPr>
          </a:p>
          <a:p>
            <a:pPr lvl="8">
              <a:spcBef>
                <a:spcPts val="0"/>
              </a:spcBef>
              <a:buClr>
                <a:srgbClr val="56565A"/>
              </a:buClr>
              <a:tabLst>
                <a:tab pos="7772400" algn="r"/>
              </a:tabLst>
              <a:defRPr/>
            </a:pPr>
            <a:r>
              <a:rPr lang="en-US" kern="1200" dirty="0">
                <a:solidFill>
                  <a:srgbClr val="56565A"/>
                </a:solidFill>
                <a:latin typeface="Arial" panose="020B0604020202020204" pitchFamily="34" charset="0"/>
                <a:cs typeface="Arial" panose="020B0604020202020204" pitchFamily="34" charset="0"/>
              </a:rPr>
              <a:t>They don’t know what they don’t know…</a:t>
            </a:r>
          </a:p>
          <a:p>
            <a:pPr marL="3657600" lvl="8" indent="0">
              <a:spcBef>
                <a:spcPts val="0"/>
              </a:spcBef>
              <a:buClr>
                <a:srgbClr val="56565A"/>
              </a:buClr>
              <a:buNone/>
              <a:tabLst>
                <a:tab pos="7772400" algn="r"/>
              </a:tabLst>
              <a:defRPr/>
            </a:pPr>
            <a:r>
              <a:rPr lang="en-US" kern="1200" dirty="0">
                <a:solidFill>
                  <a:srgbClr val="56565A"/>
                </a:solidFill>
                <a:latin typeface="Arial" panose="020B0604020202020204" pitchFamily="34" charset="0"/>
                <a:cs typeface="Arial" panose="020B0604020202020204" pitchFamily="34" charset="0"/>
              </a:rPr>
              <a:t>    (Lesson #2 – Things Change)</a:t>
            </a:r>
          </a:p>
          <a:p>
            <a:pPr lvl="8">
              <a:spcBef>
                <a:spcPts val="0"/>
              </a:spcBef>
              <a:buClr>
                <a:srgbClr val="56565A"/>
              </a:buClr>
              <a:tabLst>
                <a:tab pos="7772400" algn="r"/>
              </a:tabLst>
              <a:defRPr/>
            </a:pPr>
            <a:endParaRPr lang="en-US" kern="1200" dirty="0">
              <a:solidFill>
                <a:srgbClr val="56565A"/>
              </a:solidFill>
              <a:latin typeface="Arial" panose="020B0604020202020204" pitchFamily="34" charset="0"/>
              <a:cs typeface="Arial" panose="020B0604020202020204" pitchFamily="34" charset="0"/>
            </a:endParaRPr>
          </a:p>
          <a:p>
            <a:pPr lvl="8">
              <a:spcBef>
                <a:spcPts val="0"/>
              </a:spcBef>
              <a:buClr>
                <a:srgbClr val="56565A"/>
              </a:buClr>
              <a:tabLst>
                <a:tab pos="7772400" algn="r"/>
              </a:tabLst>
              <a:defRPr/>
            </a:pPr>
            <a:r>
              <a:rPr lang="en-US" kern="1200" dirty="0">
                <a:solidFill>
                  <a:srgbClr val="56565A"/>
                </a:solidFill>
                <a:latin typeface="Arial" panose="020B0604020202020204" pitchFamily="34" charset="0"/>
                <a:cs typeface="Arial" panose="020B0604020202020204" pitchFamily="34" charset="0"/>
              </a:rPr>
              <a:t>They have to do the best they can with </a:t>
            </a:r>
          </a:p>
          <a:p>
            <a:pPr marL="3657600" lvl="8" indent="0">
              <a:spcBef>
                <a:spcPts val="0"/>
              </a:spcBef>
              <a:buClr>
                <a:srgbClr val="56565A"/>
              </a:buClr>
              <a:buNone/>
              <a:tabLst>
                <a:tab pos="7772400" algn="r"/>
              </a:tabLst>
              <a:defRPr/>
            </a:pPr>
            <a:r>
              <a:rPr lang="en-US" kern="1200" dirty="0">
                <a:solidFill>
                  <a:srgbClr val="56565A"/>
                </a:solidFill>
                <a:latin typeface="Arial" panose="020B0604020202020204" pitchFamily="34" charset="0"/>
                <a:cs typeface="Arial" panose="020B0604020202020204" pitchFamily="34" charset="0"/>
              </a:rPr>
              <a:t>    what they have</a:t>
            </a:r>
          </a:p>
          <a:p>
            <a:pPr marL="3657600" lvl="8" indent="0">
              <a:spcBef>
                <a:spcPts val="0"/>
              </a:spcBef>
              <a:buClr>
                <a:srgbClr val="56565A"/>
              </a:buClr>
              <a:buNone/>
              <a:tabLst>
                <a:tab pos="7772400" algn="r"/>
              </a:tabLst>
              <a:defRPr/>
            </a:pPr>
            <a:r>
              <a:rPr lang="en-US" kern="1200" dirty="0">
                <a:solidFill>
                  <a:srgbClr val="56565A"/>
                </a:solidFill>
                <a:latin typeface="Arial" panose="020B0604020202020204" pitchFamily="34" charset="0"/>
                <a:cs typeface="Arial" panose="020B0604020202020204" pitchFamily="34" charset="0"/>
              </a:rPr>
              <a:t>    (Lesson #3 – The impact of coins in </a:t>
            </a:r>
          </a:p>
          <a:p>
            <a:pPr marL="3657600" lvl="8" indent="0">
              <a:spcBef>
                <a:spcPts val="0"/>
              </a:spcBef>
              <a:buClr>
                <a:srgbClr val="56565A"/>
              </a:buClr>
              <a:buNone/>
              <a:tabLst>
                <a:tab pos="7772400" algn="r"/>
              </a:tabLst>
              <a:defRPr/>
            </a:pPr>
            <a:r>
              <a:rPr lang="en-US" kern="1200" dirty="0">
                <a:solidFill>
                  <a:srgbClr val="56565A"/>
                </a:solidFill>
                <a:latin typeface="Arial" panose="020B0604020202020204" pitchFamily="34" charset="0"/>
                <a:cs typeface="Arial" panose="020B0604020202020204" pitchFamily="34" charset="0"/>
              </a:rPr>
              <a:t>    the cushions)</a:t>
            </a:r>
          </a:p>
          <a:p>
            <a:pPr marL="0" indent="0">
              <a:lnSpc>
                <a:spcPct val="100000"/>
              </a:lnSpc>
              <a:spcBef>
                <a:spcPts val="1200"/>
              </a:spcBef>
              <a:buFontTx/>
              <a:buNone/>
              <a:tabLst>
                <a:tab pos="7772400" algn="r"/>
              </a:tabLst>
              <a:defRPr/>
            </a:pPr>
            <a:endParaRPr lang="en-US" sz="2000" dirty="0"/>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Why You Need To Do This!</a:t>
            </a:r>
          </a:p>
        </p:txBody>
      </p:sp>
      <p:pic>
        <p:nvPicPr>
          <p:cNvPr id="8" name="Picture 7">
            <a:extLst>
              <a:ext uri="{FF2B5EF4-FFF2-40B4-BE49-F238E27FC236}">
                <a16:creationId xmlns:a16="http://schemas.microsoft.com/office/drawing/2014/main" id="{21B73400-6E47-4B33-8820-8E9896DD9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88" y="3159176"/>
            <a:ext cx="2835972" cy="2221511"/>
          </a:xfrm>
          <a:prstGeom prst="rect">
            <a:avLst/>
          </a:prstGeom>
          <a:ln>
            <a:noFill/>
          </a:ln>
          <a:effectLst>
            <a:softEdge rad="112500"/>
          </a:effectLst>
        </p:spPr>
      </p:pic>
    </p:spTree>
    <p:extLst>
      <p:ext uri="{BB962C8B-B14F-4D97-AF65-F5344CB8AC3E}">
        <p14:creationId xmlns:p14="http://schemas.microsoft.com/office/powerpoint/2010/main" val="410302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EF2CEF-6FB8-4D19-811C-574616A77BEF}"/>
              </a:ext>
            </a:extLst>
          </p:cNvPr>
          <p:cNvSpPr>
            <a:spLocks noGrp="1"/>
          </p:cNvSpPr>
          <p:nvPr>
            <p:ph type="title"/>
          </p:nvPr>
        </p:nvSpPr>
        <p:spPr>
          <a:xfrm>
            <a:off x="193963" y="526221"/>
            <a:ext cx="6788150" cy="723900"/>
          </a:xfrm>
        </p:spPr>
        <p:txBody>
          <a:bodyPr/>
          <a:lstStyle/>
          <a:p>
            <a:br>
              <a:rPr lang="en-US" dirty="0">
                <a:solidFill>
                  <a:srgbClr val="0F406A"/>
                </a:solidFill>
              </a:rPr>
            </a:br>
            <a:r>
              <a:rPr lang="en-US" dirty="0">
                <a:solidFill>
                  <a:srgbClr val="0F406A"/>
                </a:solidFill>
              </a:rPr>
              <a:t>Agenda</a:t>
            </a:r>
          </a:p>
        </p:txBody>
      </p:sp>
      <p:sp>
        <p:nvSpPr>
          <p:cNvPr id="8" name="Shape 103">
            <a:extLst>
              <a:ext uri="{FF2B5EF4-FFF2-40B4-BE49-F238E27FC236}">
                <a16:creationId xmlns:a16="http://schemas.microsoft.com/office/drawing/2014/main" id="{4FEFD65F-C855-46FB-8F3D-09AA4C7FC7B5}"/>
              </a:ext>
            </a:extLst>
          </p:cNvPr>
          <p:cNvSpPr/>
          <p:nvPr/>
        </p:nvSpPr>
        <p:spPr>
          <a:xfrm>
            <a:off x="965199" y="2475592"/>
            <a:ext cx="7213601" cy="33342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R="40639" indent="40639" defTabSz="914400">
              <a:defRPr sz="1800">
                <a:uFillTx/>
                <a:latin typeface="Calibri"/>
                <a:ea typeface="Calibri"/>
                <a:cs typeface="Calibri"/>
                <a:sym typeface="Calibri"/>
              </a:defRPr>
            </a:pPr>
            <a:r>
              <a:rPr lang="en-US" b="1" dirty="0">
                <a:solidFill>
                  <a:srgbClr val="56565A"/>
                </a:solidFill>
                <a:latin typeface="Arial" panose="020B0604020202020204" pitchFamily="34" charset="0"/>
                <a:ea typeface="Arial"/>
                <a:cs typeface="Arial" panose="020B0604020202020204" pitchFamily="34" charset="0"/>
                <a:sym typeface="Arial"/>
              </a:rPr>
              <a:t>  </a:t>
            </a:r>
            <a:r>
              <a:rPr lang="en-US" sz="2400" u="sng" dirty="0">
                <a:solidFill>
                  <a:srgbClr val="56565A"/>
                </a:solidFill>
                <a:latin typeface="Arial" panose="020B0604020202020204" pitchFamily="34" charset="0"/>
                <a:ea typeface="Arial"/>
                <a:cs typeface="Arial" panose="020B0604020202020204" pitchFamily="34" charset="0"/>
                <a:sym typeface="Arial"/>
              </a:rPr>
              <a:t>Date</a:t>
            </a:r>
            <a:r>
              <a:rPr lang="en-US" sz="2400" b="1" u="sng" dirty="0">
                <a:solidFill>
                  <a:srgbClr val="56565A"/>
                </a:solidFill>
                <a:latin typeface="Arial" panose="020B0604020202020204" pitchFamily="34" charset="0"/>
                <a:ea typeface="Arial"/>
                <a:cs typeface="Arial" panose="020B0604020202020204" pitchFamily="34" charset="0"/>
              </a:rPr>
              <a:t>:</a:t>
            </a:r>
            <a:endParaRPr lang="en-US" sz="2400" b="1" u="sng" dirty="0">
              <a:solidFill>
                <a:srgbClr val="56565A"/>
              </a:solidFill>
              <a:latin typeface="Arial" panose="020B0604020202020204" pitchFamily="34" charset="0"/>
              <a:ea typeface="Arial"/>
              <a:cs typeface="Arial" panose="020B0604020202020204" pitchFamily="34" charset="0"/>
              <a:sym typeface="Arial"/>
            </a:endParaRPr>
          </a:p>
          <a:p>
            <a:pPr marR="40639" indent="40639" defTabSz="914400">
              <a:defRPr sz="1800">
                <a:uFillTx/>
                <a:latin typeface="Calibri"/>
                <a:ea typeface="Calibri"/>
                <a:cs typeface="Calibri"/>
                <a:sym typeface="Calibri"/>
              </a:defRPr>
            </a:pPr>
            <a:endParaRPr lang="en-US" b="1" dirty="0">
              <a:solidFill>
                <a:srgbClr val="56565A"/>
              </a:solidFill>
              <a:latin typeface="Arial" panose="020B0604020202020204" pitchFamily="34" charset="0"/>
              <a:ea typeface="Arial"/>
              <a:cs typeface="Arial" panose="020B0604020202020204" pitchFamily="34" charset="0"/>
              <a:sym typeface="Arial"/>
            </a:endParaRPr>
          </a:p>
          <a:p>
            <a:pPr marR="40639" indent="40639" defTabSz="914400">
              <a:defRPr sz="1800">
                <a:uFillTx/>
                <a:latin typeface="Calibri"/>
                <a:ea typeface="Calibri"/>
                <a:cs typeface="Calibri"/>
                <a:sym typeface="Calibri"/>
              </a:defRPr>
            </a:pPr>
            <a:r>
              <a:rPr lang="en-US" b="0" dirty="0">
                <a:solidFill>
                  <a:srgbClr val="56565A"/>
                </a:solidFill>
                <a:latin typeface="Arial" panose="020B0604020202020204" pitchFamily="34" charset="0"/>
                <a:ea typeface="Arial"/>
                <a:cs typeface="Arial" panose="020B0604020202020204" pitchFamily="34" charset="0"/>
                <a:sym typeface="Arial"/>
              </a:rPr>
              <a:t>  9</a:t>
            </a:r>
            <a:r>
              <a:rPr lang="en-US"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a:t>
            </a:r>
            <a:r>
              <a:rPr lang="en-US" b="0" dirty="0">
                <a:solidFill>
                  <a:srgbClr val="56565A"/>
                </a:solidFill>
                <a:latin typeface="Arial" panose="020B0604020202020204" pitchFamily="34" charset="0"/>
                <a:ea typeface="Arial"/>
                <a:cs typeface="Arial" panose="020B0604020202020204" pitchFamily="34" charset="0"/>
                <a:sym typeface="Arial"/>
              </a:rPr>
              <a:t>00am</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a:t>
            </a:r>
            <a:r>
              <a:rPr lang="en-US"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a:t>
            </a:r>
            <a:r>
              <a:rPr lang="en-US" b="0" dirty="0">
                <a:solidFill>
                  <a:srgbClr val="56565A"/>
                </a:solidFill>
                <a:latin typeface="Arial" panose="020B0604020202020204" pitchFamily="34" charset="0"/>
                <a:ea typeface="Arial"/>
                <a:cs typeface="Arial" panose="020B0604020202020204" pitchFamily="34" charset="0"/>
                <a:sym typeface="Arial"/>
              </a:rPr>
              <a:t>  9</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a:t>
            </a:r>
            <a:r>
              <a:rPr lang="en-US" b="0" dirty="0">
                <a:solidFill>
                  <a:srgbClr val="56565A"/>
                </a:solidFill>
                <a:latin typeface="Arial" panose="020B0604020202020204" pitchFamily="34" charset="0"/>
                <a:ea typeface="Arial"/>
                <a:cs typeface="Arial" panose="020B0604020202020204" pitchFamily="34" charset="0"/>
                <a:sym typeface="Arial"/>
              </a:rPr>
              <a:t>15am</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Introductions</a:t>
            </a:r>
            <a:endParaRPr b="0" dirty="0">
              <a:solidFill>
                <a:srgbClr val="56565A"/>
              </a:solidFill>
              <a:latin typeface="Arial" panose="020B0604020202020204" pitchFamily="34" charset="0"/>
              <a:cs typeface="Arial" panose="020B0604020202020204" pitchFamily="34" charset="0"/>
            </a:endParaRPr>
          </a:p>
          <a:p>
            <a:pPr marR="40639" indent="40639" defTabSz="914400">
              <a:defRPr sz="1800">
                <a:uFillTx/>
                <a:latin typeface="Calibri"/>
                <a:ea typeface="Calibri"/>
                <a:cs typeface="Calibri"/>
                <a:sym typeface="Calibri"/>
              </a:defRPr>
            </a:pPr>
            <a:endParaRPr lang="en-US" b="0" dirty="0">
              <a:solidFill>
                <a:srgbClr val="56565A"/>
              </a:solidFill>
              <a:latin typeface="Arial" panose="020B0604020202020204" pitchFamily="34" charset="0"/>
              <a:ea typeface="Arial"/>
              <a:cs typeface="Arial" panose="020B0604020202020204" pitchFamily="34" charset="0"/>
              <a:sym typeface="Calibri"/>
            </a:endParaRPr>
          </a:p>
          <a:p>
            <a:pPr marR="40639" indent="40639" defTabSz="914400">
              <a:defRPr sz="1800">
                <a:uFillTx/>
                <a:latin typeface="Calibri"/>
                <a:ea typeface="Calibri"/>
                <a:cs typeface="Calibri"/>
                <a:sym typeface="Calibri"/>
              </a:defRPr>
            </a:pPr>
            <a:r>
              <a:rPr lang="en-US" b="0" dirty="0">
                <a:solidFill>
                  <a:srgbClr val="56565A"/>
                </a:solidFill>
                <a:latin typeface="Arial" panose="020B0604020202020204" pitchFamily="34" charset="0"/>
                <a:ea typeface="Arial"/>
                <a:cs typeface="Arial" panose="020B0604020202020204" pitchFamily="34" charset="0"/>
                <a:sym typeface="Arial"/>
              </a:rPr>
              <a:t>  9</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a:t>
            </a:r>
            <a:r>
              <a:rPr lang="en-US" b="0" dirty="0">
                <a:solidFill>
                  <a:srgbClr val="56565A"/>
                </a:solidFill>
                <a:latin typeface="Arial" panose="020B0604020202020204" pitchFamily="34" charset="0"/>
                <a:ea typeface="Arial"/>
                <a:cs typeface="Arial" panose="020B0604020202020204" pitchFamily="34" charset="0"/>
                <a:sym typeface="Arial"/>
              </a:rPr>
              <a:t>1</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5</a:t>
            </a:r>
            <a:r>
              <a:rPr lang="en-US"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am</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a:t>
            </a:r>
            <a:r>
              <a:rPr lang="en-US"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a:t>
            </a:r>
            <a:r>
              <a:rPr lang="en-US"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10</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a:t>
            </a:r>
            <a:r>
              <a:rPr lang="en-US" b="0" dirty="0">
                <a:solidFill>
                  <a:srgbClr val="56565A"/>
                </a:solidFill>
                <a:latin typeface="Arial" panose="020B0604020202020204" pitchFamily="34" charset="0"/>
                <a:ea typeface="Arial"/>
                <a:cs typeface="Arial" panose="020B0604020202020204" pitchFamily="34" charset="0"/>
                <a:sym typeface="Arial"/>
              </a:rPr>
              <a:t>0</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0</a:t>
            </a:r>
            <a:r>
              <a:rPr lang="en-US"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am</a:t>
            </a:r>
            <a:r>
              <a:rPr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                  </a:t>
            </a:r>
            <a:r>
              <a:rPr lang="en-US" b="0" dirty="0">
                <a:solidFill>
                  <a:srgbClr val="56565A"/>
                </a:solidFill>
                <a:uFill>
                  <a:solidFill>
                    <a:srgbClr val="000000"/>
                  </a:solidFill>
                </a:uFill>
                <a:latin typeface="Arial" panose="020B0604020202020204" pitchFamily="34" charset="0"/>
                <a:ea typeface="Arial"/>
                <a:cs typeface="Arial" panose="020B0604020202020204" pitchFamily="34" charset="0"/>
                <a:sym typeface="Arial"/>
              </a:rPr>
              <a:t>B</a:t>
            </a:r>
            <a:r>
              <a:rPr lang="en-US" b="0" dirty="0">
                <a:solidFill>
                  <a:srgbClr val="56565A"/>
                </a:solidFill>
                <a:latin typeface="Arial" panose="020B0604020202020204" pitchFamily="34" charset="0"/>
                <a:ea typeface="Arial"/>
                <a:cs typeface="Arial" panose="020B0604020202020204" pitchFamily="34" charset="0"/>
                <a:sym typeface="Arial"/>
              </a:rPr>
              <a:t>uilding Your Personal Brand</a:t>
            </a:r>
          </a:p>
          <a:p>
            <a:pPr marR="40639" indent="40639" defTabSz="914400">
              <a:defRPr sz="1800">
                <a:uFillTx/>
                <a:latin typeface="Calibri"/>
                <a:ea typeface="Calibri"/>
                <a:cs typeface="Calibri"/>
                <a:sym typeface="Calibri"/>
              </a:defRPr>
            </a:pPr>
            <a:endParaRPr lang="en-US" b="0" dirty="0">
              <a:solidFill>
                <a:srgbClr val="56565A"/>
              </a:solidFill>
              <a:latin typeface="Arial" panose="020B0604020202020204" pitchFamily="34" charset="0"/>
              <a:ea typeface="Arial"/>
              <a:cs typeface="Arial" panose="020B0604020202020204" pitchFamily="34" charset="0"/>
              <a:sym typeface="Arial"/>
            </a:endParaRPr>
          </a:p>
          <a:p>
            <a:pPr marR="40639" indent="40639" defTabSz="914400">
              <a:defRPr sz="1800">
                <a:uFillTx/>
                <a:latin typeface="Calibri"/>
                <a:ea typeface="Calibri"/>
                <a:cs typeface="Calibri"/>
                <a:sym typeface="Calibri"/>
              </a:defRPr>
            </a:pPr>
            <a:r>
              <a:rPr lang="en-US" b="0" dirty="0">
                <a:solidFill>
                  <a:srgbClr val="56565A"/>
                </a:solidFill>
                <a:latin typeface="Arial" panose="020B0604020202020204" pitchFamily="34" charset="0"/>
                <a:ea typeface="Arial"/>
                <a:cs typeface="Arial" panose="020B0604020202020204" pitchFamily="34" charset="0"/>
                <a:sym typeface="Arial"/>
              </a:rPr>
              <a:t>  10:00am   -   10:15am	             Establishing Engagement</a:t>
            </a:r>
            <a:endParaRPr lang="en-US" b="0" dirty="0">
              <a:solidFill>
                <a:srgbClr val="56565A"/>
              </a:solidFill>
              <a:latin typeface="Arial" panose="020B0604020202020204" pitchFamily="34" charset="0"/>
              <a:cs typeface="Arial" panose="020B0604020202020204" pitchFamily="34" charset="0"/>
              <a:sym typeface="Arial"/>
            </a:endParaRPr>
          </a:p>
          <a:p>
            <a:pPr marR="40639" indent="40639" defTabSz="914400">
              <a:defRPr sz="1800">
                <a:uFillTx/>
                <a:latin typeface="Calibri"/>
                <a:ea typeface="Calibri"/>
                <a:cs typeface="Calibri"/>
                <a:sym typeface="Calibri"/>
              </a:defRPr>
            </a:pPr>
            <a:endParaRPr lang="en-US" b="1" dirty="0">
              <a:latin typeface="Arial"/>
              <a:cs typeface="Arial"/>
              <a:sym typeface="Arial"/>
            </a:endParaRPr>
          </a:p>
          <a:p>
            <a:pPr marR="40639" indent="40639" defTabSz="914400">
              <a:defRPr sz="1800">
                <a:uFillTx/>
                <a:latin typeface="Calibri"/>
                <a:ea typeface="Calibri"/>
                <a:cs typeface="Calibri"/>
                <a:sym typeface="Calibri"/>
              </a:defRPr>
            </a:pPr>
            <a:endParaRPr lang="en-US" b="1" dirty="0">
              <a:latin typeface="Arial"/>
              <a:cs typeface="Arial"/>
              <a:sym typeface="Arial"/>
            </a:endParaRPr>
          </a:p>
          <a:p>
            <a:pPr marR="40639" indent="40639" defTabSz="914400">
              <a:defRPr sz="1800">
                <a:uFillTx/>
                <a:latin typeface="Calibri"/>
                <a:ea typeface="Calibri"/>
                <a:cs typeface="Calibri"/>
                <a:sym typeface="Calibri"/>
              </a:defRPr>
            </a:pPr>
            <a:endParaRPr b="1" dirty="0"/>
          </a:p>
          <a:p>
            <a:pPr marR="40639" indent="40639" defTabSz="914400">
              <a:defRPr sz="1800">
                <a:uFillTx/>
                <a:latin typeface="Calibri"/>
                <a:ea typeface="Calibri"/>
                <a:cs typeface="Calibri"/>
                <a:sym typeface="Calibri"/>
              </a:defRPr>
            </a:pPr>
            <a:r>
              <a:rPr b="1" dirty="0">
                <a:uFill>
                  <a:solidFill>
                    <a:srgbClr val="000000"/>
                  </a:solidFill>
                </a:uFill>
                <a:latin typeface="Arial"/>
                <a:ea typeface="Arial"/>
                <a:cs typeface="Arial"/>
                <a:sym typeface="Arial"/>
              </a:rPr>
              <a:t>        </a:t>
            </a:r>
            <a:r>
              <a:rPr sz="2400" dirty="0">
                <a:uFill>
                  <a:solidFill>
                    <a:srgbClr val="000000"/>
                  </a:solidFill>
                </a:uFill>
                <a:latin typeface="Arial"/>
                <a:ea typeface="Arial"/>
                <a:cs typeface="Arial"/>
                <a:sym typeface="Arial"/>
              </a:rPr>
              <a:t>  </a:t>
            </a:r>
          </a:p>
        </p:txBody>
      </p:sp>
    </p:spTree>
    <p:extLst>
      <p:ext uri="{BB962C8B-B14F-4D97-AF65-F5344CB8AC3E}">
        <p14:creationId xmlns:p14="http://schemas.microsoft.com/office/powerpoint/2010/main" val="32031347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93963" y="1764066"/>
            <a:ext cx="8645237" cy="4589050"/>
          </a:xfrm>
        </p:spPr>
        <p:txBody>
          <a:bodyPr>
            <a:noAutofit/>
          </a:bodyPr>
          <a:lstStyle/>
          <a:p>
            <a:pPr marL="0" indent="0" algn="ctr">
              <a:lnSpc>
                <a:spcPct val="100000"/>
              </a:lnSpc>
              <a:spcBef>
                <a:spcPts val="1200"/>
              </a:spcBef>
              <a:buFontTx/>
              <a:buNone/>
              <a:tabLst>
                <a:tab pos="7772400" algn="r"/>
              </a:tabLst>
              <a:defRPr/>
            </a:pPr>
            <a:endParaRPr lang="en-US" sz="2800" b="1" kern="1200" dirty="0">
              <a:solidFill>
                <a:srgbClr val="0F406A"/>
              </a:solidFill>
            </a:endParaRPr>
          </a:p>
          <a:p>
            <a:pPr marL="0" indent="0" algn="ctr">
              <a:lnSpc>
                <a:spcPct val="100000"/>
              </a:lnSpc>
              <a:spcBef>
                <a:spcPts val="1200"/>
              </a:spcBef>
              <a:buFontTx/>
              <a:buNone/>
              <a:tabLst>
                <a:tab pos="7772400" algn="r"/>
              </a:tabLst>
              <a:defRPr/>
            </a:pPr>
            <a:r>
              <a:rPr lang="en-US" sz="4400" b="1" kern="1200" dirty="0">
                <a:solidFill>
                  <a:srgbClr val="0F406A"/>
                </a:solidFill>
              </a:rPr>
              <a:t>Comments </a:t>
            </a:r>
          </a:p>
          <a:p>
            <a:pPr marL="0" indent="0" algn="ctr">
              <a:lnSpc>
                <a:spcPct val="100000"/>
              </a:lnSpc>
              <a:spcBef>
                <a:spcPts val="1200"/>
              </a:spcBef>
              <a:buFontTx/>
              <a:buNone/>
              <a:tabLst>
                <a:tab pos="7772400" algn="r"/>
              </a:tabLst>
              <a:defRPr/>
            </a:pPr>
            <a:r>
              <a:rPr lang="en-US" sz="4400" b="1" kern="1200" dirty="0">
                <a:solidFill>
                  <a:srgbClr val="0F406A"/>
                </a:solidFill>
              </a:rPr>
              <a:t>&amp; </a:t>
            </a:r>
          </a:p>
          <a:p>
            <a:pPr marL="0" indent="0" algn="ctr">
              <a:lnSpc>
                <a:spcPct val="100000"/>
              </a:lnSpc>
              <a:spcBef>
                <a:spcPts val="1200"/>
              </a:spcBef>
              <a:buFontTx/>
              <a:buNone/>
              <a:tabLst>
                <a:tab pos="7772400" algn="r"/>
              </a:tabLst>
              <a:defRPr/>
            </a:pPr>
            <a:r>
              <a:rPr lang="en-US" sz="4400" b="1" kern="1200" dirty="0">
                <a:solidFill>
                  <a:srgbClr val="0F406A"/>
                </a:solidFill>
              </a:rPr>
              <a:t>Questions?</a:t>
            </a:r>
            <a:endParaRPr lang="en-US" sz="44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400050" lvl="1" indent="0">
              <a:spcBef>
                <a:spcPts val="1200"/>
              </a:spcBef>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2000" dirty="0"/>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endParaRPr lang="en-US" dirty="0">
              <a:solidFill>
                <a:srgbClr val="0F406A"/>
              </a:solidFill>
            </a:endParaRPr>
          </a:p>
        </p:txBody>
      </p:sp>
    </p:spTree>
    <p:extLst>
      <p:ext uri="{BB962C8B-B14F-4D97-AF65-F5344CB8AC3E}">
        <p14:creationId xmlns:p14="http://schemas.microsoft.com/office/powerpoint/2010/main" val="64386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F28756-0CA7-42F9-B51E-CF44D2A3AF5B}"/>
              </a:ext>
            </a:extLst>
          </p:cNvPr>
          <p:cNvSpPr>
            <a:spLocks noGrp="1"/>
          </p:cNvSpPr>
          <p:nvPr>
            <p:ph type="title"/>
          </p:nvPr>
        </p:nvSpPr>
        <p:spPr>
          <a:xfrm>
            <a:off x="193963" y="820945"/>
            <a:ext cx="6788150" cy="723900"/>
          </a:xfrm>
        </p:spPr>
        <p:txBody>
          <a:bodyPr/>
          <a:lstStyle/>
          <a:p>
            <a:r>
              <a:rPr lang="en-US" dirty="0">
                <a:solidFill>
                  <a:srgbClr val="0F406A"/>
                </a:solidFill>
              </a:rPr>
              <a:t>Introductions</a:t>
            </a:r>
          </a:p>
        </p:txBody>
      </p:sp>
      <p:pic>
        <p:nvPicPr>
          <p:cNvPr id="6" name="Picture 5">
            <a:extLst>
              <a:ext uri="{FF2B5EF4-FFF2-40B4-BE49-F238E27FC236}">
                <a16:creationId xmlns:a16="http://schemas.microsoft.com/office/drawing/2014/main" id="{00F85AE7-E05E-4C7C-AC1A-5D753036E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91" y="1680830"/>
            <a:ext cx="1737360" cy="2523744"/>
          </a:xfrm>
          <a:prstGeom prst="rect">
            <a:avLst/>
          </a:prstGeom>
        </p:spPr>
      </p:pic>
      <p:sp>
        <p:nvSpPr>
          <p:cNvPr id="7" name="Shape 331">
            <a:extLst>
              <a:ext uri="{FF2B5EF4-FFF2-40B4-BE49-F238E27FC236}">
                <a16:creationId xmlns:a16="http://schemas.microsoft.com/office/drawing/2014/main" id="{F20AAE7D-D88C-4583-9055-CFF901CF9985}"/>
              </a:ext>
            </a:extLst>
          </p:cNvPr>
          <p:cNvSpPr>
            <a:spLocks noChangeArrowheads="1"/>
          </p:cNvSpPr>
          <p:nvPr/>
        </p:nvSpPr>
        <p:spPr bwMode="auto">
          <a:xfrm>
            <a:off x="2190486" y="1680830"/>
            <a:ext cx="6656525"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US" sz="1200" b="0" dirty="0">
                <a:solidFill>
                  <a:srgbClr val="56565A"/>
                </a:solidFill>
                <a:latin typeface="Arial" panose="020B0604020202020204" pitchFamily="34" charset="0"/>
                <a:cs typeface="Arial" panose="020B0604020202020204" pitchFamily="34" charset="0"/>
              </a:rPr>
              <a:t>Mark Brakel has over 30 years of experience in the financial services industry serving in various capacities. In his current position as a business consultant with Financial</a:t>
            </a:r>
            <a:r>
              <a:rPr lang="en-US" sz="1200" dirty="0">
                <a:solidFill>
                  <a:srgbClr val="56565A"/>
                </a:solidFill>
                <a:latin typeface="Arial" panose="020B0604020202020204" pitchFamily="34" charset="0"/>
                <a:cs typeface="Arial" panose="020B0604020202020204" pitchFamily="34" charset="0"/>
              </a:rPr>
              <a:t> </a:t>
            </a:r>
            <a:r>
              <a:rPr lang="en-US" sz="1200" b="0" dirty="0">
                <a:solidFill>
                  <a:srgbClr val="56565A"/>
                </a:solidFill>
                <a:latin typeface="Arial" panose="020B0604020202020204" pitchFamily="34" charset="0"/>
                <a:cs typeface="Arial" panose="020B0604020202020204" pitchFamily="34" charset="0"/>
              </a:rPr>
              <a:t>Resources Group Investment Services, Mark works with advisors, program managers, and financial institution senior management groups to improve program performance and grow top line revenue.</a:t>
            </a:r>
          </a:p>
          <a:p>
            <a:pPr>
              <a:buNone/>
            </a:pPr>
            <a:endParaRPr lang="en-US" sz="1200" dirty="0">
              <a:solidFill>
                <a:srgbClr val="56565A"/>
              </a:solidFill>
              <a:latin typeface="Arial" panose="020B0604020202020204" pitchFamily="34" charset="0"/>
              <a:cs typeface="Arial" panose="020B0604020202020204" pitchFamily="34" charset="0"/>
            </a:endParaRPr>
          </a:p>
          <a:p>
            <a:pPr>
              <a:buNone/>
            </a:pPr>
            <a:r>
              <a:rPr lang="en-US" sz="1200" b="0" dirty="0">
                <a:solidFill>
                  <a:srgbClr val="56565A"/>
                </a:solidFill>
                <a:latin typeface="Arial" panose="020B0604020202020204" pitchFamily="34" charset="0"/>
                <a:cs typeface="Arial" panose="020B0604020202020204" pitchFamily="34" charset="0"/>
              </a:rPr>
              <a:t>Prior to joining Financial Resources Group Investment Services, Mark was the program manager at First International Bank &amp; Trust and also held a position as senior vice president at Investment Centers of America (ICA) and was responsible for the financial solutions team, new business development, and the financial institution division.</a:t>
            </a:r>
            <a:r>
              <a:rPr lang="en-US" sz="1200" dirty="0">
                <a:solidFill>
                  <a:srgbClr val="56565A"/>
                </a:solidFill>
                <a:latin typeface="Arial" panose="020B0604020202020204" pitchFamily="34" charset="0"/>
                <a:cs typeface="Arial" panose="020B0604020202020204" pitchFamily="34" charset="0"/>
              </a:rPr>
              <a:t>  </a:t>
            </a:r>
            <a:r>
              <a:rPr lang="en-US" sz="1200" b="0" dirty="0">
                <a:solidFill>
                  <a:srgbClr val="56565A"/>
                </a:solidFill>
                <a:latin typeface="Arial" panose="020B0604020202020204" pitchFamily="34" charset="0"/>
                <a:cs typeface="Arial" panose="020B0604020202020204" pitchFamily="34" charset="0"/>
              </a:rPr>
              <a:t>Before joining ICA in 2010, Mark served as senior vice president, chief investment officer for Bank Forward with direct responsibility for the investment portfolio and liquidity management functions of the institution.</a:t>
            </a:r>
            <a:r>
              <a:rPr lang="en-US" sz="1200" dirty="0">
                <a:solidFill>
                  <a:srgbClr val="56565A"/>
                </a:solidFill>
                <a:latin typeface="Arial" panose="020B0604020202020204" pitchFamily="34" charset="0"/>
                <a:cs typeface="Arial" panose="020B0604020202020204" pitchFamily="34" charset="0"/>
              </a:rPr>
              <a:t>  </a:t>
            </a:r>
            <a:r>
              <a:rPr lang="en-US" sz="1200" b="0" dirty="0">
                <a:solidFill>
                  <a:srgbClr val="56565A"/>
                </a:solidFill>
                <a:latin typeface="Arial" panose="020B0604020202020204" pitchFamily="34" charset="0"/>
                <a:cs typeface="Arial" panose="020B0604020202020204" pitchFamily="34" charset="0"/>
              </a:rPr>
              <a:t>Mark also had responsibility for commercial cash management, retail brokerage, marketing, and sales training. Additionally, he sat on Bank Forward’s board of directors and assisted with new product development. </a:t>
            </a:r>
            <a:r>
              <a:rPr lang="en-US" sz="1200" dirty="0">
                <a:solidFill>
                  <a:srgbClr val="56565A"/>
                </a:solidFill>
                <a:latin typeface="Arial" panose="020B0604020202020204" pitchFamily="34" charset="0"/>
                <a:cs typeface="Arial" panose="020B0604020202020204" pitchFamily="34" charset="0"/>
              </a:rPr>
              <a:t> </a:t>
            </a:r>
          </a:p>
          <a:p>
            <a:pPr>
              <a:buNone/>
            </a:pPr>
            <a:endParaRPr lang="en-US" sz="1200" dirty="0">
              <a:solidFill>
                <a:srgbClr val="56565A"/>
              </a:solidFill>
              <a:latin typeface="Arial" panose="020B0604020202020204" pitchFamily="34" charset="0"/>
              <a:cs typeface="Arial" panose="020B0604020202020204" pitchFamily="34" charset="0"/>
            </a:endParaRPr>
          </a:p>
          <a:p>
            <a:pPr>
              <a:buNone/>
            </a:pPr>
            <a:r>
              <a:rPr lang="en-US" sz="1200" b="0" dirty="0">
                <a:solidFill>
                  <a:srgbClr val="56565A"/>
                </a:solidFill>
                <a:latin typeface="Arial" panose="020B0604020202020204" pitchFamily="34" charset="0"/>
                <a:cs typeface="Arial" panose="020B0604020202020204" pitchFamily="34" charset="0"/>
              </a:rPr>
              <a:t>Prior to his position at Bank Forward, Mark was the national sales manager for ICA working with over 250 different financial institutions across the United States. Mark also held positions as vice president of investment services – program manager for Community First Bank, a $6 billion organization located in 12 states throughout the Midwest. Mark was also a regional vice president for </a:t>
            </a:r>
            <a:r>
              <a:rPr lang="en-US" sz="1200" b="0" dirty="0" err="1">
                <a:solidFill>
                  <a:srgbClr val="56565A"/>
                </a:solidFill>
                <a:latin typeface="Arial" panose="020B0604020202020204" pitchFamily="34" charset="0"/>
                <a:cs typeface="Arial" panose="020B0604020202020204" pitchFamily="34" charset="0"/>
              </a:rPr>
              <a:t>PrimeVest</a:t>
            </a:r>
            <a:r>
              <a:rPr lang="en-US" sz="1200" b="0" dirty="0">
                <a:solidFill>
                  <a:srgbClr val="56565A"/>
                </a:solidFill>
                <a:latin typeface="Arial" panose="020B0604020202020204" pitchFamily="34" charset="0"/>
                <a:cs typeface="Arial" panose="020B0604020202020204" pitchFamily="34" charset="0"/>
              </a:rPr>
              <a:t> Financial Services and spent eight years with Security State Bank of North Dakota providing financial planning services to small business owners and retail clients.</a:t>
            </a:r>
          </a:p>
          <a:p>
            <a:pPr>
              <a:buNone/>
            </a:pPr>
            <a:r>
              <a:rPr lang="en-US" sz="1400" dirty="0">
                <a:solidFill>
                  <a:srgbClr val="56565A"/>
                </a:solidFill>
                <a:latin typeface="Arial" panose="020B0604020202020204" pitchFamily="34" charset="0"/>
                <a:cs typeface="Arial" panose="020B0604020202020204" pitchFamily="34" charset="0"/>
              </a:rPr>
              <a:t> </a:t>
            </a:r>
          </a:p>
          <a:p>
            <a:pPr>
              <a:buNone/>
            </a:pPr>
            <a:r>
              <a:rPr lang="en-US" sz="1200" b="0" u="sng" dirty="0">
                <a:solidFill>
                  <a:srgbClr val="56565A"/>
                </a:solidFill>
                <a:latin typeface="Arial" panose="020B0604020202020204" pitchFamily="34" charset="0"/>
                <a:cs typeface="Arial" panose="020B0604020202020204" pitchFamily="34" charset="0"/>
              </a:rPr>
              <a:t>Licenses/Registrations:</a:t>
            </a:r>
            <a:r>
              <a:rPr lang="en-US" sz="1200" b="0" dirty="0">
                <a:solidFill>
                  <a:srgbClr val="56565A"/>
                </a:solidFill>
                <a:latin typeface="Arial" panose="020B0604020202020204" pitchFamily="34" charset="0"/>
                <a:cs typeface="Arial" panose="020B0604020202020204" pitchFamily="34" charset="0"/>
              </a:rPr>
              <a:t>  FINRA Series 7, 24, and 63 securities registrations and is insurance licensed in North Dakota.  He is a CERTIFIED FINANCIAL PLANNER™,  Chartered Financial Consultant, and a Certified Retirement Counselor.  Securities registrations held with LPL Financial and Financial Resources Group Investment Services.</a:t>
            </a:r>
          </a:p>
          <a:p>
            <a:pPr>
              <a:buNone/>
            </a:pPr>
            <a:endParaRPr lang="en-US" sz="1400" dirty="0">
              <a:solidFill>
                <a:srgbClr val="56565A"/>
              </a:solidFill>
              <a:latin typeface="Arial" panose="020B0604020202020204" pitchFamily="34" charset="0"/>
              <a:cs typeface="Arial" panose="020B0604020202020204" pitchFamily="34" charset="0"/>
            </a:endParaRPr>
          </a:p>
          <a:p>
            <a:pPr>
              <a:buNone/>
            </a:pPr>
            <a:endParaRPr lang="en-US" sz="1400" dirty="0">
              <a:solidFill>
                <a:srgbClr val="56565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6B01B6C-C0AF-493A-B10A-F40A2F833835}"/>
              </a:ext>
            </a:extLst>
          </p:cNvPr>
          <p:cNvSpPr/>
          <p:nvPr/>
        </p:nvSpPr>
        <p:spPr>
          <a:xfrm>
            <a:off x="0" y="4357655"/>
            <a:ext cx="2144108" cy="683264"/>
          </a:xfrm>
          <a:prstGeom prst="rect">
            <a:avLst/>
          </a:prstGeom>
        </p:spPr>
        <p:txBody>
          <a:bodyPr wrap="square">
            <a:spAutoFit/>
          </a:bodyPr>
          <a:lstStyle/>
          <a:p>
            <a:pPr algn="ctr" eaLnBrk="1" hangingPunct="1">
              <a:spcBef>
                <a:spcPct val="20000"/>
              </a:spcBef>
              <a:buFont typeface="Arial" panose="020B0604020202020204" pitchFamily="34" charset="0"/>
              <a:buNone/>
              <a:defRPr/>
            </a:pPr>
            <a:r>
              <a:rPr lang="en-US" altLang="en-US" sz="1200" b="1" dirty="0">
                <a:solidFill>
                  <a:srgbClr val="56565A"/>
                </a:solidFill>
                <a:latin typeface="Arial" panose="020B0604020202020204" pitchFamily="34" charset="0"/>
                <a:cs typeface="Arial" panose="020B0604020202020204" pitchFamily="34" charset="0"/>
              </a:rPr>
              <a:t>Mark Brakel, CFP®,</a:t>
            </a:r>
            <a:r>
              <a:rPr lang="en-US" altLang="en-US" sz="1200" b="1" dirty="0" err="1">
                <a:solidFill>
                  <a:srgbClr val="56565A"/>
                </a:solidFill>
                <a:latin typeface="Arial" panose="020B0604020202020204" pitchFamily="34" charset="0"/>
                <a:cs typeface="Arial" panose="020B0604020202020204" pitchFamily="34" charset="0"/>
              </a:rPr>
              <a:t>ChFC</a:t>
            </a:r>
            <a:r>
              <a:rPr lang="en-US" altLang="en-US" sz="1200" b="1" dirty="0">
                <a:solidFill>
                  <a:srgbClr val="56565A"/>
                </a:solidFill>
                <a:latin typeface="Arial" panose="020B0604020202020204" pitchFamily="34" charset="0"/>
                <a:cs typeface="Arial" panose="020B0604020202020204" pitchFamily="34" charset="0"/>
              </a:rPr>
              <a:t>®,CRC®</a:t>
            </a:r>
          </a:p>
          <a:p>
            <a:pPr eaLnBrk="1" hangingPunct="1">
              <a:spcBef>
                <a:spcPct val="20000"/>
              </a:spcBef>
              <a:buFont typeface="Arial" panose="020B0604020202020204" pitchFamily="34" charset="0"/>
              <a:buNone/>
              <a:defRPr/>
            </a:pPr>
            <a:endParaRPr lang="en-US" alt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2309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3963" y="1667225"/>
            <a:ext cx="8530443" cy="5175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169863" indent="-169863" algn="l" rtl="0" eaLnBrk="0" fontAlgn="base" hangingPunct="0">
              <a:lnSpc>
                <a:spcPct val="95000"/>
              </a:lnSpc>
              <a:spcBef>
                <a:spcPct val="55000"/>
              </a:spcBef>
              <a:spcAft>
                <a:spcPct val="0"/>
              </a:spcAft>
              <a:buClr>
                <a:schemeClr val="tx1"/>
              </a:buClr>
              <a:buFont typeface="Wingdings" pitchFamily="2" charset="2"/>
              <a:buChar char="§"/>
              <a:defRPr>
                <a:solidFill>
                  <a:schemeClr val="tx1"/>
                </a:solidFill>
                <a:latin typeface="+mn-lt"/>
                <a:ea typeface="+mn-ea"/>
                <a:cs typeface="+mn-cs"/>
              </a:defRPr>
            </a:lvl1pPr>
            <a:lvl2pPr marL="411163" indent="-188913" algn="l" rtl="0" eaLnBrk="0" fontAlgn="base" hangingPunct="0">
              <a:lnSpc>
                <a:spcPct val="95000"/>
              </a:lnSpc>
              <a:spcBef>
                <a:spcPct val="35000"/>
              </a:spcBef>
              <a:spcAft>
                <a:spcPct val="0"/>
              </a:spcAft>
              <a:buClr>
                <a:schemeClr val="tx1"/>
              </a:buClr>
              <a:buFont typeface="Arial" charset="0"/>
              <a:buChar char="–"/>
              <a:defRPr sz="1600">
                <a:solidFill>
                  <a:schemeClr val="tx1"/>
                </a:solidFill>
                <a:latin typeface="+mn-lt"/>
              </a:defRPr>
            </a:lvl2pPr>
            <a:lvl3pPr marL="636588" indent="-163513" algn="l" rtl="0" eaLnBrk="0" fontAlgn="base" hangingPunct="0">
              <a:lnSpc>
                <a:spcPct val="95000"/>
              </a:lnSpc>
              <a:spcBef>
                <a:spcPct val="30000"/>
              </a:spcBef>
              <a:spcAft>
                <a:spcPct val="0"/>
              </a:spcAft>
              <a:buClr>
                <a:schemeClr val="tx1"/>
              </a:buClr>
              <a:buFont typeface="Arial" charset="0"/>
              <a:buChar char="&gt;"/>
              <a:defRPr sz="1400">
                <a:solidFill>
                  <a:schemeClr val="tx1"/>
                </a:solidFill>
                <a:latin typeface="+mn-lt"/>
              </a:defRPr>
            </a:lvl3pPr>
            <a:lvl4pPr marL="904875" indent="-157163" algn="l" rtl="0" eaLnBrk="0" fontAlgn="base" hangingPunct="0">
              <a:lnSpc>
                <a:spcPct val="95000"/>
              </a:lnSpc>
              <a:spcBef>
                <a:spcPct val="30000"/>
              </a:spcBef>
              <a:spcAft>
                <a:spcPct val="0"/>
              </a:spcAft>
              <a:buClr>
                <a:schemeClr val="tx1"/>
              </a:buClr>
              <a:buFont typeface="Arial" charset="0"/>
              <a:buChar char="»"/>
              <a:defRPr sz="1200">
                <a:solidFill>
                  <a:schemeClr val="tx1"/>
                </a:solidFill>
                <a:latin typeface="+mn-lt"/>
              </a:defRPr>
            </a:lvl4pPr>
            <a:lvl5pPr marL="11922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5pPr>
            <a:lvl6pPr marL="16494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6pPr>
            <a:lvl7pPr marL="21066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7pPr>
            <a:lvl8pPr marL="25638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8pPr>
            <a:lvl9pPr marL="30210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9pPr>
          </a:lstStyle>
          <a:p>
            <a:pPr marL="0" indent="0" algn="ctr">
              <a:lnSpc>
                <a:spcPct val="100000"/>
              </a:lnSpc>
              <a:spcBef>
                <a:spcPts val="0"/>
              </a:spcBef>
              <a:buClr>
                <a:prstClr val="black"/>
              </a:buClr>
              <a:buFont typeface="Wingdings" pitchFamily="2" charset="2"/>
              <a:buNone/>
              <a:tabLst>
                <a:tab pos="7772400" algn="r"/>
              </a:tabLst>
              <a:defRPr/>
            </a:pPr>
            <a:endParaRPr lang="en-US" b="0" dirty="0">
              <a:solidFill>
                <a:srgbClr val="56565A"/>
              </a:solidFill>
              <a:latin typeface="Arial" panose="020B0604020202020204" pitchFamily="34" charset="0"/>
              <a:cs typeface="Arial" panose="020B0604020202020204" pitchFamily="34" charset="0"/>
            </a:endParaRPr>
          </a:p>
          <a:p>
            <a:pPr marL="0" indent="0" algn="ctr">
              <a:lnSpc>
                <a:spcPct val="100000"/>
              </a:lnSpc>
              <a:spcBef>
                <a:spcPts val="0"/>
              </a:spcBef>
              <a:buClr>
                <a:prstClr val="black"/>
              </a:buClr>
              <a:buFont typeface="Wingdings" pitchFamily="2" charset="2"/>
              <a:buNone/>
              <a:tabLst>
                <a:tab pos="7772400" algn="r"/>
              </a:tabLst>
              <a:defRPr/>
            </a:pPr>
            <a:endParaRPr lang="en-US" b="0" dirty="0">
              <a:solidFill>
                <a:srgbClr val="56565A"/>
              </a:solidFill>
              <a:latin typeface="Arial" panose="020B0604020202020204" pitchFamily="34" charset="0"/>
              <a:cs typeface="Arial" panose="020B0604020202020204" pitchFamily="34" charset="0"/>
            </a:endParaRPr>
          </a:p>
          <a:p>
            <a:pPr marL="0" indent="0" algn="ctr">
              <a:lnSpc>
                <a:spcPct val="100000"/>
              </a:lnSpc>
              <a:spcBef>
                <a:spcPts val="0"/>
              </a:spcBef>
              <a:buClr>
                <a:prstClr val="black"/>
              </a:buClr>
              <a:buFont typeface="Wingdings" pitchFamily="2" charset="2"/>
              <a:buNone/>
              <a:tabLst>
                <a:tab pos="7772400" algn="r"/>
              </a:tabLst>
              <a:defRPr/>
            </a:pPr>
            <a:r>
              <a:rPr lang="en-US" b="0" dirty="0">
                <a:solidFill>
                  <a:srgbClr val="56565A"/>
                </a:solidFill>
                <a:latin typeface="Arial" panose="020B0604020202020204" pitchFamily="34" charset="0"/>
                <a:cs typeface="Arial" panose="020B0604020202020204" pitchFamily="34" charset="0"/>
              </a:rPr>
              <a:t>Member of FINRA/SIPC</a:t>
            </a:r>
          </a:p>
          <a:p>
            <a:pPr marL="0" indent="0" algn="ctr">
              <a:lnSpc>
                <a:spcPct val="100000"/>
              </a:lnSpc>
              <a:spcBef>
                <a:spcPts val="0"/>
              </a:spcBef>
              <a:buClr>
                <a:prstClr val="black"/>
              </a:buClr>
              <a:buFont typeface="Wingdings" pitchFamily="2" charset="2"/>
              <a:buNone/>
              <a:tabLst>
                <a:tab pos="7772400" algn="r"/>
              </a:tabLst>
              <a:defRPr/>
            </a:pPr>
            <a:r>
              <a:rPr lang="en-US" b="0" dirty="0">
                <a:solidFill>
                  <a:srgbClr val="56565A"/>
                </a:solidFill>
                <a:latin typeface="Arial" panose="020B0604020202020204" pitchFamily="34" charset="0"/>
                <a:cs typeface="Arial" panose="020B0604020202020204" pitchFamily="34" charset="0"/>
              </a:rPr>
              <a:t>For training purposes only.  Not for further distribution.</a:t>
            </a:r>
          </a:p>
          <a:p>
            <a:pPr marL="0" indent="0">
              <a:lnSpc>
                <a:spcPct val="100000"/>
              </a:lnSpc>
              <a:spcBef>
                <a:spcPts val="0"/>
              </a:spcBef>
              <a:buClr>
                <a:prstClr val="black"/>
              </a:buClr>
              <a:buFont typeface="Wingdings" pitchFamily="2" charset="2"/>
              <a:buNone/>
              <a:tabLst>
                <a:tab pos="7772400" algn="r"/>
              </a:tabLst>
              <a:defRPr/>
            </a:pPr>
            <a:endParaRPr lang="en-US" b="0" dirty="0">
              <a:solidFill>
                <a:srgbClr val="56565A"/>
              </a:solidFill>
              <a:latin typeface="Arial" panose="020B0604020202020204" pitchFamily="34" charset="0"/>
              <a:cs typeface="Arial" panose="020B0604020202020204" pitchFamily="34" charset="0"/>
            </a:endParaRPr>
          </a:p>
          <a:p>
            <a:pPr marL="0" indent="0">
              <a:lnSpc>
                <a:spcPct val="100000"/>
              </a:lnSpc>
              <a:spcBef>
                <a:spcPts val="0"/>
              </a:spcBef>
              <a:buClr>
                <a:prstClr val="black"/>
              </a:buClr>
              <a:buFont typeface="Wingdings" pitchFamily="2" charset="2"/>
              <a:buNone/>
              <a:tabLst>
                <a:tab pos="7772400" algn="r"/>
              </a:tabLst>
              <a:defRPr/>
            </a:pPr>
            <a:endParaRPr lang="en-US" b="0" dirty="0">
              <a:solidFill>
                <a:srgbClr val="56565A"/>
              </a:solidFill>
              <a:latin typeface="Arial" panose="020B0604020202020204" pitchFamily="34" charset="0"/>
              <a:cs typeface="Arial" panose="020B0604020202020204" pitchFamily="34" charset="0"/>
            </a:endParaRPr>
          </a:p>
          <a:p>
            <a:pPr marL="0" indent="0">
              <a:lnSpc>
                <a:spcPct val="100000"/>
              </a:lnSpc>
              <a:spcBef>
                <a:spcPts val="0"/>
              </a:spcBef>
              <a:buClr>
                <a:prstClr val="black"/>
              </a:buClr>
              <a:buFont typeface="Wingdings" pitchFamily="2" charset="2"/>
              <a:buNone/>
              <a:tabLst>
                <a:tab pos="7772400" algn="r"/>
              </a:tabLst>
              <a:defRPr/>
            </a:pPr>
            <a:endParaRPr lang="en-US" b="0" dirty="0">
              <a:solidFill>
                <a:srgbClr val="56565A"/>
              </a:solidFill>
              <a:latin typeface="Arial" panose="020B0604020202020204" pitchFamily="34" charset="0"/>
              <a:cs typeface="Arial" panose="020B0604020202020204" pitchFamily="34" charset="0"/>
            </a:endParaRPr>
          </a:p>
          <a:p>
            <a:pPr marL="0" indent="0">
              <a:lnSpc>
                <a:spcPct val="100000"/>
              </a:lnSpc>
              <a:spcBef>
                <a:spcPts val="0"/>
              </a:spcBef>
              <a:buClr>
                <a:prstClr val="black"/>
              </a:buClr>
              <a:buFont typeface="Wingdings" pitchFamily="2" charset="2"/>
              <a:buNone/>
              <a:tabLst>
                <a:tab pos="7772400" algn="r"/>
              </a:tabLst>
              <a:defRPr/>
            </a:pPr>
            <a:endParaRPr lang="en-US" b="0" dirty="0">
              <a:solidFill>
                <a:srgbClr val="56565A"/>
              </a:solidFill>
              <a:latin typeface="Arial" panose="020B0604020202020204" pitchFamily="34" charset="0"/>
              <a:cs typeface="Arial" panose="020B0604020202020204" pitchFamily="34" charset="0"/>
            </a:endParaRPr>
          </a:p>
          <a:p>
            <a:pPr marL="0" indent="0">
              <a:lnSpc>
                <a:spcPts val="1700"/>
              </a:lnSpc>
              <a:spcBef>
                <a:spcPts val="1200"/>
              </a:spcBef>
              <a:buClr>
                <a:prstClr val="black"/>
              </a:buClr>
              <a:buFontTx/>
              <a:buNone/>
              <a:tabLst>
                <a:tab pos="7772400" algn="r"/>
              </a:tabLst>
              <a:defRPr/>
            </a:pPr>
            <a:endParaRPr lang="en-US" sz="2000" b="0" kern="0" dirty="0">
              <a:solidFill>
                <a:prstClr val="black"/>
              </a:solidFill>
            </a:endParaRPr>
          </a:p>
        </p:txBody>
      </p:sp>
      <p:sp>
        <p:nvSpPr>
          <p:cNvPr id="7" name="Title 4">
            <a:extLst>
              <a:ext uri="{FF2B5EF4-FFF2-40B4-BE49-F238E27FC236}">
                <a16:creationId xmlns:a16="http://schemas.microsoft.com/office/drawing/2014/main" id="{B425EBEF-36F7-464B-A6F4-54E5576F33D0}"/>
              </a:ext>
            </a:extLst>
          </p:cNvPr>
          <p:cNvSpPr>
            <a:spLocks noGrp="1"/>
          </p:cNvSpPr>
          <p:nvPr>
            <p:ph type="title"/>
          </p:nvPr>
        </p:nvSpPr>
        <p:spPr>
          <a:xfrm>
            <a:off x="193963" y="820945"/>
            <a:ext cx="6788150" cy="723900"/>
          </a:xfrm>
        </p:spPr>
        <p:txBody>
          <a:bodyPr/>
          <a:lstStyle/>
          <a:p>
            <a:r>
              <a:rPr lang="en-US" dirty="0">
                <a:solidFill>
                  <a:srgbClr val="0F406A"/>
                </a:solidFill>
              </a:rPr>
              <a:t>Disclosures</a:t>
            </a:r>
          </a:p>
        </p:txBody>
      </p:sp>
      <p:graphicFrame>
        <p:nvGraphicFramePr>
          <p:cNvPr id="2" name="Table 1">
            <a:extLst>
              <a:ext uri="{FF2B5EF4-FFF2-40B4-BE49-F238E27FC236}">
                <a16:creationId xmlns:a16="http://schemas.microsoft.com/office/drawing/2014/main" id="{05B21C48-C85A-456B-82B4-DB5558FD67C0}"/>
              </a:ext>
            </a:extLst>
          </p:cNvPr>
          <p:cNvGraphicFramePr>
            <a:graphicFrameLocks noGrp="1"/>
          </p:cNvGraphicFramePr>
          <p:nvPr>
            <p:extLst>
              <p:ext uri="{D42A27DB-BD31-4B8C-83A1-F6EECF244321}">
                <p14:modId xmlns:p14="http://schemas.microsoft.com/office/powerpoint/2010/main" val="1292017139"/>
              </p:ext>
            </p:extLst>
          </p:nvPr>
        </p:nvGraphicFramePr>
        <p:xfrm>
          <a:off x="1113216" y="2875448"/>
          <a:ext cx="6917568" cy="822960"/>
        </p:xfrm>
        <a:graphic>
          <a:graphicData uri="http://schemas.openxmlformats.org/drawingml/2006/table">
            <a:tbl>
              <a:tblPr firstRow="1" bandRow="1">
                <a:tableStyleId>{5C22544A-7EE6-4342-B048-85BDC9FD1C3A}</a:tableStyleId>
              </a:tblPr>
              <a:tblGrid>
                <a:gridCol w="1829597">
                  <a:extLst>
                    <a:ext uri="{9D8B030D-6E8A-4147-A177-3AD203B41FA5}">
                      <a16:colId xmlns:a16="http://schemas.microsoft.com/office/drawing/2014/main" val="3254813522"/>
                    </a:ext>
                  </a:extLst>
                </a:gridCol>
                <a:gridCol w="2648296">
                  <a:extLst>
                    <a:ext uri="{9D8B030D-6E8A-4147-A177-3AD203B41FA5}">
                      <a16:colId xmlns:a16="http://schemas.microsoft.com/office/drawing/2014/main" val="3341100348"/>
                    </a:ext>
                  </a:extLst>
                </a:gridCol>
                <a:gridCol w="2439675">
                  <a:extLst>
                    <a:ext uri="{9D8B030D-6E8A-4147-A177-3AD203B41FA5}">
                      <a16:colId xmlns:a16="http://schemas.microsoft.com/office/drawing/2014/main" val="883488551"/>
                    </a:ext>
                  </a:extLst>
                </a:gridCol>
              </a:tblGrid>
              <a:tr h="534660">
                <a:tc>
                  <a:txBody>
                    <a:bodyPr/>
                    <a:lstStyle/>
                    <a:p>
                      <a:pPr algn="ctr"/>
                      <a:endParaRPr lang="en-US" sz="1200" dirty="0">
                        <a:solidFill>
                          <a:srgbClr val="56565A"/>
                        </a:solidFill>
                        <a:latin typeface="Arial" panose="020B0604020202020204" pitchFamily="34" charset="0"/>
                        <a:cs typeface="Arial" panose="020B0604020202020204" pitchFamily="34" charset="0"/>
                      </a:endParaRPr>
                    </a:p>
                    <a:p>
                      <a:pPr algn="ctr"/>
                      <a:r>
                        <a:rPr lang="en-US" sz="1200" dirty="0">
                          <a:solidFill>
                            <a:srgbClr val="56565A"/>
                          </a:solidFill>
                          <a:latin typeface="Arial" panose="020B0604020202020204" pitchFamily="34" charset="0"/>
                          <a:cs typeface="Arial" panose="020B0604020202020204" pitchFamily="34" charset="0"/>
                        </a:rPr>
                        <a:t>Not FDIC/NCUA Insured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5656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6565A"/>
                          </a:solidFill>
                          <a:latin typeface="Arial" panose="020B0604020202020204" pitchFamily="34" charset="0"/>
                          <a:cs typeface="Arial" panose="020B0604020202020204" pitchFamily="34" charset="0"/>
                        </a:rPr>
                        <a:t>Not Bank/Credit Union Guaranteed</a:t>
                      </a:r>
                    </a:p>
                    <a:p>
                      <a:pPr algn="ctr"/>
                      <a:endParaRPr lang="en-US" sz="1200" dirty="0">
                        <a:solidFill>
                          <a:srgbClr val="56565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5656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6565A"/>
                          </a:solidFill>
                          <a:latin typeface="Arial" panose="020B0604020202020204" pitchFamily="34" charset="0"/>
                          <a:cs typeface="Arial" panose="020B0604020202020204" pitchFamily="34" charset="0"/>
                        </a:rPr>
                        <a:t>May Lose Value</a:t>
                      </a:r>
                    </a:p>
                    <a:p>
                      <a:pPr algn="ctr"/>
                      <a:endParaRPr lang="en-US" sz="1200" dirty="0">
                        <a:solidFill>
                          <a:srgbClr val="56565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192428"/>
                  </a:ext>
                </a:extLst>
              </a:tr>
            </a:tbl>
          </a:graphicData>
        </a:graphic>
      </p:graphicFrame>
      <p:graphicFrame>
        <p:nvGraphicFramePr>
          <p:cNvPr id="3" name="Table 2">
            <a:extLst>
              <a:ext uri="{FF2B5EF4-FFF2-40B4-BE49-F238E27FC236}">
                <a16:creationId xmlns:a16="http://schemas.microsoft.com/office/drawing/2014/main" id="{CA7B0757-0BD4-4F18-A109-AF10240B6B52}"/>
              </a:ext>
            </a:extLst>
          </p:cNvPr>
          <p:cNvGraphicFramePr>
            <a:graphicFrameLocks noGrp="1"/>
          </p:cNvGraphicFramePr>
          <p:nvPr>
            <p:extLst>
              <p:ext uri="{D42A27DB-BD31-4B8C-83A1-F6EECF244321}">
                <p14:modId xmlns:p14="http://schemas.microsoft.com/office/powerpoint/2010/main" val="1681731050"/>
              </p:ext>
            </p:extLst>
          </p:nvPr>
        </p:nvGraphicFramePr>
        <p:xfrm>
          <a:off x="1370340" y="3698408"/>
          <a:ext cx="6413395" cy="586425"/>
        </p:xfrm>
        <a:graphic>
          <a:graphicData uri="http://schemas.openxmlformats.org/drawingml/2006/table">
            <a:tbl>
              <a:tblPr firstRow="1" bandRow="1">
                <a:tableStyleId>{5C22544A-7EE6-4342-B048-85BDC9FD1C3A}</a:tableStyleId>
              </a:tblPr>
              <a:tblGrid>
                <a:gridCol w="3779411">
                  <a:extLst>
                    <a:ext uri="{9D8B030D-6E8A-4147-A177-3AD203B41FA5}">
                      <a16:colId xmlns:a16="http://schemas.microsoft.com/office/drawing/2014/main" val="123928646"/>
                    </a:ext>
                  </a:extLst>
                </a:gridCol>
                <a:gridCol w="2633984">
                  <a:extLst>
                    <a:ext uri="{9D8B030D-6E8A-4147-A177-3AD203B41FA5}">
                      <a16:colId xmlns:a16="http://schemas.microsoft.com/office/drawing/2014/main" val="1498383569"/>
                    </a:ext>
                  </a:extLst>
                </a:gridCol>
              </a:tblGrid>
              <a:tr h="58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56565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6565A"/>
                          </a:solidFill>
                          <a:latin typeface="Arial" panose="020B0604020202020204" pitchFamily="34" charset="0"/>
                          <a:cs typeface="Arial" panose="020B0604020202020204" pitchFamily="34" charset="0"/>
                        </a:rPr>
                        <a:t>Not Insured by Any Federal Government Agency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rgbClr val="56565A"/>
                        </a:solidFill>
                        <a:latin typeface="Arial" panose="020B0604020202020204" pitchFamily="34" charset="0"/>
                        <a:cs typeface="Arial" panose="020B0604020202020204" pitchFamily="34" charset="0"/>
                      </a:endParaRPr>
                    </a:p>
                    <a:p>
                      <a:pPr algn="ctr"/>
                      <a:r>
                        <a:rPr lang="en-US" sz="1200" dirty="0">
                          <a:solidFill>
                            <a:srgbClr val="56565A"/>
                          </a:solidFill>
                          <a:latin typeface="Arial" panose="020B0604020202020204" pitchFamily="34" charset="0"/>
                          <a:cs typeface="Arial" panose="020B0604020202020204" pitchFamily="34" charset="0"/>
                        </a:rPr>
                        <a:t>Not a Bank/Credit Union Deposit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4719053"/>
                  </a:ext>
                </a:extLst>
              </a:tr>
            </a:tbl>
          </a:graphicData>
        </a:graphic>
      </p:graphicFrame>
    </p:spTree>
    <p:extLst>
      <p:ext uri="{BB962C8B-B14F-4D97-AF65-F5344CB8AC3E}">
        <p14:creationId xmlns:p14="http://schemas.microsoft.com/office/powerpoint/2010/main" val="320438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26627" name="Rectangle 3"/>
          <p:cNvSpPr>
            <a:spLocks noGrp="1" noChangeArrowheads="1"/>
          </p:cNvSpPr>
          <p:nvPr>
            <p:ph type="body" idx="1"/>
          </p:nvPr>
        </p:nvSpPr>
        <p:spPr>
          <a:xfrm>
            <a:off x="193963" y="1764066"/>
            <a:ext cx="8645237" cy="4589050"/>
          </a:xfrm>
        </p:spPr>
        <p:txBody>
          <a:bodyPr>
            <a:noAutofit/>
          </a:bodyPr>
          <a:lstStyle/>
          <a:p>
            <a:pPr marL="0" indent="0" algn="ctr">
              <a:lnSpc>
                <a:spcPct val="100000"/>
              </a:lnSpc>
              <a:spcBef>
                <a:spcPts val="1200"/>
              </a:spcBef>
              <a:buFontTx/>
              <a:buNone/>
              <a:tabLst>
                <a:tab pos="7772400" algn="r"/>
              </a:tabLst>
              <a:defRPr/>
            </a:pPr>
            <a:r>
              <a:rPr lang="en-US" sz="2800" b="1" kern="1200" dirty="0">
                <a:solidFill>
                  <a:srgbClr val="0F406A"/>
                </a:solidFill>
              </a:rPr>
              <a:t>When you go into Walmart, you are greeted by someone!</a:t>
            </a: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lvl="7">
              <a:spcBef>
                <a:spcPts val="0"/>
              </a:spcBef>
              <a:buClr>
                <a:srgbClr val="56565A"/>
              </a:buClr>
              <a:tabLst>
                <a:tab pos="7772400" algn="r"/>
              </a:tabLst>
              <a:defRPr/>
            </a:pPr>
            <a:r>
              <a:rPr lang="en-US" kern="1200" dirty="0">
                <a:solidFill>
                  <a:srgbClr val="56565A"/>
                </a:solidFill>
                <a:latin typeface="Arial" panose="020B0604020202020204" pitchFamily="34" charset="0"/>
                <a:cs typeface="Arial" panose="020B0604020202020204" pitchFamily="34" charset="0"/>
              </a:rPr>
              <a:t>Why are they there?  Want to be or have to be….</a:t>
            </a:r>
          </a:p>
          <a:p>
            <a:pPr>
              <a:spcBef>
                <a:spcPts val="0"/>
              </a:spcBef>
              <a:buClr>
                <a:srgbClr val="56565A"/>
              </a:buClr>
              <a:tabLst>
                <a:tab pos="7772400" algn="r"/>
              </a:tabLst>
              <a:defRPr/>
            </a:pPr>
            <a:endParaRPr lang="en-US" kern="1200" dirty="0">
              <a:solidFill>
                <a:srgbClr val="56565A"/>
              </a:solidFill>
            </a:endParaRPr>
          </a:p>
          <a:p>
            <a:pPr lvl="7">
              <a:spcBef>
                <a:spcPts val="0"/>
              </a:spcBef>
              <a:buClr>
                <a:srgbClr val="56565A"/>
              </a:buClr>
              <a:tabLst>
                <a:tab pos="7772400" algn="r"/>
              </a:tabLst>
              <a:defRPr/>
            </a:pPr>
            <a:r>
              <a:rPr lang="en-US" kern="1200" dirty="0">
                <a:solidFill>
                  <a:srgbClr val="56565A"/>
                </a:solidFill>
                <a:latin typeface="Arial" panose="020B0604020202020204" pitchFamily="34" charset="0"/>
                <a:cs typeface="Arial" panose="020B0604020202020204" pitchFamily="34" charset="0"/>
              </a:rPr>
              <a:t>Did they have a favorite banker they liked to work with?  Possibly…</a:t>
            </a:r>
          </a:p>
          <a:p>
            <a:pPr lvl="7">
              <a:spcBef>
                <a:spcPts val="0"/>
              </a:spcBef>
              <a:buClr>
                <a:srgbClr val="56565A"/>
              </a:buClr>
              <a:tabLst>
                <a:tab pos="7772400" algn="r"/>
              </a:tabLst>
              <a:defRPr/>
            </a:pPr>
            <a:endParaRPr lang="en-US" kern="1200" dirty="0">
              <a:solidFill>
                <a:srgbClr val="56565A"/>
              </a:solidFill>
              <a:latin typeface="Arial" panose="020B0604020202020204" pitchFamily="34" charset="0"/>
              <a:cs typeface="Arial" panose="020B0604020202020204" pitchFamily="34" charset="0"/>
            </a:endParaRPr>
          </a:p>
          <a:p>
            <a:pPr lvl="7">
              <a:spcBef>
                <a:spcPts val="0"/>
              </a:spcBef>
              <a:buClr>
                <a:srgbClr val="56565A"/>
              </a:buClr>
              <a:tabLst>
                <a:tab pos="7772400" algn="r"/>
              </a:tabLst>
              <a:defRPr/>
            </a:pPr>
            <a:r>
              <a:rPr lang="en-US" kern="1200" dirty="0">
                <a:solidFill>
                  <a:srgbClr val="56565A"/>
                </a:solidFill>
                <a:latin typeface="Arial" panose="020B0604020202020204" pitchFamily="34" charset="0"/>
                <a:cs typeface="Arial" panose="020B0604020202020204" pitchFamily="34" charset="0"/>
              </a:rPr>
              <a:t>Did we take care of them or miss some opportunities? </a:t>
            </a:r>
          </a:p>
          <a:p>
            <a:pPr marL="0" indent="0">
              <a:lnSpc>
                <a:spcPct val="100000"/>
              </a:lnSpc>
              <a:spcBef>
                <a:spcPts val="1200"/>
              </a:spcBef>
              <a:buFontTx/>
              <a:buNone/>
              <a:tabLst>
                <a:tab pos="7772400" algn="r"/>
              </a:tabLst>
              <a:defRPr/>
            </a:pPr>
            <a:endParaRPr lang="en-US" sz="2000" dirty="0"/>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Building Your Personal Brand</a:t>
            </a:r>
          </a:p>
        </p:txBody>
      </p:sp>
      <p:pic>
        <p:nvPicPr>
          <p:cNvPr id="8" name="Picture 7">
            <a:extLst>
              <a:ext uri="{FF2B5EF4-FFF2-40B4-BE49-F238E27FC236}">
                <a16:creationId xmlns:a16="http://schemas.microsoft.com/office/drawing/2014/main" id="{21B73400-6E47-4B33-8820-8E9896DD9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49" y="3367316"/>
            <a:ext cx="2726787" cy="2135983"/>
          </a:xfrm>
          <a:prstGeom prst="rect">
            <a:avLst/>
          </a:prstGeom>
          <a:ln>
            <a:noFill/>
          </a:ln>
          <a:effectLst>
            <a:softEdge rad="112500"/>
          </a:effectLst>
        </p:spPr>
      </p:pic>
    </p:spTree>
    <p:extLst>
      <p:ext uri="{BB962C8B-B14F-4D97-AF65-F5344CB8AC3E}">
        <p14:creationId xmlns:p14="http://schemas.microsoft.com/office/powerpoint/2010/main" val="3742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26627" name="Rectangle 3"/>
          <p:cNvSpPr>
            <a:spLocks noGrp="1" noChangeArrowheads="1"/>
          </p:cNvSpPr>
          <p:nvPr>
            <p:ph type="body" idx="1"/>
          </p:nvPr>
        </p:nvSpPr>
        <p:spPr>
          <a:xfrm>
            <a:off x="193963" y="1764066"/>
            <a:ext cx="8645237" cy="4589050"/>
          </a:xfrm>
        </p:spPr>
        <p:txBody>
          <a:bodyPr>
            <a:noAutofit/>
          </a:bodyPr>
          <a:lstStyle/>
          <a:p>
            <a:pPr marL="0" indent="0" algn="ctr">
              <a:lnSpc>
                <a:spcPct val="100000"/>
              </a:lnSpc>
              <a:spcBef>
                <a:spcPts val="1200"/>
              </a:spcBef>
              <a:buFontTx/>
              <a:buNone/>
              <a:tabLst>
                <a:tab pos="7772400" algn="r"/>
              </a:tabLst>
              <a:defRPr/>
            </a:pPr>
            <a:r>
              <a:rPr lang="en-US" sz="2800" b="1" kern="1200" dirty="0">
                <a:solidFill>
                  <a:srgbClr val="0F406A"/>
                </a:solidFill>
              </a:rPr>
              <a:t>What’s the most important piece of a jigsaw puzzle?</a:t>
            </a: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2000" dirty="0"/>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Building Your Personal Brand</a:t>
            </a:r>
          </a:p>
        </p:txBody>
      </p:sp>
      <p:pic>
        <p:nvPicPr>
          <p:cNvPr id="9" name="Picture 8">
            <a:extLst>
              <a:ext uri="{FF2B5EF4-FFF2-40B4-BE49-F238E27FC236}">
                <a16:creationId xmlns:a16="http://schemas.microsoft.com/office/drawing/2014/main" id="{0F37554C-4283-4A24-BA8D-653D182968B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081" y="2842168"/>
            <a:ext cx="34290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54296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26627" name="Rectangle 3"/>
          <p:cNvSpPr>
            <a:spLocks noGrp="1" noChangeArrowheads="1"/>
          </p:cNvSpPr>
          <p:nvPr>
            <p:ph type="body" idx="1"/>
          </p:nvPr>
        </p:nvSpPr>
        <p:spPr>
          <a:xfrm>
            <a:off x="193963" y="1764066"/>
            <a:ext cx="8645237" cy="4589050"/>
          </a:xfrm>
        </p:spPr>
        <p:txBody>
          <a:bodyPr>
            <a:noAutofit/>
          </a:bodyPr>
          <a:lstStyle/>
          <a:p>
            <a:pPr marL="0" indent="0" algn="ctr">
              <a:lnSpc>
                <a:spcPct val="100000"/>
              </a:lnSpc>
              <a:spcBef>
                <a:spcPts val="1200"/>
              </a:spcBef>
              <a:buFontTx/>
              <a:buNone/>
              <a:tabLst>
                <a:tab pos="7772400" algn="r"/>
              </a:tabLst>
              <a:defRPr/>
            </a:pPr>
            <a:r>
              <a:rPr lang="en-US" sz="2800" b="1" kern="1200" dirty="0">
                <a:solidFill>
                  <a:srgbClr val="0F406A"/>
                </a:solidFill>
              </a:rPr>
              <a:t>How do you put a puzzle together when your focus is just on a few pieces and you don’t know what you’re supposed to build?</a:t>
            </a: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2000" dirty="0"/>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Building Your Personal Brand</a:t>
            </a:r>
          </a:p>
        </p:txBody>
      </p:sp>
      <p:pic>
        <p:nvPicPr>
          <p:cNvPr id="8" name="Picture 9">
            <a:extLst>
              <a:ext uri="{FF2B5EF4-FFF2-40B4-BE49-F238E27FC236}">
                <a16:creationId xmlns:a16="http://schemas.microsoft.com/office/drawing/2014/main" id="{29C51412-0EA9-4C04-AEC9-AF7EE71742BF}"/>
              </a:ext>
            </a:extLst>
          </p:cNvPr>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83498" y="3538754"/>
            <a:ext cx="2705184" cy="329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426370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Building Your Personal Brand</a:t>
            </a:r>
          </a:p>
        </p:txBody>
      </p:sp>
      <p:sp>
        <p:nvSpPr>
          <p:cNvPr id="9" name="Shape 171">
            <a:extLst>
              <a:ext uri="{FF2B5EF4-FFF2-40B4-BE49-F238E27FC236}">
                <a16:creationId xmlns:a16="http://schemas.microsoft.com/office/drawing/2014/main" id="{7AA00C9A-4DAB-4345-99C9-268067B1C9BB}"/>
              </a:ext>
            </a:extLst>
          </p:cNvPr>
          <p:cNvSpPr txBox="1">
            <a:spLocks/>
          </p:cNvSpPr>
          <p:nvPr/>
        </p:nvSpPr>
        <p:spPr>
          <a:xfrm>
            <a:off x="-204040" y="2099645"/>
            <a:ext cx="8396457" cy="783628"/>
          </a:xfrm>
          <a:prstGeom prst="rect">
            <a:avLst/>
          </a:prstGeom>
        </p:spPr>
        <p:txBody>
          <a:bodyPr lIns="50800" tIns="50800" rIns="50800" bIns="50800">
            <a:normAutofit/>
          </a:bodyPr>
          <a:lstStyle>
            <a:lvl1pPr marR="40639" indent="40639" algn="l" defTabSz="914400" rtl="0" eaLnBrk="0" fontAlgn="base" hangingPunct="0">
              <a:spcBef>
                <a:spcPct val="0"/>
              </a:spcBef>
              <a:spcAft>
                <a:spcPct val="0"/>
              </a:spcAft>
              <a:defRPr sz="3000" b="1">
                <a:solidFill>
                  <a:srgbClr val="072C62"/>
                </a:solidFill>
                <a:effectLst>
                  <a:outerShdw blurRad="12700" dist="25400" dir="2700000" rotWithShape="0">
                    <a:srgbClr val="CBCBCB"/>
                  </a:outerShdw>
                </a:effectLst>
                <a:latin typeface="Arial Black" panose="020B0A040201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005E5C"/>
                </a:solidFill>
                <a:latin typeface="Century Schoolbook" pitchFamily="18" charset="0"/>
              </a:defRPr>
            </a:lvl2pPr>
            <a:lvl3pPr algn="ctr" rtl="0" eaLnBrk="0" fontAlgn="base" hangingPunct="0">
              <a:spcBef>
                <a:spcPct val="0"/>
              </a:spcBef>
              <a:spcAft>
                <a:spcPct val="0"/>
              </a:spcAft>
              <a:defRPr sz="3600">
                <a:solidFill>
                  <a:srgbClr val="005E5C"/>
                </a:solidFill>
                <a:latin typeface="Century Schoolbook" pitchFamily="18" charset="0"/>
              </a:defRPr>
            </a:lvl3pPr>
            <a:lvl4pPr algn="ctr" rtl="0" eaLnBrk="0" fontAlgn="base" hangingPunct="0">
              <a:spcBef>
                <a:spcPct val="0"/>
              </a:spcBef>
              <a:spcAft>
                <a:spcPct val="0"/>
              </a:spcAft>
              <a:defRPr sz="3600">
                <a:solidFill>
                  <a:srgbClr val="005E5C"/>
                </a:solidFill>
                <a:latin typeface="Century Schoolbook" pitchFamily="18" charset="0"/>
              </a:defRPr>
            </a:lvl4pPr>
            <a:lvl5pPr algn="ctr" rtl="0" eaLnBrk="0" fontAlgn="base" hangingPunct="0">
              <a:spcBef>
                <a:spcPct val="0"/>
              </a:spcBef>
              <a:spcAft>
                <a:spcPct val="0"/>
              </a:spcAft>
              <a:defRPr sz="3600">
                <a:solidFill>
                  <a:srgbClr val="005E5C"/>
                </a:solidFill>
                <a:latin typeface="Century Schoolbook" pitchFamily="18" charset="0"/>
              </a:defRPr>
            </a:lvl5pPr>
            <a:lvl6pPr marL="457200" algn="ctr" rtl="0" fontAlgn="base">
              <a:spcBef>
                <a:spcPct val="0"/>
              </a:spcBef>
              <a:spcAft>
                <a:spcPct val="0"/>
              </a:spcAft>
              <a:defRPr sz="3600">
                <a:solidFill>
                  <a:srgbClr val="005E5C"/>
                </a:solidFill>
                <a:latin typeface="Arial" charset="0"/>
              </a:defRPr>
            </a:lvl6pPr>
            <a:lvl7pPr marL="914400" algn="ctr" rtl="0" fontAlgn="base">
              <a:spcBef>
                <a:spcPct val="0"/>
              </a:spcBef>
              <a:spcAft>
                <a:spcPct val="0"/>
              </a:spcAft>
              <a:defRPr sz="3600">
                <a:solidFill>
                  <a:srgbClr val="005E5C"/>
                </a:solidFill>
                <a:latin typeface="Arial" charset="0"/>
              </a:defRPr>
            </a:lvl7pPr>
            <a:lvl8pPr marL="1371600" algn="ctr" rtl="0" fontAlgn="base">
              <a:spcBef>
                <a:spcPct val="0"/>
              </a:spcBef>
              <a:spcAft>
                <a:spcPct val="0"/>
              </a:spcAft>
              <a:defRPr sz="3600">
                <a:solidFill>
                  <a:srgbClr val="005E5C"/>
                </a:solidFill>
                <a:latin typeface="Arial" charset="0"/>
              </a:defRPr>
            </a:lvl8pPr>
            <a:lvl9pPr marL="1828800" algn="ctr" rtl="0" fontAlgn="base">
              <a:spcBef>
                <a:spcPct val="0"/>
              </a:spcBef>
              <a:spcAft>
                <a:spcPct val="0"/>
              </a:spcAft>
              <a:defRPr sz="3600">
                <a:solidFill>
                  <a:srgbClr val="005E5C"/>
                </a:solidFill>
                <a:latin typeface="Arial" charset="0"/>
              </a:defRPr>
            </a:lvl9pPr>
          </a:lstStyle>
          <a:p>
            <a:pPr algn="ctr">
              <a:defRPr sz="1800" b="0">
                <a:effectLst/>
                <a:uFillTx/>
              </a:defRPr>
            </a:pPr>
            <a:r>
              <a:rPr lang="en-US" sz="2000" kern="0" dirty="0">
                <a:solidFill>
                  <a:srgbClr val="56565A"/>
                </a:solidFill>
                <a:uFill>
                  <a:solidFill>
                    <a:srgbClr val="000000"/>
                  </a:solidFill>
                </a:uFill>
                <a:latin typeface="Arial" panose="020B0604020202020204" pitchFamily="34" charset="0"/>
              </a:rPr>
              <a:t>	</a:t>
            </a:r>
            <a:r>
              <a:rPr lang="en-US" sz="1800" kern="0" dirty="0">
                <a:solidFill>
                  <a:srgbClr val="56565A"/>
                </a:solidFill>
                <a:uFill>
                  <a:solidFill>
                    <a:srgbClr val="000000"/>
                  </a:solidFill>
                </a:uFill>
                <a:latin typeface="Arial" panose="020B0604020202020204" pitchFamily="34" charset="0"/>
              </a:rPr>
              <a:t>     </a:t>
            </a:r>
            <a:r>
              <a:rPr lang="en-US" sz="1800" kern="0" dirty="0">
                <a:solidFill>
                  <a:srgbClr val="0F406A"/>
                </a:solidFill>
                <a:uFill>
                  <a:solidFill>
                    <a:srgbClr val="000000"/>
                  </a:solidFill>
                </a:uFill>
                <a:latin typeface="Arial" panose="020B0604020202020204" pitchFamily="34" charset="0"/>
              </a:rPr>
              <a:t>5 Clients</a:t>
            </a:r>
            <a:r>
              <a:rPr lang="en-US" sz="1800" kern="0" dirty="0">
                <a:solidFill>
                  <a:srgbClr val="56565A"/>
                </a:solidFill>
                <a:uFill>
                  <a:solidFill>
                    <a:srgbClr val="000000"/>
                  </a:solidFill>
                </a:uFill>
                <a:latin typeface="Arial" panose="020B0604020202020204" pitchFamily="34" charset="0"/>
              </a:rPr>
              <a:t>		</a:t>
            </a:r>
            <a:r>
              <a:rPr lang="en-US" sz="1800" kern="0" dirty="0">
                <a:solidFill>
                  <a:srgbClr val="0F406A"/>
                </a:solidFill>
                <a:uFill>
                  <a:solidFill>
                    <a:srgbClr val="000000"/>
                  </a:solidFill>
                </a:uFill>
                <a:latin typeface="Arial" panose="020B0604020202020204" pitchFamily="34" charset="0"/>
              </a:rPr>
              <a:t>Touches		  Greatest Need</a:t>
            </a:r>
          </a:p>
        </p:txBody>
      </p:sp>
      <p:sp>
        <p:nvSpPr>
          <p:cNvPr id="10" name="Shape 173">
            <a:extLst>
              <a:ext uri="{FF2B5EF4-FFF2-40B4-BE49-F238E27FC236}">
                <a16:creationId xmlns:a16="http://schemas.microsoft.com/office/drawing/2014/main" id="{0F48F9AC-1F87-44B4-A940-C6C58AA5C5A2}"/>
              </a:ext>
            </a:extLst>
          </p:cNvPr>
          <p:cNvSpPr>
            <a:spLocks noGrp="1"/>
          </p:cNvSpPr>
          <p:nvPr>
            <p:ph idx="1"/>
          </p:nvPr>
        </p:nvSpPr>
        <p:spPr>
          <a:xfrm>
            <a:off x="304800" y="2611958"/>
            <a:ext cx="4147414" cy="2273429"/>
          </a:xfrm>
          <a:prstGeom prst="rect">
            <a:avLst/>
          </a:prstGeom>
        </p:spPr>
        <p:txBody>
          <a:bodyPr lIns="50800" tIns="50800" rIns="50800" bIns="50800">
            <a:normAutofit/>
          </a:bodyPr>
          <a:lstStyle/>
          <a:p>
            <a:pPr marL="40640" marR="40639" indent="0" defTabSz="914400">
              <a:spcBef>
                <a:spcPts val="600"/>
              </a:spcBef>
              <a:buClr>
                <a:srgbClr val="000000"/>
              </a:buClr>
              <a:buNone/>
              <a:defRPr sz="1800">
                <a:uFillTx/>
              </a:defRPr>
            </a:pPr>
            <a:r>
              <a:rPr lang="en-US" sz="1600" b="1" dirty="0">
                <a:solidFill>
                  <a:srgbClr val="56565A"/>
                </a:solidFill>
                <a:uFill>
                  <a:solidFill>
                    <a:srgbClr val="000000"/>
                  </a:solidFill>
                </a:uFill>
              </a:rPr>
              <a:t>1.          </a:t>
            </a:r>
            <a:r>
              <a:rPr sz="1600" b="1" dirty="0">
                <a:solidFill>
                  <a:srgbClr val="56565A"/>
                </a:solidFill>
                <a:uFill>
                  <a:solidFill>
                    <a:srgbClr val="000000"/>
                  </a:solidFill>
                </a:uFill>
                <a:latin typeface="Arial" panose="020B0604020202020204" pitchFamily="34" charset="0"/>
                <a:cs typeface="Arial" panose="020B0604020202020204" pitchFamily="34" charset="0"/>
              </a:rPr>
              <a:t>_____________________</a:t>
            </a:r>
            <a:endParaRPr sz="1600" b="1" dirty="0">
              <a:solidFill>
                <a:srgbClr val="56565A"/>
              </a:solidFill>
              <a:latin typeface="Arial" panose="020B0604020202020204" pitchFamily="34" charset="0"/>
              <a:cs typeface="Arial" panose="020B0604020202020204" pitchFamily="34" charset="0"/>
            </a:endParaRPr>
          </a:p>
          <a:p>
            <a:pPr marL="40640" marR="40639" indent="0" defTabSz="914400">
              <a:spcBef>
                <a:spcPts val="600"/>
              </a:spcBef>
              <a:buClr>
                <a:srgbClr val="000000"/>
              </a:buClr>
              <a:buNone/>
              <a:defRPr sz="1800">
                <a:uFillTx/>
              </a:defRPr>
            </a:pPr>
            <a:r>
              <a:rPr lang="en-US" sz="1600" b="1" dirty="0">
                <a:solidFill>
                  <a:srgbClr val="56565A"/>
                </a:solidFill>
                <a:uFill>
                  <a:solidFill>
                    <a:srgbClr val="000000"/>
                  </a:solidFill>
                </a:uFill>
                <a:latin typeface="Arial" panose="020B0604020202020204" pitchFamily="34" charset="0"/>
                <a:cs typeface="Arial" panose="020B0604020202020204" pitchFamily="34" charset="0"/>
              </a:rPr>
              <a:t>2.          </a:t>
            </a:r>
            <a:r>
              <a:rPr sz="1600" b="1" dirty="0">
                <a:solidFill>
                  <a:srgbClr val="56565A"/>
                </a:solidFill>
                <a:uFill>
                  <a:solidFill>
                    <a:srgbClr val="000000"/>
                  </a:solidFill>
                </a:uFill>
                <a:latin typeface="Arial" panose="020B0604020202020204" pitchFamily="34" charset="0"/>
                <a:cs typeface="Arial" panose="020B0604020202020204" pitchFamily="34" charset="0"/>
              </a:rPr>
              <a:t>_____________________</a:t>
            </a:r>
            <a:endParaRPr sz="1600" b="1" dirty="0">
              <a:solidFill>
                <a:srgbClr val="56565A"/>
              </a:solidFill>
              <a:latin typeface="Arial" panose="020B0604020202020204" pitchFamily="34" charset="0"/>
              <a:cs typeface="Arial" panose="020B0604020202020204" pitchFamily="34" charset="0"/>
            </a:endParaRPr>
          </a:p>
          <a:p>
            <a:pPr marL="40640" marR="40639" indent="0" defTabSz="914400">
              <a:spcBef>
                <a:spcPts val="600"/>
              </a:spcBef>
              <a:buClr>
                <a:srgbClr val="000000"/>
              </a:buClr>
              <a:buNone/>
              <a:defRPr sz="1800">
                <a:uFillTx/>
              </a:defRPr>
            </a:pPr>
            <a:r>
              <a:rPr lang="en-US" sz="1600" b="1" dirty="0">
                <a:solidFill>
                  <a:srgbClr val="56565A"/>
                </a:solidFill>
                <a:uFill>
                  <a:solidFill>
                    <a:srgbClr val="000000"/>
                  </a:solidFill>
                </a:uFill>
                <a:latin typeface="Arial" panose="020B0604020202020204" pitchFamily="34" charset="0"/>
                <a:cs typeface="Arial" panose="020B0604020202020204" pitchFamily="34" charset="0"/>
              </a:rPr>
              <a:t>3.          </a:t>
            </a:r>
            <a:r>
              <a:rPr sz="1600" b="1" dirty="0">
                <a:solidFill>
                  <a:srgbClr val="56565A"/>
                </a:solidFill>
                <a:uFill>
                  <a:solidFill>
                    <a:srgbClr val="000000"/>
                  </a:solidFill>
                </a:uFill>
                <a:latin typeface="Arial" panose="020B0604020202020204" pitchFamily="34" charset="0"/>
                <a:cs typeface="Arial" panose="020B0604020202020204" pitchFamily="34" charset="0"/>
              </a:rPr>
              <a:t>_____________________</a:t>
            </a:r>
            <a:endParaRPr sz="1600" b="1" dirty="0">
              <a:solidFill>
                <a:srgbClr val="56565A"/>
              </a:solidFill>
              <a:latin typeface="Arial" panose="020B0604020202020204" pitchFamily="34" charset="0"/>
              <a:cs typeface="Arial" panose="020B0604020202020204" pitchFamily="34" charset="0"/>
            </a:endParaRPr>
          </a:p>
          <a:p>
            <a:pPr marL="40640" marR="40639" indent="0" defTabSz="914400">
              <a:spcBef>
                <a:spcPts val="600"/>
              </a:spcBef>
              <a:buClr>
                <a:srgbClr val="000000"/>
              </a:buClr>
              <a:buNone/>
              <a:defRPr sz="1800">
                <a:uFillTx/>
              </a:defRPr>
            </a:pPr>
            <a:r>
              <a:rPr lang="en-US" sz="1600" b="1" dirty="0">
                <a:solidFill>
                  <a:srgbClr val="56565A"/>
                </a:solidFill>
                <a:uFill>
                  <a:solidFill>
                    <a:srgbClr val="000000"/>
                  </a:solidFill>
                </a:uFill>
                <a:latin typeface="Arial" panose="020B0604020202020204" pitchFamily="34" charset="0"/>
                <a:cs typeface="Arial" panose="020B0604020202020204" pitchFamily="34" charset="0"/>
              </a:rPr>
              <a:t>4.          </a:t>
            </a:r>
            <a:r>
              <a:rPr sz="1600" b="1" dirty="0">
                <a:solidFill>
                  <a:srgbClr val="56565A"/>
                </a:solidFill>
                <a:uFill>
                  <a:solidFill>
                    <a:srgbClr val="000000"/>
                  </a:solidFill>
                </a:uFill>
                <a:latin typeface="Arial" panose="020B0604020202020204" pitchFamily="34" charset="0"/>
                <a:cs typeface="Arial" panose="020B0604020202020204" pitchFamily="34" charset="0"/>
              </a:rPr>
              <a:t>_____________________</a:t>
            </a:r>
            <a:endParaRPr sz="1600" b="1" dirty="0">
              <a:solidFill>
                <a:srgbClr val="56565A"/>
              </a:solidFill>
              <a:latin typeface="Arial" panose="020B0604020202020204" pitchFamily="34" charset="0"/>
              <a:cs typeface="Arial" panose="020B0604020202020204" pitchFamily="34" charset="0"/>
            </a:endParaRPr>
          </a:p>
          <a:p>
            <a:pPr marL="40640" marR="40639" indent="0" defTabSz="914400">
              <a:spcBef>
                <a:spcPts val="600"/>
              </a:spcBef>
              <a:buClr>
                <a:srgbClr val="000000"/>
              </a:buClr>
              <a:buNone/>
              <a:defRPr sz="1800">
                <a:uFillTx/>
              </a:defRPr>
            </a:pPr>
            <a:r>
              <a:rPr lang="en-US" sz="1600" b="1" dirty="0">
                <a:solidFill>
                  <a:srgbClr val="56565A"/>
                </a:solidFill>
                <a:uFill>
                  <a:solidFill>
                    <a:srgbClr val="000000"/>
                  </a:solidFill>
                </a:uFill>
                <a:latin typeface="Arial" panose="020B0604020202020204" pitchFamily="34" charset="0"/>
                <a:cs typeface="Arial" panose="020B0604020202020204" pitchFamily="34" charset="0"/>
              </a:rPr>
              <a:t>5.          </a:t>
            </a:r>
            <a:r>
              <a:rPr sz="1600" b="1" dirty="0">
                <a:solidFill>
                  <a:srgbClr val="56565A"/>
                </a:solidFill>
                <a:uFill>
                  <a:solidFill>
                    <a:srgbClr val="000000"/>
                  </a:solidFill>
                </a:uFill>
                <a:latin typeface="Arial" panose="020B0604020202020204" pitchFamily="34" charset="0"/>
                <a:cs typeface="Arial" panose="020B0604020202020204" pitchFamily="34" charset="0"/>
              </a:rPr>
              <a:t>_____________________</a:t>
            </a:r>
          </a:p>
        </p:txBody>
      </p:sp>
      <p:sp>
        <p:nvSpPr>
          <p:cNvPr id="11" name="Shape 174">
            <a:extLst>
              <a:ext uri="{FF2B5EF4-FFF2-40B4-BE49-F238E27FC236}">
                <a16:creationId xmlns:a16="http://schemas.microsoft.com/office/drawing/2014/main" id="{FAAD98B6-2469-4811-9E89-5A5F90276749}"/>
              </a:ext>
            </a:extLst>
          </p:cNvPr>
          <p:cNvSpPr/>
          <p:nvPr/>
        </p:nvSpPr>
        <p:spPr>
          <a:xfrm>
            <a:off x="5574350" y="2626674"/>
            <a:ext cx="2747572" cy="2197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_____________________</a:t>
            </a:r>
            <a:endParaRPr sz="1600" b="1" dirty="0">
              <a:solidFill>
                <a:srgbClr val="56565A"/>
              </a:solidFill>
            </a:endParaRPr>
          </a:p>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_____________________</a:t>
            </a:r>
            <a:endParaRPr sz="1600" b="1" dirty="0">
              <a:solidFill>
                <a:srgbClr val="56565A"/>
              </a:solidFill>
            </a:endParaRPr>
          </a:p>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_____________________</a:t>
            </a:r>
            <a:endParaRPr sz="1600" b="1" dirty="0">
              <a:solidFill>
                <a:srgbClr val="56565A"/>
              </a:solidFill>
            </a:endParaRPr>
          </a:p>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_____________________</a:t>
            </a:r>
            <a:endParaRPr sz="1600" b="1" dirty="0">
              <a:solidFill>
                <a:srgbClr val="56565A"/>
              </a:solidFill>
            </a:endParaRPr>
          </a:p>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_____________________</a:t>
            </a:r>
          </a:p>
        </p:txBody>
      </p:sp>
      <p:sp>
        <p:nvSpPr>
          <p:cNvPr id="12" name="Shape 175">
            <a:extLst>
              <a:ext uri="{FF2B5EF4-FFF2-40B4-BE49-F238E27FC236}">
                <a16:creationId xmlns:a16="http://schemas.microsoft.com/office/drawing/2014/main" id="{05DE91FA-1C36-4510-97BB-A7DA6E191A6C}"/>
              </a:ext>
            </a:extLst>
          </p:cNvPr>
          <p:cNvSpPr/>
          <p:nvPr/>
        </p:nvSpPr>
        <p:spPr>
          <a:xfrm>
            <a:off x="8396457" y="2636395"/>
            <a:ext cx="463030" cy="2197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marR="40639" defTabSz="914400">
              <a:spcBef>
                <a:spcPts val="600"/>
              </a:spcBef>
              <a:defRPr sz="1800">
                <a:uFillTx/>
                <a:latin typeface="Calibri"/>
                <a:ea typeface="Calibri"/>
                <a:cs typeface="Calibri"/>
                <a:sym typeface="Calibri"/>
              </a:defRPr>
            </a:pPr>
            <a:r>
              <a:rPr sz="1700" b="1">
                <a:solidFill>
                  <a:srgbClr val="E32400"/>
                </a:solidFill>
                <a:uFill>
                  <a:solidFill>
                    <a:srgbClr val="E32400"/>
                  </a:solidFill>
                </a:uFill>
                <a:latin typeface="Arial" panose="020B0604020202020204" pitchFamily="34" charset="0"/>
                <a:ea typeface="Arial"/>
                <a:cs typeface="Arial" panose="020B0604020202020204" pitchFamily="34" charset="0"/>
                <a:sym typeface="Arial"/>
              </a:rPr>
              <a:t>X</a:t>
            </a:r>
            <a:endParaRPr sz="1700" b="1">
              <a:solidFill>
                <a:srgbClr val="E32400"/>
              </a:solidFill>
              <a:uFill>
                <a:solidFill>
                  <a:srgbClr val="E32400"/>
                </a:solidFill>
              </a:uFill>
              <a:latin typeface="Arial" panose="020B0604020202020204" pitchFamily="34" charset="0"/>
              <a:cs typeface="Arial" panose="020B0604020202020204" pitchFamily="34" charset="0"/>
            </a:endParaRPr>
          </a:p>
          <a:p>
            <a:pPr marR="40639" defTabSz="914400">
              <a:spcBef>
                <a:spcPts val="600"/>
              </a:spcBef>
              <a:defRPr sz="1800">
                <a:uFillTx/>
                <a:latin typeface="Calibri"/>
                <a:ea typeface="Calibri"/>
                <a:cs typeface="Calibri"/>
                <a:sym typeface="Calibri"/>
              </a:defRPr>
            </a:pPr>
            <a:r>
              <a:rPr sz="1700" b="1">
                <a:solidFill>
                  <a:srgbClr val="E32400"/>
                </a:solidFill>
                <a:uFill>
                  <a:solidFill>
                    <a:srgbClr val="E32400"/>
                  </a:solidFill>
                </a:uFill>
                <a:latin typeface="Arial" panose="020B0604020202020204" pitchFamily="34" charset="0"/>
                <a:ea typeface="Arial"/>
                <a:cs typeface="Arial" panose="020B0604020202020204" pitchFamily="34" charset="0"/>
                <a:sym typeface="Arial"/>
              </a:rPr>
              <a:t>X</a:t>
            </a:r>
            <a:endParaRPr sz="1700" b="1">
              <a:solidFill>
                <a:srgbClr val="E32400"/>
              </a:solidFill>
              <a:uFill>
                <a:solidFill>
                  <a:srgbClr val="E32400"/>
                </a:solidFill>
              </a:uFill>
              <a:latin typeface="Arial" panose="020B0604020202020204" pitchFamily="34" charset="0"/>
              <a:cs typeface="Arial" panose="020B0604020202020204" pitchFamily="34" charset="0"/>
            </a:endParaRPr>
          </a:p>
          <a:p>
            <a:pPr marR="40639" defTabSz="914400">
              <a:spcBef>
                <a:spcPts val="600"/>
              </a:spcBef>
              <a:defRPr sz="1800">
                <a:uFillTx/>
                <a:latin typeface="Calibri"/>
                <a:ea typeface="Calibri"/>
                <a:cs typeface="Calibri"/>
                <a:sym typeface="Calibri"/>
              </a:defRPr>
            </a:pPr>
            <a:r>
              <a:rPr sz="1700" b="1">
                <a:solidFill>
                  <a:srgbClr val="E32400"/>
                </a:solidFill>
                <a:uFill>
                  <a:solidFill>
                    <a:srgbClr val="E32400"/>
                  </a:solidFill>
                </a:uFill>
                <a:latin typeface="Arial" panose="020B0604020202020204" pitchFamily="34" charset="0"/>
                <a:ea typeface="Arial"/>
                <a:cs typeface="Arial" panose="020B0604020202020204" pitchFamily="34" charset="0"/>
                <a:sym typeface="Arial"/>
              </a:rPr>
              <a:t>X</a:t>
            </a:r>
            <a:endParaRPr sz="1700" b="1">
              <a:solidFill>
                <a:srgbClr val="E32400"/>
              </a:solidFill>
              <a:uFill>
                <a:solidFill>
                  <a:srgbClr val="E32400"/>
                </a:solidFill>
              </a:uFill>
              <a:latin typeface="Arial" panose="020B0604020202020204" pitchFamily="34" charset="0"/>
              <a:cs typeface="Arial" panose="020B0604020202020204" pitchFamily="34" charset="0"/>
            </a:endParaRPr>
          </a:p>
          <a:p>
            <a:pPr marR="40639" defTabSz="914400">
              <a:spcBef>
                <a:spcPts val="600"/>
              </a:spcBef>
              <a:defRPr sz="1800">
                <a:uFillTx/>
                <a:latin typeface="Calibri"/>
                <a:ea typeface="Calibri"/>
                <a:cs typeface="Calibri"/>
                <a:sym typeface="Calibri"/>
              </a:defRPr>
            </a:pPr>
            <a:r>
              <a:rPr sz="1700" b="1">
                <a:solidFill>
                  <a:srgbClr val="E32400"/>
                </a:solidFill>
                <a:uFill>
                  <a:solidFill>
                    <a:srgbClr val="E32400"/>
                  </a:solidFill>
                </a:uFill>
                <a:latin typeface="Arial" panose="020B0604020202020204" pitchFamily="34" charset="0"/>
                <a:ea typeface="Arial"/>
                <a:cs typeface="Arial" panose="020B0604020202020204" pitchFamily="34" charset="0"/>
                <a:sym typeface="Arial"/>
              </a:rPr>
              <a:t>X</a:t>
            </a:r>
            <a:endParaRPr sz="1700" b="1">
              <a:solidFill>
                <a:srgbClr val="E32400"/>
              </a:solidFill>
              <a:uFill>
                <a:solidFill>
                  <a:srgbClr val="E32400"/>
                </a:solidFill>
              </a:uFill>
              <a:latin typeface="Arial" panose="020B0604020202020204" pitchFamily="34" charset="0"/>
              <a:cs typeface="Arial" panose="020B0604020202020204" pitchFamily="34" charset="0"/>
            </a:endParaRPr>
          </a:p>
          <a:p>
            <a:pPr marR="40639" defTabSz="914400">
              <a:spcBef>
                <a:spcPts val="600"/>
              </a:spcBef>
              <a:defRPr sz="1800">
                <a:uFillTx/>
                <a:latin typeface="Calibri"/>
                <a:ea typeface="Calibri"/>
                <a:cs typeface="Calibri"/>
                <a:sym typeface="Calibri"/>
              </a:defRPr>
            </a:pPr>
            <a:r>
              <a:rPr sz="1700" b="1">
                <a:solidFill>
                  <a:srgbClr val="E32400"/>
                </a:solidFill>
                <a:uFill>
                  <a:solidFill>
                    <a:srgbClr val="E32400"/>
                  </a:solidFill>
                </a:uFill>
                <a:latin typeface="Arial" panose="020B0604020202020204" pitchFamily="34" charset="0"/>
                <a:ea typeface="Arial"/>
                <a:cs typeface="Arial" panose="020B0604020202020204" pitchFamily="34" charset="0"/>
                <a:sym typeface="Arial"/>
              </a:rPr>
              <a:t>X</a:t>
            </a:r>
          </a:p>
        </p:txBody>
      </p:sp>
      <p:sp>
        <p:nvSpPr>
          <p:cNvPr id="13" name="Shape 174">
            <a:extLst>
              <a:ext uri="{FF2B5EF4-FFF2-40B4-BE49-F238E27FC236}">
                <a16:creationId xmlns:a16="http://schemas.microsoft.com/office/drawing/2014/main" id="{6A7F1F12-D520-4736-89FF-2EF288D52325}"/>
              </a:ext>
            </a:extLst>
          </p:cNvPr>
          <p:cNvSpPr/>
          <p:nvPr/>
        </p:nvSpPr>
        <p:spPr>
          <a:xfrm>
            <a:off x="4142113" y="2616264"/>
            <a:ext cx="1205147" cy="2197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a:t>
            </a:r>
            <a:endParaRPr sz="1600" b="1" dirty="0">
              <a:solidFill>
                <a:srgbClr val="56565A"/>
              </a:solidFill>
            </a:endParaRPr>
          </a:p>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a:t>
            </a:r>
            <a:endParaRPr sz="1600" b="1" dirty="0">
              <a:solidFill>
                <a:srgbClr val="56565A"/>
              </a:solidFill>
            </a:endParaRPr>
          </a:p>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a:t>
            </a:r>
            <a:endParaRPr sz="1600" b="1" dirty="0">
              <a:solidFill>
                <a:srgbClr val="56565A"/>
              </a:solidFill>
            </a:endParaRPr>
          </a:p>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a:t>
            </a:r>
            <a:endParaRPr sz="1600" b="1" dirty="0">
              <a:solidFill>
                <a:srgbClr val="56565A"/>
              </a:solidFill>
            </a:endParaRPr>
          </a:p>
          <a:p>
            <a:pPr marR="40639" defTabSz="914400">
              <a:spcBef>
                <a:spcPts val="600"/>
              </a:spcBef>
              <a:defRPr sz="1800">
                <a:uFillTx/>
                <a:latin typeface="Calibri"/>
                <a:ea typeface="Calibri"/>
                <a:cs typeface="Calibri"/>
                <a:sym typeface="Calibri"/>
              </a:defRPr>
            </a:pPr>
            <a:r>
              <a:rPr sz="1600" b="1" dirty="0">
                <a:solidFill>
                  <a:srgbClr val="56565A"/>
                </a:solidFill>
                <a:uFill>
                  <a:solidFill>
                    <a:srgbClr val="000000"/>
                  </a:solidFill>
                </a:uFill>
                <a:latin typeface="Arial"/>
                <a:ea typeface="Arial"/>
                <a:cs typeface="Arial"/>
                <a:sym typeface="Arial"/>
              </a:rPr>
              <a:t>_______</a:t>
            </a:r>
          </a:p>
        </p:txBody>
      </p:sp>
      <p:sp>
        <p:nvSpPr>
          <p:cNvPr id="4" name="Rectangle 3">
            <a:extLst>
              <a:ext uri="{FF2B5EF4-FFF2-40B4-BE49-F238E27FC236}">
                <a16:creationId xmlns:a16="http://schemas.microsoft.com/office/drawing/2014/main" id="{105360AF-3CF5-4F70-83E9-F873ECC589CB}"/>
              </a:ext>
            </a:extLst>
          </p:cNvPr>
          <p:cNvSpPr/>
          <p:nvPr/>
        </p:nvSpPr>
        <p:spPr>
          <a:xfrm>
            <a:off x="4155087" y="5340393"/>
            <a:ext cx="4147414" cy="707886"/>
          </a:xfrm>
          <a:prstGeom prst="rect">
            <a:avLst/>
          </a:prstGeom>
        </p:spPr>
        <p:txBody>
          <a:bodyPr wrap="square">
            <a:spAutoFit/>
          </a:bodyPr>
          <a:lstStyle/>
          <a:p>
            <a:pPr marL="0" indent="0" algn="ctr">
              <a:lnSpc>
                <a:spcPct val="100000"/>
              </a:lnSpc>
              <a:spcBef>
                <a:spcPts val="1200"/>
              </a:spcBef>
              <a:buFontTx/>
              <a:buNone/>
              <a:tabLst>
                <a:tab pos="7772400" algn="r"/>
              </a:tabLst>
              <a:defRPr/>
            </a:pPr>
            <a:r>
              <a:rPr lang="en-US" sz="2000" dirty="0">
                <a:solidFill>
                  <a:srgbClr val="0F406A"/>
                </a:solidFill>
              </a:rPr>
              <a:t>Their greatest need is your next greatest opportunity!</a:t>
            </a:r>
          </a:p>
        </p:txBody>
      </p:sp>
      <p:pic>
        <p:nvPicPr>
          <p:cNvPr id="14" name="Picture 13">
            <a:extLst>
              <a:ext uri="{FF2B5EF4-FFF2-40B4-BE49-F238E27FC236}">
                <a16:creationId xmlns:a16="http://schemas.microsoft.com/office/drawing/2014/main" id="{6ABAEAD4-D423-4978-8F69-48BD597CE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663" y="4937372"/>
            <a:ext cx="1932673" cy="1513928"/>
          </a:xfrm>
          <a:prstGeom prst="rect">
            <a:avLst/>
          </a:prstGeom>
          <a:ln>
            <a:noFill/>
          </a:ln>
          <a:effectLst>
            <a:softEdge rad="112500"/>
          </a:effectLst>
        </p:spPr>
      </p:pic>
    </p:spTree>
    <p:extLst>
      <p:ext uri="{BB962C8B-B14F-4D97-AF65-F5344CB8AC3E}">
        <p14:creationId xmlns:p14="http://schemas.microsoft.com/office/powerpoint/2010/main" val="26846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5791200"/>
            <a:ext cx="3962400" cy="902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1000" b="0">
              <a:solidFill>
                <a:prstClr val="black"/>
              </a:solidFill>
            </a:endParaRPr>
          </a:p>
        </p:txBody>
      </p:sp>
      <p:sp>
        <p:nvSpPr>
          <p:cNvPr id="26627" name="Rectangle 3"/>
          <p:cNvSpPr>
            <a:spLocks noGrp="1" noChangeArrowheads="1"/>
          </p:cNvSpPr>
          <p:nvPr>
            <p:ph type="body" idx="1"/>
          </p:nvPr>
        </p:nvSpPr>
        <p:spPr>
          <a:xfrm>
            <a:off x="193963" y="1764066"/>
            <a:ext cx="8645237" cy="4589050"/>
          </a:xfrm>
        </p:spPr>
        <p:txBody>
          <a:bodyPr>
            <a:noAutofit/>
          </a:bodyPr>
          <a:lstStyle/>
          <a:p>
            <a:pPr marL="0" indent="0" algn="ctr">
              <a:lnSpc>
                <a:spcPct val="100000"/>
              </a:lnSpc>
              <a:spcBef>
                <a:spcPts val="1200"/>
              </a:spcBef>
              <a:buFontTx/>
              <a:buNone/>
              <a:tabLst>
                <a:tab pos="7772400" algn="r"/>
              </a:tabLst>
              <a:defRPr/>
            </a:pPr>
            <a:r>
              <a:rPr lang="en-US" sz="2800" b="1" kern="1200" dirty="0">
                <a:solidFill>
                  <a:srgbClr val="0F406A"/>
                </a:solidFill>
              </a:rPr>
              <a:t>Moments of Truth!</a:t>
            </a: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marL="0" indent="0">
              <a:lnSpc>
                <a:spcPct val="100000"/>
              </a:lnSpc>
              <a:spcBef>
                <a:spcPts val="1200"/>
              </a:spcBef>
              <a:buFontTx/>
              <a:buNone/>
              <a:tabLst>
                <a:tab pos="7772400" algn="r"/>
              </a:tabLst>
              <a:defRPr/>
            </a:pPr>
            <a:endParaRPr lang="en-US" sz="1300" dirty="0">
              <a:solidFill>
                <a:srgbClr val="56565A"/>
              </a:solidFill>
            </a:endParaRPr>
          </a:p>
          <a:p>
            <a:pPr lvl="1">
              <a:spcBef>
                <a:spcPts val="0"/>
              </a:spcBef>
              <a:buClr>
                <a:srgbClr val="56565A"/>
              </a:buClr>
              <a:buFont typeface="Wingdings" panose="05000000000000000000" pitchFamily="2" charset="2"/>
              <a:buChar char="§"/>
              <a:tabLst>
                <a:tab pos="7772400" algn="r"/>
              </a:tabLst>
              <a:defRPr/>
            </a:pPr>
            <a:r>
              <a:rPr lang="en-US" kern="1200" dirty="0">
                <a:solidFill>
                  <a:srgbClr val="56565A"/>
                </a:solidFill>
                <a:latin typeface="Arial" panose="020B0604020202020204" pitchFamily="34" charset="0"/>
                <a:cs typeface="Arial" panose="020B0604020202020204" pitchFamily="34" charset="0"/>
              </a:rPr>
              <a:t>What are they?</a:t>
            </a:r>
          </a:p>
          <a:p>
            <a:pPr marL="114300" indent="0">
              <a:spcBef>
                <a:spcPts val="0"/>
              </a:spcBef>
              <a:buClr>
                <a:srgbClr val="56565A"/>
              </a:buClr>
              <a:buNone/>
              <a:tabLst>
                <a:tab pos="7772400" algn="r"/>
              </a:tabLst>
              <a:defRPr/>
            </a:pPr>
            <a:r>
              <a:rPr lang="en-US" kern="1200" dirty="0">
                <a:solidFill>
                  <a:srgbClr val="56565A"/>
                </a:solidFill>
              </a:rPr>
              <a:t>		</a:t>
            </a:r>
          </a:p>
          <a:p>
            <a:pPr lvl="1">
              <a:spcBef>
                <a:spcPts val="0"/>
              </a:spcBef>
              <a:buClr>
                <a:srgbClr val="56565A"/>
              </a:buClr>
              <a:buFont typeface="Wingdings" panose="05000000000000000000" pitchFamily="2" charset="2"/>
              <a:buChar char="§"/>
              <a:tabLst>
                <a:tab pos="7772400" algn="r"/>
              </a:tabLst>
              <a:defRPr/>
            </a:pPr>
            <a:r>
              <a:rPr lang="en-US" kern="1200" dirty="0">
                <a:solidFill>
                  <a:srgbClr val="56565A"/>
                </a:solidFill>
                <a:latin typeface="Arial" panose="020B0604020202020204" pitchFamily="34" charset="0"/>
                <a:cs typeface="Arial" panose="020B0604020202020204" pitchFamily="34" charset="0"/>
              </a:rPr>
              <a:t>How many?</a:t>
            </a:r>
          </a:p>
          <a:p>
            <a:pPr marL="400050" indent="-285750">
              <a:spcBef>
                <a:spcPts val="0"/>
              </a:spcBef>
              <a:buClr>
                <a:srgbClr val="56565A"/>
              </a:buClr>
              <a:tabLst>
                <a:tab pos="7772400" algn="r"/>
              </a:tabLst>
              <a:defRPr/>
            </a:pPr>
            <a:endParaRPr lang="en-US" kern="1200" dirty="0">
              <a:solidFill>
                <a:srgbClr val="56565A"/>
              </a:solidFill>
              <a:latin typeface="Arial" panose="020B0604020202020204" pitchFamily="34" charset="0"/>
              <a:cs typeface="Arial" panose="020B0604020202020204" pitchFamily="34" charset="0"/>
            </a:endParaRPr>
          </a:p>
          <a:p>
            <a:pPr lvl="1">
              <a:spcBef>
                <a:spcPts val="0"/>
              </a:spcBef>
              <a:buClr>
                <a:srgbClr val="56565A"/>
              </a:buClr>
              <a:buFont typeface="Wingdings" panose="05000000000000000000" pitchFamily="2" charset="2"/>
              <a:buChar char="§"/>
              <a:tabLst>
                <a:tab pos="7772400" algn="r"/>
              </a:tabLst>
              <a:defRPr/>
            </a:pPr>
            <a:r>
              <a:rPr lang="en-US" kern="1200" dirty="0">
                <a:solidFill>
                  <a:srgbClr val="56565A"/>
                </a:solidFill>
                <a:latin typeface="Arial" panose="020B0604020202020204" pitchFamily="34" charset="0"/>
                <a:cs typeface="Arial" panose="020B0604020202020204" pitchFamily="34" charset="0"/>
              </a:rPr>
              <a:t>Each day, week, month (do the math)</a:t>
            </a:r>
          </a:p>
          <a:p>
            <a:pPr marL="400050" indent="-285750">
              <a:spcBef>
                <a:spcPts val="0"/>
              </a:spcBef>
              <a:buClr>
                <a:srgbClr val="56565A"/>
              </a:buClr>
              <a:tabLst>
                <a:tab pos="7772400" algn="r"/>
              </a:tabLst>
              <a:defRPr/>
            </a:pPr>
            <a:endParaRPr lang="en-US" kern="1200" dirty="0">
              <a:solidFill>
                <a:srgbClr val="56565A"/>
              </a:solidFill>
              <a:latin typeface="Arial" panose="020B0604020202020204" pitchFamily="34" charset="0"/>
              <a:cs typeface="Arial" panose="020B0604020202020204" pitchFamily="34" charset="0"/>
            </a:endParaRPr>
          </a:p>
          <a:p>
            <a:pPr lvl="1">
              <a:spcBef>
                <a:spcPts val="0"/>
              </a:spcBef>
              <a:buClr>
                <a:srgbClr val="56565A"/>
              </a:buClr>
              <a:buFont typeface="Wingdings" panose="05000000000000000000" pitchFamily="2" charset="2"/>
              <a:buChar char="§"/>
              <a:tabLst>
                <a:tab pos="7772400" algn="r"/>
              </a:tabLst>
              <a:defRPr/>
            </a:pPr>
            <a:r>
              <a:rPr lang="en-US" kern="1200" dirty="0">
                <a:solidFill>
                  <a:srgbClr val="56565A"/>
                </a:solidFill>
                <a:latin typeface="Arial" panose="020B0604020202020204" pitchFamily="34" charset="0"/>
                <a:cs typeface="Arial" panose="020B0604020202020204" pitchFamily="34" charset="0"/>
              </a:rPr>
              <a:t>What opportunities are you missing?</a:t>
            </a:r>
          </a:p>
          <a:p>
            <a:pPr marL="0" indent="0">
              <a:lnSpc>
                <a:spcPct val="100000"/>
              </a:lnSpc>
              <a:spcBef>
                <a:spcPts val="1200"/>
              </a:spcBef>
              <a:buFontTx/>
              <a:buNone/>
              <a:tabLst>
                <a:tab pos="7772400" algn="r"/>
              </a:tabLst>
              <a:defRPr/>
            </a:pPr>
            <a:endParaRPr lang="en-US" sz="2000" dirty="0"/>
          </a:p>
        </p:txBody>
      </p:sp>
      <p:sp>
        <p:nvSpPr>
          <p:cNvPr id="7" name="Title 4">
            <a:extLst>
              <a:ext uri="{FF2B5EF4-FFF2-40B4-BE49-F238E27FC236}">
                <a16:creationId xmlns:a16="http://schemas.microsoft.com/office/drawing/2014/main" id="{8F944B16-AE24-4D89-AA84-092CD4EF8C94}"/>
              </a:ext>
            </a:extLst>
          </p:cNvPr>
          <p:cNvSpPr>
            <a:spLocks noGrp="1"/>
          </p:cNvSpPr>
          <p:nvPr>
            <p:ph type="title"/>
          </p:nvPr>
        </p:nvSpPr>
        <p:spPr>
          <a:xfrm>
            <a:off x="193963" y="464365"/>
            <a:ext cx="6788150" cy="723900"/>
          </a:xfrm>
        </p:spPr>
        <p:txBody>
          <a:bodyPr/>
          <a:lstStyle/>
          <a:p>
            <a:br>
              <a:rPr lang="en-US" dirty="0">
                <a:solidFill>
                  <a:srgbClr val="0F406A"/>
                </a:solidFill>
              </a:rPr>
            </a:br>
            <a:r>
              <a:rPr lang="en-US" dirty="0">
                <a:solidFill>
                  <a:srgbClr val="0F406A"/>
                </a:solidFill>
              </a:rPr>
              <a:t>Lesson #1</a:t>
            </a:r>
          </a:p>
        </p:txBody>
      </p:sp>
      <p:pic>
        <p:nvPicPr>
          <p:cNvPr id="11" name="Picture 10">
            <a:extLst>
              <a:ext uri="{FF2B5EF4-FFF2-40B4-BE49-F238E27FC236}">
                <a16:creationId xmlns:a16="http://schemas.microsoft.com/office/drawing/2014/main" id="{55779859-1E60-4539-83F4-DAAB266101E3}"/>
              </a:ext>
            </a:extLst>
          </p:cNvPr>
          <p:cNvPicPr>
            <a:picLocks noChangeAspect="1"/>
          </p:cNvPicPr>
          <p:nvPr/>
        </p:nvPicPr>
        <p:blipFill>
          <a:blip r:embed="rId3"/>
          <a:stretch>
            <a:fillRect/>
          </a:stretch>
        </p:blipFill>
        <p:spPr>
          <a:xfrm>
            <a:off x="5422972" y="2983445"/>
            <a:ext cx="3078910" cy="1686796"/>
          </a:xfrm>
          <a:prstGeom prst="rect">
            <a:avLst/>
          </a:prstGeom>
          <a:effectLst>
            <a:softEdge rad="63500"/>
          </a:effectLst>
        </p:spPr>
      </p:pic>
    </p:spTree>
    <p:extLst>
      <p:ext uri="{BB962C8B-B14F-4D97-AF65-F5344CB8AC3E}">
        <p14:creationId xmlns:p14="http://schemas.microsoft.com/office/powerpoint/2010/main" val="4230991803"/>
      </p:ext>
    </p:extLst>
  </p:cSld>
  <p:clrMapOvr>
    <a:masterClrMapping/>
  </p:clrMapOvr>
</p:sld>
</file>

<file path=ppt/theme/theme1.xml><?xml version="1.0" encoding="utf-8"?>
<a:theme xmlns:a="http://schemas.openxmlformats.org/drawingml/2006/main" name="Cover Page">
  <a:themeElements>
    <a:clrScheme name="FRGIS Color Scheme">
      <a:dk1>
        <a:srgbClr val="1E5F9F"/>
      </a:dk1>
      <a:lt1>
        <a:sysClr val="window" lastClr="FFFFFF"/>
      </a:lt1>
      <a:dk2>
        <a:srgbClr val="1E5F9F"/>
      </a:dk2>
      <a:lt2>
        <a:srgbClr val="ACCBF9"/>
      </a:lt2>
      <a:accent1>
        <a:srgbClr val="4A66AC"/>
      </a:accent1>
      <a:accent2>
        <a:srgbClr val="629DD1"/>
      </a:accent2>
      <a:accent3>
        <a:srgbClr val="297FD5"/>
      </a:accent3>
      <a:accent4>
        <a:srgbClr val="7F8FA9"/>
      </a:accent4>
      <a:accent5>
        <a:srgbClr val="5AA2AE"/>
      </a:accent5>
      <a:accent6>
        <a:srgbClr val="9D90A0"/>
      </a:accent6>
      <a:hlink>
        <a:srgbClr val="1098D2"/>
      </a:hlink>
      <a:folHlink>
        <a:srgbClr val="70369A"/>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pages w bar">
  <a:themeElements>
    <a:clrScheme name="FRGIS Color Scheme">
      <a:dk1>
        <a:srgbClr val="1E5F9F"/>
      </a:dk1>
      <a:lt1>
        <a:sysClr val="window" lastClr="FFFFFF"/>
      </a:lt1>
      <a:dk2>
        <a:srgbClr val="1E5F9F"/>
      </a:dk2>
      <a:lt2>
        <a:srgbClr val="ACCBF9"/>
      </a:lt2>
      <a:accent1>
        <a:srgbClr val="4A66AC"/>
      </a:accent1>
      <a:accent2>
        <a:srgbClr val="629DD1"/>
      </a:accent2>
      <a:accent3>
        <a:srgbClr val="297FD5"/>
      </a:accent3>
      <a:accent4>
        <a:srgbClr val="7F8FA9"/>
      </a:accent4>
      <a:accent5>
        <a:srgbClr val="5AA2AE"/>
      </a:accent5>
      <a:accent6>
        <a:srgbClr val="9D90A0"/>
      </a:accent6>
      <a:hlink>
        <a:srgbClr val="1098D2"/>
      </a:hlink>
      <a:folHlink>
        <a:srgbClr val="70369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pages-no bar">
  <a:themeElements>
    <a:clrScheme name="FRGIS Color Scheme">
      <a:dk1>
        <a:srgbClr val="1E5F9F"/>
      </a:dk1>
      <a:lt1>
        <a:sysClr val="window" lastClr="FFFFFF"/>
      </a:lt1>
      <a:dk2>
        <a:srgbClr val="1E5F9F"/>
      </a:dk2>
      <a:lt2>
        <a:srgbClr val="ACCBF9"/>
      </a:lt2>
      <a:accent1>
        <a:srgbClr val="4A66AC"/>
      </a:accent1>
      <a:accent2>
        <a:srgbClr val="629DD1"/>
      </a:accent2>
      <a:accent3>
        <a:srgbClr val="297FD5"/>
      </a:accent3>
      <a:accent4>
        <a:srgbClr val="7F8FA9"/>
      </a:accent4>
      <a:accent5>
        <a:srgbClr val="5AA2AE"/>
      </a:accent5>
      <a:accent6>
        <a:srgbClr val="9D90A0"/>
      </a:accent6>
      <a:hlink>
        <a:srgbClr val="1098D2"/>
      </a:hlink>
      <a:folHlink>
        <a:srgbClr val="70369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FFF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19010</TotalTime>
  <Words>1706</Words>
  <Application>Microsoft Office PowerPoint</Application>
  <PresentationFormat>On-screen Show (4:3)</PresentationFormat>
  <Paragraphs>190</Paragraphs>
  <Slides>20</Slides>
  <Notes>17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ＭＳ Ｐゴシック</vt:lpstr>
      <vt:lpstr>Arial</vt:lpstr>
      <vt:lpstr>Arial Black</vt:lpstr>
      <vt:lpstr>Century Gothic</vt:lpstr>
      <vt:lpstr>Century Schoolbook</vt:lpstr>
      <vt:lpstr>Wingdings</vt:lpstr>
      <vt:lpstr>Cover Page</vt:lpstr>
      <vt:lpstr>Content pages w bar</vt:lpstr>
      <vt:lpstr>Content pages-no bar</vt:lpstr>
      <vt:lpstr>2_Custom Design</vt:lpstr>
      <vt:lpstr>2_Default Design</vt:lpstr>
      <vt:lpstr>PowerPoint Presentation</vt:lpstr>
      <vt:lpstr> Agenda</vt:lpstr>
      <vt:lpstr>Introductions</vt:lpstr>
      <vt:lpstr>Disclosures</vt:lpstr>
      <vt:lpstr> Building Your Personal Brand</vt:lpstr>
      <vt:lpstr> Building Your Personal Brand</vt:lpstr>
      <vt:lpstr> Building Your Personal Brand</vt:lpstr>
      <vt:lpstr> Building Your Personal Brand</vt:lpstr>
      <vt:lpstr> Lesson #1</vt:lpstr>
      <vt:lpstr> Lesson #2</vt:lpstr>
      <vt:lpstr> Lesson #3</vt:lpstr>
      <vt:lpstr> Objective</vt:lpstr>
      <vt:lpstr> Benefits</vt:lpstr>
      <vt:lpstr> Program Overview</vt:lpstr>
      <vt:lpstr> Getting Comfortable With Calling</vt:lpstr>
      <vt:lpstr> Developing Your Script</vt:lpstr>
      <vt:lpstr> Practicing Your Call!</vt:lpstr>
      <vt:lpstr> When Do I Call?</vt:lpstr>
      <vt:lpstr> Why You Need To Do This!</vt:lpstr>
      <vt:lpstr> </vt:lpstr>
    </vt:vector>
  </TitlesOfParts>
  <Company>LPL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Bruce Miller</dc:creator>
  <dc:description>Template production by_x000d_
loree@loreenelson.com</dc:description>
  <cp:lastModifiedBy>Jennifer Hallmark</cp:lastModifiedBy>
  <cp:revision>1463</cp:revision>
  <cp:lastPrinted>2018-03-26T13:29:33Z</cp:lastPrinted>
  <dcterms:created xsi:type="dcterms:W3CDTF">2012-02-28T04:09:02Z</dcterms:created>
  <dcterms:modified xsi:type="dcterms:W3CDTF">2025-06-29T18:32:21Z</dcterms:modified>
  <cp:category>PPT2010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0x0101001D5CCF9E10C78349A32B1912ACD76319</vt:lpwstr>
  </property>
  <property fmtid="{D5CDD505-2E9C-101B-9397-08002B2CF9AE}" pid="3" name="PublishingExpirationDate">
    <vt:lpwstr/>
  </property>
  <property fmtid="{D5CDD505-2E9C-101B-9397-08002B2CF9AE}" pid="4" name="PublishingStartDate">
    <vt:lpwstr/>
  </property>
</Properties>
</file>