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1"/>
  </p:sldMasterIdLst>
  <p:notesMasterIdLst>
    <p:notesMasterId r:id="rId45"/>
  </p:notesMasterIdLst>
  <p:handoutMasterIdLst>
    <p:handoutMasterId r:id="rId46"/>
  </p:handoutMasterIdLst>
  <p:sldIdLst>
    <p:sldId id="355" r:id="rId2"/>
    <p:sldId id="356" r:id="rId3"/>
    <p:sldId id="357" r:id="rId4"/>
    <p:sldId id="358" r:id="rId5"/>
    <p:sldId id="359" r:id="rId6"/>
    <p:sldId id="361" r:id="rId7"/>
    <p:sldId id="362" r:id="rId8"/>
    <p:sldId id="379" r:id="rId9"/>
    <p:sldId id="381" r:id="rId10"/>
    <p:sldId id="382" r:id="rId11"/>
    <p:sldId id="365" r:id="rId12"/>
    <p:sldId id="366" r:id="rId13"/>
    <p:sldId id="347" r:id="rId14"/>
    <p:sldId id="348" r:id="rId15"/>
    <p:sldId id="368" r:id="rId16"/>
    <p:sldId id="369" r:id="rId17"/>
    <p:sldId id="370" r:id="rId18"/>
    <p:sldId id="371" r:id="rId19"/>
    <p:sldId id="372" r:id="rId20"/>
    <p:sldId id="373" r:id="rId21"/>
    <p:sldId id="374" r:id="rId22"/>
    <p:sldId id="375" r:id="rId23"/>
    <p:sldId id="376" r:id="rId24"/>
    <p:sldId id="377" r:id="rId25"/>
    <p:sldId id="378" r:id="rId26"/>
    <p:sldId id="280" r:id="rId27"/>
    <p:sldId id="281" r:id="rId28"/>
    <p:sldId id="351" r:id="rId29"/>
    <p:sldId id="352" r:id="rId30"/>
    <p:sldId id="283"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32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442"/>
    <a:srgbClr val="7CBF33"/>
    <a:srgbClr val="003B71"/>
    <a:srgbClr val="F8DA46"/>
    <a:srgbClr val="FBE991"/>
    <a:srgbClr val="FFFFFF"/>
    <a:srgbClr val="9BA8B7"/>
    <a:srgbClr val="49719A"/>
    <a:srgbClr val="BCFAA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36" d="100"/>
          <a:sy n="136" d="100"/>
        </p:scale>
        <p:origin x="-960" y="-2220"/>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57981-A44F-492C-BA1F-E01C6EC4FD0E}" type="doc">
      <dgm:prSet loTypeId="urn:microsoft.com/office/officeart/2005/8/layout/radial6" loCatId="cycle" qsTypeId="urn:microsoft.com/office/officeart/2005/8/quickstyle/simple1" qsCatId="simple" csTypeId="urn:microsoft.com/office/officeart/2005/8/colors/accent1_5" csCatId="accent1" phldr="1"/>
      <dgm:spPr/>
      <dgm:t>
        <a:bodyPr/>
        <a:lstStyle/>
        <a:p>
          <a:endParaRPr lang="en-US"/>
        </a:p>
      </dgm:t>
    </dgm:pt>
    <dgm:pt modelId="{B2625EFD-DA74-4231-AB87-B7F7C1BB085C}">
      <dgm:prSet phldrT="[Text]"/>
      <dgm:spPr>
        <a:solidFill>
          <a:schemeClr val="accent6">
            <a:alpha val="80000"/>
          </a:schemeClr>
        </a:solidFill>
      </dgm:spPr>
      <dgm:t>
        <a:bodyPr/>
        <a:lstStyle/>
        <a:p>
          <a:r>
            <a:rPr lang="en-US" b="1" dirty="0">
              <a:solidFill>
                <a:schemeClr val="tx1"/>
              </a:solidFill>
              <a:latin typeface="Arial Black" panose="020B0A04020102020204" pitchFamily="34" charset="0"/>
              <a:cs typeface="Arial" panose="020B0604020202020204" pitchFamily="34" charset="0"/>
            </a:rPr>
            <a:t>ClientWorks</a:t>
          </a:r>
        </a:p>
      </dgm:t>
    </dgm:pt>
    <dgm:pt modelId="{BCC8BA46-C949-425D-A5D0-3895A8B74CB7}" type="parTrans" cxnId="{5D8DD6A0-5EC7-4798-8F6D-1302EAFD6969}">
      <dgm:prSet/>
      <dgm:spPr/>
      <dgm:t>
        <a:bodyPr/>
        <a:lstStyle/>
        <a:p>
          <a:endParaRPr lang="en-US"/>
        </a:p>
      </dgm:t>
    </dgm:pt>
    <dgm:pt modelId="{4CEAA23D-7BCE-4CB8-A063-AB6F3AE9749E}" type="sibTrans" cxnId="{5D8DD6A0-5EC7-4798-8F6D-1302EAFD6969}">
      <dgm:prSet/>
      <dgm:spPr/>
      <dgm:t>
        <a:bodyPr/>
        <a:lstStyle/>
        <a:p>
          <a:endParaRPr lang="en-US"/>
        </a:p>
      </dgm:t>
    </dgm:pt>
    <dgm:pt modelId="{18B9A000-E6A6-4344-919A-9CA73D50F3BB}">
      <dgm:prSet phldrT="[Text]" custT="1"/>
      <dgm:spPr>
        <a:solidFill>
          <a:schemeClr val="tx2"/>
        </a:solidFill>
      </dgm:spPr>
      <dgm:t>
        <a:bodyPr/>
        <a:lstStyle/>
        <a:p>
          <a:r>
            <a:rPr lang="en-US" sz="600" b="0" dirty="0">
              <a:latin typeface="Arial" panose="020B0604020202020204" pitchFamily="34" charset="0"/>
              <a:ea typeface="Noto Sans" panose="020B0502040504020204" pitchFamily="34"/>
              <a:cs typeface="Arial" panose="020B0604020202020204" pitchFamily="34" charset="0"/>
            </a:rPr>
            <a:t>Customer Relationship Mgmt. (CRM)</a:t>
          </a:r>
        </a:p>
      </dgm:t>
    </dgm:pt>
    <dgm:pt modelId="{6E93F429-F13B-43C7-940D-921D7F8FF127}" type="parTrans" cxnId="{F5E7767C-B219-4D6B-B723-0580F2863B07}">
      <dgm:prSet/>
      <dgm:spPr/>
      <dgm:t>
        <a:bodyPr/>
        <a:lstStyle/>
        <a:p>
          <a:endParaRPr lang="en-US"/>
        </a:p>
      </dgm:t>
    </dgm:pt>
    <dgm:pt modelId="{9CF1FA51-F72D-4DC7-9312-B372EBF48E84}" type="sibTrans" cxnId="{F5E7767C-B219-4D6B-B723-0580F2863B07}">
      <dgm:prSet/>
      <dgm:spPr>
        <a:solidFill>
          <a:schemeClr val="bg1">
            <a:lumMod val="85000"/>
          </a:schemeClr>
        </a:solidFill>
      </dgm:spPr>
      <dgm:t>
        <a:bodyPr/>
        <a:lstStyle/>
        <a:p>
          <a:endParaRPr lang="en-US"/>
        </a:p>
      </dgm:t>
    </dgm:pt>
    <dgm:pt modelId="{955ECC22-B39F-4A1A-8B56-6296D1D50E3A}">
      <dgm:prSet phldrT="[Text]"/>
      <dgm:spPr>
        <a:solidFill>
          <a:schemeClr val="accent1"/>
        </a:solidFill>
      </dgm:spPr>
      <dgm:t>
        <a:bodyPr/>
        <a:lstStyle/>
        <a:p>
          <a:r>
            <a:rPr lang="en-US" b="1" dirty="0">
              <a:latin typeface="Arial" panose="020B0604020202020204" pitchFamily="34" charset="0"/>
              <a:ea typeface="Noto Sans" panose="020B0502040504020204" pitchFamily="34"/>
              <a:cs typeface="Arial" panose="020B0604020202020204" pitchFamily="34" charset="0"/>
            </a:rPr>
            <a:t>Financial Planning</a:t>
          </a:r>
        </a:p>
      </dgm:t>
    </dgm:pt>
    <dgm:pt modelId="{0B2C4DE4-B689-4A31-9661-F20DFA190EA7}" type="parTrans" cxnId="{CCA3C7C0-A6D1-4BB4-825C-895C4A7C18AB}">
      <dgm:prSet/>
      <dgm:spPr/>
      <dgm:t>
        <a:bodyPr/>
        <a:lstStyle/>
        <a:p>
          <a:endParaRPr lang="en-US"/>
        </a:p>
      </dgm:t>
    </dgm:pt>
    <dgm:pt modelId="{3B9BA247-A07E-422F-B1A9-5C5B92178E73}" type="sibTrans" cxnId="{CCA3C7C0-A6D1-4BB4-825C-895C4A7C18AB}">
      <dgm:prSet/>
      <dgm:spPr>
        <a:solidFill>
          <a:schemeClr val="bg1">
            <a:lumMod val="85000"/>
          </a:schemeClr>
        </a:solidFill>
      </dgm:spPr>
      <dgm:t>
        <a:bodyPr/>
        <a:lstStyle/>
        <a:p>
          <a:endParaRPr lang="en-US"/>
        </a:p>
      </dgm:t>
    </dgm:pt>
    <dgm:pt modelId="{5AB9C38E-2346-4709-AB72-0C2B89D60F9F}">
      <dgm:prSet phldrT="[Text]"/>
      <dgm:spPr>
        <a:solidFill>
          <a:schemeClr val="accent2"/>
        </a:solidFill>
      </dgm:spPr>
      <dgm:t>
        <a:bodyPr/>
        <a:lstStyle/>
        <a:p>
          <a:r>
            <a:rPr lang="en-US" b="0" dirty="0">
              <a:latin typeface="Arial" panose="020B0604020202020204" pitchFamily="34" charset="0"/>
              <a:ea typeface="Noto Sans" panose="020B0502040504020204" pitchFamily="34"/>
              <a:cs typeface="Arial" panose="020B0604020202020204" pitchFamily="34" charset="0"/>
            </a:rPr>
            <a:t>Proposal Generation</a:t>
          </a:r>
        </a:p>
      </dgm:t>
    </dgm:pt>
    <dgm:pt modelId="{AA024E86-140B-4AC4-82E8-3CD8A61B57CB}" type="parTrans" cxnId="{D4DCAC43-8F45-4C01-896D-2A6E4E609003}">
      <dgm:prSet/>
      <dgm:spPr/>
      <dgm:t>
        <a:bodyPr/>
        <a:lstStyle/>
        <a:p>
          <a:endParaRPr lang="en-US"/>
        </a:p>
      </dgm:t>
    </dgm:pt>
    <dgm:pt modelId="{EB6E5661-1A57-45C1-820C-776CE83792A1}" type="sibTrans" cxnId="{D4DCAC43-8F45-4C01-896D-2A6E4E609003}">
      <dgm:prSet/>
      <dgm:spPr>
        <a:solidFill>
          <a:schemeClr val="bg1">
            <a:lumMod val="85000"/>
          </a:schemeClr>
        </a:solidFill>
      </dgm:spPr>
      <dgm:t>
        <a:bodyPr/>
        <a:lstStyle/>
        <a:p>
          <a:endParaRPr lang="en-US"/>
        </a:p>
      </dgm:t>
    </dgm:pt>
    <dgm:pt modelId="{DBA3CB83-1BAA-4B2D-9D9E-6A3102EC6E3F}">
      <dgm:prSet phldrT="[Text]"/>
      <dgm:spPr>
        <a:solidFill>
          <a:schemeClr val="accent3"/>
        </a:solidFill>
      </dgm:spPr>
      <dgm:t>
        <a:bodyPr/>
        <a:lstStyle/>
        <a:p>
          <a:r>
            <a:rPr lang="en-US" b="1" dirty="0">
              <a:latin typeface="Arial" panose="020B0604020202020204" pitchFamily="34" charset="0"/>
              <a:ea typeface="Noto Sans" panose="020B0502040504020204" pitchFamily="34"/>
              <a:cs typeface="Arial" panose="020B0604020202020204" pitchFamily="34" charset="0"/>
            </a:rPr>
            <a:t>Portfolio Analytics</a:t>
          </a:r>
        </a:p>
      </dgm:t>
    </dgm:pt>
    <dgm:pt modelId="{DEDB0126-B3D2-40EA-AF12-6C370D4242AB}" type="parTrans" cxnId="{62E208A4-0660-4732-9849-280385B7B100}">
      <dgm:prSet/>
      <dgm:spPr/>
      <dgm:t>
        <a:bodyPr/>
        <a:lstStyle/>
        <a:p>
          <a:endParaRPr lang="en-US"/>
        </a:p>
      </dgm:t>
    </dgm:pt>
    <dgm:pt modelId="{07FF3F11-6CD2-4EED-8011-EAC2AB26C274}" type="sibTrans" cxnId="{62E208A4-0660-4732-9849-280385B7B100}">
      <dgm:prSet/>
      <dgm:spPr>
        <a:solidFill>
          <a:schemeClr val="bg1">
            <a:lumMod val="85000"/>
          </a:schemeClr>
        </a:solidFill>
      </dgm:spPr>
      <dgm:t>
        <a:bodyPr/>
        <a:lstStyle/>
        <a:p>
          <a:endParaRPr lang="en-US"/>
        </a:p>
      </dgm:t>
    </dgm:pt>
    <dgm:pt modelId="{CA032990-4C3C-489B-A0C9-27058FBF3B90}">
      <dgm:prSet phldrT="[Text]"/>
      <dgm:spPr>
        <a:solidFill>
          <a:schemeClr val="accent4"/>
        </a:solidFill>
      </dgm:spPr>
      <dgm:t>
        <a:bodyPr/>
        <a:lstStyle/>
        <a:p>
          <a:r>
            <a:rPr lang="en-US" b="1" dirty="0">
              <a:solidFill>
                <a:schemeClr val="tx1"/>
              </a:solidFill>
              <a:latin typeface="Arial" panose="020B0604020202020204" pitchFamily="34" charset="0"/>
              <a:ea typeface="Noto Sans" panose="020B0502040504020204" pitchFamily="34"/>
              <a:cs typeface="Arial" panose="020B0604020202020204" pitchFamily="34" charset="0"/>
            </a:rPr>
            <a:t>Trading</a:t>
          </a:r>
        </a:p>
      </dgm:t>
    </dgm:pt>
    <dgm:pt modelId="{8D7460B8-A7C0-4D00-9E3D-6B7B1B4EED8F}" type="parTrans" cxnId="{1A0FA996-BD69-4CFF-805B-952D43D12E20}">
      <dgm:prSet/>
      <dgm:spPr/>
      <dgm:t>
        <a:bodyPr/>
        <a:lstStyle/>
        <a:p>
          <a:endParaRPr lang="en-US"/>
        </a:p>
      </dgm:t>
    </dgm:pt>
    <dgm:pt modelId="{F6784C0E-BD76-41A2-8CBE-851535C989C8}" type="sibTrans" cxnId="{1A0FA996-BD69-4CFF-805B-952D43D12E20}">
      <dgm:prSet/>
      <dgm:spPr>
        <a:solidFill>
          <a:schemeClr val="bg1">
            <a:lumMod val="85000"/>
          </a:schemeClr>
        </a:solidFill>
      </dgm:spPr>
      <dgm:t>
        <a:bodyPr/>
        <a:lstStyle/>
        <a:p>
          <a:endParaRPr lang="en-US"/>
        </a:p>
      </dgm:t>
    </dgm:pt>
    <dgm:pt modelId="{9F84A78A-828E-4C12-8394-AAA3D8D28873}">
      <dgm:prSet phldrT="[Text]" custT="1"/>
      <dgm:spPr>
        <a:solidFill>
          <a:schemeClr val="accent5"/>
        </a:solidFill>
      </dgm:spPr>
      <dgm:t>
        <a:bodyPr/>
        <a:lstStyle/>
        <a:p>
          <a:r>
            <a:rPr lang="en-US" sz="550" b="0" dirty="0">
              <a:latin typeface="Arial" panose="020B0604020202020204" pitchFamily="34" charset="0"/>
              <a:ea typeface="Noto Sans" panose="020B0502040504020204" pitchFamily="34"/>
              <a:cs typeface="Arial" panose="020B0604020202020204" pitchFamily="34" charset="0"/>
            </a:rPr>
            <a:t>Performance Reporting</a:t>
          </a:r>
        </a:p>
      </dgm:t>
    </dgm:pt>
    <dgm:pt modelId="{A194C94F-8ACC-4C25-9A3A-069C7661A437}" type="parTrans" cxnId="{8DD56D8C-3283-4150-821B-998A6F00A6FB}">
      <dgm:prSet/>
      <dgm:spPr/>
      <dgm:t>
        <a:bodyPr/>
        <a:lstStyle/>
        <a:p>
          <a:endParaRPr lang="en-US"/>
        </a:p>
      </dgm:t>
    </dgm:pt>
    <dgm:pt modelId="{B50FB87B-C798-424B-9277-5DECEFA332A9}" type="sibTrans" cxnId="{8DD56D8C-3283-4150-821B-998A6F00A6FB}">
      <dgm:prSet/>
      <dgm:spPr>
        <a:solidFill>
          <a:schemeClr val="bg1">
            <a:lumMod val="85000"/>
          </a:schemeClr>
        </a:solidFill>
      </dgm:spPr>
      <dgm:t>
        <a:bodyPr/>
        <a:lstStyle/>
        <a:p>
          <a:endParaRPr lang="en-US"/>
        </a:p>
      </dgm:t>
    </dgm:pt>
    <dgm:pt modelId="{1AA7D7F8-F9DB-4F8C-AB9F-00CDC5CD245E}">
      <dgm:prSet phldrT="[Text]" custT="1"/>
      <dgm:spPr>
        <a:solidFill>
          <a:schemeClr val="accent2">
            <a:lumMod val="60000"/>
            <a:lumOff val="40000"/>
          </a:schemeClr>
        </a:solidFill>
      </dgm:spPr>
      <dgm:t>
        <a:bodyPr/>
        <a:lstStyle/>
        <a:p>
          <a:r>
            <a:rPr lang="en-US" sz="650" b="0" dirty="0">
              <a:solidFill>
                <a:schemeClr val="tx1"/>
              </a:solidFill>
              <a:latin typeface="Arial" panose="020B0604020202020204" pitchFamily="34" charset="0"/>
              <a:ea typeface="Noto Sans" panose="020B0502040504020204" pitchFamily="34"/>
              <a:cs typeface="Arial" panose="020B0604020202020204" pitchFamily="34" charset="0"/>
            </a:rPr>
            <a:t>Marketing and Servicing</a:t>
          </a:r>
        </a:p>
      </dgm:t>
    </dgm:pt>
    <dgm:pt modelId="{E00EBEB7-5B11-478C-B8A3-7E2621F81B12}" type="parTrans" cxnId="{75EA8287-859B-4F1E-B149-836E9171975F}">
      <dgm:prSet/>
      <dgm:spPr/>
      <dgm:t>
        <a:bodyPr/>
        <a:lstStyle/>
        <a:p>
          <a:endParaRPr lang="en-US"/>
        </a:p>
      </dgm:t>
    </dgm:pt>
    <dgm:pt modelId="{5B67E16E-5B28-4D4E-A329-3D37B8865C44}" type="sibTrans" cxnId="{75EA8287-859B-4F1E-B149-836E9171975F}">
      <dgm:prSet/>
      <dgm:spPr>
        <a:solidFill>
          <a:schemeClr val="bg1">
            <a:lumMod val="85000"/>
          </a:schemeClr>
        </a:solidFill>
      </dgm:spPr>
      <dgm:t>
        <a:bodyPr/>
        <a:lstStyle/>
        <a:p>
          <a:endParaRPr lang="en-US"/>
        </a:p>
      </dgm:t>
    </dgm:pt>
    <dgm:pt modelId="{EBB5699E-EB36-4387-9D8C-C6409EE95499}" type="pres">
      <dgm:prSet presAssocID="{2F957981-A44F-492C-BA1F-E01C6EC4FD0E}" presName="Name0" presStyleCnt="0">
        <dgm:presLayoutVars>
          <dgm:chMax val="1"/>
          <dgm:dir/>
          <dgm:animLvl val="ctr"/>
          <dgm:resizeHandles val="exact"/>
        </dgm:presLayoutVars>
      </dgm:prSet>
      <dgm:spPr/>
    </dgm:pt>
    <dgm:pt modelId="{ED0D5310-7531-49D0-9406-69B16F1CF1FE}" type="pres">
      <dgm:prSet presAssocID="{B2625EFD-DA74-4231-AB87-B7F7C1BB085C}" presName="centerShape" presStyleLbl="node0" presStyleIdx="0" presStyleCnt="1" custScaleX="118147" custScaleY="118147"/>
      <dgm:spPr/>
    </dgm:pt>
    <dgm:pt modelId="{1075EAC6-6304-4CF4-A88D-2ED47C01CCF7}" type="pres">
      <dgm:prSet presAssocID="{18B9A000-E6A6-4344-919A-9CA73D50F3BB}" presName="node" presStyleLbl="node1" presStyleIdx="0" presStyleCnt="7" custScaleX="121386" custScaleY="121386">
        <dgm:presLayoutVars>
          <dgm:bulletEnabled val="1"/>
        </dgm:presLayoutVars>
      </dgm:prSet>
      <dgm:spPr/>
    </dgm:pt>
    <dgm:pt modelId="{795C4190-D88B-4D49-A985-A7AC7E54E5AB}" type="pres">
      <dgm:prSet presAssocID="{18B9A000-E6A6-4344-919A-9CA73D50F3BB}" presName="dummy" presStyleCnt="0"/>
      <dgm:spPr/>
    </dgm:pt>
    <dgm:pt modelId="{5DA006AB-A278-4E45-8E7B-EE749BE8B135}" type="pres">
      <dgm:prSet presAssocID="{9CF1FA51-F72D-4DC7-9312-B372EBF48E84}" presName="sibTrans" presStyleLbl="sibTrans2D1" presStyleIdx="0" presStyleCnt="7"/>
      <dgm:spPr/>
    </dgm:pt>
    <dgm:pt modelId="{FB27646A-5F58-40AC-AC8C-7805A7888457}" type="pres">
      <dgm:prSet presAssocID="{955ECC22-B39F-4A1A-8B56-6296D1D50E3A}" presName="node" presStyleLbl="node1" presStyleIdx="1" presStyleCnt="7" custScaleX="121386" custScaleY="121386">
        <dgm:presLayoutVars>
          <dgm:bulletEnabled val="1"/>
        </dgm:presLayoutVars>
      </dgm:prSet>
      <dgm:spPr/>
    </dgm:pt>
    <dgm:pt modelId="{2E1C7BF1-3B37-456E-A3DF-C77236AA5BF9}" type="pres">
      <dgm:prSet presAssocID="{955ECC22-B39F-4A1A-8B56-6296D1D50E3A}" presName="dummy" presStyleCnt="0"/>
      <dgm:spPr/>
    </dgm:pt>
    <dgm:pt modelId="{76CE3F20-14E1-477B-A159-56AA556340C7}" type="pres">
      <dgm:prSet presAssocID="{3B9BA247-A07E-422F-B1A9-5C5B92178E73}" presName="sibTrans" presStyleLbl="sibTrans2D1" presStyleIdx="1" presStyleCnt="7"/>
      <dgm:spPr/>
    </dgm:pt>
    <dgm:pt modelId="{52C1CD39-7D22-4659-ADE0-331D99E620E7}" type="pres">
      <dgm:prSet presAssocID="{5AB9C38E-2346-4709-AB72-0C2B89D60F9F}" presName="node" presStyleLbl="node1" presStyleIdx="2" presStyleCnt="7" custScaleX="121386" custScaleY="121386">
        <dgm:presLayoutVars>
          <dgm:bulletEnabled val="1"/>
        </dgm:presLayoutVars>
      </dgm:prSet>
      <dgm:spPr/>
    </dgm:pt>
    <dgm:pt modelId="{26DCF4E0-FC4B-4460-9332-457E72CCCCAE}" type="pres">
      <dgm:prSet presAssocID="{5AB9C38E-2346-4709-AB72-0C2B89D60F9F}" presName="dummy" presStyleCnt="0"/>
      <dgm:spPr/>
    </dgm:pt>
    <dgm:pt modelId="{02EDBE46-43FE-48D0-B018-A1A95B8229CA}" type="pres">
      <dgm:prSet presAssocID="{EB6E5661-1A57-45C1-820C-776CE83792A1}" presName="sibTrans" presStyleLbl="sibTrans2D1" presStyleIdx="2" presStyleCnt="7"/>
      <dgm:spPr/>
    </dgm:pt>
    <dgm:pt modelId="{5B44EB63-3072-4CED-AD62-D7A03F2818A4}" type="pres">
      <dgm:prSet presAssocID="{DBA3CB83-1BAA-4B2D-9D9E-6A3102EC6E3F}" presName="node" presStyleLbl="node1" presStyleIdx="3" presStyleCnt="7" custScaleX="121386" custScaleY="121386">
        <dgm:presLayoutVars>
          <dgm:bulletEnabled val="1"/>
        </dgm:presLayoutVars>
      </dgm:prSet>
      <dgm:spPr/>
    </dgm:pt>
    <dgm:pt modelId="{42018C2C-1DC5-48BB-BC82-FD5DADF69B8A}" type="pres">
      <dgm:prSet presAssocID="{DBA3CB83-1BAA-4B2D-9D9E-6A3102EC6E3F}" presName="dummy" presStyleCnt="0"/>
      <dgm:spPr/>
    </dgm:pt>
    <dgm:pt modelId="{54469465-5E6D-4E62-BAAB-7EEDB9B1319B}" type="pres">
      <dgm:prSet presAssocID="{07FF3F11-6CD2-4EED-8011-EAC2AB26C274}" presName="sibTrans" presStyleLbl="sibTrans2D1" presStyleIdx="3" presStyleCnt="7"/>
      <dgm:spPr/>
    </dgm:pt>
    <dgm:pt modelId="{1A94DC8A-0D9B-4398-AD9B-6C797C0C598A}" type="pres">
      <dgm:prSet presAssocID="{CA032990-4C3C-489B-A0C9-27058FBF3B90}" presName="node" presStyleLbl="node1" presStyleIdx="4" presStyleCnt="7" custScaleX="121386" custScaleY="121386">
        <dgm:presLayoutVars>
          <dgm:bulletEnabled val="1"/>
        </dgm:presLayoutVars>
      </dgm:prSet>
      <dgm:spPr/>
    </dgm:pt>
    <dgm:pt modelId="{9CB16600-D8EE-4597-AEA3-FA28B5F9B59E}" type="pres">
      <dgm:prSet presAssocID="{CA032990-4C3C-489B-A0C9-27058FBF3B90}" presName="dummy" presStyleCnt="0"/>
      <dgm:spPr/>
    </dgm:pt>
    <dgm:pt modelId="{CFE92F06-1BDF-4232-B8D1-C891A1075AED}" type="pres">
      <dgm:prSet presAssocID="{F6784C0E-BD76-41A2-8CBE-851535C989C8}" presName="sibTrans" presStyleLbl="sibTrans2D1" presStyleIdx="4" presStyleCnt="7"/>
      <dgm:spPr/>
    </dgm:pt>
    <dgm:pt modelId="{602A32A5-0252-4C27-9C25-116D0336816B}" type="pres">
      <dgm:prSet presAssocID="{9F84A78A-828E-4C12-8394-AAA3D8D28873}" presName="node" presStyleLbl="node1" presStyleIdx="5" presStyleCnt="7" custScaleX="121386" custScaleY="121386">
        <dgm:presLayoutVars>
          <dgm:bulletEnabled val="1"/>
        </dgm:presLayoutVars>
      </dgm:prSet>
      <dgm:spPr/>
    </dgm:pt>
    <dgm:pt modelId="{9BBF3207-E8C6-4829-9D89-910C700A0659}" type="pres">
      <dgm:prSet presAssocID="{9F84A78A-828E-4C12-8394-AAA3D8D28873}" presName="dummy" presStyleCnt="0"/>
      <dgm:spPr/>
    </dgm:pt>
    <dgm:pt modelId="{5D3E1D22-CE9A-4F47-97A4-30069AF2002A}" type="pres">
      <dgm:prSet presAssocID="{B50FB87B-C798-424B-9277-5DECEFA332A9}" presName="sibTrans" presStyleLbl="sibTrans2D1" presStyleIdx="5" presStyleCnt="7"/>
      <dgm:spPr/>
    </dgm:pt>
    <dgm:pt modelId="{79F1C337-86CA-4111-8625-C6F483C2A8BF}" type="pres">
      <dgm:prSet presAssocID="{1AA7D7F8-F9DB-4F8C-AB9F-00CDC5CD245E}" presName="node" presStyleLbl="node1" presStyleIdx="6" presStyleCnt="7" custScaleX="121386" custScaleY="121386">
        <dgm:presLayoutVars>
          <dgm:bulletEnabled val="1"/>
        </dgm:presLayoutVars>
      </dgm:prSet>
      <dgm:spPr/>
    </dgm:pt>
    <dgm:pt modelId="{616A3BB0-0550-4EB5-A91C-5110CFF91BC4}" type="pres">
      <dgm:prSet presAssocID="{1AA7D7F8-F9DB-4F8C-AB9F-00CDC5CD245E}" presName="dummy" presStyleCnt="0"/>
      <dgm:spPr/>
    </dgm:pt>
    <dgm:pt modelId="{BFC602D1-8181-49E1-A265-7E260C74FC73}" type="pres">
      <dgm:prSet presAssocID="{5B67E16E-5B28-4D4E-A329-3D37B8865C44}" presName="sibTrans" presStyleLbl="sibTrans2D1" presStyleIdx="6" presStyleCnt="7"/>
      <dgm:spPr/>
    </dgm:pt>
  </dgm:ptLst>
  <dgm:cxnLst>
    <dgm:cxn modelId="{50C80A18-FB45-4EC2-AC30-5B3115E6AB79}" type="presOf" srcId="{CA032990-4C3C-489B-A0C9-27058FBF3B90}" destId="{1A94DC8A-0D9B-4398-AD9B-6C797C0C598A}" srcOrd="0" destOrd="0" presId="urn:microsoft.com/office/officeart/2005/8/layout/radial6"/>
    <dgm:cxn modelId="{586BF222-66A6-49C2-9B85-78B19227FAC8}" type="presOf" srcId="{9CF1FA51-F72D-4DC7-9312-B372EBF48E84}" destId="{5DA006AB-A278-4E45-8E7B-EE749BE8B135}" srcOrd="0" destOrd="0" presId="urn:microsoft.com/office/officeart/2005/8/layout/radial6"/>
    <dgm:cxn modelId="{1C38603E-AB38-4C4A-940D-5453F8D02C86}" type="presOf" srcId="{18B9A000-E6A6-4344-919A-9CA73D50F3BB}" destId="{1075EAC6-6304-4CF4-A88D-2ED47C01CCF7}" srcOrd="0" destOrd="0" presId="urn:microsoft.com/office/officeart/2005/8/layout/radial6"/>
    <dgm:cxn modelId="{731AF162-F15E-429A-BC49-5D6E2258DF66}" type="presOf" srcId="{B50FB87B-C798-424B-9277-5DECEFA332A9}" destId="{5D3E1D22-CE9A-4F47-97A4-30069AF2002A}" srcOrd="0" destOrd="0" presId="urn:microsoft.com/office/officeart/2005/8/layout/radial6"/>
    <dgm:cxn modelId="{04276943-17D2-4399-8223-2B83A6A7E077}" type="presOf" srcId="{DBA3CB83-1BAA-4B2D-9D9E-6A3102EC6E3F}" destId="{5B44EB63-3072-4CED-AD62-D7A03F2818A4}" srcOrd="0" destOrd="0" presId="urn:microsoft.com/office/officeart/2005/8/layout/radial6"/>
    <dgm:cxn modelId="{D4DCAC43-8F45-4C01-896D-2A6E4E609003}" srcId="{B2625EFD-DA74-4231-AB87-B7F7C1BB085C}" destId="{5AB9C38E-2346-4709-AB72-0C2B89D60F9F}" srcOrd="2" destOrd="0" parTransId="{AA024E86-140B-4AC4-82E8-3CD8A61B57CB}" sibTransId="{EB6E5661-1A57-45C1-820C-776CE83792A1}"/>
    <dgm:cxn modelId="{94DEAA66-2DD8-4533-B93C-A6E4FFD3EF50}" type="presOf" srcId="{1AA7D7F8-F9DB-4F8C-AB9F-00CDC5CD245E}" destId="{79F1C337-86CA-4111-8625-C6F483C2A8BF}" srcOrd="0" destOrd="0" presId="urn:microsoft.com/office/officeart/2005/8/layout/radial6"/>
    <dgm:cxn modelId="{1C58CA68-3022-4890-BE03-7C6A7ABD7DB0}" type="presOf" srcId="{2F957981-A44F-492C-BA1F-E01C6EC4FD0E}" destId="{EBB5699E-EB36-4387-9D8C-C6409EE95499}" srcOrd="0" destOrd="0" presId="urn:microsoft.com/office/officeart/2005/8/layout/radial6"/>
    <dgm:cxn modelId="{DBEB4A6A-4D7C-4BC0-8943-E66D63BCD29A}" type="presOf" srcId="{5AB9C38E-2346-4709-AB72-0C2B89D60F9F}" destId="{52C1CD39-7D22-4659-ADE0-331D99E620E7}" srcOrd="0" destOrd="0" presId="urn:microsoft.com/office/officeart/2005/8/layout/radial6"/>
    <dgm:cxn modelId="{363A304D-A17C-4801-BB94-210932F42679}" type="presOf" srcId="{F6784C0E-BD76-41A2-8CBE-851535C989C8}" destId="{CFE92F06-1BDF-4232-B8D1-C891A1075AED}" srcOrd="0" destOrd="0" presId="urn:microsoft.com/office/officeart/2005/8/layout/radial6"/>
    <dgm:cxn modelId="{C42BC856-DC71-4819-A98E-EB00E003B6CF}" type="presOf" srcId="{5B67E16E-5B28-4D4E-A329-3D37B8865C44}" destId="{BFC602D1-8181-49E1-A265-7E260C74FC73}" srcOrd="0" destOrd="0" presId="urn:microsoft.com/office/officeart/2005/8/layout/radial6"/>
    <dgm:cxn modelId="{6C04F27B-39FF-43C9-A3A5-97FF0368453C}" type="presOf" srcId="{07FF3F11-6CD2-4EED-8011-EAC2AB26C274}" destId="{54469465-5E6D-4E62-BAAB-7EEDB9B1319B}" srcOrd="0" destOrd="0" presId="urn:microsoft.com/office/officeart/2005/8/layout/radial6"/>
    <dgm:cxn modelId="{F5E7767C-B219-4D6B-B723-0580F2863B07}" srcId="{B2625EFD-DA74-4231-AB87-B7F7C1BB085C}" destId="{18B9A000-E6A6-4344-919A-9CA73D50F3BB}" srcOrd="0" destOrd="0" parTransId="{6E93F429-F13B-43C7-940D-921D7F8FF127}" sibTransId="{9CF1FA51-F72D-4DC7-9312-B372EBF48E84}"/>
    <dgm:cxn modelId="{75EA8287-859B-4F1E-B149-836E9171975F}" srcId="{B2625EFD-DA74-4231-AB87-B7F7C1BB085C}" destId="{1AA7D7F8-F9DB-4F8C-AB9F-00CDC5CD245E}" srcOrd="6" destOrd="0" parTransId="{E00EBEB7-5B11-478C-B8A3-7E2621F81B12}" sibTransId="{5B67E16E-5B28-4D4E-A329-3D37B8865C44}"/>
    <dgm:cxn modelId="{8DD56D8C-3283-4150-821B-998A6F00A6FB}" srcId="{B2625EFD-DA74-4231-AB87-B7F7C1BB085C}" destId="{9F84A78A-828E-4C12-8394-AAA3D8D28873}" srcOrd="5" destOrd="0" parTransId="{A194C94F-8ACC-4C25-9A3A-069C7661A437}" sibTransId="{B50FB87B-C798-424B-9277-5DECEFA332A9}"/>
    <dgm:cxn modelId="{F69B0495-8B7E-419A-BAFE-E9EEA73EF5A3}" type="presOf" srcId="{3B9BA247-A07E-422F-B1A9-5C5B92178E73}" destId="{76CE3F20-14E1-477B-A159-56AA556340C7}" srcOrd="0" destOrd="0" presId="urn:microsoft.com/office/officeart/2005/8/layout/radial6"/>
    <dgm:cxn modelId="{1A0FA996-BD69-4CFF-805B-952D43D12E20}" srcId="{B2625EFD-DA74-4231-AB87-B7F7C1BB085C}" destId="{CA032990-4C3C-489B-A0C9-27058FBF3B90}" srcOrd="4" destOrd="0" parTransId="{8D7460B8-A7C0-4D00-9E3D-6B7B1B4EED8F}" sibTransId="{F6784C0E-BD76-41A2-8CBE-851535C989C8}"/>
    <dgm:cxn modelId="{F359759C-4689-4952-9A6C-973D64D43ED9}" type="presOf" srcId="{B2625EFD-DA74-4231-AB87-B7F7C1BB085C}" destId="{ED0D5310-7531-49D0-9406-69B16F1CF1FE}" srcOrd="0" destOrd="0" presId="urn:microsoft.com/office/officeart/2005/8/layout/radial6"/>
    <dgm:cxn modelId="{5D8DD6A0-5EC7-4798-8F6D-1302EAFD6969}" srcId="{2F957981-A44F-492C-BA1F-E01C6EC4FD0E}" destId="{B2625EFD-DA74-4231-AB87-B7F7C1BB085C}" srcOrd="0" destOrd="0" parTransId="{BCC8BA46-C949-425D-A5D0-3895A8B74CB7}" sibTransId="{4CEAA23D-7BCE-4CB8-A063-AB6F3AE9749E}"/>
    <dgm:cxn modelId="{62E208A4-0660-4732-9849-280385B7B100}" srcId="{B2625EFD-DA74-4231-AB87-B7F7C1BB085C}" destId="{DBA3CB83-1BAA-4B2D-9D9E-6A3102EC6E3F}" srcOrd="3" destOrd="0" parTransId="{DEDB0126-B3D2-40EA-AF12-6C370D4242AB}" sibTransId="{07FF3F11-6CD2-4EED-8011-EAC2AB26C274}"/>
    <dgm:cxn modelId="{CCA3C7C0-A6D1-4BB4-825C-895C4A7C18AB}" srcId="{B2625EFD-DA74-4231-AB87-B7F7C1BB085C}" destId="{955ECC22-B39F-4A1A-8B56-6296D1D50E3A}" srcOrd="1" destOrd="0" parTransId="{0B2C4DE4-B689-4A31-9661-F20DFA190EA7}" sibTransId="{3B9BA247-A07E-422F-B1A9-5C5B92178E73}"/>
    <dgm:cxn modelId="{DFF916D6-4F52-4B5B-AEBF-A300E828F713}" type="presOf" srcId="{9F84A78A-828E-4C12-8394-AAA3D8D28873}" destId="{602A32A5-0252-4C27-9C25-116D0336816B}" srcOrd="0" destOrd="0" presId="urn:microsoft.com/office/officeart/2005/8/layout/radial6"/>
    <dgm:cxn modelId="{FA791AE9-6AEF-40D6-A65F-452BF2E67F4E}" type="presOf" srcId="{EB6E5661-1A57-45C1-820C-776CE83792A1}" destId="{02EDBE46-43FE-48D0-B018-A1A95B8229CA}" srcOrd="0" destOrd="0" presId="urn:microsoft.com/office/officeart/2005/8/layout/radial6"/>
    <dgm:cxn modelId="{F935AFF7-6823-4509-8EA4-E0E1BD8F27A2}" type="presOf" srcId="{955ECC22-B39F-4A1A-8B56-6296D1D50E3A}" destId="{FB27646A-5F58-40AC-AC8C-7805A7888457}" srcOrd="0" destOrd="0" presId="urn:microsoft.com/office/officeart/2005/8/layout/radial6"/>
    <dgm:cxn modelId="{3E9CFC5F-E764-404E-9BE5-BB3DF30EF5F6}" type="presParOf" srcId="{EBB5699E-EB36-4387-9D8C-C6409EE95499}" destId="{ED0D5310-7531-49D0-9406-69B16F1CF1FE}" srcOrd="0" destOrd="0" presId="urn:microsoft.com/office/officeart/2005/8/layout/radial6"/>
    <dgm:cxn modelId="{342A56D1-81AC-4D52-A5F9-207E47F491FF}" type="presParOf" srcId="{EBB5699E-EB36-4387-9D8C-C6409EE95499}" destId="{1075EAC6-6304-4CF4-A88D-2ED47C01CCF7}" srcOrd="1" destOrd="0" presId="urn:microsoft.com/office/officeart/2005/8/layout/radial6"/>
    <dgm:cxn modelId="{A566F6B5-ECEC-4CCD-B986-F6BA439D67FA}" type="presParOf" srcId="{EBB5699E-EB36-4387-9D8C-C6409EE95499}" destId="{795C4190-D88B-4D49-A985-A7AC7E54E5AB}" srcOrd="2" destOrd="0" presId="urn:microsoft.com/office/officeart/2005/8/layout/radial6"/>
    <dgm:cxn modelId="{7BD30B08-AECF-49D7-80DD-A8F7B77D2456}" type="presParOf" srcId="{EBB5699E-EB36-4387-9D8C-C6409EE95499}" destId="{5DA006AB-A278-4E45-8E7B-EE749BE8B135}" srcOrd="3" destOrd="0" presId="urn:microsoft.com/office/officeart/2005/8/layout/radial6"/>
    <dgm:cxn modelId="{234AB7DD-C1BB-4540-8FB6-76D8E3215832}" type="presParOf" srcId="{EBB5699E-EB36-4387-9D8C-C6409EE95499}" destId="{FB27646A-5F58-40AC-AC8C-7805A7888457}" srcOrd="4" destOrd="0" presId="urn:microsoft.com/office/officeart/2005/8/layout/radial6"/>
    <dgm:cxn modelId="{0A68AC56-C952-4EAF-91AA-0ADBF83DBFAF}" type="presParOf" srcId="{EBB5699E-EB36-4387-9D8C-C6409EE95499}" destId="{2E1C7BF1-3B37-456E-A3DF-C77236AA5BF9}" srcOrd="5" destOrd="0" presId="urn:microsoft.com/office/officeart/2005/8/layout/radial6"/>
    <dgm:cxn modelId="{F5D385AD-6678-4899-A02C-D52169B45CA9}" type="presParOf" srcId="{EBB5699E-EB36-4387-9D8C-C6409EE95499}" destId="{76CE3F20-14E1-477B-A159-56AA556340C7}" srcOrd="6" destOrd="0" presId="urn:microsoft.com/office/officeart/2005/8/layout/radial6"/>
    <dgm:cxn modelId="{C44409F3-E671-4714-AE80-8243BF554D6F}" type="presParOf" srcId="{EBB5699E-EB36-4387-9D8C-C6409EE95499}" destId="{52C1CD39-7D22-4659-ADE0-331D99E620E7}" srcOrd="7" destOrd="0" presId="urn:microsoft.com/office/officeart/2005/8/layout/radial6"/>
    <dgm:cxn modelId="{053A0B0A-1E58-400E-B07F-9D68A9D6F647}" type="presParOf" srcId="{EBB5699E-EB36-4387-9D8C-C6409EE95499}" destId="{26DCF4E0-FC4B-4460-9332-457E72CCCCAE}" srcOrd="8" destOrd="0" presId="urn:microsoft.com/office/officeart/2005/8/layout/radial6"/>
    <dgm:cxn modelId="{DCFAB53F-D2EB-43EA-A544-09251798F694}" type="presParOf" srcId="{EBB5699E-EB36-4387-9D8C-C6409EE95499}" destId="{02EDBE46-43FE-48D0-B018-A1A95B8229CA}" srcOrd="9" destOrd="0" presId="urn:microsoft.com/office/officeart/2005/8/layout/radial6"/>
    <dgm:cxn modelId="{B4E58B94-570A-4233-A35D-FBF36895D20A}" type="presParOf" srcId="{EBB5699E-EB36-4387-9D8C-C6409EE95499}" destId="{5B44EB63-3072-4CED-AD62-D7A03F2818A4}" srcOrd="10" destOrd="0" presId="urn:microsoft.com/office/officeart/2005/8/layout/radial6"/>
    <dgm:cxn modelId="{680944DA-801B-49AC-9668-6D16D3C6ADB9}" type="presParOf" srcId="{EBB5699E-EB36-4387-9D8C-C6409EE95499}" destId="{42018C2C-1DC5-48BB-BC82-FD5DADF69B8A}" srcOrd="11" destOrd="0" presId="urn:microsoft.com/office/officeart/2005/8/layout/radial6"/>
    <dgm:cxn modelId="{13AB523B-EB68-41F3-B1CF-5A89C2B3AB32}" type="presParOf" srcId="{EBB5699E-EB36-4387-9D8C-C6409EE95499}" destId="{54469465-5E6D-4E62-BAAB-7EEDB9B1319B}" srcOrd="12" destOrd="0" presId="urn:microsoft.com/office/officeart/2005/8/layout/radial6"/>
    <dgm:cxn modelId="{E179D3E5-5103-4F96-960C-45C34D1BCF60}" type="presParOf" srcId="{EBB5699E-EB36-4387-9D8C-C6409EE95499}" destId="{1A94DC8A-0D9B-4398-AD9B-6C797C0C598A}" srcOrd="13" destOrd="0" presId="urn:microsoft.com/office/officeart/2005/8/layout/radial6"/>
    <dgm:cxn modelId="{5C2A68D6-143D-40A8-B8F8-37E2CA4DED86}" type="presParOf" srcId="{EBB5699E-EB36-4387-9D8C-C6409EE95499}" destId="{9CB16600-D8EE-4597-AEA3-FA28B5F9B59E}" srcOrd="14" destOrd="0" presId="urn:microsoft.com/office/officeart/2005/8/layout/radial6"/>
    <dgm:cxn modelId="{D7214E3B-B445-406E-B700-3927C4234640}" type="presParOf" srcId="{EBB5699E-EB36-4387-9D8C-C6409EE95499}" destId="{CFE92F06-1BDF-4232-B8D1-C891A1075AED}" srcOrd="15" destOrd="0" presId="urn:microsoft.com/office/officeart/2005/8/layout/radial6"/>
    <dgm:cxn modelId="{3D964579-EAB8-4E86-9FD6-B64685730A06}" type="presParOf" srcId="{EBB5699E-EB36-4387-9D8C-C6409EE95499}" destId="{602A32A5-0252-4C27-9C25-116D0336816B}" srcOrd="16" destOrd="0" presId="urn:microsoft.com/office/officeart/2005/8/layout/radial6"/>
    <dgm:cxn modelId="{48E8DF67-900C-48B9-A591-7DC5A2D7C5FA}" type="presParOf" srcId="{EBB5699E-EB36-4387-9D8C-C6409EE95499}" destId="{9BBF3207-E8C6-4829-9D89-910C700A0659}" srcOrd="17" destOrd="0" presId="urn:microsoft.com/office/officeart/2005/8/layout/radial6"/>
    <dgm:cxn modelId="{81AC2EDE-416F-452C-B04D-D7165871C543}" type="presParOf" srcId="{EBB5699E-EB36-4387-9D8C-C6409EE95499}" destId="{5D3E1D22-CE9A-4F47-97A4-30069AF2002A}" srcOrd="18" destOrd="0" presId="urn:microsoft.com/office/officeart/2005/8/layout/radial6"/>
    <dgm:cxn modelId="{2E507F17-6BA4-4E1F-9A19-C7B321D240A2}" type="presParOf" srcId="{EBB5699E-EB36-4387-9D8C-C6409EE95499}" destId="{79F1C337-86CA-4111-8625-C6F483C2A8BF}" srcOrd="19" destOrd="0" presId="urn:microsoft.com/office/officeart/2005/8/layout/radial6"/>
    <dgm:cxn modelId="{EBFFCAC7-3D23-465A-860A-B9DF43AD607D}" type="presParOf" srcId="{EBB5699E-EB36-4387-9D8C-C6409EE95499}" destId="{616A3BB0-0550-4EB5-A91C-5110CFF91BC4}" srcOrd="20" destOrd="0" presId="urn:microsoft.com/office/officeart/2005/8/layout/radial6"/>
    <dgm:cxn modelId="{547E1D2F-C474-4A23-8DF8-783FAF0CE6C5}" type="presParOf" srcId="{EBB5699E-EB36-4387-9D8C-C6409EE95499}" destId="{BFC602D1-8181-49E1-A265-7E260C74FC73}"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602D1-8181-49E1-A265-7E260C74FC73}">
      <dsp:nvSpPr>
        <dsp:cNvPr id="0" name=""/>
        <dsp:cNvSpPr/>
      </dsp:nvSpPr>
      <dsp:spPr>
        <a:xfrm>
          <a:off x="476032" y="189261"/>
          <a:ext cx="1517090" cy="1517090"/>
        </a:xfrm>
        <a:prstGeom prst="blockArc">
          <a:avLst>
            <a:gd name="adj1" fmla="val 13114286"/>
            <a:gd name="adj2" fmla="val 16200000"/>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D3E1D22-CE9A-4F47-97A4-30069AF2002A}">
      <dsp:nvSpPr>
        <dsp:cNvPr id="0" name=""/>
        <dsp:cNvSpPr/>
      </dsp:nvSpPr>
      <dsp:spPr>
        <a:xfrm>
          <a:off x="476032" y="189261"/>
          <a:ext cx="1517090" cy="1517090"/>
        </a:xfrm>
        <a:prstGeom prst="blockArc">
          <a:avLst>
            <a:gd name="adj1" fmla="val 10028571"/>
            <a:gd name="adj2" fmla="val 13114286"/>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CFE92F06-1BDF-4232-B8D1-C891A1075AED}">
      <dsp:nvSpPr>
        <dsp:cNvPr id="0" name=""/>
        <dsp:cNvSpPr/>
      </dsp:nvSpPr>
      <dsp:spPr>
        <a:xfrm>
          <a:off x="476032" y="189261"/>
          <a:ext cx="1517090" cy="1517090"/>
        </a:xfrm>
        <a:prstGeom prst="blockArc">
          <a:avLst>
            <a:gd name="adj1" fmla="val 6942857"/>
            <a:gd name="adj2" fmla="val 10028571"/>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4469465-5E6D-4E62-BAAB-7EEDB9B1319B}">
      <dsp:nvSpPr>
        <dsp:cNvPr id="0" name=""/>
        <dsp:cNvSpPr/>
      </dsp:nvSpPr>
      <dsp:spPr>
        <a:xfrm>
          <a:off x="476032" y="189261"/>
          <a:ext cx="1517090" cy="1517090"/>
        </a:xfrm>
        <a:prstGeom prst="blockArc">
          <a:avLst>
            <a:gd name="adj1" fmla="val 3857143"/>
            <a:gd name="adj2" fmla="val 6942857"/>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02EDBE46-43FE-48D0-B018-A1A95B8229CA}">
      <dsp:nvSpPr>
        <dsp:cNvPr id="0" name=""/>
        <dsp:cNvSpPr/>
      </dsp:nvSpPr>
      <dsp:spPr>
        <a:xfrm>
          <a:off x="476032" y="189261"/>
          <a:ext cx="1517090" cy="1517090"/>
        </a:xfrm>
        <a:prstGeom prst="blockArc">
          <a:avLst>
            <a:gd name="adj1" fmla="val 771429"/>
            <a:gd name="adj2" fmla="val 3857143"/>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76CE3F20-14E1-477B-A159-56AA556340C7}">
      <dsp:nvSpPr>
        <dsp:cNvPr id="0" name=""/>
        <dsp:cNvSpPr/>
      </dsp:nvSpPr>
      <dsp:spPr>
        <a:xfrm>
          <a:off x="476032" y="189261"/>
          <a:ext cx="1517090" cy="1517090"/>
        </a:xfrm>
        <a:prstGeom prst="blockArc">
          <a:avLst>
            <a:gd name="adj1" fmla="val 19285714"/>
            <a:gd name="adj2" fmla="val 771429"/>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5DA006AB-A278-4E45-8E7B-EE749BE8B135}">
      <dsp:nvSpPr>
        <dsp:cNvPr id="0" name=""/>
        <dsp:cNvSpPr/>
      </dsp:nvSpPr>
      <dsp:spPr>
        <a:xfrm>
          <a:off x="476032" y="189261"/>
          <a:ext cx="1517090" cy="1517090"/>
        </a:xfrm>
        <a:prstGeom prst="blockArc">
          <a:avLst>
            <a:gd name="adj1" fmla="val 16200000"/>
            <a:gd name="adj2" fmla="val 19285714"/>
            <a:gd name="adj3" fmla="val 3861"/>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D0D5310-7531-49D0-9406-69B16F1CF1FE}">
      <dsp:nvSpPr>
        <dsp:cNvPr id="0" name=""/>
        <dsp:cNvSpPr/>
      </dsp:nvSpPr>
      <dsp:spPr>
        <a:xfrm>
          <a:off x="891290" y="604518"/>
          <a:ext cx="686575" cy="686575"/>
        </a:xfrm>
        <a:prstGeom prst="ellipse">
          <a:avLst/>
        </a:prstGeom>
        <a:solidFill>
          <a:schemeClr val="accent6">
            <a:alpha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latin typeface="Arial Black" panose="020B0A04020102020204" pitchFamily="34" charset="0"/>
              <a:cs typeface="Arial" panose="020B0604020202020204" pitchFamily="34" charset="0"/>
            </a:rPr>
            <a:t>ClientWorks</a:t>
          </a:r>
        </a:p>
      </dsp:txBody>
      <dsp:txXfrm>
        <a:off x="991837" y="705065"/>
        <a:ext cx="485481" cy="485481"/>
      </dsp:txXfrm>
    </dsp:sp>
    <dsp:sp modelId="{1075EAC6-6304-4CF4-A88D-2ED47C01CCF7}">
      <dsp:nvSpPr>
        <dsp:cNvPr id="0" name=""/>
        <dsp:cNvSpPr/>
      </dsp:nvSpPr>
      <dsp:spPr>
        <a:xfrm>
          <a:off x="987688" y="-42983"/>
          <a:ext cx="493778" cy="493778"/>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kern="1200" dirty="0">
              <a:latin typeface="Arial" panose="020B0604020202020204" pitchFamily="34" charset="0"/>
              <a:ea typeface="Noto Sans" panose="020B0502040504020204" pitchFamily="34"/>
              <a:cs typeface="Arial" panose="020B0604020202020204" pitchFamily="34" charset="0"/>
            </a:rPr>
            <a:t>Customer Relationship Mgmt. (CRM)</a:t>
          </a:r>
        </a:p>
      </dsp:txBody>
      <dsp:txXfrm>
        <a:off x="1060000" y="29329"/>
        <a:ext cx="349154" cy="349154"/>
      </dsp:txXfrm>
    </dsp:sp>
    <dsp:sp modelId="{FB27646A-5F58-40AC-AC8C-7805A7888457}">
      <dsp:nvSpPr>
        <dsp:cNvPr id="0" name=""/>
        <dsp:cNvSpPr/>
      </dsp:nvSpPr>
      <dsp:spPr>
        <a:xfrm>
          <a:off x="1569293" y="237102"/>
          <a:ext cx="493778" cy="493778"/>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Arial" panose="020B0604020202020204" pitchFamily="34" charset="0"/>
              <a:ea typeface="Noto Sans" panose="020B0502040504020204" pitchFamily="34"/>
              <a:cs typeface="Arial" panose="020B0604020202020204" pitchFamily="34" charset="0"/>
            </a:rPr>
            <a:t>Financial Planning</a:t>
          </a:r>
        </a:p>
      </dsp:txBody>
      <dsp:txXfrm>
        <a:off x="1641605" y="309414"/>
        <a:ext cx="349154" cy="349154"/>
      </dsp:txXfrm>
    </dsp:sp>
    <dsp:sp modelId="{52C1CD39-7D22-4659-ADE0-331D99E620E7}">
      <dsp:nvSpPr>
        <dsp:cNvPr id="0" name=""/>
        <dsp:cNvSpPr/>
      </dsp:nvSpPr>
      <dsp:spPr>
        <a:xfrm>
          <a:off x="1712938" y="866450"/>
          <a:ext cx="493778" cy="493778"/>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0" kern="1200" dirty="0">
              <a:latin typeface="Arial" panose="020B0604020202020204" pitchFamily="34" charset="0"/>
              <a:ea typeface="Noto Sans" panose="020B0502040504020204" pitchFamily="34"/>
              <a:cs typeface="Arial" panose="020B0604020202020204" pitchFamily="34" charset="0"/>
            </a:rPr>
            <a:t>Proposal Generation</a:t>
          </a:r>
        </a:p>
      </dsp:txBody>
      <dsp:txXfrm>
        <a:off x="1785250" y="938762"/>
        <a:ext cx="349154" cy="349154"/>
      </dsp:txXfrm>
    </dsp:sp>
    <dsp:sp modelId="{5B44EB63-3072-4CED-AD62-D7A03F2818A4}">
      <dsp:nvSpPr>
        <dsp:cNvPr id="0" name=""/>
        <dsp:cNvSpPr/>
      </dsp:nvSpPr>
      <dsp:spPr>
        <a:xfrm>
          <a:off x="1310455" y="1371148"/>
          <a:ext cx="493778" cy="493778"/>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latin typeface="Arial" panose="020B0604020202020204" pitchFamily="34" charset="0"/>
              <a:ea typeface="Noto Sans" panose="020B0502040504020204" pitchFamily="34"/>
              <a:cs typeface="Arial" panose="020B0604020202020204" pitchFamily="34" charset="0"/>
            </a:rPr>
            <a:t>Portfolio Analytics</a:t>
          </a:r>
        </a:p>
      </dsp:txBody>
      <dsp:txXfrm>
        <a:off x="1382767" y="1443460"/>
        <a:ext cx="349154" cy="349154"/>
      </dsp:txXfrm>
    </dsp:sp>
    <dsp:sp modelId="{1A94DC8A-0D9B-4398-AD9B-6C797C0C598A}">
      <dsp:nvSpPr>
        <dsp:cNvPr id="0" name=""/>
        <dsp:cNvSpPr/>
      </dsp:nvSpPr>
      <dsp:spPr>
        <a:xfrm>
          <a:off x="664922" y="1371148"/>
          <a:ext cx="493778" cy="493778"/>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solidFill>
              <a:latin typeface="Arial" panose="020B0604020202020204" pitchFamily="34" charset="0"/>
              <a:ea typeface="Noto Sans" panose="020B0502040504020204" pitchFamily="34"/>
              <a:cs typeface="Arial" panose="020B0604020202020204" pitchFamily="34" charset="0"/>
            </a:rPr>
            <a:t>Trading</a:t>
          </a:r>
        </a:p>
      </dsp:txBody>
      <dsp:txXfrm>
        <a:off x="737234" y="1443460"/>
        <a:ext cx="349154" cy="349154"/>
      </dsp:txXfrm>
    </dsp:sp>
    <dsp:sp modelId="{602A32A5-0252-4C27-9C25-116D0336816B}">
      <dsp:nvSpPr>
        <dsp:cNvPr id="0" name=""/>
        <dsp:cNvSpPr/>
      </dsp:nvSpPr>
      <dsp:spPr>
        <a:xfrm>
          <a:off x="262438" y="866450"/>
          <a:ext cx="493778" cy="493778"/>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44475">
            <a:lnSpc>
              <a:spcPct val="90000"/>
            </a:lnSpc>
            <a:spcBef>
              <a:spcPct val="0"/>
            </a:spcBef>
            <a:spcAft>
              <a:spcPct val="35000"/>
            </a:spcAft>
            <a:buNone/>
          </a:pPr>
          <a:r>
            <a:rPr lang="en-US" sz="550" b="0" kern="1200" dirty="0">
              <a:latin typeface="Arial" panose="020B0604020202020204" pitchFamily="34" charset="0"/>
              <a:ea typeface="Noto Sans" panose="020B0502040504020204" pitchFamily="34"/>
              <a:cs typeface="Arial" panose="020B0604020202020204" pitchFamily="34" charset="0"/>
            </a:rPr>
            <a:t>Performance Reporting</a:t>
          </a:r>
        </a:p>
      </dsp:txBody>
      <dsp:txXfrm>
        <a:off x="334750" y="938762"/>
        <a:ext cx="349154" cy="349154"/>
      </dsp:txXfrm>
    </dsp:sp>
    <dsp:sp modelId="{79F1C337-86CA-4111-8625-C6F483C2A8BF}">
      <dsp:nvSpPr>
        <dsp:cNvPr id="0" name=""/>
        <dsp:cNvSpPr/>
      </dsp:nvSpPr>
      <dsp:spPr>
        <a:xfrm>
          <a:off x="406083" y="237102"/>
          <a:ext cx="493778" cy="493778"/>
        </a:xfrm>
        <a:prstGeom prst="ellips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288925">
            <a:lnSpc>
              <a:spcPct val="90000"/>
            </a:lnSpc>
            <a:spcBef>
              <a:spcPct val="0"/>
            </a:spcBef>
            <a:spcAft>
              <a:spcPct val="35000"/>
            </a:spcAft>
            <a:buNone/>
          </a:pPr>
          <a:r>
            <a:rPr lang="en-US" sz="650" b="0" kern="1200" dirty="0">
              <a:solidFill>
                <a:schemeClr val="tx1"/>
              </a:solidFill>
              <a:latin typeface="Arial" panose="020B0604020202020204" pitchFamily="34" charset="0"/>
              <a:ea typeface="Noto Sans" panose="020B0502040504020204" pitchFamily="34"/>
              <a:cs typeface="Arial" panose="020B0604020202020204" pitchFamily="34" charset="0"/>
            </a:rPr>
            <a:t>Marketing and Servicing</a:t>
          </a:r>
        </a:p>
      </dsp:txBody>
      <dsp:txXfrm>
        <a:off x="478395" y="309414"/>
        <a:ext cx="349154" cy="34915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0D6B5E-BD2C-453F-A610-437450B05E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B7E7C62-53BB-440E-8CDC-C6BB4BBBBE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756FA3-99B2-42BE-B6DD-FFADC009B0BE}" type="datetimeFigureOut">
              <a:rPr lang="en-US" smtClean="0"/>
              <a:t>6/29/2025</a:t>
            </a:fld>
            <a:endParaRPr lang="en-US"/>
          </a:p>
        </p:txBody>
      </p:sp>
      <p:sp>
        <p:nvSpPr>
          <p:cNvPr id="4" name="Footer Placeholder 3">
            <a:extLst>
              <a:ext uri="{FF2B5EF4-FFF2-40B4-BE49-F238E27FC236}">
                <a16:creationId xmlns:a16="http://schemas.microsoft.com/office/drawing/2014/main" id="{FE9BFB4B-9CE4-448E-9039-792F4AF2E0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01A871-E8FB-4E8A-B8C0-2E71E1A6A1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A3F76-1E94-4B59-92BA-3972C072D05B}" type="slidenum">
              <a:rPr lang="en-US" smtClean="0"/>
              <a:t>‹#›</a:t>
            </a:fld>
            <a:endParaRPr lang="en-US"/>
          </a:p>
        </p:txBody>
      </p:sp>
    </p:spTree>
    <p:extLst>
      <p:ext uri="{BB962C8B-B14F-4D97-AF65-F5344CB8AC3E}">
        <p14:creationId xmlns:p14="http://schemas.microsoft.com/office/powerpoint/2010/main" val="3676481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93047-2BB5-481D-A494-020C58AB8167}" type="datetimeFigureOut">
              <a:rPr lang="en-US" smtClean="0"/>
              <a:t>6/29/2025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BA4A1-3C16-47CF-9250-90DC3AAB6E2E}" type="slidenum">
              <a:rPr lang="en-US" smtClean="0"/>
              <a:t>‹#›</a:t>
            </a:fld>
            <a:endParaRPr lang="en-US"/>
          </a:p>
        </p:txBody>
      </p:sp>
    </p:spTree>
    <p:extLst>
      <p:ext uri="{BB962C8B-B14F-4D97-AF65-F5344CB8AC3E}">
        <p14:creationId xmlns:p14="http://schemas.microsoft.com/office/powerpoint/2010/main" val="320697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ight Triangle 30">
            <a:extLst>
              <a:ext uri="{FF2B5EF4-FFF2-40B4-BE49-F238E27FC236}">
                <a16:creationId xmlns:a16="http://schemas.microsoft.com/office/drawing/2014/main" id="{8D0B00A0-D09B-463F-A390-00394BF62D81}"/>
              </a:ext>
            </a:extLst>
          </p:cNvPr>
          <p:cNvSpPr/>
          <p:nvPr userDrawn="1"/>
        </p:nvSpPr>
        <p:spPr>
          <a:xfrm flipH="1">
            <a:off x="3645937" y="0"/>
            <a:ext cx="2538878"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21BE8A0-C441-48FE-B534-57AF8B335F2A}" type="datetime1">
              <a:rPr lang="en-US" smtClean="0"/>
              <a:t>6/29/2025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a:extLst>
              <a:ext uri="{FF2B5EF4-FFF2-40B4-BE49-F238E27FC236}">
                <a16:creationId xmlns:a16="http://schemas.microsoft.com/office/drawing/2014/main" id="{159981AB-2900-4583-80B7-BEB94956E2E5}"/>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val="0"/>
              </a:ext>
            </a:extLst>
          </a:blip>
          <a:srcRect/>
          <a:stretch/>
        </p:blipFill>
        <p:spPr>
          <a:xfrm>
            <a:off x="1653775" y="0"/>
            <a:ext cx="7490225" cy="6858000"/>
          </a:xfrm>
          <a:prstGeom prst="rect">
            <a:avLst/>
          </a:prstGeom>
        </p:spPr>
      </p:pic>
      <p:sp>
        <p:nvSpPr>
          <p:cNvPr id="4" name="Arrow: Pentagon 3">
            <a:extLst>
              <a:ext uri="{FF2B5EF4-FFF2-40B4-BE49-F238E27FC236}">
                <a16:creationId xmlns:a16="http://schemas.microsoft.com/office/drawing/2014/main" id="{00C8AEBF-7816-9038-1F0E-A183B29F213D}"/>
              </a:ext>
            </a:extLst>
          </p:cNvPr>
          <p:cNvSpPr/>
          <p:nvPr userDrawn="1"/>
        </p:nvSpPr>
        <p:spPr>
          <a:xfrm>
            <a:off x="210589" y="0"/>
            <a:ext cx="4827078" cy="6858000"/>
          </a:xfrm>
          <a:prstGeom prst="homePlate">
            <a:avLst>
              <a:gd name="adj" fmla="val 30870"/>
            </a:avLst>
          </a:prstGeom>
          <a:solidFill>
            <a:srgbClr val="F8DA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B71"/>
              </a:solidFill>
            </a:endParaRPr>
          </a:p>
        </p:txBody>
      </p:sp>
      <p:sp>
        <p:nvSpPr>
          <p:cNvPr id="5" name="Arrow: Pentagon 4">
            <a:extLst>
              <a:ext uri="{FF2B5EF4-FFF2-40B4-BE49-F238E27FC236}">
                <a16:creationId xmlns:a16="http://schemas.microsoft.com/office/drawing/2014/main" id="{84360BC8-5A54-0EE8-6C3F-BD47AB906297}"/>
              </a:ext>
            </a:extLst>
          </p:cNvPr>
          <p:cNvSpPr/>
          <p:nvPr userDrawn="1"/>
        </p:nvSpPr>
        <p:spPr>
          <a:xfrm>
            <a:off x="0" y="0"/>
            <a:ext cx="4827078" cy="6858000"/>
          </a:xfrm>
          <a:prstGeom prst="homePlate">
            <a:avLst>
              <a:gd name="adj" fmla="val 30870"/>
            </a:avLst>
          </a:prstGeom>
          <a:solidFill>
            <a:srgbClr val="003B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3B71"/>
              </a:solidFill>
            </a:endParaRPr>
          </a:p>
        </p:txBody>
      </p:sp>
    </p:spTree>
    <p:extLst>
      <p:ext uri="{BB962C8B-B14F-4D97-AF65-F5344CB8AC3E}">
        <p14:creationId xmlns:p14="http://schemas.microsoft.com/office/powerpoint/2010/main" val="3304162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6" y="6400800"/>
            <a:ext cx="9141619" cy="4572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2960" y="4663281"/>
            <a:ext cx="7543800" cy="1143000"/>
          </a:xfrm>
        </p:spPr>
        <p:txBody>
          <a:bodyPr lIns="91440" rIns="91440">
            <a:normAutofit/>
          </a:bodyPr>
          <a:lstStyle>
            <a:lvl1pPr marL="0" indent="0" algn="l">
              <a:buNone/>
              <a:defRPr sz="1800" cap="all" spc="150" baseline="0">
                <a:solidFill>
                  <a:schemeClr val="tx1"/>
                </a:solidFill>
                <a:latin typeface="+mn-lt"/>
              </a:defRPr>
            </a:lvl1pPr>
            <a:lvl2pPr marL="342884" indent="0" algn="ctr">
              <a:buNone/>
              <a:defRPr sz="1800"/>
            </a:lvl2pPr>
            <a:lvl3pPr marL="685766" indent="0" algn="ctr">
              <a:buNone/>
              <a:defRPr sz="1800"/>
            </a:lvl3pPr>
            <a:lvl4pPr marL="1028649" indent="0" algn="ctr">
              <a:buNone/>
              <a:defRPr sz="1500"/>
            </a:lvl4pPr>
            <a:lvl5pPr marL="1371532" indent="0" algn="ctr">
              <a:buNone/>
              <a:defRPr sz="1500"/>
            </a:lvl5pPr>
            <a:lvl6pPr marL="1714415" indent="0" algn="ctr">
              <a:buNone/>
              <a:defRPr sz="1500"/>
            </a:lvl6pPr>
            <a:lvl7pPr marL="2057297" indent="0" algn="ctr">
              <a:buNone/>
              <a:defRPr sz="1500"/>
            </a:lvl7pPr>
            <a:lvl8pPr marL="2400180" indent="0" algn="ctr">
              <a:buNone/>
              <a:defRPr sz="1500"/>
            </a:lvl8pPr>
            <a:lvl9pPr marL="2743064" indent="0" algn="ctr">
              <a:buNone/>
              <a:defRPr sz="15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147C41F7-D051-411B-B6D8-B5A0D6008A1C}" type="datetime1">
              <a:rPr lang="en-US" smtClean="0"/>
              <a:t>6/29/2025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003B71"/>
                </a:solidFill>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9BA015-96F1-41B8-B90A-7A57619D3E67}" type="datetime1">
              <a:rPr lang="en-US" smtClean="0"/>
              <a:t>6/29/2025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6" y="6400800"/>
            <a:ext cx="9141619" cy="45720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04096"/>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681872"/>
            <a:ext cx="75438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63819" y="6446847"/>
            <a:ext cx="1938638" cy="365125"/>
          </a:xfrm>
          <a:prstGeom prst="rect">
            <a:avLst/>
          </a:prstGeom>
        </p:spPr>
        <p:txBody>
          <a:bodyPr vert="horz" lIns="91440" tIns="45720" rIns="91440" bIns="45720" rtlCol="0" anchor="ctr"/>
          <a:lstStyle>
            <a:lvl1pPr algn="r">
              <a:defRPr sz="600">
                <a:solidFill>
                  <a:srgbClr val="FFFFFF"/>
                </a:solidFill>
              </a:defRPr>
            </a:lvl1pPr>
          </a:lstStyle>
          <a:p>
            <a:fld id="{3C6EC868-F3AF-4D4F-A420-24FA15F383EA}" type="datetime1">
              <a:rPr lang="en-US" smtClean="0"/>
              <a:t>6/29/2025</a:t>
            </a:fld>
            <a:endParaRPr lang="en-US" dirty="0"/>
          </a:p>
        </p:txBody>
      </p:sp>
      <p:sp>
        <p:nvSpPr>
          <p:cNvPr id="5" name="Footer Placeholder 4"/>
          <p:cNvSpPr>
            <a:spLocks noGrp="1"/>
          </p:cNvSpPr>
          <p:nvPr>
            <p:ph type="ftr" sz="quarter" idx="3"/>
          </p:nvPr>
        </p:nvSpPr>
        <p:spPr>
          <a:xfrm>
            <a:off x="822963" y="6446847"/>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47"/>
            <a:ext cx="585008" cy="365125"/>
          </a:xfrm>
          <a:prstGeom prst="rect">
            <a:avLst/>
          </a:prstGeom>
        </p:spPr>
        <p:txBody>
          <a:bodyPr vert="horz" lIns="91440" tIns="45720" rIns="91440" bIns="45720" rtlCol="0" anchor="ctr"/>
          <a:lstStyle>
            <a:lvl1pPr algn="l">
              <a:defRPr sz="600">
                <a:solidFill>
                  <a:srgbClr val="FFFFFF"/>
                </a:solidFill>
                <a:latin typeface="Arial" panose="020B0604020202020204" pitchFamily="34" charset="0"/>
                <a:cs typeface="Arial" panose="020B0604020202020204" pitchFamily="34" charset="0"/>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506681"/>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hf hdr="0" ftr="0" dt="0"/>
  <p:txStyles>
    <p:titleStyle>
      <a:lvl1pPr algn="l" defTabSz="685766"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77" indent="-68577" algn="l" defTabSz="685766"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1pPr>
      <a:lvl2pPr marL="288022" indent="-137153" algn="l" defTabSz="685766"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2pPr>
      <a:lvl3pPr marL="425175"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3pPr>
      <a:lvl4pPr marL="562328"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4pPr>
      <a:lvl5pPr marL="699482" indent="-137153" algn="l" defTabSz="685766"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Noto Sans" panose="020B0502040504020204" pitchFamily="34"/>
          <a:ea typeface="Noto Sans" panose="020B0502040504020204" pitchFamily="34"/>
          <a:cs typeface="Noto Sans" panose="020B0502040504020204" pitchFamily="34"/>
        </a:defRPr>
      </a:lvl5pPr>
      <a:lvl6pPr marL="824960"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52"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44"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37" indent="-171442" algn="l" defTabSz="685766"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4.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image" Target="../media/image62.jpeg"/><Relationship Id="rId1" Type="http://schemas.openxmlformats.org/officeDocument/2006/relationships/slideLayout" Target="../slideLayouts/slideLayout3.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jpeg"/><Relationship Id="rId9" Type="http://schemas.openxmlformats.org/officeDocument/2006/relationships/image" Target="../media/image69.jpeg"/></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xml"/><Relationship Id="rId4" Type="http://schemas.openxmlformats.org/officeDocument/2006/relationships/image" Target="../media/image76.jpeg"/></Relationships>
</file>

<file path=ppt/slides/_rels/slide1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jpe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94.jpe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39.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diagramLayout" Target="../diagrams/layout1.xml"/><Relationship Id="rId7" Type="http://schemas.openxmlformats.org/officeDocument/2006/relationships/image" Target="../media/image101.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4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3.xml"/><Relationship Id="rId6" Type="http://schemas.openxmlformats.org/officeDocument/2006/relationships/image" Target="../media/image116.jpeg"/><Relationship Id="rId5" Type="http://schemas.openxmlformats.org/officeDocument/2006/relationships/image" Target="../media/image115.png"/><Relationship Id="rId4" Type="http://schemas.openxmlformats.org/officeDocument/2006/relationships/image" Target="../media/image114.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D829C-373A-32FC-5D4E-61591DAC112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823309"/>
          </a:xfrm>
          <a:prstGeom prst="rect">
            <a:avLst/>
          </a:prstGeom>
        </p:spPr>
      </p:pic>
      <p:pic>
        <p:nvPicPr>
          <p:cNvPr id="25" name="Picture 24">
            <a:extLst>
              <a:ext uri="{FF2B5EF4-FFF2-40B4-BE49-F238E27FC236}">
                <a16:creationId xmlns:a16="http://schemas.microsoft.com/office/drawing/2014/main" id="{86D1F56F-8AE0-4B95-B376-91D6D9FD7BE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228841" y="5105085"/>
            <a:ext cx="2920447" cy="859297"/>
          </a:xfrm>
          <a:prstGeom prst="rect">
            <a:avLst/>
          </a:prstGeom>
        </p:spPr>
      </p:pic>
      <p:pic>
        <p:nvPicPr>
          <p:cNvPr id="26" name="Picture 25">
            <a:extLst>
              <a:ext uri="{FF2B5EF4-FFF2-40B4-BE49-F238E27FC236}">
                <a16:creationId xmlns:a16="http://schemas.microsoft.com/office/drawing/2014/main" id="{998ACBC3-B3CE-4D88-AFD3-0F16E019F03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90136" y="5344411"/>
            <a:ext cx="2855983" cy="365125"/>
          </a:xfrm>
          <a:prstGeom prst="rect">
            <a:avLst/>
          </a:prstGeom>
        </p:spPr>
      </p:pic>
      <p:sp>
        <p:nvSpPr>
          <p:cNvPr id="35" name="Rectangle 16">
            <a:extLst>
              <a:ext uri="{FF2B5EF4-FFF2-40B4-BE49-F238E27FC236}">
                <a16:creationId xmlns:a16="http://schemas.microsoft.com/office/drawing/2014/main" id="{A65AFE6D-E7EC-4C9E-9B98-88DD1BA55FE3}"/>
              </a:ext>
            </a:extLst>
          </p:cNvPr>
          <p:cNvSpPr txBox="1">
            <a:spLocks noChangeArrowheads="1"/>
          </p:cNvSpPr>
          <p:nvPr/>
        </p:nvSpPr>
        <p:spPr bwMode="auto">
          <a:xfrm>
            <a:off x="228841" y="6548301"/>
            <a:ext cx="2861080" cy="16221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a:spcBef>
                <a:spcPct val="0"/>
              </a:spcBef>
              <a:buFontTx/>
              <a:buNone/>
              <a:defRPr sz="800">
                <a:solidFill>
                  <a:schemeClr val="bg2"/>
                </a:solidFill>
              </a:defRPr>
            </a:lvl1pPr>
          </a:lstStyle>
          <a:p>
            <a:pPr>
              <a:defRPr/>
            </a:pPr>
            <a:r>
              <a:rPr lang="en-US" sz="825" dirty="0">
                <a:solidFill>
                  <a:schemeClr val="bg1">
                    <a:lumMod val="75000"/>
                  </a:schemeClr>
                </a:solidFill>
                <a:latin typeface="Arial" panose="020B0604020202020204" pitchFamily="34" charset="0"/>
                <a:cs typeface="Arial" panose="020B0604020202020204" pitchFamily="34" charset="0"/>
              </a:rPr>
              <a:t>Private &amp; Confidential. Not For Public Distribution</a:t>
            </a:r>
            <a:r>
              <a:rPr lang="en-US" sz="825" b="1" dirty="0">
                <a:solidFill>
                  <a:schemeClr val="bg1">
                    <a:lumMod val="75000"/>
                  </a:schemeClr>
                </a:solidFill>
                <a:latin typeface="Century Gothic" panose="020B0502020202020204" pitchFamily="34" charset="0"/>
              </a:rPr>
              <a:t>. </a:t>
            </a:r>
          </a:p>
        </p:txBody>
      </p:sp>
      <p:sp>
        <p:nvSpPr>
          <p:cNvPr id="15" name="Rectangle 14">
            <a:extLst>
              <a:ext uri="{FF2B5EF4-FFF2-40B4-BE49-F238E27FC236}">
                <a16:creationId xmlns:a16="http://schemas.microsoft.com/office/drawing/2014/main" id="{89A4CC54-151A-4B78-9D8A-82CD36D41247}"/>
              </a:ext>
            </a:extLst>
          </p:cNvPr>
          <p:cNvSpPr/>
          <p:nvPr/>
        </p:nvSpPr>
        <p:spPr>
          <a:xfrm>
            <a:off x="0" y="4467366"/>
            <a:ext cx="9144000" cy="402967"/>
          </a:xfrm>
          <a:prstGeom prst="rect">
            <a:avLst/>
          </a:prstGeom>
          <a:solidFill>
            <a:srgbClr val="F8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srgbClr val="7CBF33"/>
              </a:solidFill>
            </a:endParaRPr>
          </a:p>
        </p:txBody>
      </p:sp>
      <p:sp>
        <p:nvSpPr>
          <p:cNvPr id="5" name="Slide Number Placeholder 4">
            <a:extLst>
              <a:ext uri="{FF2B5EF4-FFF2-40B4-BE49-F238E27FC236}">
                <a16:creationId xmlns:a16="http://schemas.microsoft.com/office/drawing/2014/main" id="{803A7555-3F7F-44C2-9A12-759769360AA9}"/>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14" name="Picture 13">
            <a:extLst>
              <a:ext uri="{FF2B5EF4-FFF2-40B4-BE49-F238E27FC236}">
                <a16:creationId xmlns:a16="http://schemas.microsoft.com/office/drawing/2014/main" id="{A82F71C1-9C46-40F6-AA4A-25A469EE4EA0}"/>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654079" y="2917969"/>
            <a:ext cx="5430929" cy="3514130"/>
          </a:xfrm>
          <a:prstGeom prst="rect">
            <a:avLst/>
          </a:prstGeom>
        </p:spPr>
      </p:pic>
      <p:pic>
        <p:nvPicPr>
          <p:cNvPr id="9" name="Picture 8">
            <a:extLst>
              <a:ext uri="{FF2B5EF4-FFF2-40B4-BE49-F238E27FC236}">
                <a16:creationId xmlns:a16="http://schemas.microsoft.com/office/drawing/2014/main" id="{A7514AD5-1602-52E8-55C2-26976D0E443A}"/>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88488" y="332966"/>
            <a:ext cx="5132439" cy="946623"/>
          </a:xfrm>
          <a:prstGeom prst="rect">
            <a:avLst/>
          </a:prstGeom>
        </p:spPr>
      </p:pic>
    </p:spTree>
    <p:extLst>
      <p:ext uri="{BB962C8B-B14F-4D97-AF65-F5344CB8AC3E}">
        <p14:creationId xmlns:p14="http://schemas.microsoft.com/office/powerpoint/2010/main" val="307172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Program Types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10</a:t>
            </a:fld>
            <a:endParaRPr lang="en-US" dirty="0"/>
          </a:p>
        </p:txBody>
      </p:sp>
      <p:graphicFrame>
        <p:nvGraphicFramePr>
          <p:cNvPr id="5" name="Table 4">
            <a:extLst>
              <a:ext uri="{FF2B5EF4-FFF2-40B4-BE49-F238E27FC236}">
                <a16:creationId xmlns:a16="http://schemas.microsoft.com/office/drawing/2014/main" id="{3A90E526-98AC-406B-B823-6D85BB1FA91A}"/>
              </a:ext>
            </a:extLst>
          </p:cNvPr>
          <p:cNvGraphicFramePr>
            <a:graphicFrameLocks noGrp="1"/>
          </p:cNvGraphicFramePr>
          <p:nvPr/>
        </p:nvGraphicFramePr>
        <p:xfrm>
          <a:off x="1469314" y="2061207"/>
          <a:ext cx="6205372" cy="3357649"/>
        </p:xfrm>
        <a:graphic>
          <a:graphicData uri="http://schemas.openxmlformats.org/drawingml/2006/table">
            <a:tbl>
              <a:tblPr firstRow="1" firstCol="1" bandRow="1">
                <a:tableStyleId>{5C22544A-7EE6-4342-B048-85BDC9FD1C3A}</a:tableStyleId>
              </a:tblPr>
              <a:tblGrid>
                <a:gridCol w="1739930">
                  <a:extLst>
                    <a:ext uri="{9D8B030D-6E8A-4147-A177-3AD203B41FA5}">
                      <a16:colId xmlns:a16="http://schemas.microsoft.com/office/drawing/2014/main" val="20000"/>
                    </a:ext>
                  </a:extLst>
                </a:gridCol>
                <a:gridCol w="1016933">
                  <a:extLst>
                    <a:ext uri="{9D8B030D-6E8A-4147-A177-3AD203B41FA5}">
                      <a16:colId xmlns:a16="http://schemas.microsoft.com/office/drawing/2014/main" val="20001"/>
                    </a:ext>
                  </a:extLst>
                </a:gridCol>
                <a:gridCol w="1149503">
                  <a:extLst>
                    <a:ext uri="{9D8B030D-6E8A-4147-A177-3AD203B41FA5}">
                      <a16:colId xmlns:a16="http://schemas.microsoft.com/office/drawing/2014/main" val="20002"/>
                    </a:ext>
                  </a:extLst>
                </a:gridCol>
                <a:gridCol w="1149503">
                  <a:extLst>
                    <a:ext uri="{9D8B030D-6E8A-4147-A177-3AD203B41FA5}">
                      <a16:colId xmlns:a16="http://schemas.microsoft.com/office/drawing/2014/main" val="186116494"/>
                    </a:ext>
                  </a:extLst>
                </a:gridCol>
                <a:gridCol w="1149503">
                  <a:extLst>
                    <a:ext uri="{9D8B030D-6E8A-4147-A177-3AD203B41FA5}">
                      <a16:colId xmlns:a16="http://schemas.microsoft.com/office/drawing/2014/main" val="20003"/>
                    </a:ext>
                  </a:extLst>
                </a:gridCol>
              </a:tblGrid>
              <a:tr h="411480">
                <a:tc>
                  <a:txBody>
                    <a:bodyPr/>
                    <a:lstStyle/>
                    <a:p>
                      <a:pPr marL="0" marR="0" algn="ctr">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Expense</a:t>
                      </a:r>
                    </a:p>
                  </a:txBody>
                  <a:tcPr marL="49922" marR="49922" marT="0" marB="0" anchor="b">
                    <a:solidFill>
                      <a:srgbClr val="003B71"/>
                    </a:solidFill>
                  </a:tcPr>
                </a:tc>
                <a:tc>
                  <a:txBody>
                    <a:bodyPr/>
                    <a:lstStyle/>
                    <a:p>
                      <a:pPr marL="0" marR="0" algn="ctr">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Managed Employee</a:t>
                      </a:r>
                    </a:p>
                  </a:txBody>
                  <a:tcPr marL="49922" marR="49922" marT="0" marB="0" anchor="b">
                    <a:solidFill>
                      <a:srgbClr val="003B71"/>
                    </a:solidFill>
                  </a:tcPr>
                </a:tc>
                <a:tc>
                  <a:txBody>
                    <a:bodyPr/>
                    <a:lstStyle/>
                    <a:p>
                      <a:pPr marL="0" marR="0" algn="ctr">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Dual Employee</a:t>
                      </a:r>
                    </a:p>
                  </a:txBody>
                  <a:tcPr marL="49922" marR="49922" marT="0" marB="0" anchor="b">
                    <a:solidFill>
                      <a:srgbClr val="003B71"/>
                    </a:solidFill>
                  </a:tcPr>
                </a:tc>
                <a:tc>
                  <a:txBody>
                    <a:bodyPr/>
                    <a:lstStyle/>
                    <a:p>
                      <a:pPr marL="0" marR="0" algn="ctr">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Dual with Outsourced Management</a:t>
                      </a:r>
                    </a:p>
                  </a:txBody>
                  <a:tcPr marL="49922" marR="49922" marT="0" marB="0" anchor="b">
                    <a:solidFill>
                      <a:srgbClr val="003B71"/>
                    </a:solidFill>
                  </a:tcPr>
                </a:tc>
                <a:tc>
                  <a:txBody>
                    <a:bodyPr/>
                    <a:lstStyle/>
                    <a:p>
                      <a:pPr marL="0" marR="0" algn="ctr">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Independent</a:t>
                      </a:r>
                    </a:p>
                  </a:txBody>
                  <a:tcPr marL="49922" marR="49922" marT="0" marB="0" anchor="b">
                    <a:solidFill>
                      <a:srgbClr val="003B71"/>
                    </a:solidFill>
                  </a:tcPr>
                </a:tc>
                <a:extLst>
                  <a:ext uri="{0D108BD9-81ED-4DB2-BD59-A6C34878D82A}">
                    <a16:rowId xmlns:a16="http://schemas.microsoft.com/office/drawing/2014/main" val="10000"/>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Rep Compensation</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49719A"/>
                    </a:solidFill>
                  </a:tcPr>
                </a:tc>
                <a:extLst>
                  <a:ext uri="{0D108BD9-81ED-4DB2-BD59-A6C34878D82A}">
                    <a16:rowId xmlns:a16="http://schemas.microsoft.com/office/drawing/2014/main" val="10001"/>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Rep Benefits</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9BA8B7"/>
                    </a:solidFill>
                  </a:tcPr>
                </a:tc>
                <a:extLst>
                  <a:ext uri="{0D108BD9-81ED-4DB2-BD59-A6C34878D82A}">
                    <a16:rowId xmlns:a16="http://schemas.microsoft.com/office/drawing/2014/main" val="10002"/>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Rep Technology</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49719A"/>
                    </a:solidFill>
                  </a:tcPr>
                </a:tc>
                <a:extLst>
                  <a:ext uri="{0D108BD9-81ED-4DB2-BD59-A6C34878D82A}">
                    <a16:rowId xmlns:a16="http://schemas.microsoft.com/office/drawing/2014/main" val="10003"/>
                  </a:ext>
                </a:extLst>
              </a:tr>
              <a:tr h="200783">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E/O Insurance</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9BA8B7"/>
                    </a:solidFill>
                  </a:tcPr>
                </a:tc>
                <a:extLst>
                  <a:ext uri="{0D108BD9-81ED-4DB2-BD59-A6C34878D82A}">
                    <a16:rowId xmlns:a16="http://schemas.microsoft.com/office/drawing/2014/main" val="10004"/>
                  </a:ext>
                </a:extLst>
              </a:tr>
              <a:tr h="194778">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Licensing &amp; Registration</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49719A"/>
                    </a:solidFill>
                  </a:tcPr>
                </a:tc>
                <a:extLst>
                  <a:ext uri="{0D108BD9-81ED-4DB2-BD59-A6C34878D82A}">
                    <a16:rowId xmlns:a16="http://schemas.microsoft.com/office/drawing/2014/main" val="10005"/>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Office Space</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 or FI</a:t>
                      </a:r>
                    </a:p>
                  </a:txBody>
                  <a:tcPr marL="49922" marR="49922" marT="0" marB="0" anchor="b">
                    <a:solidFill>
                      <a:srgbClr val="9BA8B7"/>
                    </a:solidFill>
                  </a:tcPr>
                </a:tc>
                <a:extLst>
                  <a:ext uri="{0D108BD9-81ED-4DB2-BD59-A6C34878D82A}">
                    <a16:rowId xmlns:a16="http://schemas.microsoft.com/office/drawing/2014/main" val="10006"/>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Phone</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 or FI</a:t>
                      </a:r>
                    </a:p>
                  </a:txBody>
                  <a:tcPr marL="49922" marR="49922" marT="0" marB="0" anchor="b">
                    <a:solidFill>
                      <a:srgbClr val="49719A"/>
                    </a:solidFill>
                  </a:tcPr>
                </a:tc>
                <a:extLst>
                  <a:ext uri="{0D108BD9-81ED-4DB2-BD59-A6C34878D82A}">
                    <a16:rowId xmlns:a16="http://schemas.microsoft.com/office/drawing/2014/main" val="10007"/>
                  </a:ext>
                </a:extLst>
              </a:tr>
              <a:tr h="274320">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Internet Access/Printing &amp; Scanning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 or FI</a:t>
                      </a:r>
                    </a:p>
                  </a:txBody>
                  <a:tcPr marL="49922" marR="49922" marT="0" marB="0" anchor="b">
                    <a:solidFill>
                      <a:srgbClr val="9BA8B7"/>
                    </a:solidFill>
                  </a:tcPr>
                </a:tc>
                <a:extLst>
                  <a:ext uri="{0D108BD9-81ED-4DB2-BD59-A6C34878D82A}">
                    <a16:rowId xmlns:a16="http://schemas.microsoft.com/office/drawing/2014/main" val="10008"/>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Computer</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Advisor</a:t>
                      </a:r>
                    </a:p>
                  </a:txBody>
                  <a:tcPr marL="49922" marR="49922" marT="0" marB="0" anchor="b">
                    <a:solidFill>
                      <a:srgbClr val="49719A"/>
                    </a:solidFill>
                  </a:tcPr>
                </a:tc>
                <a:extLst>
                  <a:ext uri="{0D108BD9-81ED-4DB2-BD59-A6C34878D82A}">
                    <a16:rowId xmlns:a16="http://schemas.microsoft.com/office/drawing/2014/main" val="10009"/>
                  </a:ext>
                </a:extLst>
              </a:tr>
              <a:tr h="190352">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Program Marketing </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extLst>
                  <a:ext uri="{0D108BD9-81ED-4DB2-BD59-A6C34878D82A}">
                    <a16:rowId xmlns:a16="http://schemas.microsoft.com/office/drawing/2014/main" val="10010"/>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Referral Program</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extLst>
                  <a:ext uri="{0D108BD9-81ED-4DB2-BD59-A6C34878D82A}">
                    <a16:rowId xmlns:a16="http://schemas.microsoft.com/office/drawing/2014/main" val="10011"/>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Training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9BA8B7"/>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FRG/LPL</a:t>
                      </a:r>
                    </a:p>
                  </a:txBody>
                  <a:tcPr marL="49922" marR="49922" marT="0" marB="0" anchor="b">
                    <a:solidFill>
                      <a:srgbClr val="9BA8B7"/>
                    </a:solidFill>
                  </a:tcPr>
                </a:tc>
                <a:extLst>
                  <a:ext uri="{0D108BD9-81ED-4DB2-BD59-A6C34878D82A}">
                    <a16:rowId xmlns:a16="http://schemas.microsoft.com/office/drawing/2014/main" val="10012"/>
                  </a:ext>
                </a:extLst>
              </a:tr>
              <a:tr h="199226">
                <a:tc>
                  <a:txBody>
                    <a:bodyPr/>
                    <a:lstStyle/>
                    <a:p>
                      <a:pPr marL="0" marR="0">
                        <a:spcBef>
                          <a:spcPts val="0"/>
                        </a:spcBef>
                        <a:spcAft>
                          <a:spcPts val="0"/>
                        </a:spcAft>
                      </a:pPr>
                      <a:r>
                        <a:rPr lang="en-US" sz="1100" dirty="0">
                          <a:effectLst/>
                          <a:latin typeface="Arial" panose="020B0604020202020204" pitchFamily="34" charset="0"/>
                          <a:ea typeface="Noto Sans" panose="020B0502040504020204" pitchFamily="34"/>
                          <a:cs typeface="Arial" panose="020B0604020202020204" pitchFamily="34" charset="0"/>
                        </a:rPr>
                        <a:t>Sales Management</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FI</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tc>
                  <a:txBody>
                    <a:bodyPr/>
                    <a:lstStyle/>
                    <a:p>
                      <a:pPr marL="0" marR="0" algn="ctr">
                        <a:spcBef>
                          <a:spcPts val="0"/>
                        </a:spcBef>
                        <a:spcAft>
                          <a:spcPts val="0"/>
                        </a:spcAft>
                      </a:pPr>
                      <a:r>
                        <a:rPr lang="en-US" sz="1100" dirty="0">
                          <a:solidFill>
                            <a:schemeClr val="bg1"/>
                          </a:solidFill>
                          <a:effectLst/>
                          <a:latin typeface="Arial" panose="020B0604020202020204" pitchFamily="34" charset="0"/>
                          <a:ea typeface="Noto Sans" panose="020B0502040504020204" pitchFamily="34"/>
                          <a:cs typeface="Arial" panose="020B0604020202020204" pitchFamily="34" charset="0"/>
                        </a:rPr>
                        <a:t>FRG</a:t>
                      </a:r>
                    </a:p>
                  </a:txBody>
                  <a:tcPr marL="49922" marR="49922" marT="0" marB="0" anchor="b">
                    <a:solidFill>
                      <a:srgbClr val="49719A"/>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81519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Leadership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25" name="Picture 24">
            <a:extLst>
              <a:ext uri="{FF2B5EF4-FFF2-40B4-BE49-F238E27FC236}">
                <a16:creationId xmlns:a16="http://schemas.microsoft.com/office/drawing/2014/main" id="{09BD2DE6-0489-49E5-9B10-A667AC32539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
          <a:stretch/>
        </p:blipFill>
        <p:spPr>
          <a:xfrm>
            <a:off x="2707846" y="4004646"/>
            <a:ext cx="1112302" cy="1102549"/>
          </a:xfrm>
          <a:prstGeom prst="rect">
            <a:avLst/>
          </a:prstGeom>
        </p:spPr>
      </p:pic>
      <p:pic>
        <p:nvPicPr>
          <p:cNvPr id="26" name="Picture 25">
            <a:extLst>
              <a:ext uri="{FF2B5EF4-FFF2-40B4-BE49-F238E27FC236}">
                <a16:creationId xmlns:a16="http://schemas.microsoft.com/office/drawing/2014/main" id="{6FC390FA-795D-43C6-A4F4-474D216596C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080196" y="2135137"/>
            <a:ext cx="1054882" cy="1075991"/>
          </a:xfrm>
          <a:prstGeom prst="rect">
            <a:avLst/>
          </a:prstGeom>
        </p:spPr>
      </p:pic>
      <p:sp>
        <p:nvSpPr>
          <p:cNvPr id="27" name="TextBox 26">
            <a:extLst>
              <a:ext uri="{FF2B5EF4-FFF2-40B4-BE49-F238E27FC236}">
                <a16:creationId xmlns:a16="http://schemas.microsoft.com/office/drawing/2014/main" id="{9889D49C-4567-4BEC-9B7F-F0251A2239F2}"/>
              </a:ext>
            </a:extLst>
          </p:cNvPr>
          <p:cNvSpPr txBox="1"/>
          <p:nvPr/>
        </p:nvSpPr>
        <p:spPr>
          <a:xfrm>
            <a:off x="1959807" y="3233302"/>
            <a:ext cx="113560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Bruce Miller</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CEO</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816-8009</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bruce.miller@lpl.com</a:t>
            </a:r>
          </a:p>
        </p:txBody>
      </p:sp>
      <p:sp>
        <p:nvSpPr>
          <p:cNvPr id="28" name="TextBox 27">
            <a:extLst>
              <a:ext uri="{FF2B5EF4-FFF2-40B4-BE49-F238E27FC236}">
                <a16:creationId xmlns:a16="http://schemas.microsoft.com/office/drawing/2014/main" id="{76D79BDE-D753-47BB-9A58-511B6B0FD6D1}"/>
              </a:ext>
            </a:extLst>
          </p:cNvPr>
          <p:cNvSpPr txBox="1"/>
          <p:nvPr/>
        </p:nvSpPr>
        <p:spPr>
          <a:xfrm>
            <a:off x="4500463" y="3219115"/>
            <a:ext cx="161069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Jeff Holden</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Chief Operating Officer</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816-8014</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jeff.holden@lpl.com</a:t>
            </a:r>
          </a:p>
        </p:txBody>
      </p:sp>
      <p:sp>
        <p:nvSpPr>
          <p:cNvPr id="30" name="TextBox 29">
            <a:extLst>
              <a:ext uri="{FF2B5EF4-FFF2-40B4-BE49-F238E27FC236}">
                <a16:creationId xmlns:a16="http://schemas.microsoft.com/office/drawing/2014/main" id="{27496565-818E-4E26-922D-77E664DB3DE9}"/>
              </a:ext>
            </a:extLst>
          </p:cNvPr>
          <p:cNvSpPr txBox="1"/>
          <p:nvPr/>
        </p:nvSpPr>
        <p:spPr>
          <a:xfrm>
            <a:off x="5843884" y="3217448"/>
            <a:ext cx="1527506" cy="657872"/>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Christa Franse</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Project </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Management</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christa.franse@lpl.com</a:t>
            </a:r>
          </a:p>
        </p:txBody>
      </p:sp>
      <p:sp>
        <p:nvSpPr>
          <p:cNvPr id="31" name="TextBox 30">
            <a:extLst>
              <a:ext uri="{FF2B5EF4-FFF2-40B4-BE49-F238E27FC236}">
                <a16:creationId xmlns:a16="http://schemas.microsoft.com/office/drawing/2014/main" id="{B72BEA7E-BE1F-45AD-B62C-8EFDB6E5920E}"/>
              </a:ext>
            </a:extLst>
          </p:cNvPr>
          <p:cNvSpPr txBox="1"/>
          <p:nvPr/>
        </p:nvSpPr>
        <p:spPr>
          <a:xfrm>
            <a:off x="2470461" y="5120974"/>
            <a:ext cx="1658407"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Rich</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Chief Compliance Officer</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816-8006</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david.s.rich@lpl.com</a:t>
            </a:r>
          </a:p>
        </p:txBody>
      </p:sp>
      <p:sp>
        <p:nvSpPr>
          <p:cNvPr id="32" name="TextBox 31">
            <a:extLst>
              <a:ext uri="{FF2B5EF4-FFF2-40B4-BE49-F238E27FC236}">
                <a16:creationId xmlns:a16="http://schemas.microsoft.com/office/drawing/2014/main" id="{D3EAEA41-D329-4956-ACD5-FBE20C47D3C6}"/>
              </a:ext>
            </a:extLst>
          </p:cNvPr>
          <p:cNvSpPr txBox="1"/>
          <p:nvPr/>
        </p:nvSpPr>
        <p:spPr>
          <a:xfrm>
            <a:off x="3967426" y="5142979"/>
            <a:ext cx="1337946" cy="657872"/>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Thompson</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 &amp; Marketing</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a:t>
            </a: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(231) 357-7421</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chris.thompson@lpl.com</a:t>
            </a:r>
          </a:p>
        </p:txBody>
      </p:sp>
      <p:pic>
        <p:nvPicPr>
          <p:cNvPr id="33" name="Picture 32">
            <a:extLst>
              <a:ext uri="{FF2B5EF4-FFF2-40B4-BE49-F238E27FC236}">
                <a16:creationId xmlns:a16="http://schemas.microsoft.com/office/drawing/2014/main" id="{2E9CC1E2-828D-4D90-9166-0AD5411C296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044944" y="4011681"/>
            <a:ext cx="1163121" cy="1102548"/>
          </a:xfrm>
          <a:prstGeom prst="rect">
            <a:avLst/>
          </a:prstGeom>
        </p:spPr>
      </p:pic>
      <p:sp>
        <p:nvSpPr>
          <p:cNvPr id="34" name="TextBox 33">
            <a:extLst>
              <a:ext uri="{FF2B5EF4-FFF2-40B4-BE49-F238E27FC236}">
                <a16:creationId xmlns:a16="http://schemas.microsoft.com/office/drawing/2014/main" id="{3D9BF27D-5F0B-4FF4-89B3-861A3940E738}"/>
              </a:ext>
            </a:extLst>
          </p:cNvPr>
          <p:cNvSpPr txBox="1"/>
          <p:nvPr/>
        </p:nvSpPr>
        <p:spPr>
          <a:xfrm>
            <a:off x="5358148" y="5153845"/>
            <a:ext cx="1146084" cy="669414"/>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J.J. Hudock</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Development</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a:t>
            </a: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jj.hudock@lpl.com</a:t>
            </a:r>
          </a:p>
        </p:txBody>
      </p:sp>
      <p:pic>
        <p:nvPicPr>
          <p:cNvPr id="39" name="Picture 38">
            <a:extLst>
              <a:ext uri="{FF2B5EF4-FFF2-40B4-BE49-F238E27FC236}">
                <a16:creationId xmlns:a16="http://schemas.microsoft.com/office/drawing/2014/main" id="{96299B55-F11B-4893-90DC-1A33202A31B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5785"/>
          <a:stretch/>
        </p:blipFill>
        <p:spPr>
          <a:xfrm>
            <a:off x="5394193" y="4011681"/>
            <a:ext cx="1156509" cy="1088068"/>
          </a:xfrm>
          <a:prstGeom prst="rect">
            <a:avLst/>
          </a:prstGeom>
        </p:spPr>
      </p:pic>
      <p:sp>
        <p:nvSpPr>
          <p:cNvPr id="43" name="TextBox 42">
            <a:extLst>
              <a:ext uri="{FF2B5EF4-FFF2-40B4-BE49-F238E27FC236}">
                <a16:creationId xmlns:a16="http://schemas.microsoft.com/office/drawing/2014/main" id="{532A8B89-1440-467D-86A1-43CB190D642B}"/>
              </a:ext>
            </a:extLst>
          </p:cNvPr>
          <p:cNvSpPr txBox="1"/>
          <p:nvPr/>
        </p:nvSpPr>
        <p:spPr>
          <a:xfrm>
            <a:off x="3378654" y="3223823"/>
            <a:ext cx="1135602" cy="553998"/>
          </a:xfrm>
          <a:prstGeom prst="rect">
            <a:avLst/>
          </a:prstGeom>
          <a:noFill/>
        </p:spPr>
        <p:txBody>
          <a:bodyPr wrap="square" rtlCol="0">
            <a:spAutoFit/>
          </a:bodyPr>
          <a:lstStyle/>
          <a:p>
            <a:pPr algn="ctr" defTabSz="685766" fontAlgn="base">
              <a:spcBef>
                <a:spcPct val="0"/>
              </a:spcBef>
              <a:spcAft>
                <a:spcPct val="0"/>
              </a:spcAft>
              <a:defRPr/>
            </a:pP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Steve Lank</a:t>
            </a:r>
          </a:p>
          <a:p>
            <a:pPr algn="ctr" defTabSz="685766" fontAlgn="base">
              <a:spcBef>
                <a:spcPct val="0"/>
              </a:spcBef>
              <a:spcAft>
                <a:spcPct val="0"/>
              </a:spcAft>
              <a:defRPr/>
            </a:pP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President</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816-8018</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steve.lank@lpl.com</a:t>
            </a:r>
          </a:p>
        </p:txBody>
      </p:sp>
      <p:pic>
        <p:nvPicPr>
          <p:cNvPr id="5" name="Picture 4">
            <a:extLst>
              <a:ext uri="{FF2B5EF4-FFF2-40B4-BE49-F238E27FC236}">
                <a16:creationId xmlns:a16="http://schemas.microsoft.com/office/drawing/2014/main" id="{34D7F540-F637-49D3-850C-8C7F6961A18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2000022" y="2135137"/>
            <a:ext cx="1122906" cy="1088068"/>
          </a:xfrm>
          <a:prstGeom prst="rect">
            <a:avLst/>
          </a:prstGeom>
        </p:spPr>
      </p:pic>
      <p:pic>
        <p:nvPicPr>
          <p:cNvPr id="7" name="Picture 6">
            <a:extLst>
              <a:ext uri="{FF2B5EF4-FFF2-40B4-BE49-F238E27FC236}">
                <a16:creationId xmlns:a16="http://schemas.microsoft.com/office/drawing/2014/main" id="{1EFD2CB5-E460-453A-A02A-C77B5B030BD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410583" y="2123667"/>
            <a:ext cx="1135789" cy="1088068"/>
          </a:xfrm>
          <a:prstGeom prst="rect">
            <a:avLst/>
          </a:prstGeom>
        </p:spPr>
      </p:pic>
      <p:pic>
        <p:nvPicPr>
          <p:cNvPr id="6" name="Picture 5">
            <a:extLst>
              <a:ext uri="{FF2B5EF4-FFF2-40B4-BE49-F238E27FC236}">
                <a16:creationId xmlns:a16="http://schemas.microsoft.com/office/drawing/2014/main" id="{A5A3DB9E-52C2-CC5E-466B-5C1233D46952}"/>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4786458" y="2125035"/>
            <a:ext cx="1043833" cy="1090005"/>
          </a:xfrm>
          <a:prstGeom prst="rect">
            <a:avLst/>
          </a:prstGeom>
        </p:spPr>
      </p:pic>
    </p:spTree>
    <p:extLst>
      <p:ext uri="{BB962C8B-B14F-4D97-AF65-F5344CB8AC3E}">
        <p14:creationId xmlns:p14="http://schemas.microsoft.com/office/powerpoint/2010/main" val="21462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Business Consulting Leadership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22" name="TextBox 21">
            <a:extLst>
              <a:ext uri="{FF2B5EF4-FFF2-40B4-BE49-F238E27FC236}">
                <a16:creationId xmlns:a16="http://schemas.microsoft.com/office/drawing/2014/main" id="{E6E0C3F9-39F8-4229-A986-6C0A338F6C35}"/>
              </a:ext>
            </a:extLst>
          </p:cNvPr>
          <p:cNvSpPr txBox="1"/>
          <p:nvPr/>
        </p:nvSpPr>
        <p:spPr>
          <a:xfrm>
            <a:off x="7343904" y="3176415"/>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Tina Bakalas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(718) 938-9512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tina.bakalas@lpl.com</a:t>
            </a:r>
          </a:p>
        </p:txBody>
      </p:sp>
      <p:sp>
        <p:nvSpPr>
          <p:cNvPr id="28" name="TextBox 27">
            <a:extLst>
              <a:ext uri="{FF2B5EF4-FFF2-40B4-BE49-F238E27FC236}">
                <a16:creationId xmlns:a16="http://schemas.microsoft.com/office/drawing/2014/main" id="{24C2EA97-7103-4D78-BEC5-BB2B2E7BC6FE}"/>
              </a:ext>
            </a:extLst>
          </p:cNvPr>
          <p:cNvSpPr txBox="1"/>
          <p:nvPr/>
        </p:nvSpPr>
        <p:spPr>
          <a:xfrm>
            <a:off x="2070676" y="3169839"/>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Foster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 </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(608) 215-1804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d.foster@lpl.com</a:t>
            </a:r>
          </a:p>
        </p:txBody>
      </p:sp>
      <p:grpSp>
        <p:nvGrpSpPr>
          <p:cNvPr id="4" name="Group 3">
            <a:extLst>
              <a:ext uri="{FF2B5EF4-FFF2-40B4-BE49-F238E27FC236}">
                <a16:creationId xmlns:a16="http://schemas.microsoft.com/office/drawing/2014/main" id="{42662D83-0AD1-970D-0BDD-F76FC76E5377}"/>
              </a:ext>
            </a:extLst>
          </p:cNvPr>
          <p:cNvGrpSpPr/>
          <p:nvPr/>
        </p:nvGrpSpPr>
        <p:grpSpPr>
          <a:xfrm>
            <a:off x="4789767" y="1851290"/>
            <a:ext cx="1392504" cy="1872547"/>
            <a:chOff x="-202989" y="3169839"/>
            <a:chExt cx="1392504" cy="1872547"/>
          </a:xfrm>
        </p:grpSpPr>
        <p:sp>
          <p:nvSpPr>
            <p:cNvPr id="21" name="TextBox 20">
              <a:extLst>
                <a:ext uri="{FF2B5EF4-FFF2-40B4-BE49-F238E27FC236}">
                  <a16:creationId xmlns:a16="http://schemas.microsoft.com/office/drawing/2014/main" id="{B97D6D98-E9A0-425F-AB51-CBEB91692D6C}"/>
                </a:ext>
              </a:extLst>
            </p:cNvPr>
            <p:cNvSpPr txBox="1"/>
            <p:nvPr/>
          </p:nvSpPr>
          <p:spPr>
            <a:xfrm>
              <a:off x="-202989" y="4488388"/>
              <a:ext cx="1392504"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Jon Rodriguez</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jon.rodriguez1@lpl.com</a:t>
              </a:r>
            </a:p>
          </p:txBody>
        </p:sp>
        <p:pic>
          <p:nvPicPr>
            <p:cNvPr id="29" name="Picture 28">
              <a:extLst>
                <a:ext uri="{FF2B5EF4-FFF2-40B4-BE49-F238E27FC236}">
                  <a16:creationId xmlns:a16="http://schemas.microsoft.com/office/drawing/2014/main" id="{759F1270-45DF-45CC-9C71-57D6FF6A1A5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100810" y="3169839"/>
              <a:ext cx="1161928" cy="1323350"/>
            </a:xfrm>
            <a:prstGeom prst="rect">
              <a:avLst/>
            </a:prstGeom>
          </p:spPr>
        </p:pic>
      </p:grpSp>
      <p:sp>
        <p:nvSpPr>
          <p:cNvPr id="24" name="TextBox 23">
            <a:extLst>
              <a:ext uri="{FF2B5EF4-FFF2-40B4-BE49-F238E27FC236}">
                <a16:creationId xmlns:a16="http://schemas.microsoft.com/office/drawing/2014/main" id="{4FC87DBF-6A44-44B9-8F25-8DFFF93EFA1C}"/>
              </a:ext>
            </a:extLst>
          </p:cNvPr>
          <p:cNvSpPr txBox="1"/>
          <p:nvPr/>
        </p:nvSpPr>
        <p:spPr>
          <a:xfrm>
            <a:off x="711293" y="5220074"/>
            <a:ext cx="158898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Gloria Dubose, MBA</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Mergers, Acquisitions, and Practice Succession</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816-8020</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gloria.dubose@lpl.com</a:t>
            </a:r>
          </a:p>
        </p:txBody>
      </p:sp>
      <p:pic>
        <p:nvPicPr>
          <p:cNvPr id="5" name="Picture 4">
            <a:extLst>
              <a:ext uri="{FF2B5EF4-FFF2-40B4-BE49-F238E27FC236}">
                <a16:creationId xmlns:a16="http://schemas.microsoft.com/office/drawing/2014/main" id="{7B6579E0-B286-4228-94E7-3029D254A3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06064" y="3922130"/>
            <a:ext cx="1201562" cy="1315290"/>
          </a:xfrm>
          <a:prstGeom prst="rect">
            <a:avLst/>
          </a:prstGeom>
        </p:spPr>
      </p:pic>
      <p:sp>
        <p:nvSpPr>
          <p:cNvPr id="19" name="TextBox 18">
            <a:extLst>
              <a:ext uri="{FF2B5EF4-FFF2-40B4-BE49-F238E27FC236}">
                <a16:creationId xmlns:a16="http://schemas.microsoft.com/office/drawing/2014/main" id="{756D1060-D647-48C2-9D35-A7C35C85DB60}"/>
              </a:ext>
            </a:extLst>
          </p:cNvPr>
          <p:cNvSpPr txBox="1"/>
          <p:nvPr/>
        </p:nvSpPr>
        <p:spPr>
          <a:xfrm>
            <a:off x="3396226" y="3173274"/>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Kristen Vitale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(708) 712-8576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k.vitale@lpl.com</a:t>
            </a:r>
          </a:p>
        </p:txBody>
      </p:sp>
      <p:pic>
        <p:nvPicPr>
          <p:cNvPr id="6" name="Picture 5">
            <a:extLst>
              <a:ext uri="{FF2B5EF4-FFF2-40B4-BE49-F238E27FC236}">
                <a16:creationId xmlns:a16="http://schemas.microsoft.com/office/drawing/2014/main" id="{81129114-C3EF-4428-A32F-84741CF35EA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554317" y="1836938"/>
            <a:ext cx="1216241" cy="1318283"/>
          </a:xfrm>
          <a:prstGeom prst="rect">
            <a:avLst/>
          </a:prstGeom>
        </p:spPr>
      </p:pic>
      <p:sp>
        <p:nvSpPr>
          <p:cNvPr id="16" name="TextBox 15">
            <a:extLst>
              <a:ext uri="{FF2B5EF4-FFF2-40B4-BE49-F238E27FC236}">
                <a16:creationId xmlns:a16="http://schemas.microsoft.com/office/drawing/2014/main" id="{DDD94F8E-491A-6D48-AEFB-FAD568448A21}"/>
              </a:ext>
            </a:extLst>
          </p:cNvPr>
          <p:cNvSpPr txBox="1"/>
          <p:nvPr/>
        </p:nvSpPr>
        <p:spPr>
          <a:xfrm>
            <a:off x="759401" y="3152493"/>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Adam Rean Bohlen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219-9263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a.bohlen@lpl.com</a:t>
            </a:r>
          </a:p>
        </p:txBody>
      </p:sp>
      <p:pic>
        <p:nvPicPr>
          <p:cNvPr id="7" name="Picture 6">
            <a:extLst>
              <a:ext uri="{FF2B5EF4-FFF2-40B4-BE49-F238E27FC236}">
                <a16:creationId xmlns:a16="http://schemas.microsoft.com/office/drawing/2014/main" id="{1CDB7074-0826-85D3-BD2A-40927827AB0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906064" y="1830159"/>
            <a:ext cx="1216241" cy="1323350"/>
          </a:xfrm>
          <a:prstGeom prst="rect">
            <a:avLst/>
          </a:prstGeom>
        </p:spPr>
      </p:pic>
      <p:pic>
        <p:nvPicPr>
          <p:cNvPr id="10" name="Picture 9">
            <a:extLst>
              <a:ext uri="{FF2B5EF4-FFF2-40B4-BE49-F238E27FC236}">
                <a16:creationId xmlns:a16="http://schemas.microsoft.com/office/drawing/2014/main" id="{A139F6F2-3F79-BDE6-5AAE-464AF250F9F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t="-1"/>
          <a:stretch/>
        </p:blipFill>
        <p:spPr>
          <a:xfrm>
            <a:off x="2260053" y="1830159"/>
            <a:ext cx="1149856" cy="1329552"/>
          </a:xfrm>
          <a:prstGeom prst="rect">
            <a:avLst/>
          </a:prstGeom>
        </p:spPr>
      </p:pic>
      <p:sp>
        <p:nvSpPr>
          <p:cNvPr id="11" name="TextBox 10">
            <a:extLst>
              <a:ext uri="{FF2B5EF4-FFF2-40B4-BE49-F238E27FC236}">
                <a16:creationId xmlns:a16="http://schemas.microsoft.com/office/drawing/2014/main" id="{8FED3A8E-2B97-A768-F06F-513E8027B17C}"/>
              </a:ext>
            </a:extLst>
          </p:cNvPr>
          <p:cNvSpPr txBox="1"/>
          <p:nvPr/>
        </p:nvSpPr>
        <p:spPr>
          <a:xfrm>
            <a:off x="5999854" y="3172130"/>
            <a:ext cx="1556559"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Matt Ruppe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(210) 930-9857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matt.ruppe@lpl.com</a:t>
            </a:r>
          </a:p>
        </p:txBody>
      </p:sp>
      <p:pic>
        <p:nvPicPr>
          <p:cNvPr id="14" name="Picture 13">
            <a:extLst>
              <a:ext uri="{FF2B5EF4-FFF2-40B4-BE49-F238E27FC236}">
                <a16:creationId xmlns:a16="http://schemas.microsoft.com/office/drawing/2014/main" id="{1AF1D562-3D4B-E0D7-E973-0A6F3106266E}"/>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161706" y="1851556"/>
            <a:ext cx="1206187" cy="1318283"/>
          </a:xfrm>
          <a:prstGeom prst="rect">
            <a:avLst/>
          </a:prstGeom>
        </p:spPr>
      </p:pic>
      <p:pic>
        <p:nvPicPr>
          <p:cNvPr id="20" name="Picture 19">
            <a:extLst>
              <a:ext uri="{FF2B5EF4-FFF2-40B4-BE49-F238E27FC236}">
                <a16:creationId xmlns:a16="http://schemas.microsoft.com/office/drawing/2014/main" id="{F2C7F01C-1F70-479D-6F6E-11B03B52B1F3}"/>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7479328" y="1859985"/>
            <a:ext cx="1216241" cy="1301424"/>
          </a:xfrm>
          <a:prstGeom prst="rect">
            <a:avLst/>
          </a:prstGeom>
        </p:spPr>
      </p:pic>
      <p:sp>
        <p:nvSpPr>
          <p:cNvPr id="25" name="TextBox 24">
            <a:extLst>
              <a:ext uri="{FF2B5EF4-FFF2-40B4-BE49-F238E27FC236}">
                <a16:creationId xmlns:a16="http://schemas.microsoft.com/office/drawing/2014/main" id="{8B6E8753-0B86-8754-CD82-C8BE439F8F67}"/>
              </a:ext>
            </a:extLst>
          </p:cNvPr>
          <p:cNvSpPr txBox="1"/>
          <p:nvPr/>
        </p:nvSpPr>
        <p:spPr>
          <a:xfrm>
            <a:off x="6021028" y="5223737"/>
            <a:ext cx="14977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Dan Pellegrino</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(617) 894-8955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dpellegrino@websterbank.com</a:t>
            </a:r>
          </a:p>
        </p:txBody>
      </p:sp>
      <p:sp>
        <p:nvSpPr>
          <p:cNvPr id="27" name="TextBox 26">
            <a:extLst>
              <a:ext uri="{FF2B5EF4-FFF2-40B4-BE49-F238E27FC236}">
                <a16:creationId xmlns:a16="http://schemas.microsoft.com/office/drawing/2014/main" id="{2FFD17A8-585C-B82A-EBCA-48E8DBFF920C}"/>
              </a:ext>
            </a:extLst>
          </p:cNvPr>
          <p:cNvSpPr txBox="1"/>
          <p:nvPr/>
        </p:nvSpPr>
        <p:spPr>
          <a:xfrm>
            <a:off x="7336266" y="5211417"/>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David Coppola</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(203) 232-9435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dcoppola@websterbank.com</a:t>
            </a:r>
          </a:p>
        </p:txBody>
      </p:sp>
      <p:pic>
        <p:nvPicPr>
          <p:cNvPr id="32" name="Picture 31">
            <a:extLst>
              <a:ext uri="{FF2B5EF4-FFF2-40B4-BE49-F238E27FC236}">
                <a16:creationId xmlns:a16="http://schemas.microsoft.com/office/drawing/2014/main" id="{86E9CF59-93DA-5675-A555-2765396A825F}"/>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6203910" y="3892107"/>
            <a:ext cx="1174596" cy="1311216"/>
          </a:xfrm>
          <a:prstGeom prst="rect">
            <a:avLst/>
          </a:prstGeom>
        </p:spPr>
      </p:pic>
      <p:pic>
        <p:nvPicPr>
          <p:cNvPr id="35" name="Picture 34">
            <a:extLst>
              <a:ext uri="{FF2B5EF4-FFF2-40B4-BE49-F238E27FC236}">
                <a16:creationId xmlns:a16="http://schemas.microsoft.com/office/drawing/2014/main" id="{7535CB84-A2EF-B89A-1AF9-774EF5EAC9B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506229" y="3898294"/>
            <a:ext cx="1216240" cy="1297995"/>
          </a:xfrm>
          <a:prstGeom prst="rect">
            <a:avLst/>
          </a:prstGeom>
        </p:spPr>
      </p:pic>
      <p:sp>
        <p:nvSpPr>
          <p:cNvPr id="30" name="TextBox 29">
            <a:extLst>
              <a:ext uri="{FF2B5EF4-FFF2-40B4-BE49-F238E27FC236}">
                <a16:creationId xmlns:a16="http://schemas.microsoft.com/office/drawing/2014/main" id="{9A12A71B-CB4B-7906-D5FE-76D6B202E544}"/>
              </a:ext>
            </a:extLst>
          </p:cNvPr>
          <p:cNvSpPr txBox="1"/>
          <p:nvPr/>
        </p:nvSpPr>
        <p:spPr>
          <a:xfrm>
            <a:off x="3324013" y="5223466"/>
            <a:ext cx="1588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Heather Rossitto</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(860) 997-9466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h.rossitto@lpl.com</a:t>
            </a:r>
          </a:p>
        </p:txBody>
      </p:sp>
      <p:pic>
        <p:nvPicPr>
          <p:cNvPr id="37" name="Picture 36">
            <a:extLst>
              <a:ext uri="{FF2B5EF4-FFF2-40B4-BE49-F238E27FC236}">
                <a16:creationId xmlns:a16="http://schemas.microsoft.com/office/drawing/2014/main" id="{FD7233DC-72C7-2223-95D4-5476E90FBAAE}"/>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b="-3009"/>
          <a:stretch/>
        </p:blipFill>
        <p:spPr>
          <a:xfrm>
            <a:off x="3569596" y="3892107"/>
            <a:ext cx="1182111" cy="1347446"/>
          </a:xfrm>
          <a:prstGeom prst="rect">
            <a:avLst/>
          </a:prstGeom>
        </p:spPr>
      </p:pic>
      <p:sp>
        <p:nvSpPr>
          <p:cNvPr id="33" name="TextBox 32">
            <a:extLst>
              <a:ext uri="{FF2B5EF4-FFF2-40B4-BE49-F238E27FC236}">
                <a16:creationId xmlns:a16="http://schemas.microsoft.com/office/drawing/2014/main" id="{090D510F-AF94-5A23-BF70-4EE4457A2234}"/>
              </a:ext>
            </a:extLst>
          </p:cNvPr>
          <p:cNvSpPr txBox="1"/>
          <p:nvPr/>
        </p:nvSpPr>
        <p:spPr>
          <a:xfrm>
            <a:off x="4666244" y="5218006"/>
            <a:ext cx="1588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Jennifer Wallace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Practice Management Consultant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(405) 591-8232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j.wallace@lpl.com</a:t>
            </a:r>
          </a:p>
        </p:txBody>
      </p:sp>
      <p:pic>
        <p:nvPicPr>
          <p:cNvPr id="39" name="Picture 38">
            <a:extLst>
              <a:ext uri="{FF2B5EF4-FFF2-40B4-BE49-F238E27FC236}">
                <a16:creationId xmlns:a16="http://schemas.microsoft.com/office/drawing/2014/main" id="{8E23D2D4-2A6B-9DC6-F441-8722AD2FF55D}"/>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4898979" y="3893167"/>
            <a:ext cx="1182111" cy="1310156"/>
          </a:xfrm>
          <a:prstGeom prst="rect">
            <a:avLst/>
          </a:prstGeom>
        </p:spPr>
      </p:pic>
      <p:sp>
        <p:nvSpPr>
          <p:cNvPr id="9" name="TextBox 8">
            <a:extLst>
              <a:ext uri="{FF2B5EF4-FFF2-40B4-BE49-F238E27FC236}">
                <a16:creationId xmlns:a16="http://schemas.microsoft.com/office/drawing/2014/main" id="{33FA8A2F-3FFA-2FD3-C904-2E2E365DACA8}"/>
              </a:ext>
            </a:extLst>
          </p:cNvPr>
          <p:cNvSpPr txBox="1"/>
          <p:nvPr/>
        </p:nvSpPr>
        <p:spPr>
          <a:xfrm>
            <a:off x="2094110" y="5238537"/>
            <a:ext cx="150956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Karl Williams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Business Consulting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karl.b.williams@lpl.com</a:t>
            </a:r>
          </a:p>
        </p:txBody>
      </p:sp>
      <p:pic>
        <p:nvPicPr>
          <p:cNvPr id="12" name="Picture 11">
            <a:extLst>
              <a:ext uri="{FF2B5EF4-FFF2-40B4-BE49-F238E27FC236}">
                <a16:creationId xmlns:a16="http://schemas.microsoft.com/office/drawing/2014/main" id="{1C845018-2583-E021-90BE-93FAEAF21FB7}"/>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2300275" y="3916203"/>
            <a:ext cx="1122049" cy="1323350"/>
          </a:xfrm>
          <a:prstGeom prst="rect">
            <a:avLst/>
          </a:prstGeom>
        </p:spPr>
      </p:pic>
    </p:spTree>
    <p:extLst>
      <p:ext uri="{BB962C8B-B14F-4D97-AF65-F5344CB8AC3E}">
        <p14:creationId xmlns:p14="http://schemas.microsoft.com/office/powerpoint/2010/main" val="106850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0" name="TextBox 49">
            <a:extLst>
              <a:ext uri="{FF2B5EF4-FFF2-40B4-BE49-F238E27FC236}">
                <a16:creationId xmlns:a16="http://schemas.microsoft.com/office/drawing/2014/main" id="{EE71AD87-DD39-4B8E-83E0-857F6606DF07}"/>
              </a:ext>
            </a:extLst>
          </p:cNvPr>
          <p:cNvSpPr txBox="1"/>
          <p:nvPr/>
        </p:nvSpPr>
        <p:spPr>
          <a:xfrm>
            <a:off x="590520" y="3007414"/>
            <a:ext cx="1736505"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Jim Liddington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jim.liddington@lpl.com</a:t>
            </a:r>
          </a:p>
        </p:txBody>
      </p:sp>
      <p:sp>
        <p:nvSpPr>
          <p:cNvPr id="53" name="TextBox 52">
            <a:extLst>
              <a:ext uri="{FF2B5EF4-FFF2-40B4-BE49-F238E27FC236}">
                <a16:creationId xmlns:a16="http://schemas.microsoft.com/office/drawing/2014/main" id="{8B82C556-9F00-43AB-B926-53018C9C22B5}"/>
              </a:ext>
            </a:extLst>
          </p:cNvPr>
          <p:cNvSpPr txBox="1"/>
          <p:nvPr/>
        </p:nvSpPr>
        <p:spPr>
          <a:xfrm>
            <a:off x="4605351" y="5190557"/>
            <a:ext cx="13933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Katie Dayton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Marketing, </a:t>
            </a:r>
            <a:b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b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Institution Services</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katie.dayton@lpl.com</a:t>
            </a:r>
          </a:p>
        </p:txBody>
      </p:sp>
      <p:sp>
        <p:nvSpPr>
          <p:cNvPr id="55" name="TextBox 54">
            <a:extLst>
              <a:ext uri="{FF2B5EF4-FFF2-40B4-BE49-F238E27FC236}">
                <a16:creationId xmlns:a16="http://schemas.microsoft.com/office/drawing/2014/main" id="{4C2CE561-DDB4-4D8F-95C2-8B58031E260D}"/>
              </a:ext>
            </a:extLst>
          </p:cNvPr>
          <p:cNvSpPr txBox="1"/>
          <p:nvPr/>
        </p:nvSpPr>
        <p:spPr>
          <a:xfrm>
            <a:off x="2068505" y="3007414"/>
            <a:ext cx="13933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Lindsey Bessant</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 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816-8021</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lindsey.bessant@lpl.com</a:t>
            </a:r>
          </a:p>
        </p:txBody>
      </p:sp>
      <p:sp>
        <p:nvSpPr>
          <p:cNvPr id="61" name="TextBox 60">
            <a:extLst>
              <a:ext uri="{FF2B5EF4-FFF2-40B4-BE49-F238E27FC236}">
                <a16:creationId xmlns:a16="http://schemas.microsoft.com/office/drawing/2014/main" id="{D58AD3E7-982A-4904-97AF-1E6533FF0F72}"/>
              </a:ext>
            </a:extLst>
          </p:cNvPr>
          <p:cNvSpPr txBox="1"/>
          <p:nvPr/>
        </p:nvSpPr>
        <p:spPr>
          <a:xfrm>
            <a:off x="3338326" y="5167019"/>
            <a:ext cx="1393363" cy="761747"/>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Jennifer Hallmark</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Marketing, </a:t>
            </a:r>
            <a:b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b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Corporate and Independent Advisor Services</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j.hallmark@lpl.com</a:t>
            </a:r>
          </a:p>
        </p:txBody>
      </p:sp>
      <p:pic>
        <p:nvPicPr>
          <p:cNvPr id="21" name="Picture 20">
            <a:extLst>
              <a:ext uri="{FF2B5EF4-FFF2-40B4-BE49-F238E27FC236}">
                <a16:creationId xmlns:a16="http://schemas.microsoft.com/office/drawing/2014/main" id="{A96ADCAF-6FAF-4087-8FB2-56620663A06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923263" y="1722478"/>
            <a:ext cx="1106406" cy="1267338"/>
          </a:xfrm>
          <a:prstGeom prst="rect">
            <a:avLst/>
          </a:prstGeom>
        </p:spPr>
      </p:pic>
      <p:pic>
        <p:nvPicPr>
          <p:cNvPr id="22" name="Picture 21">
            <a:extLst>
              <a:ext uri="{FF2B5EF4-FFF2-40B4-BE49-F238E27FC236}">
                <a16:creationId xmlns:a16="http://schemas.microsoft.com/office/drawing/2014/main" id="{64B910A1-8EDF-4A14-A2EC-64C29582982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204831" y="1721752"/>
            <a:ext cx="1106407" cy="1262316"/>
          </a:xfrm>
          <a:prstGeom prst="rect">
            <a:avLst/>
          </a:prstGeom>
        </p:spPr>
      </p:pic>
      <p:pic>
        <p:nvPicPr>
          <p:cNvPr id="25" name="Picture 24">
            <a:extLst>
              <a:ext uri="{FF2B5EF4-FFF2-40B4-BE49-F238E27FC236}">
                <a16:creationId xmlns:a16="http://schemas.microsoft.com/office/drawing/2014/main" id="{E30AE026-42CA-4C3A-A69D-DD46783DE15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71165" y="1739200"/>
            <a:ext cx="1115068" cy="1269790"/>
          </a:xfrm>
          <a:prstGeom prst="rect">
            <a:avLst/>
          </a:prstGeom>
        </p:spPr>
      </p:pic>
      <p:sp>
        <p:nvSpPr>
          <p:cNvPr id="26" name="TextBox 25">
            <a:extLst>
              <a:ext uri="{FF2B5EF4-FFF2-40B4-BE49-F238E27FC236}">
                <a16:creationId xmlns:a16="http://schemas.microsoft.com/office/drawing/2014/main" id="{3FE13FD5-92B4-4DD0-952F-7D9ADF671FF4}"/>
              </a:ext>
            </a:extLst>
          </p:cNvPr>
          <p:cNvSpPr txBox="1"/>
          <p:nvPr/>
        </p:nvSpPr>
        <p:spPr>
          <a:xfrm>
            <a:off x="3286397" y="3018795"/>
            <a:ext cx="1499563"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Warren Williams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Principal</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warren.c.williams@lpl.com</a:t>
            </a:r>
          </a:p>
        </p:txBody>
      </p:sp>
      <p:pic>
        <p:nvPicPr>
          <p:cNvPr id="27" name="Picture 26">
            <a:extLst>
              <a:ext uri="{FF2B5EF4-FFF2-40B4-BE49-F238E27FC236}">
                <a16:creationId xmlns:a16="http://schemas.microsoft.com/office/drawing/2014/main" id="{4C073FA4-82DC-47AA-AA3A-F0F6285CA441}"/>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4752914" y="3902018"/>
            <a:ext cx="1112306" cy="1261917"/>
          </a:xfrm>
          <a:prstGeom prst="rect">
            <a:avLst/>
          </a:prstGeom>
        </p:spPr>
      </p:pic>
      <p:pic>
        <p:nvPicPr>
          <p:cNvPr id="28" name="Picture 27">
            <a:extLst>
              <a:ext uri="{FF2B5EF4-FFF2-40B4-BE49-F238E27FC236}">
                <a16:creationId xmlns:a16="http://schemas.microsoft.com/office/drawing/2014/main" id="{EC1EA043-DA23-4BBB-8852-AC05B5C5675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3468159" y="3902047"/>
            <a:ext cx="1110744" cy="1225821"/>
          </a:xfrm>
          <a:prstGeom prst="rect">
            <a:avLst/>
          </a:prstGeom>
        </p:spPr>
      </p:pic>
      <p:sp>
        <p:nvSpPr>
          <p:cNvPr id="7" name="TextBox 6">
            <a:extLst>
              <a:ext uri="{FF2B5EF4-FFF2-40B4-BE49-F238E27FC236}">
                <a16:creationId xmlns:a16="http://schemas.microsoft.com/office/drawing/2014/main" id="{28F81DDC-61F5-C90F-0ECB-09297A78A92B}"/>
              </a:ext>
            </a:extLst>
          </p:cNvPr>
          <p:cNvSpPr txBox="1"/>
          <p:nvPr/>
        </p:nvSpPr>
        <p:spPr>
          <a:xfrm>
            <a:off x="4626453" y="3028668"/>
            <a:ext cx="1393363" cy="64402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Jeffrey Orlouski</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816-8016</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jeffrey.orlouski@lpl.com</a:t>
            </a:r>
          </a:p>
        </p:txBody>
      </p:sp>
      <p:pic>
        <p:nvPicPr>
          <p:cNvPr id="10" name="Picture 9">
            <a:extLst>
              <a:ext uri="{FF2B5EF4-FFF2-40B4-BE49-F238E27FC236}">
                <a16:creationId xmlns:a16="http://schemas.microsoft.com/office/drawing/2014/main" id="{A1A3EA09-1A5D-73DA-5968-8CB42E79C6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4744027" y="1738537"/>
            <a:ext cx="1155503" cy="1262316"/>
          </a:xfrm>
          <a:prstGeom prst="rect">
            <a:avLst/>
          </a:prstGeom>
        </p:spPr>
      </p:pic>
      <p:sp>
        <p:nvSpPr>
          <p:cNvPr id="17" name="TextBox 16">
            <a:extLst>
              <a:ext uri="{FF2B5EF4-FFF2-40B4-BE49-F238E27FC236}">
                <a16:creationId xmlns:a16="http://schemas.microsoft.com/office/drawing/2014/main" id="{C4E3CA8D-40F4-ECA7-6152-5D7937B930D4}"/>
              </a:ext>
            </a:extLst>
          </p:cNvPr>
          <p:cNvSpPr txBox="1"/>
          <p:nvPr/>
        </p:nvSpPr>
        <p:spPr>
          <a:xfrm>
            <a:off x="5905097" y="5185711"/>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Emilie Lucier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Marketing Account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emilie.lucier@lpl.com</a:t>
            </a:r>
          </a:p>
        </p:txBody>
      </p:sp>
      <p:sp>
        <p:nvSpPr>
          <p:cNvPr id="19" name="TextBox 18">
            <a:extLst>
              <a:ext uri="{FF2B5EF4-FFF2-40B4-BE49-F238E27FC236}">
                <a16:creationId xmlns:a16="http://schemas.microsoft.com/office/drawing/2014/main" id="{899D71D0-A422-3281-FCAD-4C26C1DE1A66}"/>
              </a:ext>
            </a:extLst>
          </p:cNvPr>
          <p:cNvSpPr txBox="1"/>
          <p:nvPr/>
        </p:nvSpPr>
        <p:spPr>
          <a:xfrm>
            <a:off x="5905097" y="3017404"/>
            <a:ext cx="1393363" cy="64402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a:t>
            </a:r>
            <a:r>
              <a:rPr lang="en-US" sz="825" b="1" dirty="0" err="1">
                <a:solidFill>
                  <a:srgbClr val="56565A"/>
                </a:solidFill>
                <a:latin typeface="Arial" panose="020B0604020202020204" pitchFamily="34" charset="0"/>
                <a:ea typeface="Noto Sans" panose="020B0502040504020204" pitchFamily="34"/>
                <a:cs typeface="Arial" panose="020B0604020202020204" pitchFamily="34" charset="0"/>
              </a:rPr>
              <a:t>Zehetmaier</a:t>
            </a:r>
            <a:endParaRPr lang="en-US" sz="825" b="1" dirty="0">
              <a:solidFill>
                <a:srgbClr val="56565A"/>
              </a:solidFill>
              <a:latin typeface="Arial" panose="020B0604020202020204" pitchFamily="34" charset="0"/>
              <a:ea typeface="Noto Sans" panose="020B0502040504020204" pitchFamily="34"/>
              <a:cs typeface="Arial" panose="020B0604020202020204" pitchFamily="34" charset="0"/>
            </a:endParaRP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LPL General Securities</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 Principal</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816-8034</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chris.zehetmaier@lpl.com</a:t>
            </a:r>
          </a:p>
        </p:txBody>
      </p:sp>
      <p:pic>
        <p:nvPicPr>
          <p:cNvPr id="29" name="Picture 28">
            <a:extLst>
              <a:ext uri="{FF2B5EF4-FFF2-40B4-BE49-F238E27FC236}">
                <a16:creationId xmlns:a16="http://schemas.microsoft.com/office/drawing/2014/main" id="{705F6311-1E5B-5380-6E4E-A0D80D59F31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042202" y="1738109"/>
            <a:ext cx="1136709" cy="1269305"/>
          </a:xfrm>
          <a:prstGeom prst="rect">
            <a:avLst/>
          </a:prstGeom>
        </p:spPr>
      </p:pic>
      <p:sp>
        <p:nvSpPr>
          <p:cNvPr id="31" name="TextBox 30">
            <a:extLst>
              <a:ext uri="{FF2B5EF4-FFF2-40B4-BE49-F238E27FC236}">
                <a16:creationId xmlns:a16="http://schemas.microsoft.com/office/drawing/2014/main" id="{4DCCE881-624F-21B2-6D23-5205F7564358}"/>
              </a:ext>
            </a:extLst>
          </p:cNvPr>
          <p:cNvSpPr txBox="1"/>
          <p:nvPr/>
        </p:nvSpPr>
        <p:spPr>
          <a:xfrm>
            <a:off x="7194345" y="2998787"/>
            <a:ext cx="1393363" cy="53937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Trent Moran</a:t>
            </a:r>
          </a:p>
          <a:p>
            <a:pPr algn="ctr"/>
            <a:r>
              <a:rPr lang="en-US" sz="680" i="1" dirty="0">
                <a:solidFill>
                  <a:srgbClr val="56565A"/>
                </a:solidFill>
                <a:latin typeface="Arial" panose="020B0604020202020204" pitchFamily="34" charset="0"/>
                <a:ea typeface="Noto Sans" panose="020B0502040504020204" pitchFamily="34"/>
                <a:cs typeface="Arial" panose="020B0604020202020204" pitchFamily="34" charset="0"/>
              </a:rPr>
              <a:t>Compliance Coordinator</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(704) 816-8003</a:t>
            </a:r>
          </a:p>
          <a:p>
            <a:pPr algn="ctr"/>
            <a:r>
              <a:rPr lang="en-US" sz="700" dirty="0">
                <a:solidFill>
                  <a:srgbClr val="56565A"/>
                </a:solidFill>
                <a:latin typeface="Arial" panose="020B0604020202020204" pitchFamily="34" charset="0"/>
                <a:ea typeface="Noto Sans" panose="020B0502040504020204" pitchFamily="34"/>
                <a:cs typeface="Arial" panose="020B0604020202020204" pitchFamily="34" charset="0"/>
              </a:rPr>
              <a:t>trent.moran@lpl.com</a:t>
            </a:r>
          </a:p>
        </p:txBody>
      </p:sp>
      <p:pic>
        <p:nvPicPr>
          <p:cNvPr id="34" name="Picture 33">
            <a:extLst>
              <a:ext uri="{FF2B5EF4-FFF2-40B4-BE49-F238E27FC236}">
                <a16:creationId xmlns:a16="http://schemas.microsoft.com/office/drawing/2014/main" id="{7531420D-78A6-8BCA-4756-C60A2E3DF3A7}"/>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332319" y="1733397"/>
            <a:ext cx="1135840" cy="1261917"/>
          </a:xfrm>
          <a:prstGeom prst="rect">
            <a:avLst/>
          </a:prstGeom>
        </p:spPr>
      </p:pic>
      <p:pic>
        <p:nvPicPr>
          <p:cNvPr id="36" name="Picture 35">
            <a:extLst>
              <a:ext uri="{FF2B5EF4-FFF2-40B4-BE49-F238E27FC236}">
                <a16:creationId xmlns:a16="http://schemas.microsoft.com/office/drawing/2014/main" id="{9245870D-6B93-7BD4-88DC-471D7B0C9048}"/>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6041105" y="3915774"/>
            <a:ext cx="1110744" cy="1225821"/>
          </a:xfrm>
          <a:prstGeom prst="rect">
            <a:avLst/>
          </a:prstGeom>
        </p:spPr>
      </p:pic>
      <p:pic>
        <p:nvPicPr>
          <p:cNvPr id="38" name="Picture 37">
            <a:extLst>
              <a:ext uri="{FF2B5EF4-FFF2-40B4-BE49-F238E27FC236}">
                <a16:creationId xmlns:a16="http://schemas.microsoft.com/office/drawing/2014/main" id="{2865F394-8F2E-080D-8DD9-BB77FA3634F8}"/>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7437110" y="3908051"/>
            <a:ext cx="933344" cy="1219817"/>
          </a:xfrm>
          <a:prstGeom prst="rect">
            <a:avLst/>
          </a:prstGeom>
        </p:spPr>
      </p:pic>
      <p:sp>
        <p:nvSpPr>
          <p:cNvPr id="6" name="TextBox 5">
            <a:extLst>
              <a:ext uri="{FF2B5EF4-FFF2-40B4-BE49-F238E27FC236}">
                <a16:creationId xmlns:a16="http://schemas.microsoft.com/office/drawing/2014/main" id="{B7A2E505-C0CE-0275-2A10-7C642480F670}"/>
              </a:ext>
            </a:extLst>
          </p:cNvPr>
          <p:cNvSpPr txBox="1"/>
          <p:nvPr/>
        </p:nvSpPr>
        <p:spPr>
          <a:xfrm>
            <a:off x="7298461" y="5198671"/>
            <a:ext cx="129974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Corrie Drummond</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Marketing Account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816-8047 corrie.drummond@lpl.com</a:t>
            </a:r>
          </a:p>
        </p:txBody>
      </p:sp>
      <p:grpSp>
        <p:nvGrpSpPr>
          <p:cNvPr id="8" name="Group 7">
            <a:extLst>
              <a:ext uri="{FF2B5EF4-FFF2-40B4-BE49-F238E27FC236}">
                <a16:creationId xmlns:a16="http://schemas.microsoft.com/office/drawing/2014/main" id="{958BA43A-F093-FBDA-013C-D589DF45A4DE}"/>
              </a:ext>
            </a:extLst>
          </p:cNvPr>
          <p:cNvGrpSpPr/>
          <p:nvPr/>
        </p:nvGrpSpPr>
        <p:grpSpPr>
          <a:xfrm>
            <a:off x="1790752" y="3909052"/>
            <a:ext cx="1892240" cy="1824304"/>
            <a:chOff x="-74318" y="2284583"/>
            <a:chExt cx="1892240" cy="1824304"/>
          </a:xfrm>
        </p:grpSpPr>
        <p:sp>
          <p:nvSpPr>
            <p:cNvPr id="12" name="TextBox 11">
              <a:extLst>
                <a:ext uri="{FF2B5EF4-FFF2-40B4-BE49-F238E27FC236}">
                  <a16:creationId xmlns:a16="http://schemas.microsoft.com/office/drawing/2014/main" id="{D8118773-8C01-EF49-72C0-03EC203F50B6}"/>
                </a:ext>
              </a:extLst>
            </p:cNvPr>
            <p:cNvSpPr txBox="1"/>
            <p:nvPr/>
          </p:nvSpPr>
          <p:spPr>
            <a:xfrm>
              <a:off x="-74318" y="3554889"/>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Tricia Hutchinson, PHR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HR Generalist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tricia.hutchinson@lpl.com</a:t>
              </a:r>
            </a:p>
          </p:txBody>
        </p:sp>
        <p:pic>
          <p:nvPicPr>
            <p:cNvPr id="9" name="Picture 8">
              <a:extLst>
                <a:ext uri="{FF2B5EF4-FFF2-40B4-BE49-F238E27FC236}">
                  <a16:creationId xmlns:a16="http://schemas.microsoft.com/office/drawing/2014/main" id="{EFD96A36-73F4-EB95-4B07-20C7D9B5EA49}"/>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316559" y="2284583"/>
              <a:ext cx="1095825" cy="1219817"/>
            </a:xfrm>
            <a:prstGeom prst="rect">
              <a:avLst/>
            </a:prstGeom>
          </p:spPr>
        </p:pic>
      </p:grpSp>
      <p:sp>
        <p:nvSpPr>
          <p:cNvPr id="18" name="TextBox 17">
            <a:extLst>
              <a:ext uri="{FF2B5EF4-FFF2-40B4-BE49-F238E27FC236}">
                <a16:creationId xmlns:a16="http://schemas.microsoft.com/office/drawing/2014/main" id="{47671AE8-02C2-C0A3-8E94-FDA74F2981A1}"/>
              </a:ext>
            </a:extLst>
          </p:cNvPr>
          <p:cNvSpPr txBox="1"/>
          <p:nvPr/>
        </p:nvSpPr>
        <p:spPr>
          <a:xfrm>
            <a:off x="747218" y="5116483"/>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Stephen Locker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Associate Recruiter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s.locker@lpl.com</a:t>
            </a:r>
          </a:p>
        </p:txBody>
      </p:sp>
      <p:pic>
        <p:nvPicPr>
          <p:cNvPr id="20" name="Picture 19">
            <a:extLst>
              <a:ext uri="{FF2B5EF4-FFF2-40B4-BE49-F238E27FC236}">
                <a16:creationId xmlns:a16="http://schemas.microsoft.com/office/drawing/2014/main" id="{BA64D3D6-7A93-720C-5645-A9B35DCC660A}"/>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923262" y="3912118"/>
            <a:ext cx="1067661" cy="1204365"/>
          </a:xfrm>
          <a:prstGeom prst="rect">
            <a:avLst/>
          </a:prstGeom>
        </p:spPr>
      </p:pic>
    </p:spTree>
    <p:extLst>
      <p:ext uri="{BB962C8B-B14F-4D97-AF65-F5344CB8AC3E}">
        <p14:creationId xmlns:p14="http://schemas.microsoft.com/office/powerpoint/2010/main" val="33712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60" name="TextBox 59">
            <a:extLst>
              <a:ext uri="{FF2B5EF4-FFF2-40B4-BE49-F238E27FC236}">
                <a16:creationId xmlns:a16="http://schemas.microsoft.com/office/drawing/2014/main" id="{54A9D8F4-30CB-47EE-BA31-1EC98534AE41}"/>
              </a:ext>
            </a:extLst>
          </p:cNvPr>
          <p:cNvSpPr txBox="1"/>
          <p:nvPr/>
        </p:nvSpPr>
        <p:spPr>
          <a:xfrm>
            <a:off x="4441043" y="2941293"/>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Susan Andre</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Transition Support Partner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susan.andre@lpl.com</a:t>
            </a:r>
          </a:p>
        </p:txBody>
      </p:sp>
      <p:sp>
        <p:nvSpPr>
          <p:cNvPr id="20" name="TextBox 19">
            <a:extLst>
              <a:ext uri="{FF2B5EF4-FFF2-40B4-BE49-F238E27FC236}">
                <a16:creationId xmlns:a16="http://schemas.microsoft.com/office/drawing/2014/main" id="{70128BDC-FF47-4A2D-B893-D15A91F631F1}"/>
              </a:ext>
            </a:extLst>
          </p:cNvPr>
          <p:cNvSpPr txBox="1"/>
          <p:nvPr/>
        </p:nvSpPr>
        <p:spPr>
          <a:xfrm>
            <a:off x="3165112" y="2934520"/>
            <a:ext cx="178409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Shannon Lattal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Onboarding and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Integration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816-8007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Shannon.latal@lpl.com</a:t>
            </a:r>
          </a:p>
        </p:txBody>
      </p:sp>
      <p:pic>
        <p:nvPicPr>
          <p:cNvPr id="21" name="Picture 20">
            <a:extLst>
              <a:ext uri="{FF2B5EF4-FFF2-40B4-BE49-F238E27FC236}">
                <a16:creationId xmlns:a16="http://schemas.microsoft.com/office/drawing/2014/main" id="{9EB3B741-587E-454E-AB21-3B4D15AEB4FE}"/>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3523100" y="1761060"/>
            <a:ext cx="1083787" cy="1145607"/>
          </a:xfrm>
          <a:prstGeom prst="rect">
            <a:avLst/>
          </a:prstGeom>
        </p:spPr>
      </p:pic>
      <p:pic>
        <p:nvPicPr>
          <p:cNvPr id="5" name="Picture 4">
            <a:extLst>
              <a:ext uri="{FF2B5EF4-FFF2-40B4-BE49-F238E27FC236}">
                <a16:creationId xmlns:a16="http://schemas.microsoft.com/office/drawing/2014/main" id="{63A37A79-923D-4FF3-B988-B3EB5DF987C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1578"/>
          <a:stretch/>
        </p:blipFill>
        <p:spPr>
          <a:xfrm>
            <a:off x="4859162" y="1744283"/>
            <a:ext cx="1051016" cy="1163682"/>
          </a:xfrm>
          <a:prstGeom prst="rect">
            <a:avLst/>
          </a:prstGeom>
        </p:spPr>
      </p:pic>
      <p:sp>
        <p:nvSpPr>
          <p:cNvPr id="19" name="TextBox 18">
            <a:extLst>
              <a:ext uri="{FF2B5EF4-FFF2-40B4-BE49-F238E27FC236}">
                <a16:creationId xmlns:a16="http://schemas.microsoft.com/office/drawing/2014/main" id="{F64250FC-CDB2-3242-2C6A-42BD106C80D7}"/>
              </a:ext>
            </a:extLst>
          </p:cNvPr>
          <p:cNvSpPr txBox="1"/>
          <p:nvPr/>
        </p:nvSpPr>
        <p:spPr>
          <a:xfrm>
            <a:off x="797793" y="5106824"/>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Diana Heinimann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Commissions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816-8017</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diana.heinimann@lpl.com</a:t>
            </a:r>
          </a:p>
        </p:txBody>
      </p:sp>
      <p:pic>
        <p:nvPicPr>
          <p:cNvPr id="7" name="Picture 6">
            <a:extLst>
              <a:ext uri="{FF2B5EF4-FFF2-40B4-BE49-F238E27FC236}">
                <a16:creationId xmlns:a16="http://schemas.microsoft.com/office/drawing/2014/main" id="{24151AE5-56EB-CEAE-42A9-5E6B1247A9B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55077" y="3892742"/>
            <a:ext cx="1129131" cy="1186660"/>
          </a:xfrm>
          <a:prstGeom prst="rect">
            <a:avLst/>
          </a:prstGeom>
        </p:spPr>
      </p:pic>
      <p:sp>
        <p:nvSpPr>
          <p:cNvPr id="26" name="TextBox 25">
            <a:extLst>
              <a:ext uri="{FF2B5EF4-FFF2-40B4-BE49-F238E27FC236}">
                <a16:creationId xmlns:a16="http://schemas.microsoft.com/office/drawing/2014/main" id="{F74CDEB4-4C2A-BB2F-8488-7A6399E76433}"/>
              </a:ext>
            </a:extLst>
          </p:cNvPr>
          <p:cNvSpPr txBox="1"/>
          <p:nvPr/>
        </p:nvSpPr>
        <p:spPr>
          <a:xfrm>
            <a:off x="3371962" y="5124560"/>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Raymond Miller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Accountant II</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816-8038</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raymond.miller2@lpl.com</a:t>
            </a:r>
          </a:p>
        </p:txBody>
      </p:sp>
      <p:sp>
        <p:nvSpPr>
          <p:cNvPr id="32" name="TextBox 31">
            <a:extLst>
              <a:ext uri="{FF2B5EF4-FFF2-40B4-BE49-F238E27FC236}">
                <a16:creationId xmlns:a16="http://schemas.microsoft.com/office/drawing/2014/main" id="{5F9E3FEF-6873-B691-CAE8-D90130DA2C2D}"/>
              </a:ext>
            </a:extLst>
          </p:cNvPr>
          <p:cNvSpPr txBox="1"/>
          <p:nvPr/>
        </p:nvSpPr>
        <p:spPr>
          <a:xfrm>
            <a:off x="5715732" y="2942591"/>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Toni Dunlap</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Virtual Relationship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t.dunlap@lpl.com</a:t>
            </a:r>
          </a:p>
        </p:txBody>
      </p:sp>
      <p:pic>
        <p:nvPicPr>
          <p:cNvPr id="33" name="Picture 32">
            <a:extLst>
              <a:ext uri="{FF2B5EF4-FFF2-40B4-BE49-F238E27FC236}">
                <a16:creationId xmlns:a16="http://schemas.microsoft.com/office/drawing/2014/main" id="{297CCB04-B4F3-41D9-F66B-50529C79D3E9}"/>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152460" y="1715957"/>
            <a:ext cx="1051017" cy="1190886"/>
          </a:xfrm>
          <a:prstGeom prst="rect">
            <a:avLst/>
          </a:prstGeom>
        </p:spPr>
      </p:pic>
      <p:sp>
        <p:nvSpPr>
          <p:cNvPr id="8" name="TextBox 7">
            <a:extLst>
              <a:ext uri="{FF2B5EF4-FFF2-40B4-BE49-F238E27FC236}">
                <a16:creationId xmlns:a16="http://schemas.microsoft.com/office/drawing/2014/main" id="{69303C4F-8DA9-A554-D90C-9B94E181CF77}"/>
              </a:ext>
            </a:extLst>
          </p:cNvPr>
          <p:cNvSpPr txBox="1"/>
          <p:nvPr/>
        </p:nvSpPr>
        <p:spPr>
          <a:xfrm>
            <a:off x="2120757" y="5121575"/>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Donna Coggins</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Senior Accounting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816-8026</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d.k.coggins@lpl.com</a:t>
            </a:r>
          </a:p>
        </p:txBody>
      </p:sp>
      <p:sp>
        <p:nvSpPr>
          <p:cNvPr id="13" name="TextBox 12">
            <a:extLst>
              <a:ext uri="{FF2B5EF4-FFF2-40B4-BE49-F238E27FC236}">
                <a16:creationId xmlns:a16="http://schemas.microsoft.com/office/drawing/2014/main" id="{94CE3888-700C-0190-2F11-BB6A1CBC5CA8}"/>
              </a:ext>
            </a:extLst>
          </p:cNvPr>
          <p:cNvSpPr txBox="1"/>
          <p:nvPr/>
        </p:nvSpPr>
        <p:spPr>
          <a:xfrm>
            <a:off x="7003445" y="2950402"/>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Angela Boykin-Wiley</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Virtual Relationship Specialist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816-8032</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a.boykin@lpl.com</a:t>
            </a:r>
          </a:p>
        </p:txBody>
      </p:sp>
      <p:pic>
        <p:nvPicPr>
          <p:cNvPr id="18" name="Picture 17">
            <a:extLst>
              <a:ext uri="{FF2B5EF4-FFF2-40B4-BE49-F238E27FC236}">
                <a16:creationId xmlns:a16="http://schemas.microsoft.com/office/drawing/2014/main" id="{8FC86673-B454-BB08-4A09-7EB739486A1E}"/>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r="-2827"/>
          <a:stretch/>
        </p:blipFill>
        <p:spPr>
          <a:xfrm>
            <a:off x="7370750" y="1715957"/>
            <a:ext cx="1121163" cy="1224234"/>
          </a:xfrm>
          <a:prstGeom prst="rect">
            <a:avLst/>
          </a:prstGeom>
        </p:spPr>
      </p:pic>
      <p:pic>
        <p:nvPicPr>
          <p:cNvPr id="10" name="Picture 9">
            <a:extLst>
              <a:ext uri="{FF2B5EF4-FFF2-40B4-BE49-F238E27FC236}">
                <a16:creationId xmlns:a16="http://schemas.microsoft.com/office/drawing/2014/main" id="{B2457E75-31CD-DB38-3E18-23DC9B5FE632}"/>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527069" y="3903263"/>
            <a:ext cx="1105179" cy="1180369"/>
          </a:xfrm>
          <a:prstGeom prst="rect">
            <a:avLst/>
          </a:prstGeom>
        </p:spPr>
      </p:pic>
      <p:sp>
        <p:nvSpPr>
          <p:cNvPr id="9" name="TextBox 8">
            <a:extLst>
              <a:ext uri="{FF2B5EF4-FFF2-40B4-BE49-F238E27FC236}">
                <a16:creationId xmlns:a16="http://schemas.microsoft.com/office/drawing/2014/main" id="{033DEEF5-1D15-F92E-08EC-24931FBD6FB1}"/>
              </a:ext>
            </a:extLst>
          </p:cNvPr>
          <p:cNvSpPr txBox="1"/>
          <p:nvPr/>
        </p:nvSpPr>
        <p:spPr>
          <a:xfrm>
            <a:off x="4643988" y="5123406"/>
            <a:ext cx="1393363"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MJ Mulligan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Director of Training</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(516) 444-3214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mj.mulligan@lpl.com</a:t>
            </a:r>
          </a:p>
        </p:txBody>
      </p:sp>
      <p:sp>
        <p:nvSpPr>
          <p:cNvPr id="14" name="TextBox 13">
            <a:extLst>
              <a:ext uri="{FF2B5EF4-FFF2-40B4-BE49-F238E27FC236}">
                <a16:creationId xmlns:a16="http://schemas.microsoft.com/office/drawing/2014/main" id="{DAD18622-C724-7BB2-6E32-2ABAC0E343EB}"/>
              </a:ext>
            </a:extLst>
          </p:cNvPr>
          <p:cNvSpPr txBox="1"/>
          <p:nvPr/>
        </p:nvSpPr>
        <p:spPr>
          <a:xfrm>
            <a:off x="5670756" y="5113936"/>
            <a:ext cx="1892240"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Adesh Hariprashad</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Associate Trainer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(516) 327-7964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adesh.hariprashad@lpl.com</a:t>
            </a:r>
          </a:p>
        </p:txBody>
      </p:sp>
      <p:pic>
        <p:nvPicPr>
          <p:cNvPr id="22" name="Picture 21">
            <a:extLst>
              <a:ext uri="{FF2B5EF4-FFF2-40B4-BE49-F238E27FC236}">
                <a16:creationId xmlns:a16="http://schemas.microsoft.com/office/drawing/2014/main" id="{BD9B498D-3143-738C-8EFE-0D69B55775CE}"/>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102916" y="3903262"/>
            <a:ext cx="1050085" cy="1176139"/>
          </a:xfrm>
          <a:prstGeom prst="rect">
            <a:avLst/>
          </a:prstGeom>
        </p:spPr>
      </p:pic>
      <p:pic>
        <p:nvPicPr>
          <p:cNvPr id="24" name="Picture 23">
            <a:extLst>
              <a:ext uri="{FF2B5EF4-FFF2-40B4-BE49-F238E27FC236}">
                <a16:creationId xmlns:a16="http://schemas.microsoft.com/office/drawing/2014/main" id="{F911638A-D980-2FAB-C45A-79042E85F372}"/>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4815162" y="3903263"/>
            <a:ext cx="1105802" cy="1186660"/>
          </a:xfrm>
          <a:prstGeom prst="rect">
            <a:avLst/>
          </a:prstGeom>
        </p:spPr>
      </p:pic>
      <p:pic>
        <p:nvPicPr>
          <p:cNvPr id="11" name="Picture 10">
            <a:extLst>
              <a:ext uri="{FF2B5EF4-FFF2-40B4-BE49-F238E27FC236}">
                <a16:creationId xmlns:a16="http://schemas.microsoft.com/office/drawing/2014/main" id="{5BD3BB1A-8C7D-1BD5-89B4-8D643E2703CF}"/>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7363202" y="3892742"/>
            <a:ext cx="1121163" cy="1180233"/>
          </a:xfrm>
          <a:prstGeom prst="rect">
            <a:avLst/>
          </a:prstGeom>
        </p:spPr>
      </p:pic>
      <p:sp>
        <p:nvSpPr>
          <p:cNvPr id="15" name="TextBox 14">
            <a:extLst>
              <a:ext uri="{FF2B5EF4-FFF2-40B4-BE49-F238E27FC236}">
                <a16:creationId xmlns:a16="http://schemas.microsoft.com/office/drawing/2014/main" id="{3A5153F0-D85E-9384-73AA-471DA5DAA23D}"/>
              </a:ext>
            </a:extLst>
          </p:cNvPr>
          <p:cNvSpPr txBox="1"/>
          <p:nvPr/>
        </p:nvSpPr>
        <p:spPr>
          <a:xfrm>
            <a:off x="7248095" y="5066202"/>
            <a:ext cx="1393363" cy="680956"/>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William T. Brice</a:t>
            </a:r>
          </a:p>
          <a:p>
            <a:pPr algn="ct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Director of Advisor Development</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816-8040</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william.brice@lpl.com</a:t>
            </a:r>
          </a:p>
        </p:txBody>
      </p:sp>
      <p:sp>
        <p:nvSpPr>
          <p:cNvPr id="16" name="TextBox 15">
            <a:extLst>
              <a:ext uri="{FF2B5EF4-FFF2-40B4-BE49-F238E27FC236}">
                <a16:creationId xmlns:a16="http://schemas.microsoft.com/office/drawing/2014/main" id="{1FD1FC62-ACD8-B2C4-40DC-6500DD1CE54A}"/>
              </a:ext>
            </a:extLst>
          </p:cNvPr>
          <p:cNvSpPr txBox="1"/>
          <p:nvPr/>
        </p:nvSpPr>
        <p:spPr>
          <a:xfrm>
            <a:off x="594006" y="2929308"/>
            <a:ext cx="1770860" cy="677108"/>
          </a:xfrm>
          <a:prstGeom prst="rect">
            <a:avLst/>
          </a:prstGeom>
          <a:noFill/>
        </p:spPr>
        <p:txBody>
          <a:bodyPr wrap="square" rtlCol="0">
            <a:spAutoFit/>
          </a:bodyPr>
          <a:lstStyle/>
          <a:p>
            <a:pPr algn="ctr" defTabSz="685766" fontAlgn="base">
              <a:spcBef>
                <a:spcPct val="0"/>
              </a:spcBef>
              <a:spcAft>
                <a:spcPct val="0"/>
              </a:spcAft>
              <a:defRPr/>
            </a:pPr>
            <a:r>
              <a:rPr lang="en-US" sz="800" b="1" dirty="0">
                <a:solidFill>
                  <a:srgbClr val="56565A"/>
                </a:solidFill>
                <a:latin typeface="Arial" panose="020B0604020202020204" pitchFamily="34" charset="0"/>
                <a:ea typeface="Noto Sans" panose="020B0502040504020204" pitchFamily="34"/>
                <a:cs typeface="Arial" panose="020B0604020202020204" pitchFamily="34" charset="0"/>
              </a:rPr>
              <a:t>Casey Hall</a:t>
            </a:r>
          </a:p>
          <a:p>
            <a:pPr algn="ctr" defTabSz="685766" fontAlgn="base">
              <a:spcBef>
                <a:spcPct val="0"/>
              </a:spcBef>
              <a:spcAft>
                <a:spcPct val="0"/>
              </a:spcAft>
              <a:defRPr/>
            </a:pP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Director of Onboarding &amp;</a:t>
            </a:r>
          </a:p>
          <a:p>
            <a:pPr algn="ctr" defTabSz="685766" fontAlgn="base">
              <a:spcBef>
                <a:spcPct val="0"/>
              </a:spcBef>
              <a:spcAft>
                <a:spcPct val="0"/>
              </a:spcAft>
              <a:defRPr/>
            </a:pPr>
            <a:r>
              <a:rPr lang="en-US" sz="750" i="1" dirty="0">
                <a:solidFill>
                  <a:srgbClr val="56565A"/>
                </a:solidFill>
                <a:latin typeface="Arial" panose="020B0604020202020204" pitchFamily="34" charset="0"/>
                <a:ea typeface="Noto Sans" panose="020B0502040504020204" pitchFamily="34"/>
                <a:cs typeface="Arial" panose="020B0604020202020204" pitchFamily="34" charset="0"/>
              </a:rPr>
              <a:t>Integration</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816-8042</a:t>
            </a:r>
          </a:p>
          <a:p>
            <a:pPr algn="ctr" defTabSz="685766" fontAlgn="base">
              <a:spcBef>
                <a:spcPct val="0"/>
              </a:spcBef>
              <a:spcAft>
                <a:spcPct val="0"/>
              </a:spcAft>
              <a:defRPr/>
            </a:pP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casey.g.hall@lpl.com</a:t>
            </a:r>
          </a:p>
        </p:txBody>
      </p:sp>
      <p:pic>
        <p:nvPicPr>
          <p:cNvPr id="27" name="Picture 26">
            <a:extLst>
              <a:ext uri="{FF2B5EF4-FFF2-40B4-BE49-F238E27FC236}">
                <a16:creationId xmlns:a16="http://schemas.microsoft.com/office/drawing/2014/main" id="{4868B8CD-FC63-7FF7-19C3-049B2DB3F474}"/>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946652" y="1744283"/>
            <a:ext cx="1032322" cy="1162384"/>
          </a:xfrm>
          <a:prstGeom prst="rect">
            <a:avLst/>
          </a:prstGeom>
        </p:spPr>
      </p:pic>
      <p:pic>
        <p:nvPicPr>
          <p:cNvPr id="23" name="Picture 22">
            <a:extLst>
              <a:ext uri="{FF2B5EF4-FFF2-40B4-BE49-F238E27FC236}">
                <a16:creationId xmlns:a16="http://schemas.microsoft.com/office/drawing/2014/main" id="{3EB4A0C5-623C-A699-8915-D73927E07C1A}"/>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2266160" y="3903262"/>
            <a:ext cx="1098802" cy="1176139"/>
          </a:xfrm>
          <a:prstGeom prst="rect">
            <a:avLst/>
          </a:prstGeom>
        </p:spPr>
      </p:pic>
      <p:sp>
        <p:nvSpPr>
          <p:cNvPr id="28" name="TextBox 27">
            <a:extLst>
              <a:ext uri="{FF2B5EF4-FFF2-40B4-BE49-F238E27FC236}">
                <a16:creationId xmlns:a16="http://schemas.microsoft.com/office/drawing/2014/main" id="{19A564FE-665B-2E84-6139-12BFF31CB1C3}"/>
              </a:ext>
            </a:extLst>
          </p:cNvPr>
          <p:cNvSpPr txBox="1"/>
          <p:nvPr/>
        </p:nvSpPr>
        <p:spPr>
          <a:xfrm>
            <a:off x="1858515" y="2923437"/>
            <a:ext cx="1784092" cy="657872"/>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Kristin Hill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Onboarding and </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Integration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816-8039</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kristin.hill@lpl.com</a:t>
            </a:r>
          </a:p>
        </p:txBody>
      </p:sp>
      <p:pic>
        <p:nvPicPr>
          <p:cNvPr id="29" name="Picture 28">
            <a:extLst>
              <a:ext uri="{FF2B5EF4-FFF2-40B4-BE49-F238E27FC236}">
                <a16:creationId xmlns:a16="http://schemas.microsoft.com/office/drawing/2014/main" id="{1430937C-B150-BD36-4EED-2B7A21F84578}"/>
              </a:ext>
            </a:extLst>
          </p:cNvPr>
          <p:cNvPicPr>
            <a:picLocks noChangeAspect="1"/>
          </p:cNvPicPr>
          <p:nvPr/>
        </p:nvPicPr>
        <p:blipFill>
          <a:blip r:embed="rId13" cstate="screen">
            <a:extLst>
              <a:ext uri="{28A0092B-C50C-407E-A947-70E740481C1C}">
                <a14:useLocalDpi xmlns:a14="http://schemas.microsoft.com/office/drawing/2010/main" val="0"/>
              </a:ext>
            </a:extLst>
          </a:blip>
          <a:srcRect/>
          <a:stretch/>
        </p:blipFill>
        <p:spPr>
          <a:xfrm>
            <a:off x="2230527" y="1749305"/>
            <a:ext cx="1032540" cy="1157362"/>
          </a:xfrm>
          <a:prstGeom prst="rect">
            <a:avLst/>
          </a:prstGeom>
        </p:spPr>
      </p:pic>
    </p:spTree>
    <p:extLst>
      <p:ext uri="{BB962C8B-B14F-4D97-AF65-F5344CB8AC3E}">
        <p14:creationId xmlns:p14="http://schemas.microsoft.com/office/powerpoint/2010/main" val="49655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Home Office Staff</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47" name="TextBox 46">
            <a:extLst>
              <a:ext uri="{FF2B5EF4-FFF2-40B4-BE49-F238E27FC236}">
                <a16:creationId xmlns:a16="http://schemas.microsoft.com/office/drawing/2014/main" id="{3ED4DFE3-FE3E-4103-B1C9-325D1A278FA5}"/>
              </a:ext>
            </a:extLst>
          </p:cNvPr>
          <p:cNvSpPr txBox="1"/>
          <p:nvPr/>
        </p:nvSpPr>
        <p:spPr>
          <a:xfrm>
            <a:off x="5561299" y="3261479"/>
            <a:ext cx="1494982"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Chris Freeman</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Technology Systems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816-8025</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christopher.freeman@lpl.com</a:t>
            </a:r>
          </a:p>
        </p:txBody>
      </p:sp>
      <p:sp>
        <p:nvSpPr>
          <p:cNvPr id="48" name="TextBox 47">
            <a:extLst>
              <a:ext uri="{FF2B5EF4-FFF2-40B4-BE49-F238E27FC236}">
                <a16:creationId xmlns:a16="http://schemas.microsoft.com/office/drawing/2014/main" id="{3BC34E68-7C34-476C-A847-699C79E1CE34}"/>
              </a:ext>
            </a:extLst>
          </p:cNvPr>
          <p:cNvSpPr txBox="1"/>
          <p:nvPr/>
        </p:nvSpPr>
        <p:spPr>
          <a:xfrm>
            <a:off x="3519967" y="3272133"/>
            <a:ext cx="179222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Matt Danner</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Technology Systems Manager</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816-8024</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matt.danner@lpl.com</a:t>
            </a:r>
          </a:p>
        </p:txBody>
      </p:sp>
      <p:pic>
        <p:nvPicPr>
          <p:cNvPr id="22" name="Picture 21">
            <a:extLst>
              <a:ext uri="{FF2B5EF4-FFF2-40B4-BE49-F238E27FC236}">
                <a16:creationId xmlns:a16="http://schemas.microsoft.com/office/drawing/2014/main" id="{664ACBF1-7BB1-48F5-9FFA-BA748A3A8A1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5639139" y="1791630"/>
            <a:ext cx="1291231" cy="1429373"/>
          </a:xfrm>
          <a:prstGeom prst="rect">
            <a:avLst/>
          </a:prstGeom>
        </p:spPr>
      </p:pic>
      <p:pic>
        <p:nvPicPr>
          <p:cNvPr id="23" name="Picture 22">
            <a:extLst>
              <a:ext uri="{FF2B5EF4-FFF2-40B4-BE49-F238E27FC236}">
                <a16:creationId xmlns:a16="http://schemas.microsoft.com/office/drawing/2014/main" id="{4C87B530-6314-4DDC-AB8F-579463D2CD3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0088"/>
          <a:stretch/>
        </p:blipFill>
        <p:spPr>
          <a:xfrm>
            <a:off x="3742324" y="1791630"/>
            <a:ext cx="1401186" cy="1429373"/>
          </a:xfrm>
          <a:prstGeom prst="rect">
            <a:avLst/>
          </a:prstGeom>
        </p:spPr>
      </p:pic>
      <p:sp>
        <p:nvSpPr>
          <p:cNvPr id="4" name="TextBox 3">
            <a:extLst>
              <a:ext uri="{FF2B5EF4-FFF2-40B4-BE49-F238E27FC236}">
                <a16:creationId xmlns:a16="http://schemas.microsoft.com/office/drawing/2014/main" id="{6B6E5FDC-EF83-4F90-CE3C-0FEF9FB8600F}"/>
              </a:ext>
            </a:extLst>
          </p:cNvPr>
          <p:cNvSpPr txBox="1"/>
          <p:nvPr/>
        </p:nvSpPr>
        <p:spPr>
          <a:xfrm>
            <a:off x="1790572" y="3279166"/>
            <a:ext cx="1792226" cy="553998"/>
          </a:xfrm>
          <a:prstGeom prst="rect">
            <a:avLst/>
          </a:prstGeom>
          <a:noFill/>
        </p:spPr>
        <p:txBody>
          <a:bodyPr wrap="square" rtlCol="0">
            <a:spAutoFit/>
          </a:bodyPr>
          <a:lstStyle/>
          <a:p>
            <a:pPr algn="ctr"/>
            <a:r>
              <a:rPr lang="en-US" sz="825" b="1" dirty="0">
                <a:solidFill>
                  <a:srgbClr val="56565A"/>
                </a:solidFill>
                <a:latin typeface="Arial" panose="020B0604020202020204" pitchFamily="34" charset="0"/>
                <a:ea typeface="Noto Sans" panose="020B0502040504020204" pitchFamily="34"/>
                <a:cs typeface="Arial" panose="020B0604020202020204" pitchFamily="34" charset="0"/>
              </a:rPr>
              <a:t>Brandon Beall</a:t>
            </a:r>
          </a:p>
          <a:p>
            <a:pPr algn="ctr"/>
            <a:r>
              <a:rPr lang="en-US" sz="675" i="1" dirty="0">
                <a:solidFill>
                  <a:srgbClr val="56565A"/>
                </a:solidFill>
                <a:latin typeface="Arial" panose="020B0604020202020204" pitchFamily="34" charset="0"/>
                <a:ea typeface="Noto Sans" panose="020B0502040504020204" pitchFamily="34"/>
                <a:cs typeface="Arial" panose="020B0604020202020204" pitchFamily="34" charset="0"/>
              </a:rPr>
              <a:t>Sr. Manager of Technology and Data</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(704) 816-8033</a:t>
            </a:r>
          </a:p>
          <a:p>
            <a:pPr algn="ctr"/>
            <a:r>
              <a:rPr lang="en-US" sz="750" dirty="0">
                <a:solidFill>
                  <a:srgbClr val="56565A"/>
                </a:solidFill>
                <a:latin typeface="Arial" panose="020B0604020202020204" pitchFamily="34" charset="0"/>
                <a:ea typeface="Noto Sans" panose="020B0502040504020204" pitchFamily="34"/>
                <a:cs typeface="Arial" panose="020B0604020202020204" pitchFamily="34" charset="0"/>
              </a:rPr>
              <a:t>brandon.beall@lpl.com</a:t>
            </a:r>
          </a:p>
        </p:txBody>
      </p:sp>
      <p:pic>
        <p:nvPicPr>
          <p:cNvPr id="5" name="Picture 4">
            <a:extLst>
              <a:ext uri="{FF2B5EF4-FFF2-40B4-BE49-F238E27FC236}">
                <a16:creationId xmlns:a16="http://schemas.microsoft.com/office/drawing/2014/main" id="{0A9B0F2A-F54D-79BC-EC1A-FEB44CF1398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043791" y="1791630"/>
            <a:ext cx="1223889" cy="1422338"/>
          </a:xfrm>
          <a:prstGeom prst="rect">
            <a:avLst/>
          </a:prstGeom>
        </p:spPr>
      </p:pic>
    </p:spTree>
    <p:extLst>
      <p:ext uri="{BB962C8B-B14F-4D97-AF65-F5344CB8AC3E}">
        <p14:creationId xmlns:p14="http://schemas.microsoft.com/office/powerpoint/2010/main" val="11323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Advisor Development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4" name="Content Placeholder 2">
            <a:extLst>
              <a:ext uri="{FF2B5EF4-FFF2-40B4-BE49-F238E27FC236}">
                <a16:creationId xmlns:a16="http://schemas.microsoft.com/office/drawing/2014/main" id="{323DEDB2-1776-4CAB-8BE4-E187115BAF70}"/>
              </a:ext>
            </a:extLst>
          </p:cNvPr>
          <p:cNvSpPr txBox="1">
            <a:spLocks/>
          </p:cNvSpPr>
          <p:nvPr/>
        </p:nvSpPr>
        <p:spPr>
          <a:xfrm>
            <a:off x="556039" y="1806510"/>
            <a:ext cx="3964339" cy="81085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Create Revenue &amp; Value For Your Practice</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Rectangle 6">
            <a:extLst>
              <a:ext uri="{FF2B5EF4-FFF2-40B4-BE49-F238E27FC236}">
                <a16:creationId xmlns:a16="http://schemas.microsoft.com/office/drawing/2014/main" id="{EEF90A26-3C4E-4739-8583-F111DE19E76B}"/>
              </a:ext>
            </a:extLst>
          </p:cNvPr>
          <p:cNvSpPr/>
          <p:nvPr/>
        </p:nvSpPr>
        <p:spPr>
          <a:xfrm>
            <a:off x="491794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Right 9">
            <a:extLst>
              <a:ext uri="{FF2B5EF4-FFF2-40B4-BE49-F238E27FC236}">
                <a16:creationId xmlns:a16="http://schemas.microsoft.com/office/drawing/2014/main" id="{827AA247-8035-40E8-9C24-9BA5EC0D0FA2}"/>
              </a:ext>
            </a:extLst>
          </p:cNvPr>
          <p:cNvSpPr/>
          <p:nvPr/>
        </p:nvSpPr>
        <p:spPr>
          <a:xfrm>
            <a:off x="5548230" y="338984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65A5CA65-9223-4B45-98E7-B21FC88DFB34}"/>
              </a:ext>
            </a:extLst>
          </p:cNvPr>
          <p:cNvSpPr/>
          <p:nvPr/>
        </p:nvSpPr>
        <p:spPr>
          <a:xfrm>
            <a:off x="6426305" y="3393215"/>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3F508504-CB16-4296-8C29-55B09DA6A9B6}"/>
              </a:ext>
            </a:extLst>
          </p:cNvPr>
          <p:cNvSpPr/>
          <p:nvPr/>
        </p:nvSpPr>
        <p:spPr>
          <a:xfrm>
            <a:off x="7327079" y="3402042"/>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Arrow: Right 21">
            <a:extLst>
              <a:ext uri="{FF2B5EF4-FFF2-40B4-BE49-F238E27FC236}">
                <a16:creationId xmlns:a16="http://schemas.microsoft.com/office/drawing/2014/main" id="{5F812AA1-AEF9-4DBA-8D90-7D501FF2154E}"/>
              </a:ext>
            </a:extLst>
          </p:cNvPr>
          <p:cNvSpPr/>
          <p:nvPr/>
        </p:nvSpPr>
        <p:spPr>
          <a:xfrm>
            <a:off x="8187424" y="3389843"/>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row: Right 26">
            <a:extLst>
              <a:ext uri="{FF2B5EF4-FFF2-40B4-BE49-F238E27FC236}">
                <a16:creationId xmlns:a16="http://schemas.microsoft.com/office/drawing/2014/main" id="{1F668BEE-D662-43DF-AC9D-0A9171E4118E}"/>
              </a:ext>
            </a:extLst>
          </p:cNvPr>
          <p:cNvSpPr/>
          <p:nvPr/>
        </p:nvSpPr>
        <p:spPr>
          <a:xfrm>
            <a:off x="6033344" y="3936759"/>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AC908594-0A78-B6D1-3DB6-89062CE06CCA}"/>
              </a:ext>
            </a:extLst>
          </p:cNvPr>
          <p:cNvSpPr txBox="1">
            <a:spLocks/>
          </p:cNvSpPr>
          <p:nvPr/>
        </p:nvSpPr>
        <p:spPr>
          <a:xfrm>
            <a:off x="901758" y="2554815"/>
            <a:ext cx="3964339"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Whether you are looking to begin a career in financial   services, want to expand your practice through acquisitions or build a meaningful continuation for your practice, Advisor Development delivers highly effective, multi-faceted programs designed to meet your business needs.</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30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Starting a career in financial advising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Growing practices through acquisitions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Adding producers to your office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Partnerships with other advisors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Succession planning</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11" name="Picture 10">
            <a:extLst>
              <a:ext uri="{FF2B5EF4-FFF2-40B4-BE49-F238E27FC236}">
                <a16:creationId xmlns:a16="http://schemas.microsoft.com/office/drawing/2014/main" id="{07644E62-48C3-1E3B-0B5E-1BAD7EE106C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5433" y="2617366"/>
            <a:ext cx="3321327" cy="2214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77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Advisor &amp; Institution Training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Customized Training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b="0" i="0" dirty="0">
                <a:solidFill>
                  <a:srgbClr val="3A3A3A"/>
                </a:solidFill>
                <a:effectLst/>
                <a:latin typeface="Arial" panose="020B0604020202020204" pitchFamily="34" charset="0"/>
                <a:cs typeface="Arial" panose="020B0604020202020204" pitchFamily="34" charset="0"/>
              </a:rPr>
              <a:t>Our Training team</a:t>
            </a:r>
            <a:r>
              <a:rPr lang="en-US" sz="1200" dirty="0">
                <a:solidFill>
                  <a:srgbClr val="3A3A3A"/>
                </a:solidFill>
                <a:latin typeface="Arial" panose="020B0604020202020204" pitchFamily="34" charset="0"/>
                <a:cs typeface="Arial" panose="020B0604020202020204" pitchFamily="34" charset="0"/>
              </a:rPr>
              <a:t>’s goal </a:t>
            </a:r>
            <a:r>
              <a:rPr lang="en-US" sz="1200" b="0" i="0" dirty="0">
                <a:solidFill>
                  <a:srgbClr val="3A3A3A"/>
                </a:solidFill>
                <a:effectLst/>
                <a:latin typeface="Arial" panose="020B0604020202020204" pitchFamily="34" charset="0"/>
                <a:cs typeface="Arial" panose="020B0604020202020204" pitchFamily="34" charset="0"/>
              </a:rPr>
              <a:t>is to help advisors, admins and financial institutions understand, learn and adopt LPL tools and related technology to better serve client investment needs. We strive to provide you with the training, resources and strategies you need to manage and grow your books of business.</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One-on-one or group training sessions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Monthly Advisor Overview training series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Consultations on select vendor digital tools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3293816" y="4580198"/>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err="1">
                <a:solidFill>
                  <a:srgbClr val="3A3A3A"/>
                </a:solidFill>
                <a:latin typeface="Arial" panose="020B0604020202020204" pitchFamily="34" charset="0"/>
                <a:ea typeface="Noto Sans" panose="020B0502040504020204" pitchFamily="34"/>
                <a:cs typeface="Arial" panose="020B0604020202020204" pitchFamily="34" charset="0"/>
              </a:rPr>
              <a:t>ClientWorks</a:t>
            </a: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 troubleshooting assistance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Collaboration with other departments to ensure you have the necessary tools for success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4469C5B-35DB-EE3C-AB81-7EA3A239449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18952" y="2310604"/>
            <a:ext cx="3047808" cy="2031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03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Business Development &amp; Recruiting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4" name="Content Placeholder 2">
            <a:extLst>
              <a:ext uri="{FF2B5EF4-FFF2-40B4-BE49-F238E27FC236}">
                <a16:creationId xmlns:a16="http://schemas.microsoft.com/office/drawing/2014/main" id="{323DEDB2-1776-4CAB-8BE4-E187115BAF70}"/>
              </a:ext>
            </a:extLst>
          </p:cNvPr>
          <p:cNvSpPr txBox="1">
            <a:spLocks/>
          </p:cNvSpPr>
          <p:nvPr/>
        </p:nvSpPr>
        <p:spPr>
          <a:xfrm>
            <a:off x="571036" y="1874586"/>
            <a:ext cx="3964339"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Growing Your Business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Business Development &amp; Recruiting team helps guide you through the due diligence process to choose the best partner for you and/or your program’s future success.</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Our team is available to help you with the following                                         </a:t>
            </a:r>
            <a:r>
              <a:rPr lang="en-US" sz="1200" dirty="0">
                <a:solidFill>
                  <a:schemeClr val="bg1"/>
                </a:solidFill>
                <a:latin typeface="Arial" panose="020B0604020202020204" pitchFamily="34" charset="0"/>
                <a:ea typeface="Noto Sans" panose="020B0502040504020204" pitchFamily="34"/>
                <a:cs typeface="Arial" panose="020B0604020202020204" pitchFamily="34" charset="0"/>
              </a:rPr>
              <a:t>a</a:t>
            </a: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areas:</a:t>
            </a:r>
          </a:p>
          <a:p>
            <a:pPr marL="0" indent="0" fontAlgn="base">
              <a:lnSpc>
                <a:spcPts val="30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Broker-dealer due diligence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Contract negotiations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Conversion support from existing broker-dealer to LPL Financial</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Onboarding support for advisors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Support in designing compensation plans for staff member</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Rectangle 4">
            <a:extLst>
              <a:ext uri="{FF2B5EF4-FFF2-40B4-BE49-F238E27FC236}">
                <a16:creationId xmlns:a16="http://schemas.microsoft.com/office/drawing/2014/main" id="{690259B3-BAA7-412E-97F0-BFDD14D22075}"/>
              </a:ext>
            </a:extLst>
          </p:cNvPr>
          <p:cNvSpPr/>
          <p:nvPr/>
        </p:nvSpPr>
        <p:spPr>
          <a:xfrm>
            <a:off x="4806814" y="1969158"/>
            <a:ext cx="3625733" cy="257525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A1BEB76F-C977-4A29-A6D7-73A98D0FDB35}"/>
              </a:ext>
            </a:extLst>
          </p:cNvPr>
          <p:cNvSpPr txBox="1">
            <a:spLocks/>
          </p:cNvSpPr>
          <p:nvPr/>
        </p:nvSpPr>
        <p:spPr>
          <a:xfrm>
            <a:off x="4720679" y="1865926"/>
            <a:ext cx="3411251" cy="1305217"/>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gn="ctr">
              <a:buNone/>
            </a:pPr>
            <a:r>
              <a:rPr lang="en-US" sz="1000" dirty="0">
                <a:solidFill>
                  <a:schemeClr val="bg1"/>
                </a:solidFill>
                <a:latin typeface="Arial" panose="020B0604020202020204" pitchFamily="34" charset="0"/>
                <a:ea typeface="Noto Sans" panose="020B0502040504020204" pitchFamily="34"/>
                <a:cs typeface="Arial" panose="020B0604020202020204" pitchFamily="34" charset="0"/>
              </a:rPr>
              <a:t>Through the Power of Partnership, LPL Financial and Financial Resources Group Investment Services provide our partners with recruiting support through a dedicated team. </a:t>
            </a:r>
          </a:p>
          <a:p>
            <a:pPr marL="342884" lvl="1" indent="0" algn="ctr">
              <a:buNone/>
            </a:pPr>
            <a:r>
              <a:rPr lang="en-US" sz="1000" dirty="0">
                <a:solidFill>
                  <a:schemeClr val="bg1"/>
                </a:solidFill>
                <a:latin typeface="Arial" panose="020B0604020202020204" pitchFamily="34" charset="0"/>
                <a:ea typeface="Noto Sans" panose="020B0502040504020204" pitchFamily="34"/>
                <a:cs typeface="Arial" panose="020B0604020202020204" pitchFamily="34" charset="0"/>
              </a:rPr>
              <a:t>The end-to-end recruiting process includes seven key components:</a:t>
            </a:r>
          </a:p>
          <a:p>
            <a:pPr marL="0" indent="0" fontAlgn="base">
              <a:lnSpc>
                <a:spcPts val="75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Rectangle 6">
            <a:extLst>
              <a:ext uri="{FF2B5EF4-FFF2-40B4-BE49-F238E27FC236}">
                <a16:creationId xmlns:a16="http://schemas.microsoft.com/office/drawing/2014/main" id="{EEF90A26-3C4E-4739-8583-F111DE19E76B}"/>
              </a:ext>
            </a:extLst>
          </p:cNvPr>
          <p:cNvSpPr/>
          <p:nvPr/>
        </p:nvSpPr>
        <p:spPr>
          <a:xfrm>
            <a:off x="491794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rrow: Right 9">
            <a:extLst>
              <a:ext uri="{FF2B5EF4-FFF2-40B4-BE49-F238E27FC236}">
                <a16:creationId xmlns:a16="http://schemas.microsoft.com/office/drawing/2014/main" id="{827AA247-8035-40E8-9C24-9BA5EC0D0FA2}"/>
              </a:ext>
            </a:extLst>
          </p:cNvPr>
          <p:cNvSpPr/>
          <p:nvPr/>
        </p:nvSpPr>
        <p:spPr>
          <a:xfrm>
            <a:off x="5548230" y="338984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1C3DCA9-3F70-4E5B-99E6-F5CA648334D0}"/>
              </a:ext>
            </a:extLst>
          </p:cNvPr>
          <p:cNvSpPr/>
          <p:nvPr/>
        </p:nvSpPr>
        <p:spPr>
          <a:xfrm>
            <a:off x="5796020" y="3270750"/>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65A5CA65-9223-4B45-98E7-B21FC88DFB34}"/>
              </a:ext>
            </a:extLst>
          </p:cNvPr>
          <p:cNvSpPr/>
          <p:nvPr/>
        </p:nvSpPr>
        <p:spPr>
          <a:xfrm>
            <a:off x="6426305" y="3393215"/>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B19FD019-4696-4733-A06C-BB09CDC850DC}"/>
              </a:ext>
            </a:extLst>
          </p:cNvPr>
          <p:cNvSpPr/>
          <p:nvPr/>
        </p:nvSpPr>
        <p:spPr>
          <a:xfrm>
            <a:off x="6696794" y="3279578"/>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Arrow: Right 19">
            <a:extLst>
              <a:ext uri="{FF2B5EF4-FFF2-40B4-BE49-F238E27FC236}">
                <a16:creationId xmlns:a16="http://schemas.microsoft.com/office/drawing/2014/main" id="{3F508504-CB16-4296-8C29-55B09DA6A9B6}"/>
              </a:ext>
            </a:extLst>
          </p:cNvPr>
          <p:cNvSpPr/>
          <p:nvPr/>
        </p:nvSpPr>
        <p:spPr>
          <a:xfrm>
            <a:off x="7327079" y="3402042"/>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F081EB77-F3C6-43A6-A65C-12B1FB0AB0A9}"/>
              </a:ext>
            </a:extLst>
          </p:cNvPr>
          <p:cNvSpPr/>
          <p:nvPr/>
        </p:nvSpPr>
        <p:spPr>
          <a:xfrm>
            <a:off x="7571135" y="326738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Arrow: Right 21">
            <a:extLst>
              <a:ext uri="{FF2B5EF4-FFF2-40B4-BE49-F238E27FC236}">
                <a16:creationId xmlns:a16="http://schemas.microsoft.com/office/drawing/2014/main" id="{5F812AA1-AEF9-4DBA-8D90-7D501FF2154E}"/>
              </a:ext>
            </a:extLst>
          </p:cNvPr>
          <p:cNvSpPr/>
          <p:nvPr/>
        </p:nvSpPr>
        <p:spPr>
          <a:xfrm>
            <a:off x="8187424" y="3389843"/>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42618B71-529D-4CE9-A7B3-CBC57113ACCC}"/>
              </a:ext>
            </a:extLst>
          </p:cNvPr>
          <p:cNvSpPr/>
          <p:nvPr/>
        </p:nvSpPr>
        <p:spPr>
          <a:xfrm>
            <a:off x="5403059" y="3814294"/>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row: Right 26">
            <a:extLst>
              <a:ext uri="{FF2B5EF4-FFF2-40B4-BE49-F238E27FC236}">
                <a16:creationId xmlns:a16="http://schemas.microsoft.com/office/drawing/2014/main" id="{1F668BEE-D662-43DF-AC9D-0A9171E4118E}"/>
              </a:ext>
            </a:extLst>
          </p:cNvPr>
          <p:cNvSpPr/>
          <p:nvPr/>
        </p:nvSpPr>
        <p:spPr>
          <a:xfrm>
            <a:off x="6033344" y="3936759"/>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DA76A3F3-B8C3-4E96-A5E9-C5C668D27665}"/>
              </a:ext>
            </a:extLst>
          </p:cNvPr>
          <p:cNvSpPr/>
          <p:nvPr/>
        </p:nvSpPr>
        <p:spPr>
          <a:xfrm>
            <a:off x="6282718" y="3824922"/>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Arrow: Right 28">
            <a:extLst>
              <a:ext uri="{FF2B5EF4-FFF2-40B4-BE49-F238E27FC236}">
                <a16:creationId xmlns:a16="http://schemas.microsoft.com/office/drawing/2014/main" id="{FE679A4A-7DB6-48E5-9E78-6C4E3327CEE7}"/>
              </a:ext>
            </a:extLst>
          </p:cNvPr>
          <p:cNvSpPr/>
          <p:nvPr/>
        </p:nvSpPr>
        <p:spPr>
          <a:xfrm>
            <a:off x="6913003" y="3947387"/>
            <a:ext cx="195942" cy="1121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E7E2D5F3-2B63-4B4F-A8F1-4B9073F90989}"/>
              </a:ext>
            </a:extLst>
          </p:cNvPr>
          <p:cNvSpPr/>
          <p:nvPr/>
        </p:nvSpPr>
        <p:spPr>
          <a:xfrm>
            <a:off x="7175244" y="3832921"/>
            <a:ext cx="553310" cy="398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0CC0AC4B-C3C0-4FD2-A02F-FC2C1702977F}"/>
              </a:ext>
            </a:extLst>
          </p:cNvPr>
          <p:cNvSpPr txBox="1"/>
          <p:nvPr/>
        </p:nvSpPr>
        <p:spPr>
          <a:xfrm>
            <a:off x="4846727" y="3321810"/>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Exploring the need</a:t>
            </a:r>
          </a:p>
        </p:txBody>
      </p:sp>
      <p:sp>
        <p:nvSpPr>
          <p:cNvPr id="33" name="TextBox 32">
            <a:extLst>
              <a:ext uri="{FF2B5EF4-FFF2-40B4-BE49-F238E27FC236}">
                <a16:creationId xmlns:a16="http://schemas.microsoft.com/office/drawing/2014/main" id="{C3621C94-139B-4811-A887-36123143BA39}"/>
              </a:ext>
            </a:extLst>
          </p:cNvPr>
          <p:cNvSpPr txBox="1"/>
          <p:nvPr/>
        </p:nvSpPr>
        <p:spPr>
          <a:xfrm>
            <a:off x="5734880" y="3264316"/>
            <a:ext cx="675582" cy="438582"/>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Obtain Job Approval</a:t>
            </a:r>
          </a:p>
        </p:txBody>
      </p:sp>
      <p:sp>
        <p:nvSpPr>
          <p:cNvPr id="34" name="TextBox 33">
            <a:extLst>
              <a:ext uri="{FF2B5EF4-FFF2-40B4-BE49-F238E27FC236}">
                <a16:creationId xmlns:a16="http://schemas.microsoft.com/office/drawing/2014/main" id="{7A73AEC5-71FB-4570-8716-38E232DB33CC}"/>
              </a:ext>
            </a:extLst>
          </p:cNvPr>
          <p:cNvSpPr txBox="1"/>
          <p:nvPr/>
        </p:nvSpPr>
        <p:spPr>
          <a:xfrm>
            <a:off x="6624114" y="3323776"/>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Profile Process</a:t>
            </a:r>
          </a:p>
        </p:txBody>
      </p:sp>
      <p:sp>
        <p:nvSpPr>
          <p:cNvPr id="35" name="TextBox 34">
            <a:extLst>
              <a:ext uri="{FF2B5EF4-FFF2-40B4-BE49-F238E27FC236}">
                <a16:creationId xmlns:a16="http://schemas.microsoft.com/office/drawing/2014/main" id="{DA12AF15-3B6F-4F06-879C-F757EECD7020}"/>
              </a:ext>
            </a:extLst>
          </p:cNvPr>
          <p:cNvSpPr txBox="1"/>
          <p:nvPr/>
        </p:nvSpPr>
        <p:spPr>
          <a:xfrm>
            <a:off x="7507686" y="3317961"/>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Sourcing</a:t>
            </a:r>
          </a:p>
        </p:txBody>
      </p:sp>
      <p:sp>
        <p:nvSpPr>
          <p:cNvPr id="37" name="TextBox 36">
            <a:extLst>
              <a:ext uri="{FF2B5EF4-FFF2-40B4-BE49-F238E27FC236}">
                <a16:creationId xmlns:a16="http://schemas.microsoft.com/office/drawing/2014/main" id="{0611041B-A6D0-4506-A314-50A8E08CC268}"/>
              </a:ext>
            </a:extLst>
          </p:cNvPr>
          <p:cNvSpPr txBox="1"/>
          <p:nvPr/>
        </p:nvSpPr>
        <p:spPr>
          <a:xfrm>
            <a:off x="5338611" y="3863691"/>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Interview</a:t>
            </a:r>
          </a:p>
        </p:txBody>
      </p:sp>
      <p:sp>
        <p:nvSpPr>
          <p:cNvPr id="38" name="TextBox 37">
            <a:extLst>
              <a:ext uri="{FF2B5EF4-FFF2-40B4-BE49-F238E27FC236}">
                <a16:creationId xmlns:a16="http://schemas.microsoft.com/office/drawing/2014/main" id="{31088754-9CBA-4946-9B50-48DE48E6CB5C}"/>
              </a:ext>
            </a:extLst>
          </p:cNvPr>
          <p:cNvSpPr txBox="1"/>
          <p:nvPr/>
        </p:nvSpPr>
        <p:spPr>
          <a:xfrm>
            <a:off x="6221578" y="3874107"/>
            <a:ext cx="675582"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Candidate Selection</a:t>
            </a:r>
          </a:p>
        </p:txBody>
      </p:sp>
      <p:sp>
        <p:nvSpPr>
          <p:cNvPr id="39" name="TextBox 38">
            <a:extLst>
              <a:ext uri="{FF2B5EF4-FFF2-40B4-BE49-F238E27FC236}">
                <a16:creationId xmlns:a16="http://schemas.microsoft.com/office/drawing/2014/main" id="{B4FEBA2D-3152-4B08-BD39-A42952BE6232}"/>
              </a:ext>
            </a:extLst>
          </p:cNvPr>
          <p:cNvSpPr txBox="1"/>
          <p:nvPr/>
        </p:nvSpPr>
        <p:spPr>
          <a:xfrm>
            <a:off x="7070989" y="3864358"/>
            <a:ext cx="747550" cy="323165"/>
          </a:xfrm>
          <a:prstGeom prst="rect">
            <a:avLst/>
          </a:prstGeom>
          <a:noFill/>
        </p:spPr>
        <p:txBody>
          <a:bodyPr wrap="square" rtlCol="0">
            <a:spAutoFit/>
          </a:bodyPr>
          <a:lstStyle/>
          <a:p>
            <a:pPr algn="ctr"/>
            <a:r>
              <a:rPr lang="en-US" sz="750" b="1" dirty="0">
                <a:solidFill>
                  <a:srgbClr val="003B71"/>
                </a:solidFill>
                <a:latin typeface="Arial" panose="020B0604020202020204" pitchFamily="34" charset="0"/>
                <a:ea typeface="Noto Sans" panose="020B0502040504020204" pitchFamily="34"/>
                <a:cs typeface="Arial" panose="020B0604020202020204" pitchFamily="34" charset="0"/>
              </a:rPr>
              <a:t>Transition Assistance</a:t>
            </a:r>
          </a:p>
        </p:txBody>
      </p:sp>
    </p:spTree>
    <p:extLst>
      <p:ext uri="{BB962C8B-B14F-4D97-AF65-F5344CB8AC3E}">
        <p14:creationId xmlns:p14="http://schemas.microsoft.com/office/powerpoint/2010/main" val="246719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a:ea typeface="Noto Sans Blk" panose="020B0A02040504020204" pitchFamily="34"/>
                <a:cs typeface="Noto Sans Blk" panose="020B0A02040504020204" pitchFamily="34"/>
              </a:rPr>
              <a:t>Business </a:t>
            </a:r>
            <a:r>
              <a:rPr lang="en-US" dirty="0">
                <a:ea typeface="Noto Sans Blk" panose="020B0A02040504020204" pitchFamily="34"/>
                <a:cs typeface="Noto Sans Blk" panose="020B0A02040504020204" pitchFamily="34"/>
              </a:rPr>
              <a:t>Consulting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4" name="Content Placeholder 2">
            <a:extLst>
              <a:ext uri="{FF2B5EF4-FFF2-40B4-BE49-F238E27FC236}">
                <a16:creationId xmlns:a16="http://schemas.microsoft.com/office/drawing/2014/main" id="{F864F6B6-A1B1-4A95-9AF4-3964FE1F88F9}"/>
              </a:ext>
            </a:extLst>
          </p:cNvPr>
          <p:cNvSpPr txBox="1">
            <a:spLocks/>
          </p:cNvSpPr>
          <p:nvPr/>
        </p:nvSpPr>
        <p:spPr>
          <a:xfrm>
            <a:off x="578034" y="1850746"/>
            <a:ext cx="7882501"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Growing Your Bus</a:t>
            </a:r>
            <a:r>
              <a:rPr lang="en-US" sz="1800" dirty="0">
                <a:solidFill>
                  <a:srgbClr val="FBE991"/>
                </a:solidFill>
                <a:latin typeface="Arial Black" panose="020B0A04020102020204" pitchFamily="34" charset="0"/>
                <a:ea typeface="Noto Sans Blk" panose="020B0A02040504020204" pitchFamily="34"/>
                <a:cs typeface="Noto Sans Blk" panose="020B0A02040504020204" pitchFamily="34"/>
              </a:rPr>
              <a:t>in</a:t>
            </a: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Business Consulting team helps guide you towards a path of success by developing effective ways to enhance your business, grow revenue, attract new relationships, strengthen existing relationships and attract and retain top talent.</a:t>
            </a:r>
          </a:p>
          <a:p>
            <a:pPr marL="0" indent="0" fontAlgn="base">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          We will focus on:</a:t>
            </a: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Best practice/solution sharing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 around branch/advisor optimization strategies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Consultation &amp; development of business &amp; marketing plans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Customized growth initiatives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Analytics modeling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Optimal office setup &amp; representative territory consultation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process Review</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Compensation plan design</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Rectangle 4">
            <a:extLst>
              <a:ext uri="{FF2B5EF4-FFF2-40B4-BE49-F238E27FC236}">
                <a16:creationId xmlns:a16="http://schemas.microsoft.com/office/drawing/2014/main" id="{03FDAFE9-0047-41E6-916D-E606DE91144B}"/>
              </a:ext>
            </a:extLst>
          </p:cNvPr>
          <p:cNvSpPr/>
          <p:nvPr/>
        </p:nvSpPr>
        <p:spPr>
          <a:xfrm>
            <a:off x="5027363" y="3414595"/>
            <a:ext cx="3314234" cy="1803299"/>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70E20D5E-34A2-4E63-A34C-3A01E01605E1}"/>
              </a:ext>
            </a:extLst>
          </p:cNvPr>
          <p:cNvSpPr txBox="1">
            <a:spLocks/>
          </p:cNvSpPr>
          <p:nvPr/>
        </p:nvSpPr>
        <p:spPr>
          <a:xfrm>
            <a:off x="4978052" y="3313209"/>
            <a:ext cx="3083301" cy="58802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gn="ctr">
              <a:buNone/>
            </a:pPr>
            <a:r>
              <a:rPr lang="en-US" sz="1350" b="1" dirty="0">
                <a:solidFill>
                  <a:schemeClr val="bg1"/>
                </a:solidFill>
                <a:latin typeface="Arial" panose="020B0604020202020204" pitchFamily="34" charset="0"/>
                <a:ea typeface="Noto Sans" panose="020B0502040504020204" pitchFamily="34"/>
                <a:cs typeface="Arial" panose="020B0604020202020204" pitchFamily="34" charset="0"/>
              </a:rPr>
              <a:t>VALUE-ADDED</a:t>
            </a:r>
            <a:r>
              <a:rPr lang="en-US" sz="1350" b="1" dirty="0">
                <a:solidFill>
                  <a:schemeClr val="bg1"/>
                </a:solidFill>
                <a:latin typeface="Noto Sans" panose="020B0502040504020204" pitchFamily="34"/>
                <a:ea typeface="Noto Sans" panose="020B0502040504020204" pitchFamily="34"/>
                <a:cs typeface="Noto Sans" panose="020B0502040504020204" pitchFamily="34"/>
              </a:rPr>
              <a:t> COMMITMENTS</a:t>
            </a:r>
          </a:p>
          <a:p>
            <a:pPr marL="0" indent="0" fontAlgn="base">
              <a:lnSpc>
                <a:spcPts val="75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7" name="Content Placeholder 2">
            <a:extLst>
              <a:ext uri="{FF2B5EF4-FFF2-40B4-BE49-F238E27FC236}">
                <a16:creationId xmlns:a16="http://schemas.microsoft.com/office/drawing/2014/main" id="{6495F967-5BB9-4982-AE86-F4F24B02E85F}"/>
              </a:ext>
            </a:extLst>
          </p:cNvPr>
          <p:cNvSpPr txBox="1">
            <a:spLocks/>
          </p:cNvSpPr>
          <p:nvPr/>
        </p:nvSpPr>
        <p:spPr>
          <a:xfrm>
            <a:off x="4872116" y="3667133"/>
            <a:ext cx="3512438" cy="155062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57185" lvl="1" indent="-214303">
              <a:buClr>
                <a:srgbClr val="003B71"/>
              </a:buClr>
              <a:buFont typeface="Wingdings" panose="05000000000000000000" pitchFamily="2" charset="2"/>
              <a:buChar char="§"/>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Business acquisition guidance</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Responsive liaison and advocate</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Recruiting top talent</a:t>
            </a:r>
          </a:p>
          <a:p>
            <a:pPr lvl="3" fontAlgn="base">
              <a:buClr>
                <a:schemeClr val="bg1"/>
              </a:buClr>
              <a:buFont typeface="Wingdings" panose="05000000000000000000" pitchFamily="2" charset="2"/>
              <a:buChar cha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For managed programs</a:t>
            </a:r>
          </a:p>
          <a:p>
            <a:pPr lvl="4" fontAlgn="base">
              <a:buClr>
                <a:schemeClr val="bg1"/>
              </a:buClr>
              <a:buFont typeface="Wingdings" panose="05000000000000000000" pitchFamily="2" charset="2"/>
              <a:buChar char="§"/>
            </a:pPr>
            <a:r>
              <a:rPr lang="en-US" sz="825" dirty="0">
                <a:solidFill>
                  <a:schemeClr val="bg1"/>
                </a:solidFill>
                <a:latin typeface="Arial" panose="020B0604020202020204" pitchFamily="34" charset="0"/>
                <a:ea typeface="Noto Sans" panose="020B0502040504020204" pitchFamily="34"/>
                <a:cs typeface="Arial" panose="020B0604020202020204" pitchFamily="34" charset="0"/>
              </a:rPr>
              <a:t>Fiduciary management of staff</a:t>
            </a:r>
          </a:p>
          <a:p>
            <a:pPr lvl="4" fontAlgn="base">
              <a:buClr>
                <a:schemeClr val="bg1"/>
              </a:buClr>
              <a:buFont typeface="Wingdings" panose="05000000000000000000" pitchFamily="2" charset="2"/>
              <a:buChar char="§"/>
            </a:pPr>
            <a:r>
              <a:rPr lang="en-US" sz="825" dirty="0">
                <a:solidFill>
                  <a:schemeClr val="bg1"/>
                </a:solidFill>
                <a:latin typeface="Arial" panose="020B0604020202020204" pitchFamily="34" charset="0"/>
                <a:ea typeface="Noto Sans" panose="020B0502040504020204" pitchFamily="34"/>
                <a:cs typeface="Arial" panose="020B0604020202020204" pitchFamily="34" charset="0"/>
              </a:rPr>
              <a:t>Sales &amp; activity management to accomplish goals</a:t>
            </a:r>
          </a:p>
          <a:p>
            <a:pPr marL="425175" lvl="3" indent="0" fontAlgn="base">
              <a:buClr>
                <a:srgbClr val="7CBF33"/>
              </a:buClr>
              <a:buNone/>
            </a:pPr>
            <a:br>
              <a:rPr lang="en-US" sz="9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98868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216938" y="2506433"/>
            <a:ext cx="3826557" cy="1200329"/>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Why Financial Resources Group Investment Services?</a:t>
            </a:r>
          </a:p>
        </p:txBody>
      </p:sp>
    </p:spTree>
    <p:extLst>
      <p:ext uri="{BB962C8B-B14F-4D97-AF65-F5344CB8AC3E}">
        <p14:creationId xmlns:p14="http://schemas.microsoft.com/office/powerpoint/2010/main" val="55151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Commissions &amp; Reporting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4" name="Content Placeholder 2">
            <a:extLst>
              <a:ext uri="{FF2B5EF4-FFF2-40B4-BE49-F238E27FC236}">
                <a16:creationId xmlns:a16="http://schemas.microsoft.com/office/drawing/2014/main" id="{876FF22E-ED6F-4217-ABE8-F8538A7433A0}"/>
              </a:ext>
            </a:extLst>
          </p:cNvPr>
          <p:cNvSpPr txBox="1">
            <a:spLocks/>
          </p:cNvSpPr>
          <p:nvPr/>
        </p:nvSpPr>
        <p:spPr>
          <a:xfrm>
            <a:off x="589242" y="1877860"/>
            <a:ext cx="4702115" cy="2079649"/>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Financial Reporting &amp; Analytics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commissions team assists financial consultants with navigating ClientWorks, understanding their commission statements, and providing insight on best practices around payouts. We aid financial consultants with estimating their income in advisory accounts or forecasting brokerage commissions.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advisory account analysis includes:</a:t>
            </a: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F445C68C-E06F-4964-BFAF-ADC7E113C9A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52521" y="2482323"/>
            <a:ext cx="2814245" cy="1763969"/>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29ABBB80-AC6E-4494-9496-593B31EC95E8}"/>
              </a:ext>
            </a:extLst>
          </p:cNvPr>
          <p:cNvSpPr txBox="1">
            <a:spLocks/>
          </p:cNvSpPr>
          <p:nvPr/>
        </p:nvSpPr>
        <p:spPr>
          <a:xfrm>
            <a:off x="766523" y="4252586"/>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fees &amp; cycles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Assets under management</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Market performance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Account values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20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Compliance &amp; Supervision</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4" name="Content Placeholder 2">
            <a:extLst>
              <a:ext uri="{FF2B5EF4-FFF2-40B4-BE49-F238E27FC236}">
                <a16:creationId xmlns:a16="http://schemas.microsoft.com/office/drawing/2014/main" id="{C708AB7C-276E-4970-B709-9C209C3624A8}"/>
              </a:ext>
            </a:extLst>
          </p:cNvPr>
          <p:cNvSpPr txBox="1">
            <a:spLocks/>
          </p:cNvSpPr>
          <p:nvPr/>
        </p:nvSpPr>
        <p:spPr>
          <a:xfrm>
            <a:off x="589240" y="1833817"/>
            <a:ext cx="4687220" cy="2052715"/>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First Line of Defense</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The goal of our OSJ Supervision team is to form a more focused and resourceful supervision platform, protecting our clients, effectively mitigating risk, and helping support our advisors to produce more efficiently and compliantly.</a:t>
            </a:r>
          </a:p>
          <a:p>
            <a:pPr marL="342884" lvl="1" indent="0">
              <a:lnSpc>
                <a:spcPts val="15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The OSJ Supervision team uses cutting edge technology and the tools provided by LPL to:</a:t>
            </a:r>
          </a:p>
          <a:p>
            <a:pPr marL="342884" lvl="1" indent="0">
              <a:lnSpc>
                <a:spcPct val="150000"/>
              </a:lnSpc>
              <a:buNone/>
            </a:pPr>
            <a:r>
              <a:rPr lang="en-US" sz="1050" dirty="0">
                <a:solidFill>
                  <a:srgbClr val="3A3A3A"/>
                </a:solidFill>
                <a:latin typeface="Arial" panose="020B0604020202020204" pitchFamily="34" charset="0"/>
                <a:ea typeface="Noto Sans" panose="020B0502040504020204" pitchFamily="34"/>
                <a:cs typeface="Arial" panose="020B0604020202020204" pitchFamily="34" charset="0"/>
              </a:rPr>
              <a:t> </a:t>
            </a: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E391274D-9B6A-40B8-88AF-32B266678C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514395" y="2418484"/>
            <a:ext cx="2957338" cy="2052715"/>
          </a:xfrm>
          <a:prstGeom prst="rect">
            <a:avLst/>
          </a:prstGeom>
          <a:ln>
            <a:noFill/>
          </a:ln>
          <a:effectLst>
            <a:outerShdw blurRad="190500" algn="tl" rotWithShape="0">
              <a:srgbClr val="000000">
                <a:alpha val="70000"/>
              </a:srgbClr>
            </a:outerShdw>
          </a:effectLst>
        </p:spPr>
      </p:pic>
      <p:sp>
        <p:nvSpPr>
          <p:cNvPr id="7" name="Content Placeholder 2">
            <a:extLst>
              <a:ext uri="{FF2B5EF4-FFF2-40B4-BE49-F238E27FC236}">
                <a16:creationId xmlns:a16="http://schemas.microsoft.com/office/drawing/2014/main" id="{D1011CBB-2A68-4F3C-8CBC-A9F4670AD53B}"/>
              </a:ext>
            </a:extLst>
          </p:cNvPr>
          <p:cNvSpPr txBox="1">
            <a:spLocks/>
          </p:cNvSpPr>
          <p:nvPr/>
        </p:nvSpPr>
        <p:spPr>
          <a:xfrm>
            <a:off x="589240" y="4061816"/>
            <a:ext cx="3992342"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Identify and address trends, patterns &amp; concerns surrounding clients’ accounts/practice</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Monitor various account changes, third party cash &amp; security disbursements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Review advisors’ outside business activities and emails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4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Marketing &amp; Design</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4" name="Content Placeholder 2">
            <a:extLst>
              <a:ext uri="{FF2B5EF4-FFF2-40B4-BE49-F238E27FC236}">
                <a16:creationId xmlns:a16="http://schemas.microsoft.com/office/drawing/2014/main" id="{FD6FF076-BFEB-40B2-A57E-97F39F246BEE}"/>
              </a:ext>
            </a:extLst>
          </p:cNvPr>
          <p:cNvSpPr txBox="1">
            <a:spLocks/>
          </p:cNvSpPr>
          <p:nvPr/>
        </p:nvSpPr>
        <p:spPr>
          <a:xfrm>
            <a:off x="571036" y="1870391"/>
            <a:ext cx="4124597"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Turn-key Marketing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Leveraging the strong foundation of marketing knowledge and resources that LPL Financial offers, we provide professional marketing support to help you effectively promote your investment services program.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Content Placeholder 2">
            <a:extLst>
              <a:ext uri="{FF2B5EF4-FFF2-40B4-BE49-F238E27FC236}">
                <a16:creationId xmlns:a16="http://schemas.microsoft.com/office/drawing/2014/main" id="{1BA1EC22-78CD-4DB0-83B8-1E598EA3DAFF}"/>
              </a:ext>
            </a:extLst>
          </p:cNvPr>
          <p:cNvSpPr txBox="1">
            <a:spLocks/>
          </p:cNvSpPr>
          <p:nvPr/>
        </p:nvSpPr>
        <p:spPr>
          <a:xfrm>
            <a:off x="515132" y="3999807"/>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Logo design &amp; brand development</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Stationery design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Collateral creation &amp; customization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Website/social media consultations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EA24D727-5921-47D5-BFCB-5760AE027CFA}"/>
              </a:ext>
            </a:extLst>
          </p:cNvPr>
          <p:cNvSpPr txBox="1">
            <a:spLocks/>
          </p:cNvSpPr>
          <p:nvPr/>
        </p:nvSpPr>
        <p:spPr>
          <a:xfrm>
            <a:off x="2820363" y="3989676"/>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E-marketing strategies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Multichannel marketing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Access to exclusive Marketing Library for turn-key materials, including webinars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1AA74B-DE23-458D-A0B5-A1516A90D77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273869" y="2200307"/>
            <a:ext cx="2495239" cy="160612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B8BA307C-89D7-4DC4-B471-8F59E6FE1A25}"/>
              </a:ext>
            </a:extLst>
          </p:cNvPr>
          <p:cNvPicPr>
            <a:picLocks noChangeAspect="1"/>
          </p:cNvPicPr>
          <p:nvPr/>
        </p:nvPicPr>
        <p:blipFill>
          <a:blip r:embed="rId3"/>
          <a:stretch>
            <a:fillRect/>
          </a:stretch>
        </p:blipFill>
        <p:spPr>
          <a:xfrm>
            <a:off x="5946577" y="3491998"/>
            <a:ext cx="2883617" cy="16556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0112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Onboarding &amp; Transition Support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4" name="Content Placeholder 2">
            <a:extLst>
              <a:ext uri="{FF2B5EF4-FFF2-40B4-BE49-F238E27FC236}">
                <a16:creationId xmlns:a16="http://schemas.microsoft.com/office/drawing/2014/main" id="{5900C852-704F-49C6-9510-347350DDE6F2}"/>
              </a:ext>
            </a:extLst>
          </p:cNvPr>
          <p:cNvSpPr txBox="1">
            <a:spLocks/>
          </p:cNvSpPr>
          <p:nvPr/>
        </p:nvSpPr>
        <p:spPr>
          <a:xfrm>
            <a:off x="589240" y="1871567"/>
            <a:ext cx="4687220"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Personalized Transition Planning &amp; Implementation</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We coordinate with LPL Financial to ensure the onboarding and transition process is as smooth as possible – for both you and your clients.  We have developed proven methods, which we adapt to your specific business model and needs for your best possible outcome. </a:t>
            </a: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We will assist you with the following that includes:</a:t>
            </a:r>
          </a:p>
          <a:p>
            <a:pPr marL="342884" lvl="1" indent="0">
              <a:lnSpc>
                <a:spcPct val="1500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5" name="Content Placeholder 2">
            <a:extLst>
              <a:ext uri="{FF2B5EF4-FFF2-40B4-BE49-F238E27FC236}">
                <a16:creationId xmlns:a16="http://schemas.microsoft.com/office/drawing/2014/main" id="{9F2F5400-2EDF-4D5C-B7A0-F63128BC39BE}"/>
              </a:ext>
            </a:extLst>
          </p:cNvPr>
          <p:cNvSpPr txBox="1">
            <a:spLocks/>
          </p:cNvSpPr>
          <p:nvPr/>
        </p:nvSpPr>
        <p:spPr>
          <a:xfrm>
            <a:off x="446630" y="4246106"/>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Personal transition plan</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analysis &amp; product mapping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Marketing &amp; Technology support</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7B501DB1-986E-47B5-9BEF-DEDEA3A5B8A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66918" y="2779260"/>
            <a:ext cx="2970772" cy="1980515"/>
          </a:xfrm>
          <a:prstGeom prst="rect">
            <a:avLst/>
          </a:prstGeom>
          <a:ln>
            <a:noFill/>
          </a:ln>
          <a:effectLst>
            <a:outerShdw blurRad="190500" algn="tl" rotWithShape="0">
              <a:srgbClr val="000000">
                <a:alpha val="70000"/>
              </a:srgbClr>
            </a:outerShdw>
          </a:effectLst>
        </p:spPr>
      </p:pic>
      <p:sp>
        <p:nvSpPr>
          <p:cNvPr id="14" name="Content Placeholder 2">
            <a:extLst>
              <a:ext uri="{FF2B5EF4-FFF2-40B4-BE49-F238E27FC236}">
                <a16:creationId xmlns:a16="http://schemas.microsoft.com/office/drawing/2014/main" id="{90B9C0A8-7701-4CFC-A105-39E1A4DC2D95}"/>
              </a:ext>
            </a:extLst>
          </p:cNvPr>
          <p:cNvSpPr txBox="1">
            <a:spLocks/>
          </p:cNvSpPr>
          <p:nvPr/>
        </p:nvSpPr>
        <p:spPr>
          <a:xfrm>
            <a:off x="2827361" y="4237721"/>
            <a:ext cx="2784873"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Business development &amp;                   consulting strategies </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Training plan coordination with LPL</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Introduction to LPL Service360 team</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91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Technology Consulting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Technology Solutions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skilled Technology team is dedicated to keeping you up to date with the latest requirements involving your hardware and software needs. The consultants work vigorously to troubleshoot any issues that may arise, keeping you efficient and focused on growing your practice.          </a:t>
            </a:r>
          </a:p>
          <a:p>
            <a:pPr marL="342884" lvl="1" indent="0">
              <a:lnSpc>
                <a:spcPts val="30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Technology best practices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Hardware &amp; software requirements</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Compliance requirements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2725260" y="4609659"/>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Compatibility troubleshooting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Office networking</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647FFBDE-CF69-4627-A068-0722C430330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22838" y="2453588"/>
            <a:ext cx="2922348" cy="19508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010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Virtual Admin Services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25</a:t>
            </a:fld>
            <a:endParaRPr lang="en-US" dirty="0"/>
          </a:p>
        </p:txBody>
      </p:sp>
      <p:sp>
        <p:nvSpPr>
          <p:cNvPr id="5" name="Content Placeholder 2">
            <a:extLst>
              <a:ext uri="{FF2B5EF4-FFF2-40B4-BE49-F238E27FC236}">
                <a16:creationId xmlns:a16="http://schemas.microsoft.com/office/drawing/2014/main" id="{58E50427-62D7-4247-AE82-1579DEDA0F7B}"/>
              </a:ext>
            </a:extLst>
          </p:cNvPr>
          <p:cNvSpPr txBox="1">
            <a:spLocks/>
          </p:cNvSpPr>
          <p:nvPr/>
        </p:nvSpPr>
        <p:spPr>
          <a:xfrm>
            <a:off x="568484" y="1835379"/>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Creating Efficiencies for Your Business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b="0" i="0" dirty="0">
                <a:solidFill>
                  <a:srgbClr val="3A3A3A"/>
                </a:solidFill>
                <a:effectLst/>
                <a:latin typeface="Arial" panose="020B0604020202020204" pitchFamily="34" charset="0"/>
                <a:cs typeface="Arial" panose="020B0604020202020204" pitchFamily="34" charset="0"/>
              </a:rPr>
              <a:t>Our Virtual Resources team is dedicated to helping you become more efficient in your practice through turn-key virtual support. Let us be your dedicated resource for exceptional support so you can focus on growing your business!</a:t>
            </a: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team is available to help you with the following areas:</a:t>
            </a: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Content Placeholder 2">
            <a:extLst>
              <a:ext uri="{FF2B5EF4-FFF2-40B4-BE49-F238E27FC236}">
                <a16:creationId xmlns:a16="http://schemas.microsoft.com/office/drawing/2014/main" id="{185FAA4F-774A-4A62-9D1C-5D2FD2AAED0E}"/>
              </a:ext>
            </a:extLst>
          </p:cNvPr>
          <p:cNvSpPr txBox="1">
            <a:spLocks/>
          </p:cNvSpPr>
          <p:nvPr/>
        </p:nvSpPr>
        <p:spPr>
          <a:xfrm>
            <a:off x="495529" y="4609655"/>
            <a:ext cx="3805477"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Assist with new account establishment</a:t>
            </a:r>
            <a:br>
              <a:rPr lang="en-US" sz="1000" dirty="0">
                <a:solidFill>
                  <a:srgbClr val="3A3A3A"/>
                </a:solidFill>
                <a:latin typeface="Arial" panose="020B0604020202020204" pitchFamily="34" charset="0"/>
                <a:ea typeface="Noto Sans" panose="020B0502040504020204" pitchFamily="34"/>
                <a:cs typeface="Arial" panose="020B0604020202020204" pitchFamily="34" charset="0"/>
              </a:rPr>
            </a:b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account maintenance, moving money, etc.</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reporting</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Project support</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4EB2C5E-A438-4265-B266-5AF9239EF75F}"/>
              </a:ext>
            </a:extLst>
          </p:cNvPr>
          <p:cNvSpPr txBox="1">
            <a:spLocks/>
          </p:cNvSpPr>
          <p:nvPr/>
        </p:nvSpPr>
        <p:spPr>
          <a:xfrm>
            <a:off x="3262156" y="4584492"/>
            <a:ext cx="2556368"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Dedicated specialist</a:t>
            </a:r>
          </a:p>
          <a:p>
            <a:pPr lvl="3" fontAlgn="base">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Flexible service contract terms</a:t>
            </a:r>
          </a:p>
          <a:p>
            <a:pPr marL="425175" lvl="3" indent="0" fontAlgn="base">
              <a:buClr>
                <a:srgbClr val="7CBF33"/>
              </a:buClr>
              <a:buNone/>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lvl="3">
              <a:buFont typeface="+mj-lt"/>
              <a:buAutoNum type="arabicPeriod"/>
            </a:pPr>
            <a:endParaRPr lang="en-US" sz="1000" dirty="0">
              <a:latin typeface="Arial" panose="020B0604020202020204" pitchFamily="34" charset="0"/>
              <a:cs typeface="Arial" panose="020B0604020202020204" pitchFamily="34" charset="0"/>
            </a:endParaRPr>
          </a:p>
          <a:p>
            <a:pPr>
              <a:buFont typeface="Wingdings" pitchFamily="2" charset="2"/>
              <a:buChar char="§"/>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9AC80F2-C21C-29AB-5C04-3CEB66B2591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260228" y="2658832"/>
            <a:ext cx="2926235" cy="1950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23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145631" y="3198167"/>
            <a:ext cx="6096258" cy="461665"/>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Why LPL Financial?</a:t>
            </a:r>
          </a:p>
        </p:txBody>
      </p:sp>
    </p:spTree>
    <p:extLst>
      <p:ext uri="{BB962C8B-B14F-4D97-AF65-F5344CB8AC3E}">
        <p14:creationId xmlns:p14="http://schemas.microsoft.com/office/powerpoint/2010/main" val="2604090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Mission Statement</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27</a:t>
            </a:fld>
            <a:endParaRPr lang="en-US" dirty="0"/>
          </a:p>
        </p:txBody>
      </p:sp>
      <p:sp>
        <p:nvSpPr>
          <p:cNvPr id="8" name="Rectangle 3">
            <a:extLst>
              <a:ext uri="{FF2B5EF4-FFF2-40B4-BE49-F238E27FC236}">
                <a16:creationId xmlns:a16="http://schemas.microsoft.com/office/drawing/2014/main" id="{5FAE4F4F-E359-44EE-AD03-5B6CB5E5BE96}"/>
              </a:ext>
            </a:extLst>
          </p:cNvPr>
          <p:cNvSpPr txBox="1">
            <a:spLocks noChangeArrowheads="1"/>
          </p:cNvSpPr>
          <p:nvPr/>
        </p:nvSpPr>
        <p:spPr bwMode="auto">
          <a:xfrm>
            <a:off x="1972058" y="2623598"/>
            <a:ext cx="4952558" cy="13009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1400" kern="0" dirty="0">
                <a:solidFill>
                  <a:srgbClr val="56565A"/>
                </a:solidFill>
                <a:latin typeface="Arial" panose="020B0604020202020204" pitchFamily="34" charset="0"/>
                <a:ea typeface="Noto Sans" panose="020B0502040504020204" pitchFamily="34"/>
                <a:cs typeface="Arial" panose="020B0604020202020204" pitchFamily="34" charset="0"/>
              </a:rPr>
              <a:t>We take care of our advisors, so they can take care of their clients. That’s our mission at LPL Financial.  It permeates everything we do – and is embraced by every employee.</a:t>
            </a:r>
          </a:p>
          <a:p>
            <a:pPr eaLnBrk="1" hangingPunct="1">
              <a:buClr>
                <a:srgbClr val="5C5D62"/>
              </a:buClr>
            </a:pPr>
            <a:endParaRPr lang="en-US" sz="1350" kern="0" dirty="0">
              <a:solidFill>
                <a:srgbClr val="5C5D62"/>
              </a:solidFill>
            </a:endParaRPr>
          </a:p>
          <a:p>
            <a:pPr eaLnBrk="1" hangingPunct="1">
              <a:buClr>
                <a:srgbClr val="5C5D62"/>
              </a:buClr>
            </a:pPr>
            <a:endParaRPr lang="en-US" sz="1350" kern="0" dirty="0">
              <a:solidFill>
                <a:srgbClr val="5C5D62"/>
              </a:solidFill>
            </a:endParaRPr>
          </a:p>
        </p:txBody>
      </p:sp>
      <p:sp>
        <p:nvSpPr>
          <p:cNvPr id="5" name="Rectangle 3">
            <a:extLst>
              <a:ext uri="{FF2B5EF4-FFF2-40B4-BE49-F238E27FC236}">
                <a16:creationId xmlns:a16="http://schemas.microsoft.com/office/drawing/2014/main" id="{3E21FA98-936D-40CE-9F05-59BFBC6EDEE0}"/>
              </a:ext>
            </a:extLst>
          </p:cNvPr>
          <p:cNvSpPr txBox="1">
            <a:spLocks noChangeArrowheads="1"/>
          </p:cNvSpPr>
          <p:nvPr/>
        </p:nvSpPr>
        <p:spPr bwMode="auto">
          <a:xfrm>
            <a:off x="1596502" y="2218195"/>
            <a:ext cx="375557" cy="40540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4950" kern="0" dirty="0">
                <a:solidFill>
                  <a:srgbClr val="F8DA46"/>
                </a:solidFill>
                <a:latin typeface="Arial Black" panose="020B0A04020102020204" pitchFamily="34" charset="0"/>
                <a:ea typeface="Noto Sans Blk" panose="020B0A02040504020204" pitchFamily="34"/>
                <a:cs typeface="Noto Sans Blk" panose="020B0A02040504020204" pitchFamily="34"/>
              </a:rPr>
              <a:t>“</a:t>
            </a:r>
          </a:p>
          <a:p>
            <a:pPr eaLnBrk="1" hangingPunct="1">
              <a:buClr>
                <a:srgbClr val="5C5D62"/>
              </a:buClr>
            </a:pPr>
            <a:endParaRPr lang="en-US" sz="4950" kern="0" dirty="0">
              <a:solidFill>
                <a:srgbClr val="FBE991"/>
              </a:solidFill>
              <a:latin typeface="Arial Black" panose="020B0A04020102020204" pitchFamily="34" charset="0"/>
              <a:ea typeface="Noto Sans Blk" panose="020B0A02040504020204" pitchFamily="34"/>
              <a:cs typeface="Noto Sans Blk" panose="020B0A02040504020204" pitchFamily="34"/>
            </a:endParaRPr>
          </a:p>
        </p:txBody>
      </p:sp>
      <p:sp>
        <p:nvSpPr>
          <p:cNvPr id="6" name="Rectangle 3">
            <a:extLst>
              <a:ext uri="{FF2B5EF4-FFF2-40B4-BE49-F238E27FC236}">
                <a16:creationId xmlns:a16="http://schemas.microsoft.com/office/drawing/2014/main" id="{140732DF-0860-4BBA-95CC-0CE63EC93FEE}"/>
              </a:ext>
            </a:extLst>
          </p:cNvPr>
          <p:cNvSpPr txBox="1">
            <a:spLocks noChangeArrowheads="1"/>
          </p:cNvSpPr>
          <p:nvPr/>
        </p:nvSpPr>
        <p:spPr bwMode="auto">
          <a:xfrm>
            <a:off x="6736838" y="3071370"/>
            <a:ext cx="375557" cy="40540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169863" indent="-169863" algn="l" rtl="0" eaLnBrk="0" fontAlgn="base" hangingPunct="0">
              <a:lnSpc>
                <a:spcPct val="95000"/>
              </a:lnSpc>
              <a:spcBef>
                <a:spcPct val="55000"/>
              </a:spcBef>
              <a:spcAft>
                <a:spcPct val="0"/>
              </a:spcAft>
              <a:buClr>
                <a:schemeClr val="tx1"/>
              </a:buClr>
              <a:buFont typeface="Wingdings" pitchFamily="2" charset="2"/>
              <a:buChar char="§"/>
              <a:defRPr>
                <a:solidFill>
                  <a:schemeClr val="tx1"/>
                </a:solidFill>
                <a:latin typeface="+mn-lt"/>
                <a:ea typeface="+mn-ea"/>
                <a:cs typeface="+mn-cs"/>
              </a:defRPr>
            </a:lvl1pPr>
            <a:lvl2pPr marL="411163" indent="-188913" algn="l" rtl="0" eaLnBrk="0" fontAlgn="base" hangingPunct="0">
              <a:lnSpc>
                <a:spcPct val="95000"/>
              </a:lnSpc>
              <a:spcBef>
                <a:spcPct val="35000"/>
              </a:spcBef>
              <a:spcAft>
                <a:spcPct val="0"/>
              </a:spcAft>
              <a:buClr>
                <a:schemeClr val="tx1"/>
              </a:buClr>
              <a:buFont typeface="Arial" charset="0"/>
              <a:buChar char="–"/>
              <a:defRPr sz="1600">
                <a:solidFill>
                  <a:schemeClr val="tx1"/>
                </a:solidFill>
                <a:latin typeface="+mn-lt"/>
              </a:defRPr>
            </a:lvl2pPr>
            <a:lvl3pPr marL="636588" indent="-163513" algn="l" rtl="0" eaLnBrk="0" fontAlgn="base" hangingPunct="0">
              <a:lnSpc>
                <a:spcPct val="95000"/>
              </a:lnSpc>
              <a:spcBef>
                <a:spcPct val="30000"/>
              </a:spcBef>
              <a:spcAft>
                <a:spcPct val="0"/>
              </a:spcAft>
              <a:buClr>
                <a:schemeClr val="tx1"/>
              </a:buClr>
              <a:buFont typeface="Arial" charset="0"/>
              <a:buChar char="&gt;"/>
              <a:defRPr sz="1400">
                <a:solidFill>
                  <a:schemeClr val="tx1"/>
                </a:solidFill>
                <a:latin typeface="+mn-lt"/>
              </a:defRPr>
            </a:lvl3pPr>
            <a:lvl4pPr marL="904875" indent="-157163" algn="l" rtl="0" eaLnBrk="0" fontAlgn="base" hangingPunct="0">
              <a:lnSpc>
                <a:spcPct val="95000"/>
              </a:lnSpc>
              <a:spcBef>
                <a:spcPct val="30000"/>
              </a:spcBef>
              <a:spcAft>
                <a:spcPct val="0"/>
              </a:spcAft>
              <a:buClr>
                <a:schemeClr val="tx1"/>
              </a:buClr>
              <a:buFont typeface="Arial" charset="0"/>
              <a:buChar char="»"/>
              <a:defRPr sz="1200">
                <a:solidFill>
                  <a:schemeClr val="tx1"/>
                </a:solidFill>
                <a:latin typeface="+mn-lt"/>
              </a:defRPr>
            </a:lvl4pPr>
            <a:lvl5pPr marL="11922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5pPr>
            <a:lvl6pPr marL="16494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6pPr>
            <a:lvl7pPr marL="21066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7pPr>
            <a:lvl8pPr marL="25638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8pPr>
            <a:lvl9pPr marL="3021013" indent="-134938" algn="l" rtl="0" eaLnBrk="0" fontAlgn="base" hangingPunct="0">
              <a:lnSpc>
                <a:spcPct val="95000"/>
              </a:lnSpc>
              <a:spcBef>
                <a:spcPct val="30000"/>
              </a:spcBef>
              <a:spcAft>
                <a:spcPct val="0"/>
              </a:spcAft>
              <a:buClr>
                <a:schemeClr val="tx1"/>
              </a:buClr>
              <a:buFont typeface="Arial" charset="0"/>
              <a:buChar char="●"/>
              <a:defRPr sz="1000">
                <a:solidFill>
                  <a:schemeClr val="tx1"/>
                </a:solidFill>
                <a:latin typeface="+mn-lt"/>
              </a:defRPr>
            </a:lvl9pPr>
          </a:lstStyle>
          <a:p>
            <a:pPr marL="0" indent="0" algn="ctr" eaLnBrk="1" hangingPunct="1">
              <a:lnSpc>
                <a:spcPct val="150000"/>
              </a:lnSpc>
              <a:buClr>
                <a:srgbClr val="5C5D62"/>
              </a:buClr>
              <a:buNone/>
            </a:pPr>
            <a:r>
              <a:rPr lang="en-US" sz="4950" kern="0" dirty="0">
                <a:solidFill>
                  <a:srgbClr val="F8DA46"/>
                </a:solidFill>
                <a:latin typeface="Arial Black" panose="020B0A04020102020204" pitchFamily="34" charset="0"/>
                <a:ea typeface="Noto Sans Blk" panose="020B0A02040504020204" pitchFamily="34"/>
                <a:cs typeface="Noto Sans Blk" panose="020B0A02040504020204" pitchFamily="34"/>
              </a:rPr>
              <a:t>”</a:t>
            </a:r>
          </a:p>
          <a:p>
            <a:pPr eaLnBrk="1" hangingPunct="1">
              <a:buClr>
                <a:srgbClr val="5C5D62"/>
              </a:buClr>
            </a:pPr>
            <a:endParaRPr lang="en-US" sz="4950" kern="0" dirty="0">
              <a:solidFill>
                <a:srgbClr val="FBE991"/>
              </a:solidFill>
              <a:latin typeface="Arial Black" panose="020B0A04020102020204" pitchFamily="34" charset="0"/>
              <a:ea typeface="Noto Sans Blk" panose="020B0A02040504020204" pitchFamily="34"/>
              <a:cs typeface="Noto Sans Blk" panose="020B0A02040504020204" pitchFamily="34"/>
            </a:endParaRPr>
          </a:p>
        </p:txBody>
      </p:sp>
    </p:spTree>
    <p:extLst>
      <p:ext uri="{BB962C8B-B14F-4D97-AF65-F5344CB8AC3E}">
        <p14:creationId xmlns:p14="http://schemas.microsoft.com/office/powerpoint/2010/main" val="363546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800100" y="-29564"/>
            <a:ext cx="7543800" cy="1450757"/>
          </a:xfrm>
        </p:spPr>
        <p:txBody>
          <a:bodyPr/>
          <a:lstStyle/>
          <a:p>
            <a:r>
              <a:rPr lang="en-US" dirty="0">
                <a:ea typeface="Noto Sans Blk" panose="020B0A02040504020204" pitchFamily="34"/>
                <a:cs typeface="Noto Sans Blk" panose="020B0A02040504020204" pitchFamily="34"/>
              </a:rPr>
              <a:t>LPL Financial By the Numbers</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as of </a:t>
            </a:r>
            <a:r>
              <a:rPr lang="en-US" dirty="0">
                <a:solidFill>
                  <a:srgbClr val="F8DA46"/>
                </a:solidFill>
                <a:ea typeface="Noto Sans Blk" panose="020B0A02040504020204" pitchFamily="34"/>
                <a:cs typeface="Noto Sans Blk" panose="020B0A02040504020204" pitchFamily="34"/>
              </a:rPr>
              <a:t>October 30, 2023</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5" name="Picture 4">
            <a:extLst>
              <a:ext uri="{FF2B5EF4-FFF2-40B4-BE49-F238E27FC236}">
                <a16:creationId xmlns:a16="http://schemas.microsoft.com/office/drawing/2014/main" id="{44A17C7E-A477-741A-F659-EB8A3F7BB4EE}"/>
              </a:ext>
            </a:extLst>
          </p:cNvPr>
          <p:cNvPicPr>
            <a:picLocks noChangeAspect="1"/>
          </p:cNvPicPr>
          <p:nvPr/>
        </p:nvPicPr>
        <p:blipFill>
          <a:blip r:embed="rId2"/>
          <a:stretch>
            <a:fillRect/>
          </a:stretch>
        </p:blipFill>
        <p:spPr>
          <a:xfrm>
            <a:off x="1362357" y="1779995"/>
            <a:ext cx="6419286" cy="4267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12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800100" y="-29564"/>
            <a:ext cx="7543800" cy="1450757"/>
          </a:xfrm>
        </p:spPr>
        <p:txBody>
          <a:bodyPr/>
          <a:lstStyle/>
          <a:p>
            <a:r>
              <a:rPr lang="en-US" dirty="0">
                <a:ea typeface="Noto Sans Blk" panose="020B0A02040504020204" pitchFamily="34"/>
                <a:cs typeface="Noto Sans Blk" panose="020B0A02040504020204" pitchFamily="34"/>
              </a:rPr>
              <a:t>LPL Financial By the Numbers</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as of </a:t>
            </a:r>
            <a:r>
              <a:rPr lang="en-US" dirty="0">
                <a:solidFill>
                  <a:srgbClr val="F8DA46"/>
                </a:solidFill>
                <a:ea typeface="Noto Sans Blk" panose="020B0A02040504020204" pitchFamily="34"/>
                <a:cs typeface="Noto Sans Blk" panose="020B0A02040504020204" pitchFamily="34"/>
              </a:rPr>
              <a:t>October 30, 2023</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6" name="Picture 5">
            <a:extLst>
              <a:ext uri="{FF2B5EF4-FFF2-40B4-BE49-F238E27FC236}">
                <a16:creationId xmlns:a16="http://schemas.microsoft.com/office/drawing/2014/main" id="{B56367AF-4C24-D2CC-A362-77E4E8D7358B}"/>
              </a:ext>
            </a:extLst>
          </p:cNvPr>
          <p:cNvPicPr>
            <a:picLocks noChangeAspect="1"/>
          </p:cNvPicPr>
          <p:nvPr/>
        </p:nvPicPr>
        <p:blipFill>
          <a:blip r:embed="rId2"/>
          <a:stretch>
            <a:fillRect/>
          </a:stretch>
        </p:blipFill>
        <p:spPr>
          <a:xfrm>
            <a:off x="834526" y="2021841"/>
            <a:ext cx="7474947" cy="3206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904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About Us</a:t>
            </a:r>
          </a:p>
        </p:txBody>
      </p:sp>
      <p:sp>
        <p:nvSpPr>
          <p:cNvPr id="4" name="Content Placeholder 2">
            <a:extLst>
              <a:ext uri="{FF2B5EF4-FFF2-40B4-BE49-F238E27FC236}">
                <a16:creationId xmlns:a16="http://schemas.microsoft.com/office/drawing/2014/main" id="{D905B55E-84E3-4610-8173-BCEE846F75E1}"/>
              </a:ext>
            </a:extLst>
          </p:cNvPr>
          <p:cNvSpPr txBox="1">
            <a:spLocks/>
          </p:cNvSpPr>
          <p:nvPr/>
        </p:nvSpPr>
        <p:spPr>
          <a:xfrm>
            <a:off x="569611" y="1984427"/>
            <a:ext cx="4895811" cy="223890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Mission Statement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Our goal is to provide our financial advisors with customized tools and resources to create long-term, prosperous relationships with their clients, resulting in business growth. We are a layer of services in addition to what is available through LPL Financial. We provide a personal, customized experience in business consulting, marketing, technology, and other services.</a:t>
            </a:r>
            <a:endParaRPr lang="en-US" sz="1200" dirty="0">
              <a:solidFill>
                <a:schemeClr val="tx1"/>
              </a:solidFill>
              <a:latin typeface="Arial" panose="020B0604020202020204" pitchFamily="34" charset="0"/>
              <a:ea typeface="Noto Sans" panose="020B0502040504020204" pitchFamily="34"/>
              <a:cs typeface="Arial" panose="020B0604020202020204" pitchFamily="34" charset="0"/>
            </a:endParaRPr>
          </a:p>
          <a:p>
            <a:pPr marL="0" indent="0">
              <a:buNone/>
            </a:pPr>
            <a:br>
              <a:rPr lang="en-US" sz="1425" dirty="0"/>
            </a:br>
            <a:endParaRPr lang="en-US" sz="1200" dirty="0">
              <a:latin typeface="Arial" panose="020B0604020202020204" pitchFamily="34" charset="0"/>
              <a:cs typeface="Arial" panose="020B0604020202020204" pitchFamily="34" charset="0"/>
            </a:endParaRPr>
          </a:p>
          <a:p>
            <a:pPr marL="425175" lvl="3" indent="0">
              <a:buNone/>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6" name="Picture 5">
            <a:extLst>
              <a:ext uri="{FF2B5EF4-FFF2-40B4-BE49-F238E27FC236}">
                <a16:creationId xmlns:a16="http://schemas.microsoft.com/office/drawing/2014/main" id="{763B3B8E-7838-45E9-949C-5DE9DE86980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10806" y="2301382"/>
            <a:ext cx="2697899" cy="179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2918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Business Model</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21" name="Rectangle 3">
            <a:extLst>
              <a:ext uri="{FF2B5EF4-FFF2-40B4-BE49-F238E27FC236}">
                <a16:creationId xmlns:a16="http://schemas.microsoft.com/office/drawing/2014/main" id="{28F5E13A-7DC4-4FB8-A6B1-D9CCEE63D924}"/>
              </a:ext>
            </a:extLst>
          </p:cNvPr>
          <p:cNvSpPr txBox="1">
            <a:spLocks noChangeArrowheads="1"/>
          </p:cNvSpPr>
          <p:nvPr/>
        </p:nvSpPr>
        <p:spPr>
          <a:xfrm>
            <a:off x="1219521" y="2763912"/>
            <a:ext cx="3217276" cy="309681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500"/>
              </a:lnSpc>
              <a:buClr>
                <a:srgbClr val="7CBF33"/>
              </a:buClr>
              <a:buFont typeface="Wingdings" panose="05000000000000000000" pitchFamily="2" charset="2"/>
              <a:buChar char="§"/>
            </a:pPr>
            <a:endParaRPr lang="en-US" sz="1000" dirty="0">
              <a:solidFill>
                <a:srgbClr val="56565A"/>
              </a:solidFill>
              <a:latin typeface="Arial" panose="020B0604020202020204" pitchFamily="34" charset="0"/>
              <a:ea typeface="Noto Sans" panose="020B0502040504020204" pitchFamily="34"/>
              <a:cs typeface="Arial" panose="020B0604020202020204" pitchFamily="34" charset="0"/>
            </a:endParaRP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Broker/Dealer Services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Securities Clearing</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Registered Investment Advisory</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Custody</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Robust Technology Platform</a:t>
            </a:r>
          </a:p>
          <a:p>
            <a:pPr lvl="2">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Aggregates brokerage, advisory and direct positions</a:t>
            </a:r>
          </a:p>
          <a:p>
            <a:pPr lvl="2">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Integrated with a variety of CRM, planning, analytics and management tools</a:t>
            </a:r>
          </a:p>
          <a:p>
            <a:pPr lvl="2"/>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p:txBody>
      </p:sp>
      <p:sp>
        <p:nvSpPr>
          <p:cNvPr id="5" name="Content Placeholder 2">
            <a:extLst>
              <a:ext uri="{FF2B5EF4-FFF2-40B4-BE49-F238E27FC236}">
                <a16:creationId xmlns:a16="http://schemas.microsoft.com/office/drawing/2014/main" id="{FB2251D9-21FD-4C55-BB1A-8CC0482EB9D3}"/>
              </a:ext>
            </a:extLst>
          </p:cNvPr>
          <p:cNvSpPr txBox="1">
            <a:spLocks/>
          </p:cNvSpPr>
          <p:nvPr/>
        </p:nvSpPr>
        <p:spPr>
          <a:xfrm>
            <a:off x="565423" y="1872298"/>
            <a:ext cx="6842056"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Foundations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Financial enables their client advisors and financial institutions though the following:</a:t>
            </a:r>
          </a:p>
          <a:p>
            <a:pPr marL="342884" lvl="1" indent="0">
              <a:lnSpc>
                <a:spcPts val="300"/>
              </a:lnSpc>
              <a:buNone/>
            </a:pP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6" name="Rectangle 3">
            <a:extLst>
              <a:ext uri="{FF2B5EF4-FFF2-40B4-BE49-F238E27FC236}">
                <a16:creationId xmlns:a16="http://schemas.microsoft.com/office/drawing/2014/main" id="{C61171C5-BC4E-41B6-A735-83C129241B6E}"/>
              </a:ext>
            </a:extLst>
          </p:cNvPr>
          <p:cNvSpPr txBox="1">
            <a:spLocks noChangeArrowheads="1"/>
          </p:cNvSpPr>
          <p:nvPr/>
        </p:nvSpPr>
        <p:spPr>
          <a:xfrm>
            <a:off x="4222954" y="2741516"/>
            <a:ext cx="3417986" cy="1570808"/>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ts val="1500"/>
              </a:lnSpc>
              <a:buClr>
                <a:srgbClr val="7CBF33"/>
              </a:buClr>
              <a:buFont typeface="Wingdings" panose="05000000000000000000" pitchFamily="2" charset="2"/>
              <a:buChar char="§"/>
            </a:pPr>
            <a:endParaRPr lang="en-US" sz="1000" dirty="0">
              <a:solidFill>
                <a:srgbClr val="56565A"/>
              </a:solidFill>
              <a:latin typeface="Arial" panose="020B0604020202020204" pitchFamily="34" charset="0"/>
              <a:ea typeface="Noto Sans" panose="020B0502040504020204" pitchFamily="34"/>
              <a:cs typeface="Arial" panose="020B0604020202020204" pitchFamily="34" charset="0"/>
            </a:endParaRP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Insurance BGA</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Trust Services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Practice Management &amp; Training Programs</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Independent Research</a:t>
            </a:r>
          </a:p>
          <a:p>
            <a:pPr lvl="1">
              <a:lnSpc>
                <a:spcPts val="1500"/>
              </a:lnSpc>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Marketing Services &amp; Support</a:t>
            </a:r>
          </a:p>
          <a:p>
            <a:pPr lvl="2"/>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a:p>
            <a:pPr lvl="1"/>
            <a:endParaRPr lang="en-US" sz="1000" dirty="0">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21069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C4EEC-FBDF-47C6-88B0-7CDD2916A682}"/>
              </a:ext>
            </a:extLst>
          </p:cNvPr>
          <p:cNvSpPr txBox="1"/>
          <p:nvPr/>
        </p:nvSpPr>
        <p:spPr>
          <a:xfrm>
            <a:off x="290341" y="2828835"/>
            <a:ext cx="3300147" cy="1200329"/>
          </a:xfrm>
          <a:prstGeom prst="rect">
            <a:avLst/>
          </a:prstGeom>
          <a:noFill/>
        </p:spPr>
        <p:txBody>
          <a:bodyPr wrap="square" rtlCol="0">
            <a:spAutoFit/>
          </a:bodyPr>
          <a:lstStyle/>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Industry Trends Supporting a Move</a:t>
            </a:r>
          </a:p>
          <a:p>
            <a:r>
              <a:rPr lang="en-US" sz="2400" dirty="0">
                <a:solidFill>
                  <a:schemeClr val="bg1"/>
                </a:solidFill>
                <a:latin typeface="Arial Black" panose="020B0A04020102020204" pitchFamily="34" charset="0"/>
                <a:ea typeface="Noto Sans Blk" panose="020B0A02040504020204" pitchFamily="34"/>
                <a:cs typeface="Noto Sans Blk" panose="020B0A02040504020204" pitchFamily="34"/>
              </a:rPr>
              <a:t>to LPL Financial</a:t>
            </a:r>
          </a:p>
        </p:txBody>
      </p:sp>
    </p:spTree>
    <p:extLst>
      <p:ext uri="{BB962C8B-B14F-4D97-AF65-F5344CB8AC3E}">
        <p14:creationId xmlns:p14="http://schemas.microsoft.com/office/powerpoint/2010/main" val="57029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Expanded Product Offering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7" name="Content Placeholder 2">
            <a:extLst>
              <a:ext uri="{FF2B5EF4-FFF2-40B4-BE49-F238E27FC236}">
                <a16:creationId xmlns:a16="http://schemas.microsoft.com/office/drawing/2014/main" id="{BCC944E2-8B5A-4E30-B305-4C437B14E6C0}"/>
              </a:ext>
            </a:extLst>
          </p:cNvPr>
          <p:cNvSpPr txBox="1">
            <a:spLocks/>
          </p:cNvSpPr>
          <p:nvPr/>
        </p:nvSpPr>
        <p:spPr>
          <a:xfrm>
            <a:off x="571034" y="1826348"/>
            <a:ext cx="4393152"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Robust Products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offers a robust product set that allows financial institutions to enhance their value proposition to their end clients:</a:t>
            </a: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8" name="Content Placeholder 2">
            <a:extLst>
              <a:ext uri="{FF2B5EF4-FFF2-40B4-BE49-F238E27FC236}">
                <a16:creationId xmlns:a16="http://schemas.microsoft.com/office/drawing/2014/main" id="{40CD8C09-1287-4A75-B253-5C97876DA844}"/>
              </a:ext>
            </a:extLst>
          </p:cNvPr>
          <p:cNvSpPr txBox="1">
            <a:spLocks/>
          </p:cNvSpPr>
          <p:nvPr/>
        </p:nvSpPr>
        <p:spPr>
          <a:xfrm>
            <a:off x="536092" y="3488419"/>
            <a:ext cx="2480668"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Internal underwriting</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Case design &amp; strategy</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Advanced case team</a:t>
            </a:r>
          </a:p>
          <a:p>
            <a:pPr lvl="3" fontAlgn="base">
              <a:buClr>
                <a:srgbClr val="F8DA46"/>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Field insurance consulting team to drive advisor adoption</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7384510-7135-49C7-814C-7A0B9ADE5CB6}"/>
              </a:ext>
            </a:extLst>
          </p:cNvPr>
          <p:cNvSpPr txBox="1">
            <a:spLocks/>
          </p:cNvSpPr>
          <p:nvPr/>
        </p:nvSpPr>
        <p:spPr>
          <a:xfrm>
            <a:off x="2585301" y="3477977"/>
            <a:ext cx="2784184"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60+ research professional supporting end-clients, advisors &amp; financial institutions</a:t>
            </a: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Product due diligence, initial &amp; ongoing review </a:t>
            </a:r>
          </a:p>
          <a:p>
            <a:pPr lvl="3" fontAlgn="base">
              <a:buClr>
                <a:srgbClr val="FBE991"/>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Client approved, publications, letters, presentations &amp; campaigns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8B666EE-17F9-4F41-AC1A-0ABF7BD84191}"/>
              </a:ext>
            </a:extLst>
          </p:cNvPr>
          <p:cNvSpPr txBox="1"/>
          <p:nvPr/>
        </p:nvSpPr>
        <p:spPr>
          <a:xfrm>
            <a:off x="467456" y="3449988"/>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Insurance</a:t>
            </a:r>
          </a:p>
        </p:txBody>
      </p:sp>
      <p:sp>
        <p:nvSpPr>
          <p:cNvPr id="12" name="TextBox 11">
            <a:extLst>
              <a:ext uri="{FF2B5EF4-FFF2-40B4-BE49-F238E27FC236}">
                <a16:creationId xmlns:a16="http://schemas.microsoft.com/office/drawing/2014/main" id="{44F1F7BB-AD27-4BE7-898C-B6A7D5716798}"/>
              </a:ext>
            </a:extLst>
          </p:cNvPr>
          <p:cNvSpPr txBox="1"/>
          <p:nvPr/>
        </p:nvSpPr>
        <p:spPr>
          <a:xfrm>
            <a:off x="2634057" y="3433512"/>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Research</a:t>
            </a:r>
          </a:p>
        </p:txBody>
      </p:sp>
      <p:pic>
        <p:nvPicPr>
          <p:cNvPr id="13" name="Picture 12">
            <a:extLst>
              <a:ext uri="{FF2B5EF4-FFF2-40B4-BE49-F238E27FC236}">
                <a16:creationId xmlns:a16="http://schemas.microsoft.com/office/drawing/2014/main" id="{EB74D7B6-8C0A-4BF9-8C01-DF9B80BE8E7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41649" y="2098212"/>
            <a:ext cx="2946946" cy="16122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797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Expanded Product Offering</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33</a:t>
            </a:fld>
            <a:endParaRPr lang="en-US" dirty="0"/>
          </a:p>
        </p:txBody>
      </p:sp>
      <p:sp>
        <p:nvSpPr>
          <p:cNvPr id="5" name="Content Placeholder 2">
            <a:extLst>
              <a:ext uri="{FF2B5EF4-FFF2-40B4-BE49-F238E27FC236}">
                <a16:creationId xmlns:a16="http://schemas.microsoft.com/office/drawing/2014/main" id="{A39E47D5-6587-43CA-8FC9-5E4A45D9C674}"/>
              </a:ext>
            </a:extLst>
          </p:cNvPr>
          <p:cNvSpPr txBox="1">
            <a:spLocks/>
          </p:cNvSpPr>
          <p:nvPr/>
        </p:nvSpPr>
        <p:spPr>
          <a:xfrm>
            <a:off x="757568" y="1909358"/>
            <a:ext cx="3660201" cy="128422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Client Goals (integrated individual goal planning modules)</a:t>
            </a:r>
          </a:p>
          <a:p>
            <a:pPr lvl="1">
              <a:buClr>
                <a:srgbClr val="7CBF33"/>
              </a:buClr>
              <a:buSzPct val="100000"/>
              <a:buFont typeface="Wingdings" panose="05000000000000000000" pitchFamily="2" charset="2"/>
              <a:buChar char="§"/>
            </a:pP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WealthVision</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 (integrated financial planning tools through </a:t>
            </a: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eMoney</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t>
            </a:r>
          </a:p>
          <a:p>
            <a:pPr lvl="1">
              <a:buClr>
                <a:srgbClr val="7CBF33"/>
              </a:buClr>
              <a:buSzPct val="100000"/>
              <a:buFont typeface="Wingdings" panose="05000000000000000000" pitchFamily="2" charset="2"/>
              <a:buChar char="§"/>
            </a:pPr>
            <a:r>
              <a:rPr lang="en-US" sz="1000" dirty="0" err="1">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MoneyGuide</a:t>
            </a: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 Pro (integrated financial planning tools)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Analytical tools: Portfolio Review Tool to support asset allocation assessment</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Financial planning team with advanced degrees and designations</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1A345A5-955C-406E-84B1-18FE738704F1}"/>
              </a:ext>
            </a:extLst>
          </p:cNvPr>
          <p:cNvSpPr txBox="1">
            <a:spLocks/>
          </p:cNvSpPr>
          <p:nvPr/>
        </p:nvSpPr>
        <p:spPr>
          <a:xfrm>
            <a:off x="4788311" y="1923960"/>
            <a:ext cx="3123621"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Tools designed to enhance an advisor's retirement planning business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Assigned retirement consultant designed to increase sales and leverage internal resources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Dedicated retirement partners recruiting team</a:t>
            </a:r>
          </a:p>
          <a:p>
            <a:pPr marL="425175" lvl="3" indent="0" fontAlgn="base">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B85370-828F-406B-B8E0-9CF1CFA1F06E}"/>
              </a:ext>
            </a:extLst>
          </p:cNvPr>
          <p:cNvSpPr txBox="1"/>
          <p:nvPr/>
        </p:nvSpPr>
        <p:spPr>
          <a:xfrm>
            <a:off x="785210" y="1782403"/>
            <a:ext cx="1640382"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Financial Planning</a:t>
            </a:r>
          </a:p>
        </p:txBody>
      </p:sp>
      <p:sp>
        <p:nvSpPr>
          <p:cNvPr id="9" name="TextBox 8">
            <a:extLst>
              <a:ext uri="{FF2B5EF4-FFF2-40B4-BE49-F238E27FC236}">
                <a16:creationId xmlns:a16="http://schemas.microsoft.com/office/drawing/2014/main" id="{08F916FA-CC0A-40D2-8FE3-4DAFD6D6B01E}"/>
              </a:ext>
            </a:extLst>
          </p:cNvPr>
          <p:cNvSpPr txBox="1"/>
          <p:nvPr/>
        </p:nvSpPr>
        <p:spPr>
          <a:xfrm>
            <a:off x="4733024" y="1782403"/>
            <a:ext cx="2228241" cy="276999"/>
          </a:xfrm>
          <a:prstGeom prst="rect">
            <a:avLst/>
          </a:prstGeom>
          <a:noFill/>
        </p:spPr>
        <p:txBody>
          <a:bodyPr wrap="square" rtlCol="0">
            <a:spAutoFit/>
          </a:bodyPr>
          <a:lstStyle/>
          <a:p>
            <a:pPr algn="ct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LPL Retirement Partners</a:t>
            </a:r>
          </a:p>
        </p:txBody>
      </p:sp>
      <p:sp>
        <p:nvSpPr>
          <p:cNvPr id="10" name="Content Placeholder 2">
            <a:extLst>
              <a:ext uri="{FF2B5EF4-FFF2-40B4-BE49-F238E27FC236}">
                <a16:creationId xmlns:a16="http://schemas.microsoft.com/office/drawing/2014/main" id="{2ED5617C-844C-4A21-9AD0-DDF47E2D8F24}"/>
              </a:ext>
            </a:extLst>
          </p:cNvPr>
          <p:cNvSpPr txBox="1">
            <a:spLocks/>
          </p:cNvSpPr>
          <p:nvPr/>
        </p:nvSpPr>
        <p:spPr>
          <a:xfrm>
            <a:off x="757568" y="3990453"/>
            <a:ext cx="3487261" cy="97699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75"/>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425175" lvl="3" indent="0" fontAlgn="base">
              <a:lnSpc>
                <a:spcPts val="225"/>
              </a:lnSpc>
              <a:buClr>
                <a:srgbClr val="7CBF33"/>
              </a:buClr>
              <a:buNone/>
            </a:pPr>
            <a:endParaRPr lang="en-US" sz="90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Supporting RIA and all trust business</a:t>
            </a:r>
          </a:p>
          <a:p>
            <a:pPr lvl="1">
              <a:buClr>
                <a:srgbClr val="7CBF33"/>
              </a:buClr>
              <a:buSzPct val="100000"/>
              <a:buFont typeface="Wingdings" panose="05000000000000000000" pitchFamily="2" charset="2"/>
              <a:buChar char="§"/>
            </a:pPr>
            <a:r>
              <a:rPr lang="en-US" sz="1000" dirty="0">
                <a:solidFill>
                  <a:schemeClr val="tx1">
                    <a:lumMod val="85000"/>
                    <a:lumOff val="15000"/>
                  </a:schemeClr>
                </a:solidFill>
                <a:latin typeface="Arial" panose="020B0604020202020204" pitchFamily="34" charset="0"/>
                <a:ea typeface="Noto Sans" panose="020B0502040504020204" pitchFamily="34"/>
                <a:cs typeface="Arial" panose="020B0604020202020204" pitchFamily="34" charset="0"/>
              </a:rPr>
              <a:t>Enhancement to attract high-net worth customers</a:t>
            </a: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086001-BD28-49AF-A4A6-9616DA9941C5}"/>
              </a:ext>
            </a:extLst>
          </p:cNvPr>
          <p:cNvSpPr txBox="1"/>
          <p:nvPr/>
        </p:nvSpPr>
        <p:spPr>
          <a:xfrm>
            <a:off x="749179" y="3938998"/>
            <a:ext cx="3885623" cy="276999"/>
          </a:xfrm>
          <a:prstGeom prst="rect">
            <a:avLst/>
          </a:prstGeom>
          <a:noFill/>
        </p:spPr>
        <p:txBody>
          <a:bodyPr wrap="square" rtlCol="0">
            <a:spAutoFit/>
          </a:bodyPr>
          <a:lstStyle/>
          <a:p>
            <a:pPr algn="ctr"/>
            <a:r>
              <a:rPr lang="en-US" sz="1200" b="1" dirty="0">
                <a:solidFill>
                  <a:srgbClr val="7CBF33"/>
                </a:solidFill>
                <a:latin typeface="Arial" panose="020B0604020202020204" pitchFamily="34" charset="0"/>
                <a:ea typeface="Noto Sans" panose="020B0502040504020204" pitchFamily="34"/>
                <a:cs typeface="Arial" panose="020B0604020202020204" pitchFamily="34" charset="0"/>
              </a:rPr>
              <a:t>LPL Private Client &amp; The Private Trust Company</a:t>
            </a:r>
          </a:p>
        </p:txBody>
      </p:sp>
    </p:spTree>
    <p:extLst>
      <p:ext uri="{BB962C8B-B14F-4D97-AF65-F5344CB8AC3E}">
        <p14:creationId xmlns:p14="http://schemas.microsoft.com/office/powerpoint/2010/main" val="44413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Financial Advisory Platforms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34</a:t>
            </a:fld>
            <a:endParaRPr lang="en-US" dirty="0"/>
          </a:p>
        </p:txBody>
      </p:sp>
      <p:graphicFrame>
        <p:nvGraphicFramePr>
          <p:cNvPr id="5" name="Table 4">
            <a:extLst>
              <a:ext uri="{FF2B5EF4-FFF2-40B4-BE49-F238E27FC236}">
                <a16:creationId xmlns:a16="http://schemas.microsoft.com/office/drawing/2014/main" id="{68B32AEC-5A35-436D-AA47-6640478FD43F}"/>
              </a:ext>
            </a:extLst>
          </p:cNvPr>
          <p:cNvGraphicFramePr>
            <a:graphicFrameLocks noGrp="1"/>
          </p:cNvGraphicFramePr>
          <p:nvPr>
            <p:extLst>
              <p:ext uri="{D42A27DB-BD31-4B8C-83A1-F6EECF244321}">
                <p14:modId xmlns:p14="http://schemas.microsoft.com/office/powerpoint/2010/main" val="3034091859"/>
              </p:ext>
            </p:extLst>
          </p:nvPr>
        </p:nvGraphicFramePr>
        <p:xfrm>
          <a:off x="1527060" y="2803332"/>
          <a:ext cx="5738988" cy="1294987"/>
        </p:xfrm>
        <a:graphic>
          <a:graphicData uri="http://schemas.openxmlformats.org/drawingml/2006/table">
            <a:tbl>
              <a:tblPr firstRow="1" bandRow="1">
                <a:tableStyleId>{5C22544A-7EE6-4342-B048-85BDC9FD1C3A}</a:tableStyleId>
              </a:tblPr>
              <a:tblGrid>
                <a:gridCol w="956498">
                  <a:extLst>
                    <a:ext uri="{9D8B030D-6E8A-4147-A177-3AD203B41FA5}">
                      <a16:colId xmlns:a16="http://schemas.microsoft.com/office/drawing/2014/main" val="20000"/>
                    </a:ext>
                  </a:extLst>
                </a:gridCol>
                <a:gridCol w="956498">
                  <a:extLst>
                    <a:ext uri="{9D8B030D-6E8A-4147-A177-3AD203B41FA5}">
                      <a16:colId xmlns:a16="http://schemas.microsoft.com/office/drawing/2014/main" val="20001"/>
                    </a:ext>
                  </a:extLst>
                </a:gridCol>
                <a:gridCol w="956498">
                  <a:extLst>
                    <a:ext uri="{9D8B030D-6E8A-4147-A177-3AD203B41FA5}">
                      <a16:colId xmlns:a16="http://schemas.microsoft.com/office/drawing/2014/main" val="20002"/>
                    </a:ext>
                  </a:extLst>
                </a:gridCol>
                <a:gridCol w="956498">
                  <a:extLst>
                    <a:ext uri="{9D8B030D-6E8A-4147-A177-3AD203B41FA5}">
                      <a16:colId xmlns:a16="http://schemas.microsoft.com/office/drawing/2014/main" val="20003"/>
                    </a:ext>
                  </a:extLst>
                </a:gridCol>
                <a:gridCol w="956498">
                  <a:extLst>
                    <a:ext uri="{9D8B030D-6E8A-4147-A177-3AD203B41FA5}">
                      <a16:colId xmlns:a16="http://schemas.microsoft.com/office/drawing/2014/main" val="20004"/>
                    </a:ext>
                  </a:extLst>
                </a:gridCol>
                <a:gridCol w="956498">
                  <a:extLst>
                    <a:ext uri="{9D8B030D-6E8A-4147-A177-3AD203B41FA5}">
                      <a16:colId xmlns:a16="http://schemas.microsoft.com/office/drawing/2014/main" val="20005"/>
                    </a:ext>
                  </a:extLst>
                </a:gridCol>
              </a:tblGrid>
              <a:tr h="499222">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Guided Wealth</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Portfolios (GWP)</a:t>
                      </a:r>
                      <a:endParaRPr lang="en-US" sz="800" dirty="0">
                        <a:solidFill>
                          <a:srgbClr val="FFFFFF"/>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Optimum Market Portfolios (OMP)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Model Wealth Portfolios (MWP)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F33"/>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Personal</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a:t>
                      </a: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Wealth Portfolios (PWP)</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Manager</a:t>
                      </a:r>
                    </a:p>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 Select</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A3F72"/>
                    </a:solidFill>
                  </a:tcPr>
                </a:tc>
                <a:tc>
                  <a:txBody>
                    <a:bodyPr/>
                    <a:lstStyle/>
                    <a:p>
                      <a:pPr algn="ct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SAM I</a:t>
                      </a:r>
                      <a:r>
                        <a:rPr lang="en-US" sz="800" baseline="0" dirty="0">
                          <a:solidFill>
                            <a:srgbClr val="FFFFFF"/>
                          </a:solidFill>
                          <a:latin typeface="Arial" panose="020B0604020202020204" pitchFamily="34" charset="0"/>
                          <a:ea typeface="Noto Sans" panose="020B0502040504020204" pitchFamily="34"/>
                          <a:cs typeface="Arial" panose="020B0604020202020204" pitchFamily="34" charset="0"/>
                        </a:rPr>
                        <a:t> &amp; </a:t>
                      </a:r>
                      <a:r>
                        <a:rPr lang="en-US" sz="800" dirty="0">
                          <a:solidFill>
                            <a:srgbClr val="FFFFFF"/>
                          </a:solidFill>
                          <a:latin typeface="Arial" panose="020B0604020202020204" pitchFamily="34" charset="0"/>
                          <a:ea typeface="Noto Sans" panose="020B0502040504020204" pitchFamily="34"/>
                          <a:cs typeface="Arial" panose="020B0604020202020204" pitchFamily="34" charset="0"/>
                        </a:rPr>
                        <a:t>II </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BF33"/>
                    </a:solidFill>
                  </a:tcPr>
                </a:tc>
                <a:extLst>
                  <a:ext uri="{0D108BD9-81ED-4DB2-BD59-A6C34878D82A}">
                    <a16:rowId xmlns:a16="http://schemas.microsoft.com/office/drawing/2014/main" val="10000"/>
                  </a:ext>
                </a:extLst>
              </a:tr>
              <a:tr h="5133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Digital interface + strategic</a:t>
                      </a: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 models</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Sub-advised mutual fund models</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Strategist </a:t>
                      </a:r>
                      <a:b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MF &amp; ETP models</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Unified </a:t>
                      </a:r>
                      <a:b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managed account</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dirty="0">
                          <a:solidFill>
                            <a:srgbClr val="4B4F54"/>
                          </a:solidFill>
                          <a:latin typeface="Arial" panose="020B0604020202020204" pitchFamily="34" charset="0"/>
                          <a:ea typeface="Noto Sans" panose="020B0502040504020204" pitchFamily="34"/>
                          <a:cs typeface="Arial" panose="020B0604020202020204" pitchFamily="34" charset="0"/>
                        </a:rPr>
                        <a:t>Separately managed account</a:t>
                      </a: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 supermarket</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Rep as </a:t>
                      </a:r>
                      <a:b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b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portfolio </a:t>
                      </a:r>
                    </a:p>
                    <a:p>
                      <a:pPr algn="ctr"/>
                      <a:r>
                        <a:rPr lang="en-US" sz="800" b="0" baseline="0" dirty="0">
                          <a:solidFill>
                            <a:srgbClr val="4B4F54"/>
                          </a:solidFill>
                          <a:latin typeface="Arial" panose="020B0604020202020204" pitchFamily="34" charset="0"/>
                          <a:ea typeface="Noto Sans" panose="020B0502040504020204" pitchFamily="34"/>
                          <a:cs typeface="Arial" panose="020B0604020202020204" pitchFamily="34" charset="0"/>
                        </a:rPr>
                        <a:t>manager</a:t>
                      </a:r>
                      <a:endParaRPr lang="en-US" sz="800" b="0" dirty="0">
                        <a:solidFill>
                          <a:srgbClr val="4B4F54"/>
                        </a:solidFill>
                        <a:latin typeface="Arial" panose="020B0604020202020204" pitchFamily="34" charset="0"/>
                        <a:ea typeface="Noto Sans" panose="020B0502040504020204" pitchFamily="34"/>
                        <a:cs typeface="Arial" panose="020B0604020202020204" pitchFamily="34" charset="0"/>
                      </a:endParaRP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extLst>
                  <a:ext uri="{0D108BD9-81ED-4DB2-BD59-A6C34878D82A}">
                    <a16:rowId xmlns:a16="http://schemas.microsoft.com/office/drawing/2014/main" val="10001"/>
                  </a:ext>
                </a:extLst>
              </a:tr>
              <a:tr h="282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$10K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$100K+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800" b="1" dirty="0">
                          <a:solidFill>
                            <a:srgbClr val="4B4F54"/>
                          </a:solidFill>
                          <a:latin typeface="Arial" panose="020B0604020202020204" pitchFamily="34" charset="0"/>
                          <a:ea typeface="Noto Sans" panose="020B0502040504020204" pitchFamily="34"/>
                          <a:cs typeface="Arial" panose="020B0604020202020204" pitchFamily="34" charset="0"/>
                        </a:rPr>
                        <a:t>$25K</a:t>
                      </a:r>
                    </a:p>
                  </a:txBody>
                  <a:tcPr marL="46207" marR="46207" marT="23103" marB="2310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CBF33">
                        <a:alpha val="20000"/>
                      </a:srgbClr>
                    </a:solidFill>
                  </a:tcPr>
                </a:tc>
                <a:extLst>
                  <a:ext uri="{0D108BD9-81ED-4DB2-BD59-A6C34878D82A}">
                    <a16:rowId xmlns:a16="http://schemas.microsoft.com/office/drawing/2014/main" val="10002"/>
                  </a:ext>
                </a:extLst>
              </a:tr>
            </a:tbl>
          </a:graphicData>
        </a:graphic>
      </p:graphicFrame>
      <p:sp>
        <p:nvSpPr>
          <p:cNvPr id="7" name="Right Arrow 2">
            <a:extLst>
              <a:ext uri="{FF2B5EF4-FFF2-40B4-BE49-F238E27FC236}">
                <a16:creationId xmlns:a16="http://schemas.microsoft.com/office/drawing/2014/main" id="{2CD3955E-2028-43CD-8B11-B5574AD3143D}"/>
              </a:ext>
            </a:extLst>
          </p:cNvPr>
          <p:cNvSpPr/>
          <p:nvPr/>
        </p:nvSpPr>
        <p:spPr bwMode="auto">
          <a:xfrm>
            <a:off x="1527063" y="1872776"/>
            <a:ext cx="5790752" cy="492200"/>
          </a:xfrm>
          <a:prstGeom prst="rightArrow">
            <a:avLst>
              <a:gd name="adj1" fmla="val 54692"/>
              <a:gd name="adj2" fmla="val 52000"/>
            </a:avLst>
          </a:prstGeom>
          <a:gradFill>
            <a:gsLst>
              <a:gs pos="0">
                <a:srgbClr val="003B71"/>
              </a:gs>
              <a:gs pos="100000">
                <a:srgbClr val="7CBF33"/>
              </a:gs>
            </a:gsLst>
            <a:lin ang="0" scaled="0"/>
          </a:gradFill>
          <a:ln w="12700" cap="flat" cmpd="sng" algn="ctr">
            <a:noFill/>
            <a:prstDash val="solid"/>
            <a:round/>
            <a:headEnd type="none" w="med" len="med"/>
            <a:tailEnd type="none" w="med" len="med"/>
          </a:ln>
          <a:effectLst/>
        </p:spPr>
        <p:txBody>
          <a:bodyPr vert="horz" wrap="none" lIns="49922" tIns="24961" rIns="49922" bIns="24961" numCol="1" rtlCol="0" anchor="ctr" anchorCtr="0" compatLnSpc="1">
            <a:prstTxWarp prst="textNoShape">
              <a:avLst/>
            </a:prstTxWarp>
          </a:bodyPr>
          <a:lstStyle/>
          <a:p>
            <a:pPr algn="ctr" defTabSz="249612" eaLnBrk="0" hangingPunct="0"/>
            <a:r>
              <a:rPr lang="en-US" sz="1019" b="1" dirty="0">
                <a:solidFill>
                  <a:schemeClr val="bg1"/>
                </a:solidFill>
                <a:latin typeface="Arial" panose="020B0604020202020204" pitchFamily="34" charset="0"/>
                <a:ea typeface="Noto Sans" panose="020B0502040504020204" pitchFamily="34"/>
                <a:cs typeface="Arial" panose="020B0604020202020204" pitchFamily="34" charset="0"/>
              </a:rPr>
              <a:t>Increased</a:t>
            </a:r>
            <a:r>
              <a:rPr lang="en-US" sz="1019" b="1" dirty="0">
                <a:solidFill>
                  <a:schemeClr val="bg1"/>
                </a:solidFill>
                <a:latin typeface="Noto Sans" panose="020B0502040504020204" pitchFamily="34"/>
                <a:ea typeface="Noto Sans" panose="020B0502040504020204" pitchFamily="34"/>
                <a:cs typeface="Noto Sans" panose="020B0502040504020204" pitchFamily="34"/>
              </a:rPr>
              <a:t> capabilities for customizing portfolios</a:t>
            </a:r>
          </a:p>
        </p:txBody>
      </p:sp>
      <p:sp>
        <p:nvSpPr>
          <p:cNvPr id="8" name="Right Brace 7">
            <a:extLst>
              <a:ext uri="{FF2B5EF4-FFF2-40B4-BE49-F238E27FC236}">
                <a16:creationId xmlns:a16="http://schemas.microsoft.com/office/drawing/2014/main" id="{0157AF54-E525-44DC-83E8-DFBC39D55D7F}"/>
              </a:ext>
            </a:extLst>
          </p:cNvPr>
          <p:cNvSpPr/>
          <p:nvPr/>
        </p:nvSpPr>
        <p:spPr>
          <a:xfrm rot="5400000">
            <a:off x="3848626" y="3754305"/>
            <a:ext cx="113819" cy="918776"/>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249612"/>
            <a:endParaRPr lang="en-US" sz="982" dirty="0">
              <a:solidFill>
                <a:prstClr val="black"/>
              </a:solidFill>
            </a:endParaRPr>
          </a:p>
        </p:txBody>
      </p:sp>
      <p:sp>
        <p:nvSpPr>
          <p:cNvPr id="9" name="TextBox 8">
            <a:extLst>
              <a:ext uri="{FF2B5EF4-FFF2-40B4-BE49-F238E27FC236}">
                <a16:creationId xmlns:a16="http://schemas.microsoft.com/office/drawing/2014/main" id="{B6581DAF-E7F1-4F61-AD4E-982FF4F6A309}"/>
              </a:ext>
            </a:extLst>
          </p:cNvPr>
          <p:cNvSpPr txBox="1"/>
          <p:nvPr/>
        </p:nvSpPr>
        <p:spPr>
          <a:xfrm>
            <a:off x="3212170" y="4329072"/>
            <a:ext cx="1386728" cy="226857"/>
          </a:xfrm>
          <a:prstGeom prst="rect">
            <a:avLst/>
          </a:prstGeom>
          <a:noFill/>
        </p:spPr>
        <p:txBody>
          <a:bodyPr wrap="square" rtlCol="0">
            <a:spAutoFit/>
          </a:bodyPr>
          <a:lstStyle/>
          <a:p>
            <a:pPr algn="ctr" defTabSz="249612"/>
            <a:r>
              <a:rPr lang="en-US" sz="874" dirty="0">
                <a:solidFill>
                  <a:srgbClr val="7F7F7F"/>
                </a:solidFill>
                <a:latin typeface="Arial" panose="020B0604020202020204" pitchFamily="34" charset="0"/>
                <a:ea typeface="Noto Sans" panose="020B0502040504020204" pitchFamily="34"/>
                <a:cs typeface="Arial" panose="020B0604020202020204" pitchFamily="34" charset="0"/>
              </a:rPr>
              <a:t>Strategist Solutions</a:t>
            </a:r>
          </a:p>
        </p:txBody>
      </p:sp>
      <p:sp>
        <p:nvSpPr>
          <p:cNvPr id="10" name="Right Brace 9">
            <a:extLst>
              <a:ext uri="{FF2B5EF4-FFF2-40B4-BE49-F238E27FC236}">
                <a16:creationId xmlns:a16="http://schemas.microsoft.com/office/drawing/2014/main" id="{6995458A-32BA-41B4-A155-7DCE6DD79F53}"/>
              </a:ext>
            </a:extLst>
          </p:cNvPr>
          <p:cNvSpPr/>
          <p:nvPr/>
        </p:nvSpPr>
        <p:spPr>
          <a:xfrm rot="16200000">
            <a:off x="6740460" y="2231902"/>
            <a:ext cx="108224" cy="942950"/>
          </a:xfrm>
          <a:prstGeom prst="rightBrace">
            <a:avLst>
              <a:gd name="adj1" fmla="val 8333"/>
              <a:gd name="adj2" fmla="val 50260"/>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249612"/>
            <a:endParaRPr lang="en-US" sz="982" dirty="0">
              <a:solidFill>
                <a:prstClr val="black"/>
              </a:solidFill>
            </a:endParaRPr>
          </a:p>
        </p:txBody>
      </p:sp>
      <p:sp>
        <p:nvSpPr>
          <p:cNvPr id="11" name="TextBox 10">
            <a:extLst>
              <a:ext uri="{FF2B5EF4-FFF2-40B4-BE49-F238E27FC236}">
                <a16:creationId xmlns:a16="http://schemas.microsoft.com/office/drawing/2014/main" id="{048C2F15-C806-4612-9C6E-F06691A1CC3B}"/>
              </a:ext>
            </a:extLst>
          </p:cNvPr>
          <p:cNvSpPr txBox="1"/>
          <p:nvPr/>
        </p:nvSpPr>
        <p:spPr>
          <a:xfrm>
            <a:off x="6101591" y="2445258"/>
            <a:ext cx="1386728" cy="226857"/>
          </a:xfrm>
          <a:prstGeom prst="rect">
            <a:avLst/>
          </a:prstGeom>
          <a:noFill/>
        </p:spPr>
        <p:txBody>
          <a:bodyPr wrap="square" rtlCol="0">
            <a:spAutoFit/>
          </a:bodyPr>
          <a:lstStyle/>
          <a:p>
            <a:pPr algn="ctr" defTabSz="249612"/>
            <a:r>
              <a:rPr lang="en-US" sz="874" dirty="0">
                <a:solidFill>
                  <a:srgbClr val="7F7F7F"/>
                </a:solidFill>
                <a:latin typeface="Arial" panose="020B0604020202020204" pitchFamily="34" charset="0"/>
                <a:ea typeface="Noto Sans" panose="020B0502040504020204" pitchFamily="34"/>
                <a:cs typeface="Arial" panose="020B0604020202020204" pitchFamily="34" charset="0"/>
              </a:rPr>
              <a:t>Advisor Solutions</a:t>
            </a:r>
          </a:p>
        </p:txBody>
      </p:sp>
    </p:spTree>
    <p:extLst>
      <p:ext uri="{BB962C8B-B14F-4D97-AF65-F5344CB8AC3E}">
        <p14:creationId xmlns:p14="http://schemas.microsoft.com/office/powerpoint/2010/main" val="3117061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Marketing Team</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6" name="Content Placeholder 2">
            <a:extLst>
              <a:ext uri="{FF2B5EF4-FFF2-40B4-BE49-F238E27FC236}">
                <a16:creationId xmlns:a16="http://schemas.microsoft.com/office/drawing/2014/main" id="{9CEA6493-473A-4D06-9DAA-7BCE709A2816}"/>
              </a:ext>
            </a:extLst>
          </p:cNvPr>
          <p:cNvSpPr txBox="1">
            <a:spLocks/>
          </p:cNvSpPr>
          <p:nvPr/>
        </p:nvSpPr>
        <p:spPr>
          <a:xfrm>
            <a:off x="571036" y="1918627"/>
            <a:ext cx="3928625"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Robust Products</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LPL offers advisors access to marketing resources to assist in optimally positioning your program, both inside and outside of the institution. </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Leading edge solutions</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Social Media</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Data based analysis and targeted marketing (IXI)</a:t>
            </a:r>
          </a:p>
          <a:p>
            <a:pPr marL="694339" lvl="2" indent="-214303">
              <a:lnSpc>
                <a:spcPct val="150000"/>
              </a:lnSpc>
              <a:buClr>
                <a:srgbClr val="7CBF33"/>
              </a:buClr>
              <a:buFont typeface="Wingdings" panose="05000000000000000000" pitchFamily="2" charset="2"/>
              <a:buChar char="§"/>
            </a:pPr>
            <a:r>
              <a:rPr lang="en-US" sz="1000" dirty="0">
                <a:solidFill>
                  <a:srgbClr val="3A3A3A"/>
                </a:solidFill>
                <a:latin typeface="Arial" panose="020B0604020202020204" pitchFamily="34" charset="0"/>
                <a:ea typeface="Noto Sans" panose="020B0502040504020204" pitchFamily="34"/>
                <a:cs typeface="Arial" panose="020B0604020202020204" pitchFamily="34" charset="0"/>
              </a:rPr>
              <a:t>Thousands of compliance approved marketing pieces available through Marketing on Demand system.</a:t>
            </a:r>
          </a:p>
          <a:p>
            <a:pPr marL="694339" lvl="2" indent="-214303">
              <a:lnSpc>
                <a:spcPct val="150000"/>
              </a:lnSpc>
              <a:buClr>
                <a:srgbClr val="7CBF33"/>
              </a:buClr>
              <a:buFont typeface="Wingdings" panose="05000000000000000000" pitchFamily="2" charset="2"/>
              <a:buChar char="§"/>
            </a:pPr>
            <a:endParaRPr lang="en-US" sz="10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7" name="Picture 6">
            <a:extLst>
              <a:ext uri="{FF2B5EF4-FFF2-40B4-BE49-F238E27FC236}">
                <a16:creationId xmlns:a16="http://schemas.microsoft.com/office/drawing/2014/main" id="{15CF2D69-B6D6-4114-8A6D-B224953DC031}"/>
              </a:ext>
            </a:extLst>
          </p:cNvPr>
          <p:cNvPicPr>
            <a:picLocks noChangeAspect="1"/>
          </p:cNvPicPr>
          <p:nvPr/>
        </p:nvPicPr>
        <p:blipFill>
          <a:blip r:embed="rId2"/>
          <a:stretch>
            <a:fillRect/>
          </a:stretch>
        </p:blipFill>
        <p:spPr>
          <a:xfrm>
            <a:off x="4644341" y="2251045"/>
            <a:ext cx="3928625" cy="2150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715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LPL Technology &amp; Operations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8" name="Content Placeholder 2">
            <a:extLst>
              <a:ext uri="{FF2B5EF4-FFF2-40B4-BE49-F238E27FC236}">
                <a16:creationId xmlns:a16="http://schemas.microsoft.com/office/drawing/2014/main" id="{F81AA62A-DE43-4A58-9CC5-3FA14522E095}"/>
              </a:ext>
            </a:extLst>
          </p:cNvPr>
          <p:cNvSpPr txBox="1">
            <a:spLocks/>
          </p:cNvSpPr>
          <p:nvPr/>
        </p:nvSpPr>
        <p:spPr>
          <a:xfrm>
            <a:off x="571037" y="1887169"/>
            <a:ext cx="3668220" cy="192803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Technology Support</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56565A"/>
                </a:solidFill>
                <a:latin typeface="Arial" panose="020B0604020202020204" pitchFamily="34" charset="0"/>
                <a:ea typeface="Noto Sans" panose="020B0502040504020204" pitchFamily="34"/>
                <a:cs typeface="Arial" panose="020B0604020202020204" pitchFamily="34" charset="0"/>
              </a:rPr>
              <a:t>LPL provides financial institution and advisor functionality that help shape a positive experience for the advisor and end-clients that cannot be replicated by a smaller firm. These capabilities have been achieved through LPL’s size and scale.</a:t>
            </a:r>
            <a:endParaRPr lang="en-US" sz="1200" dirty="0">
              <a:solidFill>
                <a:srgbClr val="3A3A3A"/>
              </a:solidFill>
              <a:latin typeface="Arial" panose="020B0604020202020204" pitchFamily="34" charset="0"/>
              <a:ea typeface="Noto Sans" panose="020B0502040504020204" pitchFamily="34"/>
              <a:cs typeface="Arial" panose="020B0604020202020204" pitchFamily="34" charset="0"/>
            </a:endParaRPr>
          </a:p>
          <a:p>
            <a:pPr marL="557185" lvl="1" indent="-214303">
              <a:lnSpc>
                <a:spcPct val="150000"/>
              </a:lnSpc>
              <a:buClr>
                <a:srgbClr val="7CBF33"/>
              </a:buClr>
              <a:buFont typeface="Wingdings" panose="05000000000000000000" pitchFamily="2" charset="2"/>
              <a:buChar char="§"/>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0" indent="0" fontAlgn="base">
              <a:lnSpc>
                <a:spcPts val="300"/>
              </a:lnSpc>
              <a:buNone/>
            </a:pPr>
            <a:endParaRPr lang="en-US" sz="1050" dirty="0">
              <a:solidFill>
                <a:srgbClr val="3A3A3A"/>
              </a:solidFill>
              <a:latin typeface="Noto Sans" panose="020B0502040504020204" pitchFamily="34"/>
              <a:ea typeface="Noto Sans" panose="020B0502040504020204" pitchFamily="34"/>
              <a:cs typeface="Noto Sans" panose="020B0502040504020204" pitchFamily="34"/>
            </a:endParaRP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0B16AF6C-AA17-4350-B146-D687973C6767}"/>
              </a:ext>
            </a:extLst>
          </p:cNvPr>
          <p:cNvSpPr/>
          <p:nvPr/>
        </p:nvSpPr>
        <p:spPr>
          <a:xfrm>
            <a:off x="4572007" y="1855713"/>
            <a:ext cx="3928625" cy="3009380"/>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2">
            <a:extLst>
              <a:ext uri="{FF2B5EF4-FFF2-40B4-BE49-F238E27FC236}">
                <a16:creationId xmlns:a16="http://schemas.microsoft.com/office/drawing/2014/main" id="{E859386C-8AC2-4CE1-8E72-1D4158B83540}"/>
              </a:ext>
            </a:extLst>
          </p:cNvPr>
          <p:cNvSpPr txBox="1">
            <a:spLocks/>
          </p:cNvSpPr>
          <p:nvPr/>
        </p:nvSpPr>
        <p:spPr>
          <a:xfrm>
            <a:off x="4691870" y="1741830"/>
            <a:ext cx="3314234" cy="98130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spcBef>
                <a:spcPts val="0"/>
              </a:spcBef>
              <a:buNone/>
            </a:pPr>
            <a:endParaRPr lang="en-US" sz="900" b="1" u="sng" dirty="0">
              <a:solidFill>
                <a:schemeClr val="bg1"/>
              </a:solidFill>
              <a:latin typeface="Arial" panose="020B0604020202020204" pitchFamily="34" charset="0"/>
              <a:cs typeface="Arial" panose="020B0604020202020204" pitchFamily="34" charset="0"/>
            </a:endParaRPr>
          </a:p>
          <a:p>
            <a:pPr marL="342884" lvl="1" indent="0" algn="ctr">
              <a:buNone/>
            </a:pPr>
            <a:r>
              <a:rPr lang="en-US" sz="1350" b="1" dirty="0">
                <a:solidFill>
                  <a:schemeClr val="bg1"/>
                </a:solidFill>
                <a:latin typeface="Arial" panose="020B0604020202020204" pitchFamily="34" charset="0"/>
                <a:ea typeface="Noto Sans" panose="020B0502040504020204" pitchFamily="34"/>
                <a:cs typeface="Arial" panose="020B0604020202020204" pitchFamily="34" charset="0"/>
              </a:rPr>
              <a:t>STRAIGHT THRU PROCESSING VIA SELF-CLEARING PLATFORM</a:t>
            </a:r>
          </a:p>
          <a:p>
            <a:pPr marL="0" indent="0" fontAlgn="base">
              <a:lnSpc>
                <a:spcPts val="750"/>
              </a:lnSpc>
              <a:buNone/>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indent="0">
              <a:lnSpc>
                <a:spcPct val="150000"/>
              </a:lnSpc>
              <a:buNone/>
            </a:pPr>
            <a:br>
              <a:rPr lang="en-US" sz="1275"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9311565-0C7A-4A46-BDEC-F16E36BDEA87}"/>
              </a:ext>
            </a:extLst>
          </p:cNvPr>
          <p:cNvSpPr txBox="1"/>
          <p:nvPr/>
        </p:nvSpPr>
        <p:spPr>
          <a:xfrm>
            <a:off x="5985461" y="2376638"/>
            <a:ext cx="2502272" cy="2714846"/>
          </a:xfrm>
          <a:prstGeom prst="rect">
            <a:avLst/>
          </a:prstGeom>
          <a:noFill/>
        </p:spPr>
        <p:txBody>
          <a:bodyPr wrap="square">
            <a:spAutoFit/>
          </a:bodyPr>
          <a:lstStyle/>
          <a:p>
            <a:pPr marL="214303" indent="-214303">
              <a:lnSpc>
                <a:spcPts val="750"/>
              </a:lnSpc>
              <a:spcBef>
                <a:spcPct val="35000"/>
              </a:spcBef>
              <a:buClr>
                <a:schemeClr val="bg1"/>
              </a:buClr>
              <a:buSzPct val="65000"/>
              <a:buFont typeface="Wingdings" panose="05000000000000000000" pitchFamily="2" charset="2"/>
              <a:buChar char="§"/>
              <a:defRPr/>
            </a:pPr>
            <a:endParaRPr lang="en-US" sz="1050" dirty="0">
              <a:solidFill>
                <a:srgbClr val="56565A"/>
              </a:solidFill>
              <a:latin typeface="Arial" panose="020B0604020202020204" pitchFamily="34" charset="0"/>
              <a:ea typeface="Noto Sans" panose="020B0502040504020204" pitchFamily="34"/>
              <a:cs typeface="Arial" panose="020B0604020202020204" pitchFamily="34" charset="0"/>
            </a:endParaRP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E-Signature for brokerage and advisory business</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Remote deposit capture for trade settlement</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FINRA approved imaging system eliminating the need for paper files</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Mobile applications for clients and advisors</a:t>
            </a:r>
          </a:p>
          <a:p>
            <a:pPr marL="214303" indent="-214303" fontAlgn="base">
              <a:lnSpc>
                <a:spcPts val="300"/>
              </a:lnSpc>
              <a:buClr>
                <a:schemeClr val="bg1"/>
              </a:buClr>
              <a:buFont typeface="Wingdings" panose="05000000000000000000" pitchFamily="2" charset="2"/>
              <a:buChar char="§"/>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lvl="1">
              <a:lnSpc>
                <a:spcPct val="150000"/>
              </a:lnSpc>
              <a:buClr>
                <a:schemeClr val="bg1"/>
              </a:buClr>
            </a:pPr>
            <a:br>
              <a:rPr lang="en-US" sz="135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2271599" lvl="6" indent="-214303">
              <a:buClr>
                <a:schemeClr val="bg1"/>
              </a:buClr>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7A376B-90B6-4E2F-91E1-7542F2A98EA2}"/>
              </a:ext>
            </a:extLst>
          </p:cNvPr>
          <p:cNvSpPr txBox="1"/>
          <p:nvPr/>
        </p:nvSpPr>
        <p:spPr>
          <a:xfrm>
            <a:off x="3935804" y="2385023"/>
            <a:ext cx="2805724" cy="3099566"/>
          </a:xfrm>
          <a:prstGeom prst="rect">
            <a:avLst/>
          </a:prstGeom>
          <a:noFill/>
        </p:spPr>
        <p:txBody>
          <a:bodyPr wrap="square">
            <a:spAutoFit/>
          </a:bodyPr>
          <a:lstStyle/>
          <a:p>
            <a:pPr>
              <a:lnSpc>
                <a:spcPts val="750"/>
              </a:lnSpc>
              <a:spcBef>
                <a:spcPct val="35000"/>
              </a:spcBef>
              <a:buSzPct val="65000"/>
              <a:defRPr/>
            </a:pPr>
            <a:endParaRPr lang="en-US" sz="1050" dirty="0">
              <a:solidFill>
                <a:srgbClr val="56565A"/>
              </a:solidFill>
              <a:latin typeface="Arial" panose="020B0604020202020204" pitchFamily="34" charset="0"/>
              <a:ea typeface="Noto Sans" panose="020B0502040504020204" pitchFamily="34"/>
              <a:cs typeface="Arial" panose="020B0604020202020204" pitchFamily="34" charset="0"/>
            </a:endParaRP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Aggregation of brokerage, direct and advisory business</a:t>
            </a:r>
          </a:p>
          <a:p>
            <a:pPr marL="1157230" lvl="3" indent="-128582">
              <a:lnSpc>
                <a:spcPts val="1500"/>
              </a:lnSpc>
              <a:buClr>
                <a:schemeClr val="bg1"/>
              </a:buClr>
              <a:buSzPct val="100000"/>
              <a:buFont typeface="Wingdings" panose="05000000000000000000" pitchFamily="2" charset="2"/>
              <a:buChar char="§"/>
              <a:defRPr/>
            </a:pPr>
            <a:r>
              <a:rPr lang="en-US" sz="788" dirty="0">
                <a:solidFill>
                  <a:schemeClr val="bg1"/>
                </a:solidFill>
                <a:latin typeface="Arial" panose="020B0604020202020204" pitchFamily="34" charset="0"/>
                <a:ea typeface="Noto Sans" panose="020B0502040504020204" pitchFamily="34"/>
                <a:cs typeface="Arial" panose="020B0604020202020204" pitchFamily="34" charset="0"/>
              </a:rPr>
              <a:t>Aggregated client-facing account information via the internet and brokerage statements</a:t>
            </a:r>
          </a:p>
          <a:p>
            <a:pPr marL="1157230" lvl="3" indent="-128582">
              <a:lnSpc>
                <a:spcPts val="1500"/>
              </a:lnSpc>
              <a:buClr>
                <a:schemeClr val="bg1"/>
              </a:buClr>
              <a:buSzPct val="100000"/>
              <a:buFont typeface="Wingdings" panose="05000000000000000000" pitchFamily="2" charset="2"/>
              <a:buChar char="§"/>
              <a:defRPr/>
            </a:pPr>
            <a:r>
              <a:rPr lang="en-US" sz="788" dirty="0">
                <a:solidFill>
                  <a:schemeClr val="bg1"/>
                </a:solidFill>
                <a:latin typeface="Arial" panose="020B0604020202020204" pitchFamily="34" charset="0"/>
                <a:ea typeface="Noto Sans" panose="020B0502040504020204" pitchFamily="34"/>
                <a:cs typeface="Arial" panose="020B0604020202020204" pitchFamily="34" charset="0"/>
              </a:rPr>
              <a:t>Aggregated performance reporting via portfolio manager tool</a:t>
            </a:r>
          </a:p>
          <a:p>
            <a:pPr marL="814348" lvl="2" indent="-128582">
              <a:lnSpc>
                <a:spcPts val="1500"/>
              </a:lnSpc>
              <a:buClr>
                <a:schemeClr val="bg1"/>
              </a:buClr>
              <a:buSzPct val="100000"/>
              <a:buFont typeface="Wingdings" panose="05000000000000000000" pitchFamily="2" charset="2"/>
              <a:buChar char="§"/>
              <a:defRPr/>
            </a:pP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Electronic account opening and trading for direct and brokerage business</a:t>
            </a:r>
          </a:p>
          <a:p>
            <a:pPr fontAlgn="base">
              <a:lnSpc>
                <a:spcPts val="300"/>
              </a:lnSpc>
            </a:pPr>
            <a:endParaRPr lang="en-US" sz="1050" dirty="0">
              <a:solidFill>
                <a:srgbClr val="3A3A3A"/>
              </a:solidFill>
              <a:latin typeface="Arial" panose="020B0604020202020204" pitchFamily="34" charset="0"/>
              <a:ea typeface="Noto Sans" panose="020B0502040504020204" pitchFamily="34"/>
              <a:cs typeface="Arial" panose="020B0604020202020204" pitchFamily="34" charset="0"/>
            </a:endParaRPr>
          </a:p>
          <a:p>
            <a:pPr marL="342884" lvl="1">
              <a:lnSpc>
                <a:spcPct val="150000"/>
              </a:lnSpc>
            </a:pPr>
            <a:br>
              <a:rPr lang="en-US" sz="135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lvl="6">
              <a:buFont typeface="+mj-lt"/>
              <a:buAutoNum type="arabicPeriod"/>
            </a:pP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18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Investing to Enhance Advisor </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&amp; End Investor Value</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6" name="object 3">
            <a:extLst>
              <a:ext uri="{FF2B5EF4-FFF2-40B4-BE49-F238E27FC236}">
                <a16:creationId xmlns:a16="http://schemas.microsoft.com/office/drawing/2014/main" id="{DED4AAA6-E227-46D3-AB92-1A7027558FD1}"/>
              </a:ext>
            </a:extLst>
          </p:cNvPr>
          <p:cNvSpPr/>
          <p:nvPr/>
        </p:nvSpPr>
        <p:spPr>
          <a:xfrm>
            <a:off x="2054910" y="2387560"/>
            <a:ext cx="5419672" cy="1792996"/>
          </a:xfrm>
          <a:custGeom>
            <a:avLst/>
            <a:gdLst/>
            <a:ahLst/>
            <a:cxnLst/>
            <a:rect l="l" t="t" r="r" b="b"/>
            <a:pathLst>
              <a:path w="4183379" h="3017520">
                <a:moveTo>
                  <a:pt x="0" y="3017519"/>
                </a:moveTo>
                <a:lnTo>
                  <a:pt x="4183379" y="3017519"/>
                </a:lnTo>
                <a:lnTo>
                  <a:pt x="4183379" y="0"/>
                </a:lnTo>
                <a:lnTo>
                  <a:pt x="0" y="0"/>
                </a:lnTo>
                <a:lnTo>
                  <a:pt x="0" y="3017519"/>
                </a:lnTo>
                <a:close/>
              </a:path>
            </a:pathLst>
          </a:custGeom>
          <a:solidFill>
            <a:srgbClr val="F1F1F1"/>
          </a:solidFill>
        </p:spPr>
        <p:txBody>
          <a:bodyPr wrap="square" lIns="0" tIns="0" rIns="0" bIns="0" rtlCol="0"/>
          <a:lstStyle/>
          <a:p>
            <a:pPr defTabSz="277735">
              <a:defRPr/>
            </a:pPr>
            <a:endParaRPr sz="600" dirty="0">
              <a:solidFill>
                <a:srgbClr val="002060"/>
              </a:solidFill>
              <a:latin typeface="Noto Sans" panose="020B0502040504020204" pitchFamily="34"/>
              <a:ea typeface="Noto Sans" panose="020B0502040504020204" pitchFamily="34"/>
              <a:cs typeface="Noto Sans" panose="020B0502040504020204" pitchFamily="34"/>
            </a:endParaRPr>
          </a:p>
        </p:txBody>
      </p:sp>
      <p:sp>
        <p:nvSpPr>
          <p:cNvPr id="7" name="object 4">
            <a:extLst>
              <a:ext uri="{FF2B5EF4-FFF2-40B4-BE49-F238E27FC236}">
                <a16:creationId xmlns:a16="http://schemas.microsoft.com/office/drawing/2014/main" id="{D849CF04-C441-4BE5-80B3-F3DCD6ED2DEA}"/>
              </a:ext>
            </a:extLst>
          </p:cNvPr>
          <p:cNvSpPr/>
          <p:nvPr/>
        </p:nvSpPr>
        <p:spPr>
          <a:xfrm>
            <a:off x="4153093" y="3057804"/>
            <a:ext cx="283921" cy="909517"/>
          </a:xfrm>
          <a:custGeom>
            <a:avLst/>
            <a:gdLst/>
            <a:ahLst/>
            <a:cxnLst/>
            <a:rect l="l" t="t" r="r" b="b"/>
            <a:pathLst>
              <a:path w="467360" h="1568450">
                <a:moveTo>
                  <a:pt x="0" y="1568445"/>
                </a:moveTo>
                <a:lnTo>
                  <a:pt x="467093" y="1568445"/>
                </a:lnTo>
                <a:lnTo>
                  <a:pt x="467093" y="0"/>
                </a:lnTo>
                <a:lnTo>
                  <a:pt x="0" y="0"/>
                </a:lnTo>
                <a:lnTo>
                  <a:pt x="0" y="1568445"/>
                </a:lnTo>
                <a:close/>
              </a:path>
            </a:pathLst>
          </a:custGeom>
          <a:solidFill>
            <a:srgbClr val="7CBF33"/>
          </a:solidFill>
        </p:spPr>
        <p:txBody>
          <a:bodyPr wrap="square" lIns="0" tIns="0" rIns="0" bIns="0" rtlCol="0"/>
          <a:lstStyle/>
          <a:p>
            <a:pPr defTabSz="277735">
              <a:defRPr/>
            </a:pPr>
            <a:endParaRPr sz="450" dirty="0">
              <a:solidFill>
                <a:srgbClr val="002060"/>
              </a:solidFill>
              <a:latin typeface="Noto Sans" panose="020B0502040504020204" pitchFamily="34"/>
              <a:ea typeface="Noto Sans" panose="020B0502040504020204" pitchFamily="34"/>
              <a:cs typeface="Noto Sans" panose="020B0502040504020204" pitchFamily="34"/>
            </a:endParaRPr>
          </a:p>
        </p:txBody>
      </p:sp>
      <p:sp>
        <p:nvSpPr>
          <p:cNvPr id="8" name="object 5">
            <a:extLst>
              <a:ext uri="{FF2B5EF4-FFF2-40B4-BE49-F238E27FC236}">
                <a16:creationId xmlns:a16="http://schemas.microsoft.com/office/drawing/2014/main" id="{D2DA4620-217D-46E8-8DED-1B072C7F7386}"/>
              </a:ext>
            </a:extLst>
          </p:cNvPr>
          <p:cNvSpPr/>
          <p:nvPr/>
        </p:nvSpPr>
        <p:spPr>
          <a:xfrm>
            <a:off x="2298072" y="3579455"/>
            <a:ext cx="283921" cy="388077"/>
          </a:xfrm>
          <a:custGeom>
            <a:avLst/>
            <a:gdLst/>
            <a:ahLst/>
            <a:cxnLst/>
            <a:rect l="l" t="t" r="r" b="b"/>
            <a:pathLst>
              <a:path w="467359" h="638810">
                <a:moveTo>
                  <a:pt x="467093" y="0"/>
                </a:moveTo>
                <a:lnTo>
                  <a:pt x="0" y="0"/>
                </a:lnTo>
                <a:lnTo>
                  <a:pt x="0" y="638454"/>
                </a:lnTo>
                <a:lnTo>
                  <a:pt x="467093" y="638454"/>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9" name="object 6">
            <a:extLst>
              <a:ext uri="{FF2B5EF4-FFF2-40B4-BE49-F238E27FC236}">
                <a16:creationId xmlns:a16="http://schemas.microsoft.com/office/drawing/2014/main" id="{CD4879B1-9BE2-4B3F-8187-96EE9384E08E}"/>
              </a:ext>
            </a:extLst>
          </p:cNvPr>
          <p:cNvSpPr/>
          <p:nvPr/>
        </p:nvSpPr>
        <p:spPr>
          <a:xfrm>
            <a:off x="2670769" y="3431896"/>
            <a:ext cx="283921" cy="535439"/>
          </a:xfrm>
          <a:custGeom>
            <a:avLst/>
            <a:gdLst/>
            <a:ahLst/>
            <a:cxnLst/>
            <a:rect l="l" t="t" r="r" b="b"/>
            <a:pathLst>
              <a:path w="467360" h="881379">
                <a:moveTo>
                  <a:pt x="467093" y="0"/>
                </a:moveTo>
                <a:lnTo>
                  <a:pt x="0" y="0"/>
                </a:lnTo>
                <a:lnTo>
                  <a:pt x="0" y="881355"/>
                </a:lnTo>
                <a:lnTo>
                  <a:pt x="467093" y="881355"/>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0" name="object 7">
            <a:extLst>
              <a:ext uri="{FF2B5EF4-FFF2-40B4-BE49-F238E27FC236}">
                <a16:creationId xmlns:a16="http://schemas.microsoft.com/office/drawing/2014/main" id="{46EB8E9E-0536-4EC7-8093-9B11C17BDE7C}"/>
              </a:ext>
            </a:extLst>
          </p:cNvPr>
          <p:cNvSpPr/>
          <p:nvPr/>
        </p:nvSpPr>
        <p:spPr>
          <a:xfrm>
            <a:off x="3039228" y="3296978"/>
            <a:ext cx="288165" cy="670455"/>
          </a:xfrm>
          <a:custGeom>
            <a:avLst/>
            <a:gdLst/>
            <a:ahLst/>
            <a:cxnLst/>
            <a:rect l="l" t="t" r="r" b="b"/>
            <a:pathLst>
              <a:path w="474344" h="1103629">
                <a:moveTo>
                  <a:pt x="474065" y="0"/>
                </a:moveTo>
                <a:lnTo>
                  <a:pt x="0" y="0"/>
                </a:lnTo>
                <a:lnTo>
                  <a:pt x="0" y="1103436"/>
                </a:lnTo>
                <a:lnTo>
                  <a:pt x="474065" y="1103436"/>
                </a:lnTo>
                <a:lnTo>
                  <a:pt x="474065"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1" name="object 8">
            <a:extLst>
              <a:ext uri="{FF2B5EF4-FFF2-40B4-BE49-F238E27FC236}">
                <a16:creationId xmlns:a16="http://schemas.microsoft.com/office/drawing/2014/main" id="{A05C5361-C4C5-45F5-976F-19968431B296}"/>
              </a:ext>
            </a:extLst>
          </p:cNvPr>
          <p:cNvSpPr/>
          <p:nvPr/>
        </p:nvSpPr>
        <p:spPr>
          <a:xfrm>
            <a:off x="3411931" y="3191580"/>
            <a:ext cx="283921" cy="775769"/>
          </a:xfrm>
          <a:custGeom>
            <a:avLst/>
            <a:gdLst/>
            <a:ahLst/>
            <a:cxnLst/>
            <a:rect l="l" t="t" r="r" b="b"/>
            <a:pathLst>
              <a:path w="467360" h="1276985">
                <a:moveTo>
                  <a:pt x="467093" y="0"/>
                </a:moveTo>
                <a:lnTo>
                  <a:pt x="0" y="0"/>
                </a:lnTo>
                <a:lnTo>
                  <a:pt x="0" y="1276936"/>
                </a:lnTo>
                <a:lnTo>
                  <a:pt x="467093" y="1276936"/>
                </a:lnTo>
                <a:lnTo>
                  <a:pt x="467093"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12" name="object 10">
            <a:extLst>
              <a:ext uri="{FF2B5EF4-FFF2-40B4-BE49-F238E27FC236}">
                <a16:creationId xmlns:a16="http://schemas.microsoft.com/office/drawing/2014/main" id="{DE215675-61F6-4F56-AD18-462FE79D3FB5}"/>
              </a:ext>
            </a:extLst>
          </p:cNvPr>
          <p:cNvSpPr/>
          <p:nvPr/>
        </p:nvSpPr>
        <p:spPr>
          <a:xfrm>
            <a:off x="2253594" y="3965210"/>
            <a:ext cx="2227779" cy="386"/>
          </a:xfrm>
          <a:custGeom>
            <a:avLst/>
            <a:gdLst/>
            <a:ahLst/>
            <a:cxnLst/>
            <a:rect l="l" t="t" r="r" b="b"/>
            <a:pathLst>
              <a:path w="3667125" h="635">
                <a:moveTo>
                  <a:pt x="0" y="0"/>
                </a:moveTo>
                <a:lnTo>
                  <a:pt x="3667079" y="9"/>
                </a:lnTo>
              </a:path>
            </a:pathLst>
          </a:custGeom>
          <a:ln w="6940">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3" name="object 11">
            <a:extLst>
              <a:ext uri="{FF2B5EF4-FFF2-40B4-BE49-F238E27FC236}">
                <a16:creationId xmlns:a16="http://schemas.microsoft.com/office/drawing/2014/main" id="{7EC59165-4E17-4531-8459-D7A1FD211299}"/>
              </a:ext>
            </a:extLst>
          </p:cNvPr>
          <p:cNvSpPr/>
          <p:nvPr/>
        </p:nvSpPr>
        <p:spPr>
          <a:xfrm>
            <a:off x="225359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4" name="object 12">
            <a:extLst>
              <a:ext uri="{FF2B5EF4-FFF2-40B4-BE49-F238E27FC236}">
                <a16:creationId xmlns:a16="http://schemas.microsoft.com/office/drawing/2014/main" id="{055DE058-07AC-4731-A6BE-427B71907D18}"/>
              </a:ext>
            </a:extLst>
          </p:cNvPr>
          <p:cNvSpPr/>
          <p:nvPr/>
        </p:nvSpPr>
        <p:spPr>
          <a:xfrm>
            <a:off x="2626293"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5" name="object 13">
            <a:extLst>
              <a:ext uri="{FF2B5EF4-FFF2-40B4-BE49-F238E27FC236}">
                <a16:creationId xmlns:a16="http://schemas.microsoft.com/office/drawing/2014/main" id="{ED9C237E-A191-43B9-A504-63A521BC4E6A}"/>
              </a:ext>
            </a:extLst>
          </p:cNvPr>
          <p:cNvSpPr/>
          <p:nvPr/>
        </p:nvSpPr>
        <p:spPr>
          <a:xfrm>
            <a:off x="2999020"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6" name="object 14">
            <a:extLst>
              <a:ext uri="{FF2B5EF4-FFF2-40B4-BE49-F238E27FC236}">
                <a16:creationId xmlns:a16="http://schemas.microsoft.com/office/drawing/2014/main" id="{F2DF9A58-2E2B-42AF-92E6-65310B4DC04F}"/>
              </a:ext>
            </a:extLst>
          </p:cNvPr>
          <p:cNvSpPr/>
          <p:nvPr/>
        </p:nvSpPr>
        <p:spPr>
          <a:xfrm>
            <a:off x="336748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7" name="object 15">
            <a:extLst>
              <a:ext uri="{FF2B5EF4-FFF2-40B4-BE49-F238E27FC236}">
                <a16:creationId xmlns:a16="http://schemas.microsoft.com/office/drawing/2014/main" id="{7CDF47B5-35E7-47C1-AF8F-EE43B8CB3410}"/>
              </a:ext>
            </a:extLst>
          </p:cNvPr>
          <p:cNvSpPr/>
          <p:nvPr/>
        </p:nvSpPr>
        <p:spPr>
          <a:xfrm>
            <a:off x="3740182"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8" name="object 16">
            <a:extLst>
              <a:ext uri="{FF2B5EF4-FFF2-40B4-BE49-F238E27FC236}">
                <a16:creationId xmlns:a16="http://schemas.microsoft.com/office/drawing/2014/main" id="{22E67FBB-14E1-4A78-A8DA-B5902F224CA6}"/>
              </a:ext>
            </a:extLst>
          </p:cNvPr>
          <p:cNvSpPr/>
          <p:nvPr/>
        </p:nvSpPr>
        <p:spPr>
          <a:xfrm>
            <a:off x="4108647"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19" name="object 17">
            <a:extLst>
              <a:ext uri="{FF2B5EF4-FFF2-40B4-BE49-F238E27FC236}">
                <a16:creationId xmlns:a16="http://schemas.microsoft.com/office/drawing/2014/main" id="{792B87A3-F280-4D5D-8E0E-7BB12042D69D}"/>
              </a:ext>
            </a:extLst>
          </p:cNvPr>
          <p:cNvSpPr/>
          <p:nvPr/>
        </p:nvSpPr>
        <p:spPr>
          <a:xfrm>
            <a:off x="4481344" y="3965210"/>
            <a:ext cx="0" cy="25460"/>
          </a:xfrm>
          <a:custGeom>
            <a:avLst/>
            <a:gdLst/>
            <a:ahLst/>
            <a:cxnLst/>
            <a:rect l="l" t="t" r="r" b="b"/>
            <a:pathLst>
              <a:path h="41910">
                <a:moveTo>
                  <a:pt x="0" y="0"/>
                </a:moveTo>
                <a:lnTo>
                  <a:pt x="0" y="41640"/>
                </a:lnTo>
              </a:path>
            </a:pathLst>
          </a:custGeom>
          <a:ln w="6971">
            <a:solidFill>
              <a:srgbClr val="000000"/>
            </a:solidFill>
          </a:ln>
        </p:spPr>
        <p:txBody>
          <a:bodyPr wrap="square" lIns="0" tIns="0" rIns="0" bIns="0" rtlCol="0"/>
          <a:lstStyle/>
          <a:p>
            <a:pPr defTabSz="277735">
              <a:defRPr/>
            </a:pPr>
            <a:endParaRPr sz="1094" dirty="0">
              <a:solidFill>
                <a:prstClr val="black"/>
              </a:solidFill>
              <a:latin typeface="Calibri"/>
            </a:endParaRPr>
          </a:p>
        </p:txBody>
      </p:sp>
      <p:sp>
        <p:nvSpPr>
          <p:cNvPr id="20" name="object 18">
            <a:extLst>
              <a:ext uri="{FF2B5EF4-FFF2-40B4-BE49-F238E27FC236}">
                <a16:creationId xmlns:a16="http://schemas.microsoft.com/office/drawing/2014/main" id="{F6124BF6-2312-43D0-B1C7-576540244016}"/>
              </a:ext>
            </a:extLst>
          </p:cNvPr>
          <p:cNvSpPr txBox="1"/>
          <p:nvPr/>
        </p:nvSpPr>
        <p:spPr>
          <a:xfrm>
            <a:off x="2360327" y="3446636"/>
            <a:ext cx="171665" cy="99345"/>
          </a:xfrm>
          <a:prstGeom prst="rect">
            <a:avLst/>
          </a:prstGeom>
        </p:spPr>
        <p:txBody>
          <a:bodyPr vert="horz" wrap="square" lIns="0" tIns="6944" rIns="0" bIns="0" rtlCol="0">
            <a:spAutoFit/>
          </a:bodyPr>
          <a:lstStyle/>
          <a:p>
            <a:pPr defTabSz="277735">
              <a:spcBef>
                <a:spcPts val="55"/>
              </a:spcBef>
              <a:defRPr/>
            </a:pPr>
            <a:r>
              <a:rPr sz="600" b="1" spc="-18"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$6</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1" name="object 19">
            <a:extLst>
              <a:ext uri="{FF2B5EF4-FFF2-40B4-BE49-F238E27FC236}">
                <a16:creationId xmlns:a16="http://schemas.microsoft.com/office/drawing/2014/main" id="{B700B508-DBD3-4B94-A9B6-C929C7E0A6E1}"/>
              </a:ext>
            </a:extLst>
          </p:cNvPr>
          <p:cNvSpPr txBox="1"/>
          <p:nvPr/>
        </p:nvSpPr>
        <p:spPr>
          <a:xfrm>
            <a:off x="2732034" y="3299777"/>
            <a:ext cx="172050" cy="99345"/>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4" dirty="0">
                <a:solidFill>
                  <a:prstClr val="black"/>
                </a:solidFill>
                <a:latin typeface="Noto Sans" panose="020B0502040504020204" pitchFamily="34"/>
                <a:ea typeface="Noto Sans" panose="020B0502040504020204" pitchFamily="34"/>
                <a:cs typeface="Noto Sans" panose="020B0502040504020204" pitchFamily="34"/>
              </a:rPr>
              <a:t>$8</a:t>
            </a:r>
            <a:r>
              <a:rPr sz="600" b="1" spc="-4" dirty="0">
                <a:solidFill>
                  <a:prstClr val="black"/>
                </a:solidFill>
                <a:latin typeface="Noto Sans" panose="020B0502040504020204" pitchFamily="34"/>
                <a:ea typeface="Noto Sans" panose="020B0502040504020204" pitchFamily="34"/>
                <a:cs typeface="Noto Sans" panose="020B0502040504020204" pitchFamily="34"/>
              </a:rPr>
              <a:t>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2" name="object 20">
            <a:extLst>
              <a:ext uri="{FF2B5EF4-FFF2-40B4-BE49-F238E27FC236}">
                <a16:creationId xmlns:a16="http://schemas.microsoft.com/office/drawing/2014/main" id="{21E7DE5F-8926-4E30-838F-BCFF5A26E14C}"/>
              </a:ext>
            </a:extLst>
          </p:cNvPr>
          <p:cNvSpPr txBox="1"/>
          <p:nvPr/>
        </p:nvSpPr>
        <p:spPr>
          <a:xfrm>
            <a:off x="3083561" y="3166127"/>
            <a:ext cx="213713" cy="99345"/>
          </a:xfrm>
          <a:prstGeom prst="rect">
            <a:avLst/>
          </a:prstGeom>
        </p:spPr>
        <p:txBody>
          <a:bodyPr vert="horz" wrap="square" lIns="0" tIns="6944" rIns="0" bIns="0" rtlCol="0">
            <a:spAutoFit/>
          </a:bodyPr>
          <a:lstStyle/>
          <a:p>
            <a:pP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~$105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3" name="object 21">
            <a:extLst>
              <a:ext uri="{FF2B5EF4-FFF2-40B4-BE49-F238E27FC236}">
                <a16:creationId xmlns:a16="http://schemas.microsoft.com/office/drawing/2014/main" id="{96C57A53-D4C0-4DDE-9C25-2C402424436B}"/>
              </a:ext>
            </a:extLst>
          </p:cNvPr>
          <p:cNvSpPr txBox="1"/>
          <p:nvPr/>
        </p:nvSpPr>
        <p:spPr>
          <a:xfrm>
            <a:off x="3455243" y="3057803"/>
            <a:ext cx="213713" cy="99345"/>
          </a:xfrm>
          <a:prstGeom prst="rect">
            <a:avLst/>
          </a:prstGeom>
        </p:spPr>
        <p:txBody>
          <a:bodyPr vert="horz" wrap="square" lIns="0" tIns="6944" rIns="0" bIns="0" rtlCol="0">
            <a:spAutoFit/>
          </a:bodyPr>
          <a:lstStyle/>
          <a:p>
            <a:pP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~$120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4" name="object 23">
            <a:extLst>
              <a:ext uri="{FF2B5EF4-FFF2-40B4-BE49-F238E27FC236}">
                <a16:creationId xmlns:a16="http://schemas.microsoft.com/office/drawing/2014/main" id="{CD8AC24A-5D64-40E3-ADFE-4380632512D4}"/>
              </a:ext>
            </a:extLst>
          </p:cNvPr>
          <p:cNvSpPr txBox="1"/>
          <p:nvPr/>
        </p:nvSpPr>
        <p:spPr>
          <a:xfrm>
            <a:off x="4180000" y="3388019"/>
            <a:ext cx="214099" cy="99345"/>
          </a:xfrm>
          <a:prstGeom prst="rect">
            <a:avLst/>
          </a:prstGeom>
        </p:spPr>
        <p:txBody>
          <a:bodyPr vert="horz" wrap="square" lIns="0" tIns="6944" rIns="0" bIns="0" rtlCol="0">
            <a:spAutoFit/>
          </a:bodyPr>
          <a:lstStyle/>
          <a:p>
            <a:pPr algn="ctr" defTabSz="277735">
              <a:spcBef>
                <a:spcPts val="55"/>
              </a:spcBef>
              <a:defRPr/>
            </a:pP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4</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5" name="object 24">
            <a:extLst>
              <a:ext uri="{FF2B5EF4-FFF2-40B4-BE49-F238E27FC236}">
                <a16:creationId xmlns:a16="http://schemas.microsoft.com/office/drawing/2014/main" id="{AADA74F0-E69B-41B8-86CE-2942085A6006}"/>
              </a:ext>
            </a:extLst>
          </p:cNvPr>
          <p:cNvSpPr txBox="1"/>
          <p:nvPr/>
        </p:nvSpPr>
        <p:spPr>
          <a:xfrm>
            <a:off x="2338688" y="3994511"/>
            <a:ext cx="182627" cy="102461"/>
          </a:xfrm>
          <a:prstGeom prst="rect">
            <a:avLst/>
          </a:prstGeom>
        </p:spPr>
        <p:txBody>
          <a:bodyPr vert="horz" wrap="square" lIns="0" tIns="10030" rIns="0" bIns="0" rtlCol="0">
            <a:spAutoFit/>
          </a:bodyPr>
          <a:lstStyle/>
          <a:p>
            <a:pPr defTabSz="277735">
              <a:spcBef>
                <a:spcPts val="79"/>
              </a:spcBef>
              <a:defRPr/>
            </a:pPr>
            <a:r>
              <a:rPr sz="600" spc="16"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5</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6" name="object 25">
            <a:extLst>
              <a:ext uri="{FF2B5EF4-FFF2-40B4-BE49-F238E27FC236}">
                <a16:creationId xmlns:a16="http://schemas.microsoft.com/office/drawing/2014/main" id="{869D9BEA-252E-4EB9-81E0-6447EB069158}"/>
              </a:ext>
            </a:extLst>
          </p:cNvPr>
          <p:cNvSpPr txBox="1"/>
          <p:nvPr/>
        </p:nvSpPr>
        <p:spPr>
          <a:xfrm>
            <a:off x="2710370" y="3994511"/>
            <a:ext cx="182627" cy="102461"/>
          </a:xfrm>
          <a:prstGeom prst="rect">
            <a:avLst/>
          </a:prstGeom>
        </p:spPr>
        <p:txBody>
          <a:bodyPr vert="horz" wrap="square" lIns="0" tIns="10030" rIns="0" bIns="0" rtlCol="0">
            <a:spAutoFit/>
          </a:bodyPr>
          <a:lstStyle/>
          <a:p>
            <a:pPr defTabSz="277735">
              <a:spcBef>
                <a:spcPts val="79"/>
              </a:spcBef>
              <a:defRPr/>
            </a:pPr>
            <a:r>
              <a:rPr sz="600" spc="16"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6</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7" name="object 26">
            <a:extLst>
              <a:ext uri="{FF2B5EF4-FFF2-40B4-BE49-F238E27FC236}">
                <a16:creationId xmlns:a16="http://schemas.microsoft.com/office/drawing/2014/main" id="{583535E8-C5FB-4541-A6CC-EE870CD6BD43}"/>
              </a:ext>
            </a:extLst>
          </p:cNvPr>
          <p:cNvSpPr txBox="1"/>
          <p:nvPr/>
        </p:nvSpPr>
        <p:spPr>
          <a:xfrm>
            <a:off x="3082102" y="3994511"/>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7</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8" name="object 27">
            <a:extLst>
              <a:ext uri="{FF2B5EF4-FFF2-40B4-BE49-F238E27FC236}">
                <a16:creationId xmlns:a16="http://schemas.microsoft.com/office/drawing/2014/main" id="{844240B0-2F4E-460B-B88E-41D59FACF515}"/>
              </a:ext>
            </a:extLst>
          </p:cNvPr>
          <p:cNvSpPr txBox="1"/>
          <p:nvPr/>
        </p:nvSpPr>
        <p:spPr>
          <a:xfrm>
            <a:off x="3437127" y="3994511"/>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sz="600" spc="6" dirty="0">
                <a:solidFill>
                  <a:prstClr val="black"/>
                </a:solidFill>
                <a:latin typeface="Noto Sans" panose="020B0502040504020204" pitchFamily="34"/>
                <a:ea typeface="Noto Sans" panose="020B0502040504020204" pitchFamily="34"/>
                <a:cs typeface="Noto Sans" panose="020B0502040504020204" pitchFamily="34"/>
              </a:rPr>
              <a:t>8</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29" name="object 29">
            <a:extLst>
              <a:ext uri="{FF2B5EF4-FFF2-40B4-BE49-F238E27FC236}">
                <a16:creationId xmlns:a16="http://schemas.microsoft.com/office/drawing/2014/main" id="{7D1BE5B2-D8F0-435B-8419-70EFCB2CC009}"/>
              </a:ext>
            </a:extLst>
          </p:cNvPr>
          <p:cNvSpPr/>
          <p:nvPr/>
        </p:nvSpPr>
        <p:spPr>
          <a:xfrm>
            <a:off x="2088921" y="2415480"/>
            <a:ext cx="2541403" cy="772"/>
          </a:xfrm>
          <a:custGeom>
            <a:avLst/>
            <a:gdLst/>
            <a:ahLst/>
            <a:cxnLst/>
            <a:rect l="l" t="t" r="r" b="b"/>
            <a:pathLst>
              <a:path w="4183379" h="1269">
                <a:moveTo>
                  <a:pt x="0" y="1015"/>
                </a:moveTo>
                <a:lnTo>
                  <a:pt x="4183380" y="0"/>
                </a:lnTo>
              </a:path>
            </a:pathLst>
          </a:custGeom>
          <a:ln w="25908">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30" name="object 30">
            <a:extLst>
              <a:ext uri="{FF2B5EF4-FFF2-40B4-BE49-F238E27FC236}">
                <a16:creationId xmlns:a16="http://schemas.microsoft.com/office/drawing/2014/main" id="{C4A81B87-4301-4C97-A327-496FEDDEAC34}"/>
              </a:ext>
            </a:extLst>
          </p:cNvPr>
          <p:cNvSpPr txBox="1"/>
          <p:nvPr/>
        </p:nvSpPr>
        <p:spPr>
          <a:xfrm>
            <a:off x="2086383" y="2078541"/>
            <a:ext cx="2543934" cy="266342"/>
          </a:xfrm>
          <a:prstGeom prst="rect">
            <a:avLst/>
          </a:prstGeom>
        </p:spPr>
        <p:txBody>
          <a:bodyPr vert="horz" wrap="square" lIns="0" tIns="9258" rIns="0" bIns="0" rtlCol="0">
            <a:spAutoFit/>
          </a:bodyPr>
          <a:lstStyle/>
          <a:p>
            <a:pPr marL="7715" defTabSz="277735">
              <a:spcBef>
                <a:spcPts val="74"/>
              </a:spcBef>
              <a:defRPr/>
            </a:pPr>
            <a:r>
              <a:rPr sz="941" b="1" spc="-6" dirty="0">
                <a:solidFill>
                  <a:srgbClr val="0A2D5E"/>
                </a:solidFill>
                <a:latin typeface="Noto Sans" panose="020B0502040504020204" pitchFamily="34"/>
                <a:ea typeface="Noto Sans" panose="020B0502040504020204" pitchFamily="34"/>
                <a:cs typeface="Noto Sans" panose="020B0502040504020204" pitchFamily="34"/>
              </a:rPr>
              <a:t>Technology </a:t>
            </a:r>
            <a:r>
              <a:rPr sz="941" b="1" dirty="0">
                <a:solidFill>
                  <a:srgbClr val="0A2D5E"/>
                </a:solidFill>
                <a:latin typeface="Noto Sans" panose="020B0502040504020204" pitchFamily="34"/>
                <a:ea typeface="Noto Sans" panose="020B0502040504020204" pitchFamily="34"/>
                <a:cs typeface="Noto Sans" panose="020B0502040504020204" pitchFamily="34"/>
              </a:rPr>
              <a:t>Spend</a:t>
            </a:r>
            <a:r>
              <a:rPr lang="en-US" sz="941" b="1" dirty="0">
                <a:solidFill>
                  <a:srgbClr val="0A2D5E"/>
                </a:solidFill>
                <a:latin typeface="Noto Sans" panose="020B0502040504020204" pitchFamily="34"/>
                <a:ea typeface="Noto Sans" panose="020B0502040504020204" pitchFamily="34"/>
                <a:cs typeface="Noto Sans" panose="020B0502040504020204" pitchFamily="34"/>
              </a:rPr>
              <a:t> for New Capabilities*              </a:t>
            </a:r>
            <a:r>
              <a:rPr sz="941" b="1" dirty="0">
                <a:solidFill>
                  <a:srgbClr val="0A2D5E"/>
                </a:solidFill>
                <a:latin typeface="Noto Sans" panose="020B0502040504020204" pitchFamily="34"/>
                <a:ea typeface="Noto Sans" panose="020B0502040504020204" pitchFamily="34"/>
                <a:cs typeface="Noto Sans" panose="020B0502040504020204" pitchFamily="34"/>
              </a:rPr>
              <a:t> </a:t>
            </a:r>
            <a:r>
              <a:rPr sz="729" b="1" dirty="0">
                <a:solidFill>
                  <a:srgbClr val="0A2D5E"/>
                </a:solidFill>
                <a:latin typeface="Noto Sans" panose="020B0502040504020204" pitchFamily="34"/>
                <a:ea typeface="Noto Sans" panose="020B0502040504020204" pitchFamily="34"/>
                <a:cs typeface="Noto Sans" panose="020B0502040504020204" pitchFamily="34"/>
              </a:rPr>
              <a:t>(in</a:t>
            </a:r>
            <a:r>
              <a:rPr sz="729" b="1" spc="92" dirty="0">
                <a:solidFill>
                  <a:srgbClr val="0A2D5E"/>
                </a:solidFill>
                <a:latin typeface="Noto Sans" panose="020B0502040504020204" pitchFamily="34"/>
                <a:ea typeface="Noto Sans" panose="020B0502040504020204" pitchFamily="34"/>
                <a:cs typeface="Noto Sans" panose="020B0502040504020204" pitchFamily="34"/>
              </a:rPr>
              <a:t> </a:t>
            </a:r>
            <a:r>
              <a:rPr sz="729" b="1" spc="-4" dirty="0">
                <a:solidFill>
                  <a:srgbClr val="0A2D5E"/>
                </a:solidFill>
                <a:latin typeface="Noto Sans" panose="020B0502040504020204" pitchFamily="34"/>
                <a:ea typeface="Noto Sans" panose="020B0502040504020204" pitchFamily="34"/>
                <a:cs typeface="Noto Sans" panose="020B0502040504020204" pitchFamily="34"/>
              </a:rPr>
              <a:t>millions)</a:t>
            </a:r>
            <a:endParaRPr sz="729"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1" name="object 35">
            <a:extLst>
              <a:ext uri="{FF2B5EF4-FFF2-40B4-BE49-F238E27FC236}">
                <a16:creationId xmlns:a16="http://schemas.microsoft.com/office/drawing/2014/main" id="{59A1CD12-346A-47EC-8091-438349177576}"/>
              </a:ext>
            </a:extLst>
          </p:cNvPr>
          <p:cNvSpPr txBox="1"/>
          <p:nvPr/>
        </p:nvSpPr>
        <p:spPr>
          <a:xfrm>
            <a:off x="4704849" y="2423963"/>
            <a:ext cx="2769733" cy="1268750"/>
          </a:xfrm>
          <a:prstGeom prst="rect">
            <a:avLst/>
          </a:prstGeom>
          <a:solidFill>
            <a:srgbClr val="F1F1F1"/>
          </a:solidFill>
        </p:spPr>
        <p:txBody>
          <a:bodyPr vert="horz" wrap="square" lIns="0" tIns="108400" rIns="0" bIns="0" rtlCol="0">
            <a:spAutoFit/>
          </a:bodyPr>
          <a:lstStyle/>
          <a:p>
            <a:pPr marL="215630" marR="342539" indent="-173971" defTabSz="277735">
              <a:spcBef>
                <a:spcPts val="365"/>
              </a:spcBef>
              <a:buFont typeface="Arial"/>
              <a:buChar char="•"/>
              <a:tabLst>
                <a:tab pos="215630" algn="l"/>
                <a:tab pos="216017" algn="l"/>
              </a:tabLst>
              <a:defRPr/>
            </a:pPr>
            <a:r>
              <a:rPr lang="en-US" sz="900" spc="-4" dirty="0">
                <a:solidFill>
                  <a:srgbClr val="002060"/>
                </a:solidFill>
                <a:latin typeface="Noto Sans" panose="020B0502040504020204" pitchFamily="34"/>
                <a:ea typeface="Noto Sans" panose="020B0502040504020204" pitchFamily="34"/>
                <a:cs typeface="Noto Sans" panose="020B0502040504020204" pitchFamily="34"/>
              </a:rPr>
              <a:t>Single point of focus—advisor practices and institutions—allows to spend on</a:t>
            </a:r>
            <a:r>
              <a:rPr sz="900" spc="-4" dirty="0">
                <a:solidFill>
                  <a:srgbClr val="002060"/>
                </a:solidFill>
                <a:latin typeface="Noto Sans" panose="020B0502040504020204" pitchFamily="34"/>
                <a:ea typeface="Noto Sans" panose="020B0502040504020204" pitchFamily="34"/>
                <a:cs typeface="Noto Sans" panose="020B0502040504020204" pitchFamily="34"/>
              </a:rPr>
              <a:t>  </a:t>
            </a:r>
            <a:r>
              <a:rPr lang="en-US" sz="900" spc="-4" dirty="0">
                <a:solidFill>
                  <a:srgbClr val="002060"/>
                </a:solidFill>
                <a:latin typeface="Noto Sans" panose="020B0502040504020204" pitchFamily="34"/>
                <a:ea typeface="Noto Sans" panose="020B0502040504020204" pitchFamily="34"/>
                <a:cs typeface="Noto Sans" panose="020B0502040504020204" pitchFamily="34"/>
              </a:rPr>
              <a:t>delivering key capabilities and workflows to </a:t>
            </a:r>
            <a:r>
              <a:rPr sz="900" spc="-4" dirty="0">
                <a:solidFill>
                  <a:srgbClr val="002060"/>
                </a:solidFill>
                <a:latin typeface="Noto Sans" panose="020B0502040504020204" pitchFamily="34"/>
                <a:ea typeface="Noto Sans" panose="020B0502040504020204" pitchFamily="34"/>
                <a:cs typeface="Noto Sans" panose="020B0502040504020204" pitchFamily="34"/>
              </a:rPr>
              <a:t>turn our </a:t>
            </a:r>
            <a:r>
              <a:rPr sz="900" spc="-6" dirty="0">
                <a:solidFill>
                  <a:srgbClr val="002060"/>
                </a:solidFill>
                <a:latin typeface="Noto Sans" panose="020B0502040504020204" pitchFamily="34"/>
                <a:ea typeface="Noto Sans" panose="020B0502040504020204" pitchFamily="34"/>
                <a:cs typeface="Noto Sans" panose="020B0502040504020204" pitchFamily="34"/>
              </a:rPr>
              <a:t>existing competitive  offering into </a:t>
            </a:r>
            <a:r>
              <a:rPr sz="900" dirty="0">
                <a:solidFill>
                  <a:srgbClr val="002060"/>
                </a:solidFill>
                <a:latin typeface="Noto Sans" panose="020B0502040504020204" pitchFamily="34"/>
                <a:ea typeface="Noto Sans" panose="020B0502040504020204" pitchFamily="34"/>
                <a:cs typeface="Noto Sans" panose="020B0502040504020204" pitchFamily="34"/>
              </a:rPr>
              <a:t>a</a:t>
            </a:r>
            <a:r>
              <a:rPr lang="en-US" sz="900" dirty="0">
                <a:solidFill>
                  <a:srgbClr val="002060"/>
                </a:solidFill>
                <a:latin typeface="Noto Sans" panose="020B0502040504020204" pitchFamily="34"/>
                <a:ea typeface="Noto Sans" panose="020B0502040504020204" pitchFamily="34"/>
                <a:cs typeface="Noto Sans" panose="020B0502040504020204" pitchFamily="34"/>
              </a:rPr>
              <a:t>n</a:t>
            </a:r>
            <a:r>
              <a:rPr sz="900" dirty="0">
                <a:solidFill>
                  <a:srgbClr val="002060"/>
                </a:solidFill>
                <a:latin typeface="Noto Sans" panose="020B0502040504020204" pitchFamily="34"/>
                <a:ea typeface="Noto Sans" panose="020B0502040504020204" pitchFamily="34"/>
                <a:cs typeface="Noto Sans" panose="020B0502040504020204" pitchFamily="34"/>
              </a:rPr>
              <a:t> </a:t>
            </a:r>
            <a:r>
              <a:rPr sz="900" spc="-4" dirty="0">
                <a:solidFill>
                  <a:srgbClr val="002060"/>
                </a:solidFill>
                <a:latin typeface="Noto Sans" panose="020B0502040504020204" pitchFamily="34"/>
                <a:ea typeface="Noto Sans" panose="020B0502040504020204" pitchFamily="34"/>
                <a:cs typeface="Noto Sans" panose="020B0502040504020204" pitchFamily="34"/>
              </a:rPr>
              <a:t>industry-leading  </a:t>
            </a:r>
            <a:r>
              <a:rPr sz="900" spc="-6" dirty="0">
                <a:solidFill>
                  <a:srgbClr val="002060"/>
                </a:solidFill>
                <a:latin typeface="Noto Sans" panose="020B0502040504020204" pitchFamily="34"/>
                <a:ea typeface="Noto Sans" panose="020B0502040504020204" pitchFamily="34"/>
                <a:cs typeface="Noto Sans" panose="020B0502040504020204" pitchFamily="34"/>
              </a:rPr>
              <a:t>platform</a:t>
            </a:r>
            <a:endParaRPr lang="en-US" sz="900" spc="-6" dirty="0">
              <a:solidFill>
                <a:srgbClr val="002060"/>
              </a:solidFill>
              <a:latin typeface="Noto Sans" panose="020B0502040504020204" pitchFamily="34"/>
              <a:ea typeface="Noto Sans" panose="020B0502040504020204" pitchFamily="34"/>
              <a:cs typeface="Noto Sans" panose="020B0502040504020204" pitchFamily="34"/>
            </a:endParaRPr>
          </a:p>
          <a:p>
            <a:pPr marL="215630" marR="342539" indent="-173971" defTabSz="277735">
              <a:spcBef>
                <a:spcPts val="365"/>
              </a:spcBef>
              <a:buFont typeface="Arial"/>
              <a:buChar char="•"/>
              <a:tabLst>
                <a:tab pos="215630" algn="l"/>
                <a:tab pos="216017" algn="l"/>
              </a:tabLst>
              <a:defRPr/>
            </a:pPr>
            <a:r>
              <a:rPr lang="en-US" sz="900" spc="-6" dirty="0">
                <a:solidFill>
                  <a:srgbClr val="002060"/>
                </a:solidFill>
                <a:latin typeface="Noto Sans" panose="020B0502040504020204" pitchFamily="34"/>
                <a:ea typeface="Noto Sans" panose="020B0502040504020204" pitchFamily="34"/>
                <a:cs typeface="Noto Sans" panose="020B0502040504020204" pitchFamily="34"/>
              </a:rPr>
              <a:t>Vertical integration (custodian, B/D, RIA, investment platform) allows us greater flexibility and competitiveness</a:t>
            </a:r>
          </a:p>
        </p:txBody>
      </p:sp>
      <p:sp>
        <p:nvSpPr>
          <p:cNvPr id="32" name="object 36">
            <a:extLst>
              <a:ext uri="{FF2B5EF4-FFF2-40B4-BE49-F238E27FC236}">
                <a16:creationId xmlns:a16="http://schemas.microsoft.com/office/drawing/2014/main" id="{75CE2DAA-EA11-4479-AD94-822707190F14}"/>
              </a:ext>
            </a:extLst>
          </p:cNvPr>
          <p:cNvSpPr/>
          <p:nvPr/>
        </p:nvSpPr>
        <p:spPr>
          <a:xfrm>
            <a:off x="4705316" y="2415480"/>
            <a:ext cx="2458079" cy="772"/>
          </a:xfrm>
          <a:custGeom>
            <a:avLst/>
            <a:gdLst/>
            <a:ahLst/>
            <a:cxnLst/>
            <a:rect l="l" t="t" r="r" b="b"/>
            <a:pathLst>
              <a:path w="4046220" h="1269">
                <a:moveTo>
                  <a:pt x="0" y="1015"/>
                </a:moveTo>
                <a:lnTo>
                  <a:pt x="4046219" y="0"/>
                </a:lnTo>
              </a:path>
            </a:pathLst>
          </a:custGeom>
          <a:ln w="25908">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33" name="object 37">
            <a:extLst>
              <a:ext uri="{FF2B5EF4-FFF2-40B4-BE49-F238E27FC236}">
                <a16:creationId xmlns:a16="http://schemas.microsoft.com/office/drawing/2014/main" id="{1FCCA7FC-BB7E-48CA-A847-C34E6B3F67B7}"/>
              </a:ext>
            </a:extLst>
          </p:cNvPr>
          <p:cNvSpPr txBox="1"/>
          <p:nvPr/>
        </p:nvSpPr>
        <p:spPr>
          <a:xfrm>
            <a:off x="4704852" y="2078537"/>
            <a:ext cx="681295" cy="154132"/>
          </a:xfrm>
          <a:prstGeom prst="rect">
            <a:avLst/>
          </a:prstGeom>
        </p:spPr>
        <p:txBody>
          <a:bodyPr vert="horz" wrap="square" lIns="0" tIns="9258" rIns="0" bIns="0" rtlCol="0">
            <a:spAutoFit/>
          </a:bodyPr>
          <a:lstStyle/>
          <a:p>
            <a:pPr marL="7715" defTabSz="277735">
              <a:spcBef>
                <a:spcPts val="74"/>
              </a:spcBef>
              <a:defRPr/>
            </a:pPr>
            <a:r>
              <a:rPr sz="941" b="1" spc="-4" dirty="0">
                <a:solidFill>
                  <a:srgbClr val="0A2D5E"/>
                </a:solidFill>
                <a:latin typeface="Noto Sans" panose="020B0502040504020204" pitchFamily="34"/>
                <a:ea typeface="Noto Sans" panose="020B0502040504020204" pitchFamily="34"/>
                <a:cs typeface="Noto Sans" panose="020B0502040504020204" pitchFamily="34"/>
              </a:rPr>
              <a:t>Key</a:t>
            </a:r>
            <a:r>
              <a:rPr sz="941" b="1" spc="-34" dirty="0">
                <a:solidFill>
                  <a:srgbClr val="0A2D5E"/>
                </a:solidFill>
                <a:latin typeface="Noto Sans" panose="020B0502040504020204" pitchFamily="34"/>
                <a:ea typeface="Noto Sans" panose="020B0502040504020204" pitchFamily="34"/>
                <a:cs typeface="Noto Sans" panose="020B0502040504020204" pitchFamily="34"/>
              </a:rPr>
              <a:t> </a:t>
            </a:r>
            <a:r>
              <a:rPr sz="941" b="1" spc="-4" dirty="0">
                <a:solidFill>
                  <a:srgbClr val="0A2D5E"/>
                </a:solidFill>
                <a:latin typeface="Noto Sans" panose="020B0502040504020204" pitchFamily="34"/>
                <a:ea typeface="Noto Sans" panose="020B0502040504020204" pitchFamily="34"/>
                <a:cs typeface="Noto Sans" panose="020B0502040504020204" pitchFamily="34"/>
              </a:rPr>
              <a:t>Points</a:t>
            </a:r>
            <a:endParaRPr sz="941"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id="{952FD134-15EA-4223-B06F-A355C8B93F75}"/>
              </a:ext>
            </a:extLst>
          </p:cNvPr>
          <p:cNvSpPr txBox="1"/>
          <p:nvPr/>
        </p:nvSpPr>
        <p:spPr>
          <a:xfrm>
            <a:off x="2088920" y="4272169"/>
            <a:ext cx="3704860" cy="230832"/>
          </a:xfrm>
          <a:prstGeom prst="rect">
            <a:avLst/>
          </a:prstGeom>
          <a:noFill/>
        </p:spPr>
        <p:txBody>
          <a:bodyPr wrap="none" rtlCol="0">
            <a:spAutoFit/>
          </a:bodyPr>
          <a:lstStyle/>
          <a:p>
            <a:pPr defTabSz="277735">
              <a:defRPr/>
            </a:pPr>
            <a:r>
              <a:rPr lang="en-US" sz="900" i="1" dirty="0">
                <a:solidFill>
                  <a:prstClr val="black"/>
                </a:solidFill>
                <a:latin typeface="Arial" panose="020B0604020202020204" pitchFamily="34" charset="0"/>
                <a:cs typeface="Arial" panose="020B0604020202020204" pitchFamily="34" charset="0"/>
              </a:rPr>
              <a:t>* This does not include the spend on maintenance/core infrastructure</a:t>
            </a:r>
          </a:p>
        </p:txBody>
      </p:sp>
      <p:sp>
        <p:nvSpPr>
          <p:cNvPr id="35" name="object 27">
            <a:extLst>
              <a:ext uri="{FF2B5EF4-FFF2-40B4-BE49-F238E27FC236}">
                <a16:creationId xmlns:a16="http://schemas.microsoft.com/office/drawing/2014/main" id="{543BF292-17BF-418B-803E-9CB9E47F4302}"/>
              </a:ext>
            </a:extLst>
          </p:cNvPr>
          <p:cNvSpPr txBox="1"/>
          <p:nvPr/>
        </p:nvSpPr>
        <p:spPr>
          <a:xfrm>
            <a:off x="3815394" y="3997152"/>
            <a:ext cx="183084" cy="102461"/>
          </a:xfrm>
          <a:prstGeom prst="rect">
            <a:avLst/>
          </a:prstGeom>
        </p:spPr>
        <p:txBody>
          <a:bodyPr vert="horz" wrap="square" lIns="0" tIns="10030" rIns="0" bIns="0" rtlCol="0">
            <a:spAutoFit/>
          </a:bodyPr>
          <a:lstStyle/>
          <a:p>
            <a:pPr defTabSz="277735">
              <a:spcBef>
                <a:spcPts val="79"/>
              </a:spcBef>
              <a:defRPr/>
            </a:pPr>
            <a:r>
              <a:rPr sz="600" spc="18" dirty="0">
                <a:solidFill>
                  <a:prstClr val="black"/>
                </a:solidFill>
                <a:latin typeface="Noto Sans" panose="020B0502040504020204" pitchFamily="34"/>
                <a:ea typeface="Noto Sans" panose="020B0502040504020204" pitchFamily="34"/>
                <a:cs typeface="Noto Sans" panose="020B0502040504020204" pitchFamily="34"/>
              </a:rPr>
              <a:t>20</a:t>
            </a:r>
            <a:r>
              <a:rPr sz="600" spc="-13" dirty="0">
                <a:solidFill>
                  <a:prstClr val="black"/>
                </a:solidFill>
                <a:latin typeface="Noto Sans" panose="020B0502040504020204" pitchFamily="34"/>
                <a:ea typeface="Noto Sans" panose="020B0502040504020204" pitchFamily="34"/>
                <a:cs typeface="Noto Sans" panose="020B0502040504020204" pitchFamily="34"/>
              </a:rPr>
              <a:t>1</a:t>
            </a:r>
            <a:r>
              <a:rPr lang="en-US" sz="600" spc="6" dirty="0">
                <a:solidFill>
                  <a:prstClr val="black"/>
                </a:solidFill>
                <a:latin typeface="Noto Sans" panose="020B0502040504020204" pitchFamily="34"/>
                <a:ea typeface="Noto Sans" panose="020B0502040504020204" pitchFamily="34"/>
                <a:cs typeface="Noto Sans" panose="020B0502040504020204" pitchFamily="34"/>
              </a:rPr>
              <a:t>9</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36" name="object 9">
            <a:extLst>
              <a:ext uri="{FF2B5EF4-FFF2-40B4-BE49-F238E27FC236}">
                <a16:creationId xmlns:a16="http://schemas.microsoft.com/office/drawing/2014/main" id="{253DA5F0-D099-4214-894D-F11CB906F85B}"/>
              </a:ext>
            </a:extLst>
          </p:cNvPr>
          <p:cNvSpPr/>
          <p:nvPr/>
        </p:nvSpPr>
        <p:spPr>
          <a:xfrm>
            <a:off x="3784377" y="3001121"/>
            <a:ext cx="288165" cy="130016"/>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002060"/>
          </a:solidFill>
        </p:spPr>
        <p:txBody>
          <a:bodyPr wrap="square" lIns="0" tIns="0" rIns="0" bIns="0" rtlCol="0"/>
          <a:lstStyle/>
          <a:p>
            <a:pPr defTabSz="277735">
              <a:defRPr/>
            </a:pPr>
            <a:endParaRPr sz="1094" dirty="0">
              <a:solidFill>
                <a:prstClr val="black"/>
              </a:solidFill>
              <a:latin typeface="Calibri"/>
            </a:endParaRPr>
          </a:p>
        </p:txBody>
      </p:sp>
      <p:sp>
        <p:nvSpPr>
          <p:cNvPr id="37" name="object 9">
            <a:extLst>
              <a:ext uri="{FF2B5EF4-FFF2-40B4-BE49-F238E27FC236}">
                <a16:creationId xmlns:a16="http://schemas.microsoft.com/office/drawing/2014/main" id="{300F6D9A-83DF-471E-A6BE-864E5041D720}"/>
              </a:ext>
            </a:extLst>
          </p:cNvPr>
          <p:cNvSpPr/>
          <p:nvPr/>
        </p:nvSpPr>
        <p:spPr>
          <a:xfrm>
            <a:off x="3780390" y="3107259"/>
            <a:ext cx="288165" cy="860251"/>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7CBF33"/>
          </a:solidFill>
        </p:spPr>
        <p:txBody>
          <a:bodyPr wrap="square" lIns="0" tIns="0" rIns="0" bIns="0" rtlCol="0"/>
          <a:lstStyle/>
          <a:p>
            <a:pPr defTabSz="277735">
              <a:defRPr/>
            </a:pPr>
            <a:endParaRPr sz="1094" dirty="0">
              <a:solidFill>
                <a:prstClr val="black"/>
              </a:solidFill>
              <a:latin typeface="Calibri"/>
            </a:endParaRPr>
          </a:p>
        </p:txBody>
      </p:sp>
      <p:sp>
        <p:nvSpPr>
          <p:cNvPr id="38" name="object 31">
            <a:extLst>
              <a:ext uri="{FF2B5EF4-FFF2-40B4-BE49-F238E27FC236}">
                <a16:creationId xmlns:a16="http://schemas.microsoft.com/office/drawing/2014/main" id="{C43902EB-F117-4396-A64F-9AFE3610B8F7}"/>
              </a:ext>
            </a:extLst>
          </p:cNvPr>
          <p:cNvSpPr/>
          <p:nvPr/>
        </p:nvSpPr>
        <p:spPr>
          <a:xfrm>
            <a:off x="2459052" y="3104686"/>
            <a:ext cx="1864005" cy="683957"/>
          </a:xfrm>
          <a:custGeom>
            <a:avLst/>
            <a:gdLst/>
            <a:ahLst/>
            <a:cxnLst/>
            <a:rect l="l" t="t" r="r" b="b"/>
            <a:pathLst>
              <a:path w="3068320" h="1125854">
                <a:moveTo>
                  <a:pt x="2993262" y="26556"/>
                </a:moveTo>
                <a:lnTo>
                  <a:pt x="0" y="1106805"/>
                </a:lnTo>
                <a:lnTo>
                  <a:pt x="6731" y="1125474"/>
                </a:lnTo>
                <a:lnTo>
                  <a:pt x="3000002" y="45222"/>
                </a:lnTo>
                <a:lnTo>
                  <a:pt x="2993262" y="26556"/>
                </a:lnTo>
                <a:close/>
              </a:path>
              <a:path w="3068320" h="1125854">
                <a:moveTo>
                  <a:pt x="3056666" y="22225"/>
                </a:moveTo>
                <a:lnTo>
                  <a:pt x="3005264" y="22225"/>
                </a:lnTo>
                <a:lnTo>
                  <a:pt x="3011995" y="40893"/>
                </a:lnTo>
                <a:lnTo>
                  <a:pt x="3000002" y="45222"/>
                </a:lnTo>
                <a:lnTo>
                  <a:pt x="3009582" y="71755"/>
                </a:lnTo>
                <a:lnTo>
                  <a:pt x="3056666" y="22225"/>
                </a:lnTo>
                <a:close/>
              </a:path>
              <a:path w="3068320" h="1125854">
                <a:moveTo>
                  <a:pt x="3005264" y="22225"/>
                </a:moveTo>
                <a:lnTo>
                  <a:pt x="2993262" y="26556"/>
                </a:lnTo>
                <a:lnTo>
                  <a:pt x="3000002" y="45222"/>
                </a:lnTo>
                <a:lnTo>
                  <a:pt x="3011995" y="40893"/>
                </a:lnTo>
                <a:lnTo>
                  <a:pt x="3005264" y="22225"/>
                </a:lnTo>
                <a:close/>
              </a:path>
              <a:path w="3068320" h="1125854">
                <a:moveTo>
                  <a:pt x="2983674" y="0"/>
                </a:moveTo>
                <a:lnTo>
                  <a:pt x="2993262" y="26556"/>
                </a:lnTo>
                <a:lnTo>
                  <a:pt x="3005264" y="22225"/>
                </a:lnTo>
                <a:lnTo>
                  <a:pt x="3056666" y="22225"/>
                </a:lnTo>
                <a:lnTo>
                  <a:pt x="3068256" y="10033"/>
                </a:lnTo>
                <a:lnTo>
                  <a:pt x="2983674" y="0"/>
                </a:lnTo>
                <a:close/>
              </a:path>
            </a:pathLst>
          </a:custGeom>
          <a:solidFill>
            <a:srgbClr val="0A2D5E"/>
          </a:solidFill>
        </p:spPr>
        <p:txBody>
          <a:bodyPr wrap="square" lIns="0" tIns="0" rIns="0" bIns="0" rtlCol="0"/>
          <a:lstStyle/>
          <a:p>
            <a:pPr defTabSz="277735">
              <a:defRPr/>
            </a:pPr>
            <a:endParaRPr sz="1094" dirty="0">
              <a:solidFill>
                <a:prstClr val="black"/>
              </a:solidFill>
              <a:latin typeface="Calibri"/>
            </a:endParaRPr>
          </a:p>
        </p:txBody>
      </p:sp>
      <p:sp>
        <p:nvSpPr>
          <p:cNvPr id="39" name="object 22">
            <a:extLst>
              <a:ext uri="{FF2B5EF4-FFF2-40B4-BE49-F238E27FC236}">
                <a16:creationId xmlns:a16="http://schemas.microsoft.com/office/drawing/2014/main" id="{9D36777D-0493-4A2B-9AA8-1554D9BE6412}"/>
              </a:ext>
            </a:extLst>
          </p:cNvPr>
          <p:cNvSpPr txBox="1"/>
          <p:nvPr/>
        </p:nvSpPr>
        <p:spPr>
          <a:xfrm>
            <a:off x="3819368" y="3399019"/>
            <a:ext cx="213713" cy="99345"/>
          </a:xfrm>
          <a:prstGeom prst="rect">
            <a:avLst/>
          </a:prstGeom>
        </p:spPr>
        <p:txBody>
          <a:bodyPr vert="horz" wrap="square" lIns="0" tIns="6944" rIns="0" bIns="0" rtlCol="0">
            <a:spAutoFit/>
          </a:bodyPr>
          <a:lstStyle/>
          <a:p>
            <a:pPr algn="ctr" defTabSz="277735">
              <a:spcBef>
                <a:spcPts val="55"/>
              </a:spcBef>
              <a:defRPr/>
            </a:pPr>
            <a:r>
              <a:rPr sz="600" b="1" spc="-4" dirty="0">
                <a:solidFill>
                  <a:prstClr val="black"/>
                </a:solidFill>
                <a:latin typeface="Noto Sans" panose="020B0502040504020204" pitchFamily="34"/>
                <a:ea typeface="Noto Sans" panose="020B0502040504020204" pitchFamily="34"/>
                <a:cs typeface="Noto Sans" panose="020B0502040504020204" pitchFamily="34"/>
              </a:rPr>
              <a:t>$135</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0" name="object 32">
            <a:extLst>
              <a:ext uri="{FF2B5EF4-FFF2-40B4-BE49-F238E27FC236}">
                <a16:creationId xmlns:a16="http://schemas.microsoft.com/office/drawing/2014/main" id="{B4FBB9CB-D73C-49C8-9143-157CBCB07B63}"/>
              </a:ext>
            </a:extLst>
          </p:cNvPr>
          <p:cNvSpPr/>
          <p:nvPr/>
        </p:nvSpPr>
        <p:spPr>
          <a:xfrm>
            <a:off x="3284164" y="3349641"/>
            <a:ext cx="222200" cy="22220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80" y="0"/>
                </a:lnTo>
                <a:close/>
              </a:path>
            </a:pathLst>
          </a:custGeom>
          <a:solidFill>
            <a:srgbClr val="FFFFFF"/>
          </a:solidFill>
        </p:spPr>
        <p:txBody>
          <a:bodyPr wrap="square" lIns="0" tIns="0" rIns="0" bIns="0" rtlCol="0"/>
          <a:lstStyle/>
          <a:p>
            <a:pPr defTabSz="277735">
              <a:defRPr/>
            </a:pPr>
            <a:endParaRPr sz="1094" dirty="0">
              <a:solidFill>
                <a:prstClr val="black"/>
              </a:solidFill>
              <a:latin typeface="Calibri"/>
            </a:endParaRPr>
          </a:p>
        </p:txBody>
      </p:sp>
      <p:sp>
        <p:nvSpPr>
          <p:cNvPr id="41" name="object 33">
            <a:extLst>
              <a:ext uri="{FF2B5EF4-FFF2-40B4-BE49-F238E27FC236}">
                <a16:creationId xmlns:a16="http://schemas.microsoft.com/office/drawing/2014/main" id="{B8950DD2-C872-42E8-8CB3-6C5CA3BA5968}"/>
              </a:ext>
            </a:extLst>
          </p:cNvPr>
          <p:cNvSpPr/>
          <p:nvPr/>
        </p:nvSpPr>
        <p:spPr>
          <a:xfrm>
            <a:off x="3284164" y="3349641"/>
            <a:ext cx="222200" cy="222200"/>
          </a:xfrm>
          <a:custGeom>
            <a:avLst/>
            <a:gdLst/>
            <a:ahLst/>
            <a:cxnLst/>
            <a:rect l="l" t="t" r="r" b="b"/>
            <a:pathLst>
              <a:path w="365760" h="365760">
                <a:moveTo>
                  <a:pt x="0" y="182880"/>
                </a:moveTo>
                <a:lnTo>
                  <a:pt x="6535" y="134276"/>
                </a:lnTo>
                <a:lnTo>
                  <a:pt x="24976" y="90593"/>
                </a:lnTo>
                <a:lnTo>
                  <a:pt x="53578" y="53578"/>
                </a:lnTo>
                <a:lnTo>
                  <a:pt x="90593" y="24976"/>
                </a:lnTo>
                <a:lnTo>
                  <a:pt x="134276" y="6535"/>
                </a:lnTo>
                <a:lnTo>
                  <a:pt x="182880" y="0"/>
                </a:lnTo>
                <a:lnTo>
                  <a:pt x="231483" y="6535"/>
                </a:lnTo>
                <a:lnTo>
                  <a:pt x="275166" y="24976"/>
                </a:lnTo>
                <a:lnTo>
                  <a:pt x="312181" y="53578"/>
                </a:lnTo>
                <a:lnTo>
                  <a:pt x="340783" y="90593"/>
                </a:lnTo>
                <a:lnTo>
                  <a:pt x="359224" y="134276"/>
                </a:lnTo>
                <a:lnTo>
                  <a:pt x="365760" y="182880"/>
                </a:lnTo>
                <a:lnTo>
                  <a:pt x="359224" y="231483"/>
                </a:lnTo>
                <a:lnTo>
                  <a:pt x="340783" y="275166"/>
                </a:lnTo>
                <a:lnTo>
                  <a:pt x="312181" y="312181"/>
                </a:lnTo>
                <a:lnTo>
                  <a:pt x="275166" y="340783"/>
                </a:lnTo>
                <a:lnTo>
                  <a:pt x="231483" y="359224"/>
                </a:lnTo>
                <a:lnTo>
                  <a:pt x="182880" y="365760"/>
                </a:lnTo>
                <a:lnTo>
                  <a:pt x="134276" y="359224"/>
                </a:lnTo>
                <a:lnTo>
                  <a:pt x="90593" y="340783"/>
                </a:lnTo>
                <a:lnTo>
                  <a:pt x="53578" y="312181"/>
                </a:lnTo>
                <a:lnTo>
                  <a:pt x="24976" y="275166"/>
                </a:lnTo>
                <a:lnTo>
                  <a:pt x="6535" y="231483"/>
                </a:lnTo>
                <a:lnTo>
                  <a:pt x="0" y="182880"/>
                </a:lnTo>
                <a:close/>
              </a:path>
            </a:pathLst>
          </a:custGeom>
          <a:ln w="19812">
            <a:solidFill>
              <a:srgbClr val="0A2D5E"/>
            </a:solidFill>
          </a:ln>
        </p:spPr>
        <p:txBody>
          <a:bodyPr wrap="square" lIns="0" tIns="0" rIns="0" bIns="0" rtlCol="0"/>
          <a:lstStyle/>
          <a:p>
            <a:pPr defTabSz="277735">
              <a:defRPr/>
            </a:pPr>
            <a:endParaRPr sz="1094" dirty="0">
              <a:solidFill>
                <a:prstClr val="black"/>
              </a:solidFill>
              <a:latin typeface="Calibri"/>
            </a:endParaRPr>
          </a:p>
        </p:txBody>
      </p:sp>
      <p:sp>
        <p:nvSpPr>
          <p:cNvPr id="42" name="object 34">
            <a:extLst>
              <a:ext uri="{FF2B5EF4-FFF2-40B4-BE49-F238E27FC236}">
                <a16:creationId xmlns:a16="http://schemas.microsoft.com/office/drawing/2014/main" id="{88337513-274A-481D-B2EF-E4BBC63A5AFF}"/>
              </a:ext>
            </a:extLst>
          </p:cNvPr>
          <p:cNvSpPr txBox="1"/>
          <p:nvPr/>
        </p:nvSpPr>
        <p:spPr>
          <a:xfrm>
            <a:off x="3311472" y="3378651"/>
            <a:ext cx="175908" cy="147761"/>
          </a:xfrm>
          <a:prstGeom prst="rect">
            <a:avLst/>
          </a:prstGeom>
        </p:spPr>
        <p:txBody>
          <a:bodyPr vert="horz" wrap="square" lIns="0" tIns="7330" rIns="0" bIns="0" rtlCol="0">
            <a:spAutoFit/>
          </a:bodyPr>
          <a:lstStyle/>
          <a:p>
            <a:pPr defTabSz="277735">
              <a:spcBef>
                <a:spcPts val="58"/>
              </a:spcBef>
              <a:defRPr/>
            </a:pPr>
            <a:r>
              <a:rPr sz="547" spc="-4" dirty="0">
                <a:solidFill>
                  <a:srgbClr val="0A2D5E"/>
                </a:solidFill>
                <a:latin typeface="Calibri"/>
                <a:cs typeface="Calibri"/>
              </a:rPr>
              <a:t>~</a:t>
            </a:r>
            <a:r>
              <a:rPr sz="608" spc="-6" dirty="0">
                <a:solidFill>
                  <a:srgbClr val="0A2D5E"/>
                </a:solidFill>
                <a:latin typeface="Calibri"/>
                <a:cs typeface="Calibri"/>
              </a:rPr>
              <a:t>25%</a:t>
            </a:r>
            <a:endParaRPr sz="608" dirty="0">
              <a:solidFill>
                <a:prstClr val="black"/>
              </a:solidFill>
              <a:latin typeface="Calibri"/>
              <a:cs typeface="Calibri"/>
            </a:endParaRPr>
          </a:p>
          <a:p>
            <a:pPr marL="37803" defTabSz="277735">
              <a:spcBef>
                <a:spcPts val="18"/>
              </a:spcBef>
              <a:defRPr/>
            </a:pPr>
            <a:r>
              <a:rPr sz="304" spc="-4" dirty="0">
                <a:solidFill>
                  <a:prstClr val="black"/>
                </a:solidFill>
                <a:latin typeface="Calibri"/>
                <a:cs typeface="Calibri"/>
              </a:rPr>
              <a:t>CAGR</a:t>
            </a:r>
            <a:endParaRPr sz="304" dirty="0">
              <a:solidFill>
                <a:prstClr val="black"/>
              </a:solidFill>
              <a:latin typeface="Calibri"/>
              <a:cs typeface="Calibri"/>
            </a:endParaRPr>
          </a:p>
        </p:txBody>
      </p:sp>
      <p:sp>
        <p:nvSpPr>
          <p:cNvPr id="43" name="object 23">
            <a:extLst>
              <a:ext uri="{FF2B5EF4-FFF2-40B4-BE49-F238E27FC236}">
                <a16:creationId xmlns:a16="http://schemas.microsoft.com/office/drawing/2014/main" id="{E214F602-BAF8-49A0-95F6-6917D0FBD642}"/>
              </a:ext>
            </a:extLst>
          </p:cNvPr>
          <p:cNvSpPr txBox="1"/>
          <p:nvPr/>
        </p:nvSpPr>
        <p:spPr>
          <a:xfrm>
            <a:off x="3815104" y="2881967"/>
            <a:ext cx="214099" cy="191678"/>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5</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4" name="object 38">
            <a:extLst>
              <a:ext uri="{FF2B5EF4-FFF2-40B4-BE49-F238E27FC236}">
                <a16:creationId xmlns:a16="http://schemas.microsoft.com/office/drawing/2014/main" id="{F15DA339-25F2-4D43-BBEB-244FF97CB893}"/>
              </a:ext>
            </a:extLst>
          </p:cNvPr>
          <p:cNvSpPr/>
          <p:nvPr/>
        </p:nvSpPr>
        <p:spPr>
          <a:xfrm>
            <a:off x="3264791" y="2550980"/>
            <a:ext cx="1093571" cy="331756"/>
          </a:xfrm>
          <a:custGeom>
            <a:avLst/>
            <a:gdLst/>
            <a:ahLst/>
            <a:cxnLst/>
            <a:rect l="l" t="t" r="r" b="b"/>
            <a:pathLst>
              <a:path w="2391410" h="546100">
                <a:moveTo>
                  <a:pt x="1992629" y="414527"/>
                </a:moveTo>
                <a:lnTo>
                  <a:pt x="1394840" y="414527"/>
                </a:lnTo>
                <a:lnTo>
                  <a:pt x="1956180" y="545845"/>
                </a:lnTo>
                <a:lnTo>
                  <a:pt x="1992629" y="414527"/>
                </a:lnTo>
                <a:close/>
              </a:path>
              <a:path w="2391410" h="546100">
                <a:moveTo>
                  <a:pt x="2322067" y="0"/>
                </a:moveTo>
                <a:lnTo>
                  <a:pt x="69087" y="0"/>
                </a:lnTo>
                <a:lnTo>
                  <a:pt x="42219" y="5437"/>
                </a:lnTo>
                <a:lnTo>
                  <a:pt x="20256" y="20256"/>
                </a:lnTo>
                <a:lnTo>
                  <a:pt x="5437" y="42219"/>
                </a:lnTo>
                <a:lnTo>
                  <a:pt x="0" y="69087"/>
                </a:lnTo>
                <a:lnTo>
                  <a:pt x="0" y="345439"/>
                </a:lnTo>
                <a:lnTo>
                  <a:pt x="5437" y="372308"/>
                </a:lnTo>
                <a:lnTo>
                  <a:pt x="20256" y="394271"/>
                </a:lnTo>
                <a:lnTo>
                  <a:pt x="42219" y="409090"/>
                </a:lnTo>
                <a:lnTo>
                  <a:pt x="69087" y="414527"/>
                </a:lnTo>
                <a:lnTo>
                  <a:pt x="2322067" y="414527"/>
                </a:lnTo>
                <a:lnTo>
                  <a:pt x="2348936" y="409090"/>
                </a:lnTo>
                <a:lnTo>
                  <a:pt x="2370899" y="394271"/>
                </a:lnTo>
                <a:lnTo>
                  <a:pt x="2385718" y="372308"/>
                </a:lnTo>
                <a:lnTo>
                  <a:pt x="2391155" y="345439"/>
                </a:lnTo>
                <a:lnTo>
                  <a:pt x="2391155" y="69087"/>
                </a:lnTo>
                <a:lnTo>
                  <a:pt x="2385718" y="42219"/>
                </a:lnTo>
                <a:lnTo>
                  <a:pt x="2370899" y="20256"/>
                </a:lnTo>
                <a:lnTo>
                  <a:pt x="2348936" y="5437"/>
                </a:lnTo>
                <a:lnTo>
                  <a:pt x="2322067" y="0"/>
                </a:lnTo>
                <a:close/>
              </a:path>
            </a:pathLst>
          </a:custGeom>
          <a:solidFill>
            <a:srgbClr val="7E7E7E"/>
          </a:solidFill>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77735">
              <a:defRPr/>
            </a:pPr>
            <a:endParaRPr sz="1094" dirty="0">
              <a:solidFill>
                <a:prstClr val="black"/>
              </a:solidFill>
              <a:latin typeface="Calibri"/>
            </a:endParaRPr>
          </a:p>
        </p:txBody>
      </p:sp>
      <p:sp>
        <p:nvSpPr>
          <p:cNvPr id="45" name="object 40">
            <a:extLst>
              <a:ext uri="{FF2B5EF4-FFF2-40B4-BE49-F238E27FC236}">
                <a16:creationId xmlns:a16="http://schemas.microsoft.com/office/drawing/2014/main" id="{DE969BE3-BCB7-4DE1-BBC4-7973C57B033D}"/>
              </a:ext>
            </a:extLst>
          </p:cNvPr>
          <p:cNvSpPr txBox="1"/>
          <p:nvPr/>
        </p:nvSpPr>
        <p:spPr>
          <a:xfrm>
            <a:off x="3178718" y="2580966"/>
            <a:ext cx="1230197" cy="176170"/>
          </a:xfrm>
          <a:prstGeom prst="rect">
            <a:avLst/>
          </a:prstGeom>
        </p:spPr>
        <p:txBody>
          <a:bodyPr vert="horz" wrap="square" lIns="0" tIns="771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3086" indent="38574" algn="ctr" defTabSz="277735">
              <a:spcBef>
                <a:spcPts val="61"/>
              </a:spcBef>
              <a:defRPr/>
            </a:pPr>
            <a:r>
              <a:rPr lang="en-US" sz="547" spc="-4" dirty="0">
                <a:solidFill>
                  <a:srgbClr val="FFFFFF"/>
                </a:solidFill>
                <a:latin typeface="Calibri"/>
                <a:cs typeface="Calibri"/>
              </a:rPr>
              <a:t>Additional funding allocated in 2020 above our original base of $140M</a:t>
            </a:r>
            <a:endParaRPr sz="547" dirty="0">
              <a:solidFill>
                <a:prstClr val="black"/>
              </a:solidFill>
              <a:latin typeface="Calibri"/>
              <a:cs typeface="Calibri"/>
            </a:endParaRPr>
          </a:p>
        </p:txBody>
      </p:sp>
      <p:sp>
        <p:nvSpPr>
          <p:cNvPr id="46" name="object 27">
            <a:extLst>
              <a:ext uri="{FF2B5EF4-FFF2-40B4-BE49-F238E27FC236}">
                <a16:creationId xmlns:a16="http://schemas.microsoft.com/office/drawing/2014/main" id="{183EEE6D-2A4E-4D0C-A3F5-9925D12FE9B8}"/>
              </a:ext>
            </a:extLst>
          </p:cNvPr>
          <p:cNvSpPr txBox="1"/>
          <p:nvPr/>
        </p:nvSpPr>
        <p:spPr>
          <a:xfrm>
            <a:off x="4135475" y="3957467"/>
            <a:ext cx="313649" cy="194794"/>
          </a:xfrm>
          <a:prstGeom prst="rect">
            <a:avLst/>
          </a:prstGeom>
        </p:spPr>
        <p:txBody>
          <a:bodyPr vert="horz" wrap="square" lIns="0" tIns="10030" rIns="0" bIns="0" rtlCol="0">
            <a:spAutoFit/>
          </a:bodyPr>
          <a:lstStyle/>
          <a:p>
            <a:pPr algn="ctr" defTabSz="277735">
              <a:spcBef>
                <a:spcPts val="79"/>
              </a:spcBef>
              <a:defRPr/>
            </a:pPr>
            <a:r>
              <a:rPr lang="en-US" sz="600" spc="18" dirty="0">
                <a:solidFill>
                  <a:prstClr val="black"/>
                </a:solidFill>
                <a:latin typeface="Noto Sans" panose="020B0502040504020204" pitchFamily="34"/>
                <a:ea typeface="Noto Sans" panose="020B0502040504020204" pitchFamily="34"/>
                <a:cs typeface="Noto Sans" panose="020B0502040504020204" pitchFamily="34"/>
              </a:rPr>
              <a:t>Current 2020</a:t>
            </a:r>
            <a:endParaRPr sz="600" dirty="0">
              <a:solidFill>
                <a:prstClr val="black"/>
              </a:solidFill>
              <a:latin typeface="Noto Sans" panose="020B0502040504020204" pitchFamily="34"/>
              <a:ea typeface="Noto Sans" panose="020B0502040504020204" pitchFamily="34"/>
              <a:cs typeface="Noto Sans" panose="020B0502040504020204" pitchFamily="34"/>
            </a:endParaRPr>
          </a:p>
        </p:txBody>
      </p:sp>
      <p:sp>
        <p:nvSpPr>
          <p:cNvPr id="47" name="object 9">
            <a:extLst>
              <a:ext uri="{FF2B5EF4-FFF2-40B4-BE49-F238E27FC236}">
                <a16:creationId xmlns:a16="http://schemas.microsoft.com/office/drawing/2014/main" id="{CDBE29C5-8BC5-4C9A-87CE-FCBC7F7E8010}"/>
              </a:ext>
            </a:extLst>
          </p:cNvPr>
          <p:cNvSpPr/>
          <p:nvPr/>
        </p:nvSpPr>
        <p:spPr>
          <a:xfrm>
            <a:off x="4146261" y="2927641"/>
            <a:ext cx="288165" cy="130016"/>
          </a:xfrm>
          <a:custGeom>
            <a:avLst/>
            <a:gdLst/>
            <a:ahLst/>
            <a:cxnLst/>
            <a:rect l="l" t="t" r="r" b="b"/>
            <a:pathLst>
              <a:path w="474345" h="1416050">
                <a:moveTo>
                  <a:pt x="474065" y="0"/>
                </a:moveTo>
                <a:lnTo>
                  <a:pt x="0" y="0"/>
                </a:lnTo>
                <a:lnTo>
                  <a:pt x="0" y="1415737"/>
                </a:lnTo>
                <a:lnTo>
                  <a:pt x="474065" y="1415737"/>
                </a:lnTo>
                <a:lnTo>
                  <a:pt x="474065" y="0"/>
                </a:lnTo>
                <a:close/>
              </a:path>
            </a:pathLst>
          </a:custGeom>
          <a:solidFill>
            <a:srgbClr val="002060"/>
          </a:solidFill>
        </p:spPr>
        <p:txBody>
          <a:bodyPr wrap="square" lIns="0" tIns="0" rIns="0" bIns="0" rtlCol="0"/>
          <a:lstStyle/>
          <a:p>
            <a:pPr defTabSz="277735">
              <a:defRPr/>
            </a:pPr>
            <a:endParaRPr sz="1094" dirty="0">
              <a:solidFill>
                <a:prstClr val="black"/>
              </a:solidFill>
              <a:latin typeface="Calibri"/>
            </a:endParaRPr>
          </a:p>
        </p:txBody>
      </p:sp>
      <p:sp>
        <p:nvSpPr>
          <p:cNvPr id="48" name="object 23">
            <a:extLst>
              <a:ext uri="{FF2B5EF4-FFF2-40B4-BE49-F238E27FC236}">
                <a16:creationId xmlns:a16="http://schemas.microsoft.com/office/drawing/2014/main" id="{DDA7DFAE-E3ED-4F82-9595-9CF7DE0DE984}"/>
              </a:ext>
            </a:extLst>
          </p:cNvPr>
          <p:cNvSpPr txBox="1"/>
          <p:nvPr/>
        </p:nvSpPr>
        <p:spPr>
          <a:xfrm>
            <a:off x="4176988" y="2808487"/>
            <a:ext cx="214099" cy="191678"/>
          </a:xfrm>
          <a:prstGeom prst="rect">
            <a:avLst/>
          </a:prstGeom>
        </p:spPr>
        <p:txBody>
          <a:bodyPr vert="horz" wrap="square" lIns="0" tIns="6944" rIns="0" bIns="0" rtlCol="0">
            <a:spAutoFit/>
          </a:bodyPr>
          <a:lstStyle/>
          <a:p>
            <a:pPr defTabSz="277735">
              <a:spcBef>
                <a:spcPts val="55"/>
              </a:spcBef>
              <a:defRPr/>
            </a:pPr>
            <a:r>
              <a:rPr sz="600" b="1" spc="-21" dirty="0">
                <a:solidFill>
                  <a:prstClr val="black"/>
                </a:solidFill>
                <a:latin typeface="Noto Sans" panose="020B0502040504020204" pitchFamily="34"/>
                <a:ea typeface="Noto Sans" panose="020B0502040504020204" pitchFamily="34"/>
                <a:cs typeface="Noto Sans" panose="020B0502040504020204" pitchFamily="34"/>
              </a:rPr>
              <a:t>~</a:t>
            </a:r>
            <a:r>
              <a:rPr sz="600" b="1" spc="6" dirty="0">
                <a:solidFill>
                  <a:prstClr val="black"/>
                </a:solidFill>
                <a:latin typeface="Noto Sans" panose="020B0502040504020204" pitchFamily="34"/>
                <a:ea typeface="Noto Sans" panose="020B0502040504020204" pitchFamily="34"/>
                <a:cs typeface="Noto Sans" panose="020B0502040504020204" pitchFamily="34"/>
              </a:rPr>
              <a:t>$1</a:t>
            </a:r>
            <a:r>
              <a:rPr lang="en-US" sz="600" b="1" spc="6" dirty="0">
                <a:solidFill>
                  <a:prstClr val="black"/>
                </a:solidFill>
                <a:latin typeface="Noto Sans" panose="020B0502040504020204" pitchFamily="34"/>
                <a:ea typeface="Noto Sans" panose="020B0502040504020204" pitchFamily="34"/>
                <a:cs typeface="Noto Sans" panose="020B0502040504020204" pitchFamily="34"/>
              </a:rPr>
              <a:t>6</a:t>
            </a:r>
            <a:r>
              <a:rPr sz="600" b="1" spc="-4" dirty="0">
                <a:solidFill>
                  <a:prstClr val="black"/>
                </a:solidFill>
                <a:latin typeface="Noto Sans" panose="020B0502040504020204" pitchFamily="34"/>
                <a:ea typeface="Noto Sans" panose="020B0502040504020204" pitchFamily="34"/>
                <a:cs typeface="Noto Sans" panose="020B0502040504020204" pitchFamily="34"/>
              </a:rPr>
              <a:t>0</a:t>
            </a:r>
            <a:endParaRPr sz="600" b="1" dirty="0">
              <a:solidFill>
                <a:prstClr val="black"/>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28322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97810" y="-14206"/>
            <a:ext cx="7543800" cy="1450757"/>
          </a:xfrm>
        </p:spPr>
        <p:txBody>
          <a:bodyPr>
            <a:normAutofit/>
          </a:bodyPr>
          <a:lstStyle/>
          <a:p>
            <a:r>
              <a:rPr lang="en-US" dirty="0">
                <a:ea typeface="Noto Sans Blk" panose="020B0A02040504020204" pitchFamily="34"/>
                <a:cs typeface="Noto Sans Blk" panose="020B0A02040504020204" pitchFamily="34"/>
              </a:rPr>
              <a:t>Provide End Investors the Experience</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They Expect – Leveraging Digital Channels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49" name="Text Placeholder 2">
            <a:extLst>
              <a:ext uri="{FF2B5EF4-FFF2-40B4-BE49-F238E27FC236}">
                <a16:creationId xmlns:a16="http://schemas.microsoft.com/office/drawing/2014/main" id="{228FDF34-F0F6-4D6A-BC2C-DEB394532D51}"/>
              </a:ext>
            </a:extLst>
          </p:cNvPr>
          <p:cNvSpPr txBox="1">
            <a:spLocks/>
          </p:cNvSpPr>
          <p:nvPr/>
        </p:nvSpPr>
        <p:spPr>
          <a:xfrm>
            <a:off x="1072342" y="2336793"/>
            <a:ext cx="1468080" cy="327524"/>
          </a:xfrm>
          <a:prstGeom prst="rect">
            <a:avLst/>
          </a:prstGeom>
        </p:spPr>
        <p:txBody>
          <a:bodyPr vert="horz" lIns="68580" tIns="34290" rIns="68580" bIns="34290" rtlCol="0" anchor="ctr"/>
          <a:lstStyle>
            <a:defPPr>
              <a:defRPr lang="en-US"/>
            </a:defPPr>
            <a:lvl1pPr marL="0" algn="r"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dirty="0">
                <a:solidFill>
                  <a:srgbClr val="7CBF33"/>
                </a:solidFill>
                <a:latin typeface="Arial" panose="020B0604020202020204" pitchFamily="34" charset="0"/>
                <a:ea typeface="Noto Sans" panose="020B0502040504020204" pitchFamily="34"/>
                <a:cs typeface="Arial" panose="020B0604020202020204" pitchFamily="34" charset="0"/>
              </a:rPr>
              <a:t>Marketing tools keep them up-to-date on key topics</a:t>
            </a:r>
          </a:p>
        </p:txBody>
      </p:sp>
      <p:sp>
        <p:nvSpPr>
          <p:cNvPr id="50" name="TextBox 49">
            <a:extLst>
              <a:ext uri="{FF2B5EF4-FFF2-40B4-BE49-F238E27FC236}">
                <a16:creationId xmlns:a16="http://schemas.microsoft.com/office/drawing/2014/main" id="{261C9904-252A-44C2-8D60-6156C6ED7527}"/>
              </a:ext>
            </a:extLst>
          </p:cNvPr>
          <p:cNvSpPr txBox="1"/>
          <p:nvPr/>
        </p:nvSpPr>
        <p:spPr>
          <a:xfrm>
            <a:off x="3091496" y="1980287"/>
            <a:ext cx="2069798"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Focus on what matters</a:t>
            </a:r>
          </a:p>
        </p:txBody>
      </p:sp>
      <p:sp>
        <p:nvSpPr>
          <p:cNvPr id="51" name="TextBox 50">
            <a:extLst>
              <a:ext uri="{FF2B5EF4-FFF2-40B4-BE49-F238E27FC236}">
                <a16:creationId xmlns:a16="http://schemas.microsoft.com/office/drawing/2014/main" id="{17612D12-7077-44B3-ADF2-C0EAE0B31684}"/>
              </a:ext>
            </a:extLst>
          </p:cNvPr>
          <p:cNvSpPr txBox="1"/>
          <p:nvPr/>
        </p:nvSpPr>
        <p:spPr>
          <a:xfrm>
            <a:off x="1238250" y="1973490"/>
            <a:ext cx="1194558"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Be informed</a:t>
            </a:r>
          </a:p>
        </p:txBody>
      </p:sp>
      <p:sp>
        <p:nvSpPr>
          <p:cNvPr id="52" name="Text Placeholder 2">
            <a:extLst>
              <a:ext uri="{FF2B5EF4-FFF2-40B4-BE49-F238E27FC236}">
                <a16:creationId xmlns:a16="http://schemas.microsoft.com/office/drawing/2014/main" id="{13C2C8AE-5E83-4117-AAD5-375B27422989}"/>
              </a:ext>
            </a:extLst>
          </p:cNvPr>
          <p:cNvSpPr txBox="1">
            <a:spLocks/>
          </p:cNvSpPr>
          <p:nvPr/>
        </p:nvSpPr>
        <p:spPr>
          <a:xfrm>
            <a:off x="1126855" y="3711250"/>
            <a:ext cx="1411517" cy="485450"/>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Social media tools allow for sharing of key information, with personal touches</a:t>
            </a:r>
          </a:p>
        </p:txBody>
      </p:sp>
      <p:sp>
        <p:nvSpPr>
          <p:cNvPr id="53" name="TextBox 52">
            <a:extLst>
              <a:ext uri="{FF2B5EF4-FFF2-40B4-BE49-F238E27FC236}">
                <a16:creationId xmlns:a16="http://schemas.microsoft.com/office/drawing/2014/main" id="{CE9CB215-6236-4618-9681-2154B462E5FC}"/>
              </a:ext>
            </a:extLst>
          </p:cNvPr>
          <p:cNvSpPr txBox="1"/>
          <p:nvPr/>
        </p:nvSpPr>
        <p:spPr>
          <a:xfrm>
            <a:off x="1253866" y="2810075"/>
            <a:ext cx="1411517"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Automated Campaign Tool (ACT)</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54" name="TextBox 53">
            <a:extLst>
              <a:ext uri="{FF2B5EF4-FFF2-40B4-BE49-F238E27FC236}">
                <a16:creationId xmlns:a16="http://schemas.microsoft.com/office/drawing/2014/main" id="{B1FB7E00-56A2-4458-95E6-B09CBDFF74E0}"/>
              </a:ext>
            </a:extLst>
          </p:cNvPr>
          <p:cNvSpPr txBox="1"/>
          <p:nvPr/>
        </p:nvSpPr>
        <p:spPr>
          <a:xfrm>
            <a:off x="1241266" y="3196224"/>
            <a:ext cx="1135716"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Marketing on Demand (MOD)</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pic>
        <p:nvPicPr>
          <p:cNvPr id="55" name="Picture 18" descr="Indiana fines LPL Financial $450k for irregularities | Monticello ...">
            <a:extLst>
              <a:ext uri="{FF2B5EF4-FFF2-40B4-BE49-F238E27FC236}">
                <a16:creationId xmlns:a16="http://schemas.microsoft.com/office/drawing/2014/main" id="{58EB28A0-7CF0-4513-AAA7-5A25C1DA571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51895" y="2861155"/>
            <a:ext cx="189374" cy="1893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Indiana fines LPL Financial $450k for irregularities | Monticello ...">
            <a:extLst>
              <a:ext uri="{FF2B5EF4-FFF2-40B4-BE49-F238E27FC236}">
                <a16:creationId xmlns:a16="http://schemas.microsoft.com/office/drawing/2014/main" id="{F213B0E9-EEF3-4A4D-BB92-C4EF8B88B17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50992" y="3289435"/>
            <a:ext cx="189374" cy="18937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F3369432-6CE2-4ABB-B4CD-921E264FCF47}"/>
              </a:ext>
            </a:extLst>
          </p:cNvPr>
          <p:cNvPicPr>
            <a:picLocks noChangeAspect="1"/>
          </p:cNvPicPr>
          <p:nvPr/>
        </p:nvPicPr>
        <p:blipFill>
          <a:blip r:embed="rId3"/>
          <a:stretch>
            <a:fillRect/>
          </a:stretch>
        </p:blipFill>
        <p:spPr>
          <a:xfrm>
            <a:off x="1210041" y="4303709"/>
            <a:ext cx="189375" cy="189374"/>
          </a:xfrm>
          <a:prstGeom prst="rect">
            <a:avLst/>
          </a:prstGeom>
        </p:spPr>
      </p:pic>
      <p:pic>
        <p:nvPicPr>
          <p:cNvPr id="58" name="Picture 12" descr="Facebook, social, social media icon">
            <a:extLst>
              <a:ext uri="{FF2B5EF4-FFF2-40B4-BE49-F238E27FC236}">
                <a16:creationId xmlns:a16="http://schemas.microsoft.com/office/drawing/2014/main" id="{EBD9245F-C8D4-40DA-ACEC-2F724C9F7C0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39826" y="4298421"/>
            <a:ext cx="189375" cy="18937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3158A7DE-A441-4E34-BFBD-D87F98870B4D}"/>
              </a:ext>
            </a:extLst>
          </p:cNvPr>
          <p:cNvPicPr>
            <a:picLocks noChangeAspect="1"/>
          </p:cNvPicPr>
          <p:nvPr/>
        </p:nvPicPr>
        <p:blipFill>
          <a:blip r:embed="rId5"/>
          <a:stretch>
            <a:fillRect/>
          </a:stretch>
        </p:blipFill>
        <p:spPr>
          <a:xfrm>
            <a:off x="2237811" y="4298421"/>
            <a:ext cx="189375" cy="189374"/>
          </a:xfrm>
          <a:prstGeom prst="rect">
            <a:avLst/>
          </a:prstGeom>
        </p:spPr>
      </p:pic>
      <p:sp>
        <p:nvSpPr>
          <p:cNvPr id="60" name="TextBox 59">
            <a:extLst>
              <a:ext uri="{FF2B5EF4-FFF2-40B4-BE49-F238E27FC236}">
                <a16:creationId xmlns:a16="http://schemas.microsoft.com/office/drawing/2014/main" id="{A52C50FD-1099-4111-A126-D9773BBD9DB5}"/>
              </a:ext>
            </a:extLst>
          </p:cNvPr>
          <p:cNvSpPr txBox="1"/>
          <p:nvPr/>
        </p:nvSpPr>
        <p:spPr>
          <a:xfrm>
            <a:off x="1120427" y="4572780"/>
            <a:ext cx="1375586" cy="369332"/>
          </a:xfrm>
          <a:prstGeom prst="rect">
            <a:avLst/>
          </a:prstGeom>
          <a:noFill/>
        </p:spPr>
        <p:txBody>
          <a:bodyPr wrap="square" rtlCol="0">
            <a:spAutoFit/>
          </a:bodyPr>
          <a:lstStyle/>
          <a:p>
            <a:pPr algn="ct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Enabled compliantly through Social Patrol</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1" name="Text Placeholder 2">
            <a:extLst>
              <a:ext uri="{FF2B5EF4-FFF2-40B4-BE49-F238E27FC236}">
                <a16:creationId xmlns:a16="http://schemas.microsoft.com/office/drawing/2014/main" id="{53C5869D-47EB-4BCF-B423-9140C3BDDA76}"/>
              </a:ext>
            </a:extLst>
          </p:cNvPr>
          <p:cNvSpPr txBox="1">
            <a:spLocks/>
          </p:cNvSpPr>
          <p:nvPr/>
        </p:nvSpPr>
        <p:spPr>
          <a:xfrm>
            <a:off x="6031748" y="2433102"/>
            <a:ext cx="1859659"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Transparency into their finances and ability to take some action</a:t>
            </a:r>
          </a:p>
        </p:txBody>
      </p:sp>
      <p:sp>
        <p:nvSpPr>
          <p:cNvPr id="62" name="Text Placeholder 2">
            <a:extLst>
              <a:ext uri="{FF2B5EF4-FFF2-40B4-BE49-F238E27FC236}">
                <a16:creationId xmlns:a16="http://schemas.microsoft.com/office/drawing/2014/main" id="{7DEA2CEE-1567-4E7B-9C05-B392115D7424}"/>
              </a:ext>
            </a:extLst>
          </p:cNvPr>
          <p:cNvSpPr txBox="1">
            <a:spLocks/>
          </p:cNvSpPr>
          <p:nvPr/>
        </p:nvSpPr>
        <p:spPr>
          <a:xfrm>
            <a:off x="6222746" y="3667818"/>
            <a:ext cx="1634370"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Ability to connect with their advisor, when and how they want</a:t>
            </a:r>
          </a:p>
        </p:txBody>
      </p:sp>
      <p:pic>
        <p:nvPicPr>
          <p:cNvPr id="63" name="Picture 2" descr="MyRepChat Announces Integration with FMG Suite">
            <a:extLst>
              <a:ext uri="{FF2B5EF4-FFF2-40B4-BE49-F238E27FC236}">
                <a16:creationId xmlns:a16="http://schemas.microsoft.com/office/drawing/2014/main" id="{AC637AF6-8100-4E88-BC5F-C1EEF9A7416A}"/>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145792" y="4143323"/>
            <a:ext cx="646831" cy="22987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8E86227D-6873-439D-8A4A-399ACA025A29}"/>
              </a:ext>
            </a:extLst>
          </p:cNvPr>
          <p:cNvPicPr>
            <a:picLocks noChangeAspect="1"/>
          </p:cNvPicPr>
          <p:nvPr/>
        </p:nvPicPr>
        <p:blipFill>
          <a:blip r:embed="rId7"/>
          <a:stretch>
            <a:fillRect/>
          </a:stretch>
        </p:blipFill>
        <p:spPr>
          <a:xfrm>
            <a:off x="5942953" y="4453070"/>
            <a:ext cx="868690" cy="171929"/>
          </a:xfrm>
          <a:prstGeom prst="rect">
            <a:avLst/>
          </a:prstGeom>
        </p:spPr>
      </p:pic>
      <p:sp>
        <p:nvSpPr>
          <p:cNvPr id="65" name="TextBox 64">
            <a:extLst>
              <a:ext uri="{FF2B5EF4-FFF2-40B4-BE49-F238E27FC236}">
                <a16:creationId xmlns:a16="http://schemas.microsoft.com/office/drawing/2014/main" id="{B552298D-8EBA-4ED4-8159-BBA359DEEBBB}"/>
              </a:ext>
            </a:extLst>
          </p:cNvPr>
          <p:cNvSpPr txBox="1"/>
          <p:nvPr/>
        </p:nvSpPr>
        <p:spPr>
          <a:xfrm>
            <a:off x="6941529" y="4133770"/>
            <a:ext cx="1375586" cy="2308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Advisor-client texting</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6" name="TextBox 65">
            <a:extLst>
              <a:ext uri="{FF2B5EF4-FFF2-40B4-BE49-F238E27FC236}">
                <a16:creationId xmlns:a16="http://schemas.microsoft.com/office/drawing/2014/main" id="{6CB98474-66F5-4E44-A41C-631A871F44B4}"/>
              </a:ext>
            </a:extLst>
          </p:cNvPr>
          <p:cNvSpPr txBox="1"/>
          <p:nvPr/>
        </p:nvSpPr>
        <p:spPr>
          <a:xfrm>
            <a:off x="6937326" y="4415862"/>
            <a:ext cx="1375586" cy="2308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Self-service scheduling</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sp>
        <p:nvSpPr>
          <p:cNvPr id="67" name="Text Placeholder 2">
            <a:extLst>
              <a:ext uri="{FF2B5EF4-FFF2-40B4-BE49-F238E27FC236}">
                <a16:creationId xmlns:a16="http://schemas.microsoft.com/office/drawing/2014/main" id="{710257B7-E142-4618-BB6F-41B42038BFE3}"/>
              </a:ext>
            </a:extLst>
          </p:cNvPr>
          <p:cNvSpPr txBox="1">
            <a:spLocks/>
          </p:cNvSpPr>
          <p:nvPr/>
        </p:nvSpPr>
        <p:spPr>
          <a:xfrm>
            <a:off x="3344710" y="2374462"/>
            <a:ext cx="1661287" cy="327524"/>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Focus on goals, not benchmark-relative performance</a:t>
            </a:r>
          </a:p>
        </p:txBody>
      </p:sp>
      <p:sp>
        <p:nvSpPr>
          <p:cNvPr id="68" name="Text Placeholder 2">
            <a:extLst>
              <a:ext uri="{FF2B5EF4-FFF2-40B4-BE49-F238E27FC236}">
                <a16:creationId xmlns:a16="http://schemas.microsoft.com/office/drawing/2014/main" id="{63EF147A-33E6-465A-9BDA-06B615443B15}"/>
              </a:ext>
            </a:extLst>
          </p:cNvPr>
          <p:cNvSpPr txBox="1">
            <a:spLocks/>
          </p:cNvSpPr>
          <p:nvPr/>
        </p:nvSpPr>
        <p:spPr>
          <a:xfrm>
            <a:off x="3084537" y="3622485"/>
            <a:ext cx="2203939" cy="231668"/>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Make delivery of documents frictionless</a:t>
            </a:r>
          </a:p>
        </p:txBody>
      </p:sp>
      <p:sp>
        <p:nvSpPr>
          <p:cNvPr id="69" name="Text Placeholder 2">
            <a:extLst>
              <a:ext uri="{FF2B5EF4-FFF2-40B4-BE49-F238E27FC236}">
                <a16:creationId xmlns:a16="http://schemas.microsoft.com/office/drawing/2014/main" id="{88C324E1-BA75-414E-8377-8467678CF2A6}"/>
              </a:ext>
            </a:extLst>
          </p:cNvPr>
          <p:cNvSpPr txBox="1">
            <a:spLocks/>
          </p:cNvSpPr>
          <p:nvPr/>
        </p:nvSpPr>
        <p:spPr>
          <a:xfrm>
            <a:off x="3309550" y="4289609"/>
            <a:ext cx="1630050" cy="231668"/>
          </a:xfrm>
          <a:prstGeom prst="rect">
            <a:avLst/>
          </a:prstGeom>
        </p:spPr>
        <p:txBody>
          <a:bodyPr vert="horz" lIns="0" tIns="0" rIns="0" bIns="25718" rtlCol="0">
            <a:noAutofit/>
          </a:bodyPr>
          <a:lstStyle>
            <a:lvl1pPr marL="0" marR="0" indent="0" algn="l" defTabSz="548640" rtl="0" eaLnBrk="1" fontAlgn="auto" latinLnBrk="0" hangingPunct="1">
              <a:lnSpc>
                <a:spcPct val="100000"/>
              </a:lnSpc>
              <a:spcBef>
                <a:spcPct val="20000"/>
              </a:spcBef>
              <a:spcAft>
                <a:spcPts val="0"/>
              </a:spcAft>
              <a:buClrTx/>
              <a:buSzTx/>
              <a:buFont typeface="Arial"/>
              <a:buNone/>
              <a:tabLst/>
              <a:defRPr sz="1680" kern="1200">
                <a:solidFill>
                  <a:schemeClr val="tx1"/>
                </a:solidFill>
                <a:latin typeface="Arial"/>
                <a:ea typeface="+mn-ea"/>
                <a:cs typeface="Arial"/>
              </a:defRPr>
            </a:lvl1pPr>
            <a:lvl2pPr marL="272416" marR="0" indent="-272416" algn="l" defTabSz="548640" rtl="0" eaLnBrk="1" fontAlgn="auto" latinLnBrk="0" hangingPunct="1">
              <a:lnSpc>
                <a:spcPct val="100000"/>
              </a:lnSpc>
              <a:spcBef>
                <a:spcPct val="20000"/>
              </a:spcBef>
              <a:spcAft>
                <a:spcPts val="0"/>
              </a:spcAft>
              <a:buClr>
                <a:prstClr val="white">
                  <a:lumMod val="65000"/>
                </a:prstClr>
              </a:buClr>
              <a:buSzTx/>
              <a:buFont typeface="Wingdings" charset="2"/>
              <a:buChar char="§"/>
              <a:tabLst/>
              <a:defRPr sz="1440" kern="1200">
                <a:solidFill>
                  <a:schemeClr val="tx1"/>
                </a:solidFill>
                <a:latin typeface="Arial"/>
                <a:ea typeface="+mn-ea"/>
                <a:cs typeface="Arial"/>
              </a:defRPr>
            </a:lvl2pPr>
            <a:lvl3pPr marL="544830" marR="0" indent="-272416" algn="l" defTabSz="548640" rtl="0" eaLnBrk="1" fontAlgn="auto" latinLnBrk="0" hangingPunct="1">
              <a:lnSpc>
                <a:spcPct val="100000"/>
              </a:lnSpc>
              <a:spcBef>
                <a:spcPct val="20000"/>
              </a:spcBef>
              <a:spcAft>
                <a:spcPts val="0"/>
              </a:spcAft>
              <a:buClr>
                <a:prstClr val="white">
                  <a:lumMod val="65000"/>
                </a:prstClr>
              </a:buClr>
              <a:buSzTx/>
              <a:buFont typeface="Arial"/>
              <a:buChar char="•"/>
              <a:tabLst/>
              <a:defRPr sz="1440" kern="1200">
                <a:solidFill>
                  <a:schemeClr val="tx1"/>
                </a:solidFill>
                <a:latin typeface="Arial"/>
                <a:ea typeface="+mn-ea"/>
                <a:cs typeface="Arial"/>
              </a:defRPr>
            </a:lvl3pPr>
            <a:lvl4pPr marL="824866" marR="0" indent="-280036" algn="l" defTabSz="548640" rtl="0" eaLnBrk="1" fontAlgn="auto" latinLnBrk="0" hangingPunct="1">
              <a:lnSpc>
                <a:spcPct val="100000"/>
              </a:lnSpc>
              <a:spcBef>
                <a:spcPct val="20000"/>
              </a:spcBef>
              <a:spcAft>
                <a:spcPts val="0"/>
              </a:spcAft>
              <a:buClrTx/>
              <a:buSzTx/>
              <a:buFont typeface="Lucida Grande"/>
              <a:buChar char="–"/>
              <a:tabLst/>
              <a:defRPr sz="1440" kern="1200">
                <a:solidFill>
                  <a:schemeClr val="tx1"/>
                </a:solidFill>
                <a:latin typeface="Arial"/>
                <a:ea typeface="+mn-ea"/>
                <a:cs typeface="Arial"/>
              </a:defRPr>
            </a:lvl4pPr>
            <a:lvl5pPr marL="2194560" indent="-1303020" algn="l" defTabSz="548640" rtl="0" eaLnBrk="1" latinLnBrk="0" hangingPunct="1">
              <a:spcBef>
                <a:spcPct val="20000"/>
              </a:spcBef>
              <a:buFont typeface="Arial"/>
              <a:buNone/>
              <a:defRPr sz="1680" kern="1200">
                <a:solidFill>
                  <a:schemeClr val="bg1">
                    <a:lumMod val="50000"/>
                  </a:schemeClr>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algn="ctr"/>
            <a:r>
              <a:rPr lang="en-US" sz="800" b="1" i="1" dirty="0">
                <a:solidFill>
                  <a:srgbClr val="7CBF33"/>
                </a:solidFill>
                <a:latin typeface="Arial" panose="020B0604020202020204" pitchFamily="34" charset="0"/>
                <a:ea typeface="Noto Sans" panose="020B0502040504020204" pitchFamily="34"/>
                <a:cs typeface="Arial" panose="020B0604020202020204" pitchFamily="34" charset="0"/>
              </a:rPr>
              <a:t>Make investing simple and easy (if it’s right for them)</a:t>
            </a:r>
          </a:p>
        </p:txBody>
      </p:sp>
      <p:sp>
        <p:nvSpPr>
          <p:cNvPr id="70" name="TextBox 69">
            <a:extLst>
              <a:ext uri="{FF2B5EF4-FFF2-40B4-BE49-F238E27FC236}">
                <a16:creationId xmlns:a16="http://schemas.microsoft.com/office/drawing/2014/main" id="{130975F2-7115-4CD6-BB35-2C4B6D71EB05}"/>
              </a:ext>
            </a:extLst>
          </p:cNvPr>
          <p:cNvSpPr txBox="1"/>
          <p:nvPr/>
        </p:nvSpPr>
        <p:spPr>
          <a:xfrm>
            <a:off x="3084537" y="2787440"/>
            <a:ext cx="798093" cy="346249"/>
          </a:xfrm>
          <a:prstGeom prst="rect">
            <a:avLst/>
          </a:prstGeom>
          <a:noFill/>
        </p:spPr>
        <p:txBody>
          <a:bodyPr wrap="square" rtlCol="0">
            <a:spAutoFit/>
          </a:bodyPr>
          <a:lstStyle/>
          <a:p>
            <a:pPr defTabSz="308595">
              <a:defRPr/>
            </a:pPr>
            <a:r>
              <a:rPr lang="en-US" sz="825"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825" dirty="0">
                <a:solidFill>
                  <a:srgbClr val="00B0F0"/>
                </a:solidFill>
                <a:latin typeface="Arial" panose="020B0604020202020204" pitchFamily="34" charset="0"/>
                <a:ea typeface="Noto Sans" panose="020B0502040504020204" pitchFamily="34"/>
                <a:cs typeface="Arial" panose="020B0604020202020204" pitchFamily="34" charset="0"/>
              </a:rPr>
              <a:t>Client Goals</a:t>
            </a:r>
          </a:p>
        </p:txBody>
      </p:sp>
      <p:pic>
        <p:nvPicPr>
          <p:cNvPr id="71" name="Picture 16" descr="Client Login | Leslie Global Wealth, LLC">
            <a:extLst>
              <a:ext uri="{FF2B5EF4-FFF2-40B4-BE49-F238E27FC236}">
                <a16:creationId xmlns:a16="http://schemas.microsoft.com/office/drawing/2014/main" id="{4D20F064-76D7-4FA3-A96E-70CE08EA8D04}"/>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910431" y="2852913"/>
            <a:ext cx="560331" cy="22129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Envestnet | MoneyGuide - Financial Planning Software">
            <a:extLst>
              <a:ext uri="{FF2B5EF4-FFF2-40B4-BE49-F238E27FC236}">
                <a16:creationId xmlns:a16="http://schemas.microsoft.com/office/drawing/2014/main" id="{9BAB865E-6B69-4A1F-BA2A-59EB33F66424}"/>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526718" y="2784351"/>
            <a:ext cx="304098" cy="29389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74A40642-0F84-4331-AC9F-B067C338D04D}"/>
              </a:ext>
            </a:extLst>
          </p:cNvPr>
          <p:cNvSpPr txBox="1"/>
          <p:nvPr/>
        </p:nvSpPr>
        <p:spPr>
          <a:xfrm>
            <a:off x="4761187" y="2866508"/>
            <a:ext cx="511679" cy="161583"/>
          </a:xfrm>
          <a:prstGeom prst="rect">
            <a:avLst/>
          </a:prstGeom>
          <a:noFill/>
        </p:spPr>
        <p:txBody>
          <a:bodyPr wrap="none" rtlCol="0">
            <a:spAutoFit/>
          </a:bodyPr>
          <a:lstStyle/>
          <a:p>
            <a:r>
              <a:rPr lang="en-US" sz="450" dirty="0">
                <a:solidFill>
                  <a:prstClr val="black"/>
                </a:solidFill>
                <a:latin typeface="Arial" panose="020B0604020202020204" pitchFamily="34" charset="0"/>
                <a:cs typeface="Arial" panose="020B0604020202020204" pitchFamily="34" charset="0"/>
              </a:rPr>
              <a:t>MoneyGuide</a:t>
            </a:r>
          </a:p>
        </p:txBody>
      </p:sp>
      <p:sp>
        <p:nvSpPr>
          <p:cNvPr id="74" name="TextBox 73">
            <a:extLst>
              <a:ext uri="{FF2B5EF4-FFF2-40B4-BE49-F238E27FC236}">
                <a16:creationId xmlns:a16="http://schemas.microsoft.com/office/drawing/2014/main" id="{E2A6BF08-0177-4F06-9AE5-53877221C03C}"/>
              </a:ext>
            </a:extLst>
          </p:cNvPr>
          <p:cNvSpPr txBox="1"/>
          <p:nvPr/>
        </p:nvSpPr>
        <p:spPr>
          <a:xfrm>
            <a:off x="3166805" y="3832384"/>
            <a:ext cx="967199"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900" dirty="0">
                <a:solidFill>
                  <a:srgbClr val="00B0F0"/>
                </a:solidFill>
                <a:latin typeface="Arial" panose="020B0604020202020204" pitchFamily="34" charset="0"/>
                <a:ea typeface="Noto Sans" panose="020B0502040504020204" pitchFamily="34"/>
                <a:cs typeface="Arial" panose="020B0604020202020204" pitchFamily="34" charset="0"/>
              </a:rPr>
              <a:t>eSig</a:t>
            </a:r>
          </a:p>
        </p:txBody>
      </p:sp>
      <p:sp>
        <p:nvSpPr>
          <p:cNvPr id="75" name="TextBox 74">
            <a:extLst>
              <a:ext uri="{FF2B5EF4-FFF2-40B4-BE49-F238E27FC236}">
                <a16:creationId xmlns:a16="http://schemas.microsoft.com/office/drawing/2014/main" id="{667D1C25-FF68-4F52-8092-95632FEEF1B2}"/>
              </a:ext>
            </a:extLst>
          </p:cNvPr>
          <p:cNvSpPr txBox="1"/>
          <p:nvPr/>
        </p:nvSpPr>
        <p:spPr>
          <a:xfrm>
            <a:off x="4358922" y="3820400"/>
            <a:ext cx="1000350"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ClientWorks </a:t>
            </a:r>
            <a:r>
              <a:rPr lang="en-US" sz="900" dirty="0">
                <a:solidFill>
                  <a:srgbClr val="00B0F0"/>
                </a:solidFill>
                <a:latin typeface="Arial" panose="020B0604020202020204" pitchFamily="34" charset="0"/>
                <a:ea typeface="Noto Sans" panose="020B0502040504020204" pitchFamily="34"/>
                <a:cs typeface="Arial" panose="020B0604020202020204" pitchFamily="34" charset="0"/>
              </a:rPr>
              <a:t>eDelivery</a:t>
            </a:r>
          </a:p>
        </p:txBody>
      </p:sp>
      <p:pic>
        <p:nvPicPr>
          <p:cNvPr id="76" name="Picture 75">
            <a:extLst>
              <a:ext uri="{FF2B5EF4-FFF2-40B4-BE49-F238E27FC236}">
                <a16:creationId xmlns:a16="http://schemas.microsoft.com/office/drawing/2014/main" id="{306268C4-D8F8-4013-8ECB-75E6409FB02E}"/>
              </a:ext>
            </a:extLst>
          </p:cNvPr>
          <p:cNvPicPr>
            <a:picLocks noChangeAspect="1"/>
          </p:cNvPicPr>
          <p:nvPr/>
        </p:nvPicPr>
        <p:blipFill>
          <a:blip r:embed="rId10"/>
          <a:stretch>
            <a:fillRect/>
          </a:stretch>
        </p:blipFill>
        <p:spPr>
          <a:xfrm>
            <a:off x="6261243" y="2817422"/>
            <a:ext cx="327506" cy="643571"/>
          </a:xfrm>
          <a:prstGeom prst="rect">
            <a:avLst/>
          </a:prstGeom>
        </p:spPr>
      </p:pic>
      <p:pic>
        <p:nvPicPr>
          <p:cNvPr id="77" name="Picture 76">
            <a:extLst>
              <a:ext uri="{FF2B5EF4-FFF2-40B4-BE49-F238E27FC236}">
                <a16:creationId xmlns:a16="http://schemas.microsoft.com/office/drawing/2014/main" id="{DCCF1086-9CCD-4FDF-AF87-AD6D13D25EE3}"/>
              </a:ext>
            </a:extLst>
          </p:cNvPr>
          <p:cNvPicPr/>
          <p:nvPr/>
        </p:nvPicPr>
        <p:blipFill rotWithShape="1">
          <a:blip r:embed="rId11"/>
          <a:srcRect l="3196" t="27775" r="57751" b="56029"/>
          <a:stretch/>
        </p:blipFill>
        <p:spPr bwMode="auto">
          <a:xfrm>
            <a:off x="6627429" y="2969526"/>
            <a:ext cx="1028700" cy="257175"/>
          </a:xfrm>
          <a:prstGeom prst="rect">
            <a:avLst/>
          </a:prstGeom>
          <a:ln>
            <a:noFill/>
          </a:ln>
          <a:extLst>
            <a:ext uri="{53640926-AAD7-44D8-BBD7-CCE9431645EC}">
              <a14:shadowObscured xmlns:a14="http://schemas.microsoft.com/office/drawing/2010/main"/>
            </a:ext>
          </a:extLst>
        </p:spPr>
      </p:pic>
      <p:pic>
        <p:nvPicPr>
          <p:cNvPr id="78" name="Picture 77">
            <a:extLst>
              <a:ext uri="{FF2B5EF4-FFF2-40B4-BE49-F238E27FC236}">
                <a16:creationId xmlns:a16="http://schemas.microsoft.com/office/drawing/2014/main" id="{26FDC822-F1E3-40B2-9ACC-D52C8A6EDC27}"/>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3755102" y="3203191"/>
            <a:ext cx="738947" cy="221293"/>
          </a:xfrm>
          <a:prstGeom prst="rect">
            <a:avLst/>
          </a:prstGeom>
        </p:spPr>
      </p:pic>
      <p:sp>
        <p:nvSpPr>
          <p:cNvPr id="79" name="TextBox 78">
            <a:extLst>
              <a:ext uri="{FF2B5EF4-FFF2-40B4-BE49-F238E27FC236}">
                <a16:creationId xmlns:a16="http://schemas.microsoft.com/office/drawing/2014/main" id="{EF5AF58D-6B6E-4388-B278-C542F2619314}"/>
              </a:ext>
            </a:extLst>
          </p:cNvPr>
          <p:cNvSpPr txBox="1"/>
          <p:nvPr/>
        </p:nvSpPr>
        <p:spPr>
          <a:xfrm>
            <a:off x="3755097" y="4631054"/>
            <a:ext cx="1135716" cy="369332"/>
          </a:xfrm>
          <a:prstGeom prst="rect">
            <a:avLst/>
          </a:prstGeom>
          <a:noFill/>
        </p:spPr>
        <p:txBody>
          <a:bodyPr wrap="square" rtlCol="0">
            <a:spAutoFit/>
          </a:bodyPr>
          <a:lstStyle/>
          <a:p>
            <a:pPr defTabSz="308595">
              <a:defRPr/>
            </a:pPr>
            <a:r>
              <a:rPr lang="en-US" sz="900" dirty="0">
                <a:solidFill>
                  <a:srgbClr val="002060"/>
                </a:solidFill>
                <a:latin typeface="Arial" panose="020B0604020202020204" pitchFamily="34" charset="0"/>
                <a:ea typeface="Noto Sans" panose="020B0502040504020204" pitchFamily="34"/>
                <a:cs typeface="Arial" panose="020B0604020202020204" pitchFamily="34" charset="0"/>
              </a:rPr>
              <a:t>Guided Wealth Portfolios (GWP)</a:t>
            </a:r>
            <a:endParaRPr lang="en-US" sz="900" dirty="0">
              <a:solidFill>
                <a:srgbClr val="00B0F0"/>
              </a:solidFill>
              <a:latin typeface="Arial" panose="020B0604020202020204" pitchFamily="34" charset="0"/>
              <a:ea typeface="Noto Sans" panose="020B0502040504020204" pitchFamily="34"/>
              <a:cs typeface="Arial" panose="020B0604020202020204" pitchFamily="34" charset="0"/>
            </a:endParaRPr>
          </a:p>
        </p:txBody>
      </p:sp>
      <p:pic>
        <p:nvPicPr>
          <p:cNvPr id="80" name="Picture 18" descr="Indiana fines LPL Financial $450k for irregularities | Monticello ...">
            <a:extLst>
              <a:ext uri="{FF2B5EF4-FFF2-40B4-BE49-F238E27FC236}">
                <a16:creationId xmlns:a16="http://schemas.microsoft.com/office/drawing/2014/main" id="{AC66136F-ADD9-46EE-9923-9A585116C1DD}"/>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65728" y="4703763"/>
            <a:ext cx="189374" cy="189375"/>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D8A854F1-9ED9-4C40-B256-5D2F48F093CD}"/>
              </a:ext>
            </a:extLst>
          </p:cNvPr>
          <p:cNvSpPr txBox="1"/>
          <p:nvPr/>
        </p:nvSpPr>
        <p:spPr>
          <a:xfrm>
            <a:off x="5705849" y="1989668"/>
            <a:ext cx="2627643" cy="300082"/>
          </a:xfrm>
          <a:prstGeom prst="rect">
            <a:avLst/>
          </a:prstGeom>
          <a:noFill/>
        </p:spPr>
        <p:txBody>
          <a:bodyPr wrap="non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Feel connected &amp; empowered</a:t>
            </a:r>
          </a:p>
        </p:txBody>
      </p:sp>
      <p:cxnSp>
        <p:nvCxnSpPr>
          <p:cNvPr id="39" name="Straight Connector 38">
            <a:extLst>
              <a:ext uri="{FF2B5EF4-FFF2-40B4-BE49-F238E27FC236}">
                <a16:creationId xmlns:a16="http://schemas.microsoft.com/office/drawing/2014/main" id="{3BF9B074-475A-443B-890D-0ACF1DFBCB04}"/>
              </a:ext>
            </a:extLst>
          </p:cNvPr>
          <p:cNvCxnSpPr/>
          <p:nvPr/>
        </p:nvCxnSpPr>
        <p:spPr>
          <a:xfrm>
            <a:off x="2877246" y="1990627"/>
            <a:ext cx="0" cy="2729153"/>
          </a:xfrm>
          <a:prstGeom prst="line">
            <a:avLst/>
          </a:prstGeom>
          <a:ln w="57150">
            <a:solidFill>
              <a:srgbClr val="7CBF3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8BBEA7-94A9-4539-85EA-7E056AF70B8A}"/>
              </a:ext>
            </a:extLst>
          </p:cNvPr>
          <p:cNvCxnSpPr/>
          <p:nvPr/>
        </p:nvCxnSpPr>
        <p:spPr>
          <a:xfrm>
            <a:off x="5461280" y="2003210"/>
            <a:ext cx="0" cy="2729153"/>
          </a:xfrm>
          <a:prstGeom prst="line">
            <a:avLst/>
          </a:prstGeom>
          <a:ln w="57150">
            <a:solidFill>
              <a:srgbClr val="7CB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19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89707" y="278935"/>
            <a:ext cx="8007235" cy="1088068"/>
          </a:xfrm>
        </p:spPr>
        <p:txBody>
          <a:bodyPr>
            <a:normAutofit fontScale="90000"/>
          </a:bodyPr>
          <a:lstStyle/>
          <a:p>
            <a:r>
              <a:rPr lang="en-US" dirty="0">
                <a:ea typeface="Noto Sans Blk" panose="020B0A02040504020204" pitchFamily="34"/>
                <a:cs typeface="Noto Sans Blk" panose="020B0A02040504020204" pitchFamily="34"/>
              </a:rPr>
              <a:t>Allow Advisors to Focus on Adding Value</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to End Investors By Driving Efficiency &amp; Growth</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39</a:t>
            </a:fld>
            <a:endParaRPr lang="en-US" dirty="0"/>
          </a:p>
        </p:txBody>
      </p:sp>
      <p:graphicFrame>
        <p:nvGraphicFramePr>
          <p:cNvPr id="39" name="Diagram 38">
            <a:extLst>
              <a:ext uri="{FF2B5EF4-FFF2-40B4-BE49-F238E27FC236}">
                <a16:creationId xmlns:a16="http://schemas.microsoft.com/office/drawing/2014/main" id="{1C92BB25-4378-4604-BB00-657D505C23C9}"/>
              </a:ext>
            </a:extLst>
          </p:cNvPr>
          <p:cNvGraphicFramePr/>
          <p:nvPr>
            <p:extLst>
              <p:ext uri="{D42A27DB-BD31-4B8C-83A1-F6EECF244321}">
                <p14:modId xmlns:p14="http://schemas.microsoft.com/office/powerpoint/2010/main" val="2252448982"/>
              </p:ext>
            </p:extLst>
          </p:nvPr>
        </p:nvGraphicFramePr>
        <p:xfrm>
          <a:off x="1626372" y="2221540"/>
          <a:ext cx="2469156" cy="182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04FEF377-6D3A-40F7-A70C-5978FDC63B31}"/>
              </a:ext>
            </a:extLst>
          </p:cNvPr>
          <p:cNvSpPr txBox="1"/>
          <p:nvPr/>
        </p:nvSpPr>
        <p:spPr>
          <a:xfrm>
            <a:off x="1666491" y="1854785"/>
            <a:ext cx="5698996" cy="265457"/>
          </a:xfrm>
          <a:prstGeom prst="rect">
            <a:avLst/>
          </a:prstGeom>
          <a:noFill/>
        </p:spPr>
        <p:txBody>
          <a:bodyPr wrap="none" rtlCol="0">
            <a:spAutoFit/>
          </a:bodyPr>
          <a:lstStyle/>
          <a:p>
            <a:r>
              <a:rPr lang="en-US" sz="1125" b="1" i="1" dirty="0">
                <a:solidFill>
                  <a:srgbClr val="F8DA46"/>
                </a:solidFill>
                <a:latin typeface="Arial" panose="020B0604020202020204" pitchFamily="34" charset="0"/>
                <a:ea typeface="Noto Sans" panose="020B0502040504020204" pitchFamily="34"/>
                <a:cs typeface="Arial" panose="020B0604020202020204" pitchFamily="34" charset="0"/>
              </a:rPr>
              <a:t>ClientWorks contains all advisor tools, structured around key advisor workflows</a:t>
            </a:r>
          </a:p>
        </p:txBody>
      </p:sp>
      <p:grpSp>
        <p:nvGrpSpPr>
          <p:cNvPr id="41" name="Group 40">
            <a:extLst>
              <a:ext uri="{FF2B5EF4-FFF2-40B4-BE49-F238E27FC236}">
                <a16:creationId xmlns:a16="http://schemas.microsoft.com/office/drawing/2014/main" id="{9097A530-2A67-4BB0-B237-E987DDA56ED4}"/>
              </a:ext>
            </a:extLst>
          </p:cNvPr>
          <p:cNvGrpSpPr/>
          <p:nvPr/>
        </p:nvGrpSpPr>
        <p:grpSpPr>
          <a:xfrm>
            <a:off x="4886616" y="2556553"/>
            <a:ext cx="2476795" cy="1176138"/>
            <a:chOff x="1670350" y="1614813"/>
            <a:chExt cx="5758629" cy="2883456"/>
          </a:xfrm>
        </p:grpSpPr>
        <p:grpSp>
          <p:nvGrpSpPr>
            <p:cNvPr id="42" name="Group 41">
              <a:extLst>
                <a:ext uri="{FF2B5EF4-FFF2-40B4-BE49-F238E27FC236}">
                  <a16:creationId xmlns:a16="http://schemas.microsoft.com/office/drawing/2014/main" id="{34FB0969-B7F3-448C-9E01-FBEC0D24DDE5}"/>
                </a:ext>
              </a:extLst>
            </p:cNvPr>
            <p:cNvGrpSpPr/>
            <p:nvPr/>
          </p:nvGrpSpPr>
          <p:grpSpPr>
            <a:xfrm>
              <a:off x="1670350" y="1614814"/>
              <a:ext cx="1753307" cy="1675562"/>
              <a:chOff x="1421585" y="1530717"/>
              <a:chExt cx="1948119" cy="1861736"/>
            </a:xfrm>
          </p:grpSpPr>
          <p:grpSp>
            <p:nvGrpSpPr>
              <p:cNvPr id="113" name="Group 112">
                <a:extLst>
                  <a:ext uri="{FF2B5EF4-FFF2-40B4-BE49-F238E27FC236}">
                    <a16:creationId xmlns:a16="http://schemas.microsoft.com/office/drawing/2014/main" id="{330CE736-16F3-473A-85EF-26A010E395AC}"/>
                  </a:ext>
                </a:extLst>
              </p:cNvPr>
              <p:cNvGrpSpPr/>
              <p:nvPr/>
            </p:nvGrpSpPr>
            <p:grpSpPr>
              <a:xfrm>
                <a:off x="1544931" y="1712219"/>
                <a:ext cx="1701427" cy="1518082"/>
                <a:chOff x="2424604" y="2845626"/>
                <a:chExt cx="1854152" cy="762005"/>
              </a:xfrm>
            </p:grpSpPr>
            <p:sp>
              <p:nvSpPr>
                <p:cNvPr id="117" name="AutoShape 3">
                  <a:extLst>
                    <a:ext uri="{FF2B5EF4-FFF2-40B4-BE49-F238E27FC236}">
                      <a16:creationId xmlns:a16="http://schemas.microsoft.com/office/drawing/2014/main" id="{857BB351-7995-4CE6-976D-43FE49961D77}"/>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18" name="AutoShape 3">
                  <a:extLst>
                    <a:ext uri="{FF2B5EF4-FFF2-40B4-BE49-F238E27FC236}">
                      <a16:creationId xmlns:a16="http://schemas.microsoft.com/office/drawing/2014/main" id="{AD9D0D5B-908B-4CB7-9953-2ED85447DB3A}"/>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14" name="Rectangle 113">
                <a:extLst>
                  <a:ext uri="{FF2B5EF4-FFF2-40B4-BE49-F238E27FC236}">
                    <a16:creationId xmlns:a16="http://schemas.microsoft.com/office/drawing/2014/main" id="{AF09D05B-9876-4EFD-9C4B-6C5622F8857B}"/>
                  </a:ext>
                </a:extLst>
              </p:cNvPr>
              <p:cNvSpPr/>
              <p:nvPr/>
            </p:nvSpPr>
            <p:spPr>
              <a:xfrm>
                <a:off x="1421585" y="1740718"/>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Attracting Prospects</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(lead gen)</a:t>
                </a:r>
              </a:p>
            </p:txBody>
          </p:sp>
          <p:sp>
            <p:nvSpPr>
              <p:cNvPr id="115" name="Rectangle 114">
                <a:extLst>
                  <a:ext uri="{FF2B5EF4-FFF2-40B4-BE49-F238E27FC236}">
                    <a16:creationId xmlns:a16="http://schemas.microsoft.com/office/drawing/2014/main" id="{2E825480-36E9-4455-BAF0-1FC679F2B0C6}"/>
                  </a:ext>
                </a:extLst>
              </p:cNvPr>
              <p:cNvSpPr/>
              <p:nvPr/>
            </p:nvSpPr>
            <p:spPr>
              <a:xfrm>
                <a:off x="1828285" y="2345401"/>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Finding new clients to serve</a:t>
                </a:r>
              </a:p>
            </p:txBody>
          </p:sp>
          <p:sp>
            <p:nvSpPr>
              <p:cNvPr id="116" name="Oval 115">
                <a:extLst>
                  <a:ext uri="{FF2B5EF4-FFF2-40B4-BE49-F238E27FC236}">
                    <a16:creationId xmlns:a16="http://schemas.microsoft.com/office/drawing/2014/main" id="{7BBB8CDE-4BC0-4CD4-A9F6-61F878D76408}"/>
                  </a:ext>
                </a:extLst>
              </p:cNvPr>
              <p:cNvSpPr/>
              <p:nvPr/>
            </p:nvSpPr>
            <p:spPr>
              <a:xfrm>
                <a:off x="2221276"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1</a:t>
                </a:r>
              </a:p>
            </p:txBody>
          </p:sp>
        </p:grpSp>
        <p:grpSp>
          <p:nvGrpSpPr>
            <p:cNvPr id="43" name="Group 42">
              <a:extLst>
                <a:ext uri="{FF2B5EF4-FFF2-40B4-BE49-F238E27FC236}">
                  <a16:creationId xmlns:a16="http://schemas.microsoft.com/office/drawing/2014/main" id="{AE650A92-7F06-4E0E-AA0E-B81B681F07A5}"/>
                </a:ext>
              </a:extLst>
            </p:cNvPr>
            <p:cNvGrpSpPr/>
            <p:nvPr/>
          </p:nvGrpSpPr>
          <p:grpSpPr>
            <a:xfrm>
              <a:off x="3275365" y="1614814"/>
              <a:ext cx="1753307" cy="1675562"/>
              <a:chOff x="3218479" y="1530717"/>
              <a:chExt cx="1948119" cy="1861736"/>
            </a:xfrm>
          </p:grpSpPr>
          <p:grpSp>
            <p:nvGrpSpPr>
              <p:cNvPr id="107" name="Group 106">
                <a:extLst>
                  <a:ext uri="{FF2B5EF4-FFF2-40B4-BE49-F238E27FC236}">
                    <a16:creationId xmlns:a16="http://schemas.microsoft.com/office/drawing/2014/main" id="{6E092D74-5A50-45CE-AC99-4878D35CC8B7}"/>
                  </a:ext>
                </a:extLst>
              </p:cNvPr>
              <p:cNvGrpSpPr/>
              <p:nvPr/>
            </p:nvGrpSpPr>
            <p:grpSpPr>
              <a:xfrm>
                <a:off x="3341825" y="1712219"/>
                <a:ext cx="1701427" cy="1518082"/>
                <a:chOff x="2424604" y="2845626"/>
                <a:chExt cx="1854152" cy="762005"/>
              </a:xfrm>
            </p:grpSpPr>
            <p:sp>
              <p:nvSpPr>
                <p:cNvPr id="111" name="AutoShape 3">
                  <a:extLst>
                    <a:ext uri="{FF2B5EF4-FFF2-40B4-BE49-F238E27FC236}">
                      <a16:creationId xmlns:a16="http://schemas.microsoft.com/office/drawing/2014/main" id="{BBF52971-3D4F-474A-AAE7-49CAB42AEA75}"/>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12" name="AutoShape 3">
                  <a:extLst>
                    <a:ext uri="{FF2B5EF4-FFF2-40B4-BE49-F238E27FC236}">
                      <a16:creationId xmlns:a16="http://schemas.microsoft.com/office/drawing/2014/main" id="{00E0F5F8-0CB5-41AB-92B7-6D9816F64D59}"/>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08" name="Rectangle 107">
                <a:extLst>
                  <a:ext uri="{FF2B5EF4-FFF2-40B4-BE49-F238E27FC236}">
                    <a16:creationId xmlns:a16="http://schemas.microsoft.com/office/drawing/2014/main" id="{E4686460-E4BF-4A99-A32E-2A5475D89427}"/>
                  </a:ext>
                </a:extLst>
              </p:cNvPr>
              <p:cNvSpPr/>
              <p:nvPr/>
            </p:nvSpPr>
            <p:spPr>
              <a:xfrm>
                <a:off x="3218479" y="1902951"/>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Turning </a:t>
                </a:r>
              </a:p>
              <a:p>
                <a:pPr algn="ctr"/>
                <a:r>
                  <a:rPr lang="en-US" sz="675" dirty="0">
                    <a:solidFill>
                      <a:schemeClr val="bg1"/>
                    </a:solidFill>
                    <a:latin typeface="Arial" panose="020B0604020202020204" pitchFamily="34" charset="0"/>
                    <a:cs typeface="Arial" panose="020B0604020202020204" pitchFamily="34" charset="0"/>
                  </a:rPr>
                  <a:t>Prospects</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into Clients</a:t>
                </a:r>
              </a:p>
              <a:p>
                <a:pPr algn="ctr"/>
                <a:endParaRPr lang="en-US" sz="675" dirty="0">
                  <a:solidFill>
                    <a:schemeClr val="bg1"/>
                  </a:solidFill>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2E4E0E0B-E26C-451E-95B4-FC0689AE9380}"/>
                  </a:ext>
                </a:extLst>
              </p:cNvPr>
              <p:cNvSpPr/>
              <p:nvPr/>
            </p:nvSpPr>
            <p:spPr>
              <a:xfrm>
                <a:off x="3625179" y="2345401"/>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Getting prospects to say “YES”</a:t>
                </a:r>
              </a:p>
            </p:txBody>
          </p:sp>
          <p:sp>
            <p:nvSpPr>
              <p:cNvPr id="110" name="Oval 109">
                <a:extLst>
                  <a:ext uri="{FF2B5EF4-FFF2-40B4-BE49-F238E27FC236}">
                    <a16:creationId xmlns:a16="http://schemas.microsoft.com/office/drawing/2014/main" id="{0270BB47-BC95-4DD0-88D9-7BE509750899}"/>
                  </a:ext>
                </a:extLst>
              </p:cNvPr>
              <p:cNvSpPr/>
              <p:nvPr/>
            </p:nvSpPr>
            <p:spPr>
              <a:xfrm>
                <a:off x="4018170"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2</a:t>
                </a:r>
              </a:p>
            </p:txBody>
          </p:sp>
        </p:grpSp>
        <p:grpSp>
          <p:nvGrpSpPr>
            <p:cNvPr id="44" name="Group 43">
              <a:extLst>
                <a:ext uri="{FF2B5EF4-FFF2-40B4-BE49-F238E27FC236}">
                  <a16:creationId xmlns:a16="http://schemas.microsoft.com/office/drawing/2014/main" id="{C0CDE31B-DADC-4B8D-94DA-B5E877784B6D}"/>
                </a:ext>
              </a:extLst>
            </p:cNvPr>
            <p:cNvGrpSpPr/>
            <p:nvPr/>
          </p:nvGrpSpPr>
          <p:grpSpPr>
            <a:xfrm>
              <a:off x="4880380" y="1614813"/>
              <a:ext cx="1753307" cy="1609195"/>
              <a:chOff x="4988285" y="1530717"/>
              <a:chExt cx="1948119" cy="1787994"/>
            </a:xfrm>
          </p:grpSpPr>
          <p:grpSp>
            <p:nvGrpSpPr>
              <p:cNvPr id="101" name="Group 100">
                <a:extLst>
                  <a:ext uri="{FF2B5EF4-FFF2-40B4-BE49-F238E27FC236}">
                    <a16:creationId xmlns:a16="http://schemas.microsoft.com/office/drawing/2014/main" id="{D8CF2BD3-F1D3-45EF-8476-AB5DFA00A1EB}"/>
                  </a:ext>
                </a:extLst>
              </p:cNvPr>
              <p:cNvGrpSpPr/>
              <p:nvPr/>
            </p:nvGrpSpPr>
            <p:grpSpPr>
              <a:xfrm>
                <a:off x="5111631" y="1712219"/>
                <a:ext cx="1701427" cy="1518082"/>
                <a:chOff x="2424604" y="2845626"/>
                <a:chExt cx="1854152" cy="762005"/>
              </a:xfrm>
            </p:grpSpPr>
            <p:sp>
              <p:nvSpPr>
                <p:cNvPr id="105" name="AutoShape 3">
                  <a:extLst>
                    <a:ext uri="{FF2B5EF4-FFF2-40B4-BE49-F238E27FC236}">
                      <a16:creationId xmlns:a16="http://schemas.microsoft.com/office/drawing/2014/main" id="{85D67FF2-5876-4675-B68F-D8E310F6A54D}"/>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06" name="AutoShape 3">
                  <a:extLst>
                    <a:ext uri="{FF2B5EF4-FFF2-40B4-BE49-F238E27FC236}">
                      <a16:creationId xmlns:a16="http://schemas.microsoft.com/office/drawing/2014/main" id="{70424E84-FB84-45A1-8D9C-ECC47DD94F54}"/>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102" name="Rectangle 101">
                <a:extLst>
                  <a:ext uri="{FF2B5EF4-FFF2-40B4-BE49-F238E27FC236}">
                    <a16:creationId xmlns:a16="http://schemas.microsoft.com/office/drawing/2014/main" id="{DF00CE37-0A5C-48B1-A95E-03DB558ACD62}"/>
                  </a:ext>
                </a:extLst>
              </p:cNvPr>
              <p:cNvSpPr/>
              <p:nvPr/>
            </p:nvSpPr>
            <p:spPr>
              <a:xfrm>
                <a:off x="4988285" y="1770215"/>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New Account Onboarding</a:t>
                </a:r>
              </a:p>
            </p:txBody>
          </p:sp>
          <p:sp>
            <p:nvSpPr>
              <p:cNvPr id="103" name="Rectangle 102">
                <a:extLst>
                  <a:ext uri="{FF2B5EF4-FFF2-40B4-BE49-F238E27FC236}">
                    <a16:creationId xmlns:a16="http://schemas.microsoft.com/office/drawing/2014/main" id="{5226E04A-5AE0-44BA-A6F2-A1931A7A0214}"/>
                  </a:ext>
                </a:extLst>
              </p:cNvPr>
              <p:cNvSpPr/>
              <p:nvPr/>
            </p:nvSpPr>
            <p:spPr>
              <a:xfrm>
                <a:off x="5394985" y="2271659"/>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Attracting new assets</a:t>
                </a:r>
              </a:p>
            </p:txBody>
          </p:sp>
          <p:sp>
            <p:nvSpPr>
              <p:cNvPr id="104" name="Oval 103">
                <a:extLst>
                  <a:ext uri="{FF2B5EF4-FFF2-40B4-BE49-F238E27FC236}">
                    <a16:creationId xmlns:a16="http://schemas.microsoft.com/office/drawing/2014/main" id="{D8A236CC-59B6-48E9-8B77-18C9C61BAC49}"/>
                  </a:ext>
                </a:extLst>
              </p:cNvPr>
              <p:cNvSpPr/>
              <p:nvPr/>
            </p:nvSpPr>
            <p:spPr>
              <a:xfrm>
                <a:off x="5787976" y="1530717"/>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3</a:t>
                </a:r>
              </a:p>
            </p:txBody>
          </p:sp>
        </p:grpSp>
        <p:grpSp>
          <p:nvGrpSpPr>
            <p:cNvPr id="45" name="Group 44">
              <a:extLst>
                <a:ext uri="{FF2B5EF4-FFF2-40B4-BE49-F238E27FC236}">
                  <a16:creationId xmlns:a16="http://schemas.microsoft.com/office/drawing/2014/main" id="{140FC64D-BF16-4459-80A9-B42C8BE22F45}"/>
                </a:ext>
              </a:extLst>
            </p:cNvPr>
            <p:cNvGrpSpPr/>
            <p:nvPr/>
          </p:nvGrpSpPr>
          <p:grpSpPr>
            <a:xfrm>
              <a:off x="2474392" y="2818934"/>
              <a:ext cx="1753307" cy="1560431"/>
              <a:chOff x="2335984" y="2868629"/>
              <a:chExt cx="1948119" cy="1733812"/>
            </a:xfrm>
          </p:grpSpPr>
          <p:grpSp>
            <p:nvGrpSpPr>
              <p:cNvPr id="95" name="Group 94">
                <a:extLst>
                  <a:ext uri="{FF2B5EF4-FFF2-40B4-BE49-F238E27FC236}">
                    <a16:creationId xmlns:a16="http://schemas.microsoft.com/office/drawing/2014/main" id="{10D24D8C-F53D-410E-AD9A-850217386C94}"/>
                  </a:ext>
                </a:extLst>
              </p:cNvPr>
              <p:cNvGrpSpPr/>
              <p:nvPr/>
            </p:nvGrpSpPr>
            <p:grpSpPr>
              <a:xfrm>
                <a:off x="2459330" y="3054322"/>
                <a:ext cx="1701427" cy="1518082"/>
                <a:chOff x="2424604" y="2845626"/>
                <a:chExt cx="1854152" cy="762005"/>
              </a:xfrm>
            </p:grpSpPr>
            <p:sp>
              <p:nvSpPr>
                <p:cNvPr id="99" name="AutoShape 3">
                  <a:extLst>
                    <a:ext uri="{FF2B5EF4-FFF2-40B4-BE49-F238E27FC236}">
                      <a16:creationId xmlns:a16="http://schemas.microsoft.com/office/drawing/2014/main" id="{3C73F2D3-2F2F-4AE1-A9D3-80E6C5C1B345}"/>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100" name="AutoShape 3">
                  <a:extLst>
                    <a:ext uri="{FF2B5EF4-FFF2-40B4-BE49-F238E27FC236}">
                      <a16:creationId xmlns:a16="http://schemas.microsoft.com/office/drawing/2014/main" id="{AD96DEF0-5D34-46DD-AD68-3C94BF485AD3}"/>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96" name="Rectangle 95">
                <a:extLst>
                  <a:ext uri="{FF2B5EF4-FFF2-40B4-BE49-F238E27FC236}">
                    <a16:creationId xmlns:a16="http://schemas.microsoft.com/office/drawing/2014/main" id="{254352D4-9D7B-4056-B7F9-D94D8BCA0E84}"/>
                  </a:ext>
                </a:extLst>
              </p:cNvPr>
              <p:cNvSpPr/>
              <p:nvPr/>
            </p:nvSpPr>
            <p:spPr>
              <a:xfrm>
                <a:off x="2335984" y="3097570"/>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Managing Portfolios</a:t>
                </a:r>
              </a:p>
            </p:txBody>
          </p:sp>
          <p:sp>
            <p:nvSpPr>
              <p:cNvPr id="97" name="Rectangle 96">
                <a:extLst>
                  <a:ext uri="{FF2B5EF4-FFF2-40B4-BE49-F238E27FC236}">
                    <a16:creationId xmlns:a16="http://schemas.microsoft.com/office/drawing/2014/main" id="{187C79F5-305A-4256-82B0-48C4DA62B87A}"/>
                  </a:ext>
                </a:extLst>
              </p:cNvPr>
              <p:cNvSpPr/>
              <p:nvPr/>
            </p:nvSpPr>
            <p:spPr>
              <a:xfrm>
                <a:off x="2742684" y="3555389"/>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Creating great investor outcomes</a:t>
                </a:r>
              </a:p>
            </p:txBody>
          </p:sp>
          <p:sp>
            <p:nvSpPr>
              <p:cNvPr id="98" name="Oval 97">
                <a:extLst>
                  <a:ext uri="{FF2B5EF4-FFF2-40B4-BE49-F238E27FC236}">
                    <a16:creationId xmlns:a16="http://schemas.microsoft.com/office/drawing/2014/main" id="{43F9EC33-D68F-434D-8CF3-0CFED9F39D64}"/>
                  </a:ext>
                </a:extLst>
              </p:cNvPr>
              <p:cNvSpPr/>
              <p:nvPr/>
            </p:nvSpPr>
            <p:spPr>
              <a:xfrm>
                <a:off x="3135675"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4</a:t>
                </a:r>
              </a:p>
            </p:txBody>
          </p:sp>
        </p:grpSp>
        <p:grpSp>
          <p:nvGrpSpPr>
            <p:cNvPr id="46" name="Group 45">
              <a:extLst>
                <a:ext uri="{FF2B5EF4-FFF2-40B4-BE49-F238E27FC236}">
                  <a16:creationId xmlns:a16="http://schemas.microsoft.com/office/drawing/2014/main" id="{8F6683F6-7882-4468-B41B-19A93D02019F}"/>
                </a:ext>
              </a:extLst>
            </p:cNvPr>
            <p:cNvGrpSpPr/>
            <p:nvPr/>
          </p:nvGrpSpPr>
          <p:grpSpPr>
            <a:xfrm>
              <a:off x="4186043" y="2818935"/>
              <a:ext cx="1531284" cy="1679334"/>
              <a:chOff x="4220195" y="2868629"/>
              <a:chExt cx="1701427" cy="1865927"/>
            </a:xfrm>
          </p:grpSpPr>
          <p:grpSp>
            <p:nvGrpSpPr>
              <p:cNvPr id="89" name="Group 88">
                <a:extLst>
                  <a:ext uri="{FF2B5EF4-FFF2-40B4-BE49-F238E27FC236}">
                    <a16:creationId xmlns:a16="http://schemas.microsoft.com/office/drawing/2014/main" id="{882FD8B8-DA3E-40B9-8D6C-FEF01D83D7B0}"/>
                  </a:ext>
                </a:extLst>
              </p:cNvPr>
              <p:cNvGrpSpPr/>
              <p:nvPr/>
            </p:nvGrpSpPr>
            <p:grpSpPr>
              <a:xfrm>
                <a:off x="4220195" y="3054322"/>
                <a:ext cx="1701427" cy="1518082"/>
                <a:chOff x="2424604" y="2845626"/>
                <a:chExt cx="1854152" cy="762005"/>
              </a:xfrm>
            </p:grpSpPr>
            <p:sp>
              <p:nvSpPr>
                <p:cNvPr id="93" name="AutoShape 3">
                  <a:extLst>
                    <a:ext uri="{FF2B5EF4-FFF2-40B4-BE49-F238E27FC236}">
                      <a16:creationId xmlns:a16="http://schemas.microsoft.com/office/drawing/2014/main" id="{7EC28C45-63CA-4D8E-8AA8-E9B91B174C50}"/>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94" name="AutoShape 3">
                  <a:extLst>
                    <a:ext uri="{FF2B5EF4-FFF2-40B4-BE49-F238E27FC236}">
                      <a16:creationId xmlns:a16="http://schemas.microsoft.com/office/drawing/2014/main" id="{1FC1916C-3198-4A03-9CCE-DE135198904F}"/>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90" name="Rectangle 89">
                <a:extLst>
                  <a:ext uri="{FF2B5EF4-FFF2-40B4-BE49-F238E27FC236}">
                    <a16:creationId xmlns:a16="http://schemas.microsoft.com/office/drawing/2014/main" id="{FAA079A7-0331-4F0E-96A2-C888CC969F65}"/>
                  </a:ext>
                </a:extLst>
              </p:cNvPr>
              <p:cNvSpPr/>
              <p:nvPr/>
            </p:nvSpPr>
            <p:spPr>
              <a:xfrm>
                <a:off x="4222125" y="3112317"/>
                <a:ext cx="1697567"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Servicing Client </a:t>
                </a:r>
                <a:br>
                  <a:rPr lang="en-US" sz="675" dirty="0">
                    <a:solidFill>
                      <a:schemeClr val="bg1"/>
                    </a:solidFill>
                    <a:latin typeface="Arial" panose="020B0604020202020204" pitchFamily="34" charset="0"/>
                    <a:cs typeface="Arial" panose="020B0604020202020204" pitchFamily="34" charset="0"/>
                  </a:rPr>
                </a:br>
                <a:r>
                  <a:rPr lang="en-US" sz="675" dirty="0">
                    <a:solidFill>
                      <a:schemeClr val="bg1"/>
                    </a:solidFill>
                    <a:latin typeface="Arial" panose="020B0604020202020204" pitchFamily="34" charset="0"/>
                    <a:cs typeface="Arial" panose="020B0604020202020204" pitchFamily="34" charset="0"/>
                  </a:rPr>
                  <a:t>Requests</a:t>
                </a:r>
              </a:p>
            </p:txBody>
          </p:sp>
          <p:sp>
            <p:nvSpPr>
              <p:cNvPr id="91" name="Rectangle 90">
                <a:extLst>
                  <a:ext uri="{FF2B5EF4-FFF2-40B4-BE49-F238E27FC236}">
                    <a16:creationId xmlns:a16="http://schemas.microsoft.com/office/drawing/2014/main" id="{2677CA75-F55B-4C55-A64D-8E4530539AFB}"/>
                  </a:ext>
                </a:extLst>
              </p:cNvPr>
              <p:cNvSpPr/>
              <p:nvPr/>
            </p:nvSpPr>
            <p:spPr>
              <a:xfrm>
                <a:off x="4503549" y="3687504"/>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Helping clients live their lives</a:t>
                </a:r>
              </a:p>
            </p:txBody>
          </p:sp>
          <p:sp>
            <p:nvSpPr>
              <p:cNvPr id="92" name="Oval 91">
                <a:extLst>
                  <a:ext uri="{FF2B5EF4-FFF2-40B4-BE49-F238E27FC236}">
                    <a16:creationId xmlns:a16="http://schemas.microsoft.com/office/drawing/2014/main" id="{04F6827E-526C-4717-9131-6B4917977302}"/>
                  </a:ext>
                </a:extLst>
              </p:cNvPr>
              <p:cNvSpPr/>
              <p:nvPr/>
            </p:nvSpPr>
            <p:spPr>
              <a:xfrm>
                <a:off x="4896540"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5</a:t>
                </a:r>
              </a:p>
            </p:txBody>
          </p:sp>
        </p:grpSp>
        <p:grpSp>
          <p:nvGrpSpPr>
            <p:cNvPr id="47" name="Group 46">
              <a:extLst>
                <a:ext uri="{FF2B5EF4-FFF2-40B4-BE49-F238E27FC236}">
                  <a16:creationId xmlns:a16="http://schemas.microsoft.com/office/drawing/2014/main" id="{38A7F9EE-6BDB-4169-967E-EFBD80E82468}"/>
                </a:ext>
              </a:extLst>
            </p:cNvPr>
            <p:cNvGrpSpPr/>
            <p:nvPr/>
          </p:nvGrpSpPr>
          <p:grpSpPr>
            <a:xfrm>
              <a:off x="5675672" y="2818935"/>
              <a:ext cx="1753307" cy="1586418"/>
              <a:chOff x="5871942" y="2868629"/>
              <a:chExt cx="1948119" cy="1762687"/>
            </a:xfrm>
          </p:grpSpPr>
          <p:grpSp>
            <p:nvGrpSpPr>
              <p:cNvPr id="48" name="Group 47">
                <a:extLst>
                  <a:ext uri="{FF2B5EF4-FFF2-40B4-BE49-F238E27FC236}">
                    <a16:creationId xmlns:a16="http://schemas.microsoft.com/office/drawing/2014/main" id="{EC184E9F-6A7E-47C4-BC29-BED00A3B4F81}"/>
                  </a:ext>
                </a:extLst>
              </p:cNvPr>
              <p:cNvGrpSpPr/>
              <p:nvPr/>
            </p:nvGrpSpPr>
            <p:grpSpPr>
              <a:xfrm>
                <a:off x="5995288" y="3054322"/>
                <a:ext cx="1701427" cy="1518082"/>
                <a:chOff x="2424604" y="2845626"/>
                <a:chExt cx="1854152" cy="762005"/>
              </a:xfrm>
            </p:grpSpPr>
            <p:sp>
              <p:nvSpPr>
                <p:cNvPr id="87" name="AutoShape 3">
                  <a:extLst>
                    <a:ext uri="{FF2B5EF4-FFF2-40B4-BE49-F238E27FC236}">
                      <a16:creationId xmlns:a16="http://schemas.microsoft.com/office/drawing/2014/main" id="{D6EBC6C2-C277-4449-BBA6-77DE93919EE0}"/>
                    </a:ext>
                  </a:extLst>
                </p:cNvPr>
                <p:cNvSpPr>
                  <a:spLocks noChangeArrowheads="1"/>
                </p:cNvSpPr>
                <p:nvPr/>
              </p:nvSpPr>
              <p:spPr bwMode="auto">
                <a:xfrm rot="16200000" flipH="1">
                  <a:off x="3161179" y="2490054"/>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sp>
              <p:nvSpPr>
                <p:cNvPr id="88" name="AutoShape 3">
                  <a:extLst>
                    <a:ext uri="{FF2B5EF4-FFF2-40B4-BE49-F238E27FC236}">
                      <a16:creationId xmlns:a16="http://schemas.microsoft.com/office/drawing/2014/main" id="{4E6E17E2-191A-4A19-9F66-FFB5A14A33E9}"/>
                    </a:ext>
                  </a:extLst>
                </p:cNvPr>
                <p:cNvSpPr>
                  <a:spLocks noChangeArrowheads="1"/>
                </p:cNvSpPr>
                <p:nvPr/>
              </p:nvSpPr>
              <p:spPr bwMode="auto">
                <a:xfrm rot="5400000" flipH="1" flipV="1">
                  <a:off x="3161179" y="2109051"/>
                  <a:ext cx="381002" cy="1854152"/>
                </a:xfrm>
                <a:prstGeom prst="homePlate">
                  <a:avLst>
                    <a:gd name="adj" fmla="val 30944"/>
                  </a:avLst>
                </a:prstGeom>
                <a:solidFill>
                  <a:schemeClr val="tx2"/>
                </a:solidFill>
                <a:ln w="66675">
                  <a:noFill/>
                  <a:miter lim="800000"/>
                  <a:headEnd/>
                  <a:tailEnd/>
                </a:ln>
              </p:spPr>
              <p:txBody>
                <a:bodyPr vert="eaVert" lIns="0" tIns="27338" rIns="54675" bIns="26403">
                  <a:noAutofit/>
                </a:bodyPr>
                <a:lstStyle/>
                <a:p>
                  <a:pPr algn="ctr" defTabSz="527988" eaLnBrk="0" hangingPunct="0"/>
                  <a:endParaRPr lang="en-GB" sz="394" dirty="0">
                    <a:solidFill>
                      <a:schemeClr val="bg1"/>
                    </a:solidFill>
                    <a:latin typeface="Arial" panose="020B0604020202020204" pitchFamily="34" charset="0"/>
                    <a:cs typeface="Arial" panose="020B0604020202020204" pitchFamily="34" charset="0"/>
                  </a:endParaRPr>
                </a:p>
              </p:txBody>
            </p:sp>
          </p:grpSp>
          <p:sp>
            <p:nvSpPr>
              <p:cNvPr id="84" name="Rectangle 83">
                <a:extLst>
                  <a:ext uri="{FF2B5EF4-FFF2-40B4-BE49-F238E27FC236}">
                    <a16:creationId xmlns:a16="http://schemas.microsoft.com/office/drawing/2014/main" id="{DCBBC818-734D-4849-9DA5-79CBADF5761B}"/>
                  </a:ext>
                </a:extLst>
              </p:cNvPr>
              <p:cNvSpPr/>
              <p:nvPr/>
            </p:nvSpPr>
            <p:spPr>
              <a:xfrm>
                <a:off x="5871942" y="3097568"/>
                <a:ext cx="1948119"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675" dirty="0">
                    <a:solidFill>
                      <a:schemeClr val="bg1"/>
                    </a:solidFill>
                    <a:latin typeface="Arial" panose="020B0604020202020204" pitchFamily="34" charset="0"/>
                    <a:cs typeface="Arial" panose="020B0604020202020204" pitchFamily="34" charset="0"/>
                  </a:rPr>
                  <a:t>Client </a:t>
                </a:r>
              </a:p>
              <a:p>
                <a:pPr algn="ctr"/>
                <a:r>
                  <a:rPr lang="en-US" sz="675" dirty="0">
                    <a:solidFill>
                      <a:schemeClr val="bg1"/>
                    </a:solidFill>
                    <a:latin typeface="Arial" panose="020B0604020202020204" pitchFamily="34" charset="0"/>
                    <a:cs typeface="Arial" panose="020B0604020202020204" pitchFamily="34" charset="0"/>
                  </a:rPr>
                  <a:t>Management</a:t>
                </a:r>
              </a:p>
            </p:txBody>
          </p:sp>
          <p:sp>
            <p:nvSpPr>
              <p:cNvPr id="85" name="Rectangle 84">
                <a:extLst>
                  <a:ext uri="{FF2B5EF4-FFF2-40B4-BE49-F238E27FC236}">
                    <a16:creationId xmlns:a16="http://schemas.microsoft.com/office/drawing/2014/main" id="{4993EC76-985E-44E4-AC06-F675C3F95564}"/>
                  </a:ext>
                </a:extLst>
              </p:cNvPr>
              <p:cNvSpPr/>
              <p:nvPr/>
            </p:nvSpPr>
            <p:spPr>
              <a:xfrm>
                <a:off x="6278642" y="3584264"/>
                <a:ext cx="1134718" cy="104705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94" dirty="0">
                    <a:solidFill>
                      <a:schemeClr val="accent1"/>
                    </a:solidFill>
                    <a:latin typeface="Arial" panose="020B0604020202020204" pitchFamily="34" charset="0"/>
                    <a:cs typeface="Arial" panose="020B0604020202020204" pitchFamily="34" charset="0"/>
                  </a:rPr>
                  <a:t>Getting clients to their goals</a:t>
                </a:r>
              </a:p>
            </p:txBody>
          </p:sp>
          <p:sp>
            <p:nvSpPr>
              <p:cNvPr id="86" name="Oval 85">
                <a:extLst>
                  <a:ext uri="{FF2B5EF4-FFF2-40B4-BE49-F238E27FC236}">
                    <a16:creationId xmlns:a16="http://schemas.microsoft.com/office/drawing/2014/main" id="{EB91CA7D-0E02-4FB1-A203-99719C40E513}"/>
                  </a:ext>
                </a:extLst>
              </p:cNvPr>
              <p:cNvSpPr/>
              <p:nvPr/>
            </p:nvSpPr>
            <p:spPr>
              <a:xfrm>
                <a:off x="6671633" y="2868629"/>
                <a:ext cx="348736" cy="348736"/>
              </a:xfrm>
              <a:prstGeom prst="ellipse">
                <a:avLst/>
              </a:prstGeom>
              <a:solidFill>
                <a:srgbClr val="7CB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75" dirty="0">
                    <a:latin typeface="Arial" panose="020B0604020202020204" pitchFamily="34" charset="0"/>
                    <a:cs typeface="Arial" panose="020B0604020202020204" pitchFamily="34" charset="0"/>
                  </a:rPr>
                  <a:t>6</a:t>
                </a:r>
              </a:p>
            </p:txBody>
          </p:sp>
        </p:grpSp>
      </p:grpSp>
      <p:sp>
        <p:nvSpPr>
          <p:cNvPr id="121" name="TextBox 120">
            <a:extLst>
              <a:ext uri="{FF2B5EF4-FFF2-40B4-BE49-F238E27FC236}">
                <a16:creationId xmlns:a16="http://schemas.microsoft.com/office/drawing/2014/main" id="{92EC66BF-5D13-44A2-B6F6-D6C2966F148D}"/>
              </a:ext>
            </a:extLst>
          </p:cNvPr>
          <p:cNvSpPr txBox="1"/>
          <p:nvPr/>
        </p:nvSpPr>
        <p:spPr>
          <a:xfrm>
            <a:off x="2226933" y="4192097"/>
            <a:ext cx="4753224" cy="265457"/>
          </a:xfrm>
          <a:prstGeom prst="rect">
            <a:avLst/>
          </a:prstGeom>
          <a:noFill/>
        </p:spPr>
        <p:txBody>
          <a:bodyPr wrap="none" rtlCol="0">
            <a:spAutoFit/>
          </a:bodyPr>
          <a:lstStyle/>
          <a:p>
            <a:r>
              <a:rPr lang="en-US" sz="1125" b="1" i="1" dirty="0">
                <a:solidFill>
                  <a:srgbClr val="F8DA46"/>
                </a:solidFill>
                <a:latin typeface="Arial" panose="020B0604020202020204" pitchFamily="34" charset="0"/>
                <a:ea typeface="Noto Sans" panose="020B0502040504020204" pitchFamily="34"/>
                <a:cs typeface="Arial" panose="020B0604020202020204" pitchFamily="34" charset="0"/>
              </a:rPr>
              <a:t>Innovation to solve key advisor problems leads to new capabilities</a:t>
            </a:r>
          </a:p>
        </p:txBody>
      </p:sp>
      <p:sp>
        <p:nvSpPr>
          <p:cNvPr id="122" name="TextBox 121">
            <a:extLst>
              <a:ext uri="{FF2B5EF4-FFF2-40B4-BE49-F238E27FC236}">
                <a16:creationId xmlns:a16="http://schemas.microsoft.com/office/drawing/2014/main" id="{B5C1E829-80E9-4596-B3BC-86BB5A67495F}"/>
              </a:ext>
            </a:extLst>
          </p:cNvPr>
          <p:cNvSpPr txBox="1"/>
          <p:nvPr/>
        </p:nvSpPr>
        <p:spPr>
          <a:xfrm>
            <a:off x="3825488" y="4516615"/>
            <a:ext cx="1471472" cy="507831"/>
          </a:xfrm>
          <a:prstGeom prst="rect">
            <a:avLst/>
          </a:prstGeom>
          <a:noFill/>
        </p:spPr>
        <p:txBody>
          <a:bodyPr wrap="square" rtlCol="0">
            <a:spAutoFit/>
          </a:bodyPr>
          <a:lstStyle/>
          <a:p>
            <a:pPr defTabSz="308595">
              <a:defRPr/>
            </a:pPr>
            <a:r>
              <a:rPr lang="en-US" sz="1350" dirty="0">
                <a:solidFill>
                  <a:srgbClr val="002060"/>
                </a:solidFill>
                <a:latin typeface="Tungsten Narrow Book" pitchFamily="50" charset="0"/>
              </a:rPr>
              <a:t>ClientWorks </a:t>
            </a:r>
            <a:r>
              <a:rPr lang="en-US" sz="1350" dirty="0">
                <a:solidFill>
                  <a:srgbClr val="00B0F0"/>
                </a:solidFill>
                <a:latin typeface="Tungsten Narrow Book" pitchFamily="50" charset="0"/>
              </a:rPr>
              <a:t>Meeting Manager</a:t>
            </a:r>
          </a:p>
        </p:txBody>
      </p:sp>
      <p:pic>
        <p:nvPicPr>
          <p:cNvPr id="123" name="Picture 122">
            <a:extLst>
              <a:ext uri="{FF2B5EF4-FFF2-40B4-BE49-F238E27FC236}">
                <a16:creationId xmlns:a16="http://schemas.microsoft.com/office/drawing/2014/main" id="{ADBA2854-2A30-4C9A-942E-8D0C85DD40D1}"/>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t="21307" b="28480"/>
          <a:stretch/>
        </p:blipFill>
        <p:spPr>
          <a:xfrm>
            <a:off x="2315794" y="4590576"/>
            <a:ext cx="863177" cy="288430"/>
          </a:xfrm>
          <a:prstGeom prst="rect">
            <a:avLst/>
          </a:prstGeom>
        </p:spPr>
      </p:pic>
      <p:pic>
        <p:nvPicPr>
          <p:cNvPr id="124" name="Picture 2" descr="image001">
            <a:extLst>
              <a:ext uri="{FF2B5EF4-FFF2-40B4-BE49-F238E27FC236}">
                <a16:creationId xmlns:a16="http://schemas.microsoft.com/office/drawing/2014/main" id="{54F5583B-C16B-45C6-A85A-206D71DA2D4A}"/>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675097" y="4546404"/>
            <a:ext cx="1405046" cy="3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19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About Us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6" name="Content Placeholder 2">
            <a:extLst>
              <a:ext uri="{FF2B5EF4-FFF2-40B4-BE49-F238E27FC236}">
                <a16:creationId xmlns:a16="http://schemas.microsoft.com/office/drawing/2014/main" id="{058E98B2-797A-49B5-8791-657CA53EDF0C}"/>
              </a:ext>
            </a:extLst>
          </p:cNvPr>
          <p:cNvSpPr txBox="1">
            <a:spLocks/>
          </p:cNvSpPr>
          <p:nvPr/>
        </p:nvSpPr>
        <p:spPr>
          <a:xfrm>
            <a:off x="558762" y="1884054"/>
            <a:ext cx="7318133" cy="420591"/>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The Six Fundamentals of Our Organization</a:t>
            </a:r>
          </a:p>
          <a:p>
            <a:pPr marL="342884" lvl="1" indent="0">
              <a:spcBef>
                <a:spcPts val="0"/>
              </a:spcBef>
              <a:buNone/>
            </a:pPr>
            <a:endParaRPr lang="en-US" sz="900" b="1" u="sng" dirty="0">
              <a:latin typeface="Arial Black" panose="020B0A04020102020204" pitchFamily="34" charset="0"/>
              <a:cs typeface="Arial" panose="020B0604020202020204" pitchFamily="34" charset="0"/>
            </a:endParaRPr>
          </a:p>
          <a:p>
            <a:pPr marL="0" indent="0">
              <a:buNone/>
            </a:pPr>
            <a:br>
              <a:rPr lang="en-US" sz="1425" dirty="0">
                <a:latin typeface="Arial Black" panose="020B0A04020102020204" pitchFamily="34" charset="0"/>
              </a:rPr>
            </a:br>
            <a:endParaRPr lang="en-US" sz="1200" dirty="0">
              <a:latin typeface="Arial Black" panose="020B0A04020102020204" pitchFamily="34" charset="0"/>
              <a:cs typeface="Arial" panose="020B0604020202020204" pitchFamily="34" charset="0"/>
            </a:endParaRPr>
          </a:p>
          <a:p>
            <a:pPr lvl="3">
              <a:buFont typeface="+mj-lt"/>
              <a:buAutoNum type="arabicPeriod"/>
            </a:pPr>
            <a:endParaRPr lang="en-US" sz="1050" dirty="0">
              <a:latin typeface="Arial Black" panose="020B0A040201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latin typeface="Arial Black" panose="020B0A04020102020204" pitchFamily="34" charset="0"/>
            </a:endParaRPr>
          </a:p>
        </p:txBody>
      </p:sp>
      <p:sp>
        <p:nvSpPr>
          <p:cNvPr id="9" name="Rectangle 8">
            <a:extLst>
              <a:ext uri="{FF2B5EF4-FFF2-40B4-BE49-F238E27FC236}">
                <a16:creationId xmlns:a16="http://schemas.microsoft.com/office/drawing/2014/main" id="{4963D638-0185-4475-A648-67A6E0A24AAB}"/>
              </a:ext>
            </a:extLst>
          </p:cNvPr>
          <p:cNvSpPr/>
          <p:nvPr/>
        </p:nvSpPr>
        <p:spPr>
          <a:xfrm>
            <a:off x="922543" y="2442940"/>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DF6B6A19-0237-4887-B0D0-7B0716B28AE8}"/>
              </a:ext>
            </a:extLst>
          </p:cNvPr>
          <p:cNvPicPr>
            <a:picLocks noChangeAspect="1"/>
          </p:cNvPicPr>
          <p:nvPr/>
        </p:nvPicPr>
        <p:blipFill rotWithShape="1">
          <a:blip r:embed="rId2"/>
          <a:srcRect l="20279" t="11567" r="20827" b="23466"/>
          <a:stretch/>
        </p:blipFill>
        <p:spPr>
          <a:xfrm>
            <a:off x="1103042" y="2595537"/>
            <a:ext cx="905988" cy="819638"/>
          </a:xfrm>
          <a:prstGeom prst="rect">
            <a:avLst/>
          </a:prstGeom>
        </p:spPr>
      </p:pic>
      <p:sp>
        <p:nvSpPr>
          <p:cNvPr id="26" name="Rectangle 25">
            <a:extLst>
              <a:ext uri="{FF2B5EF4-FFF2-40B4-BE49-F238E27FC236}">
                <a16:creationId xmlns:a16="http://schemas.microsoft.com/office/drawing/2014/main" id="{ED100D11-CE29-4335-B694-8DD7E2D44E76}"/>
              </a:ext>
            </a:extLst>
          </p:cNvPr>
          <p:cNvSpPr/>
          <p:nvPr/>
        </p:nvSpPr>
        <p:spPr>
          <a:xfrm>
            <a:off x="922543" y="3714226"/>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7C018065-84AD-4796-B609-2ED6994CF62E}"/>
              </a:ext>
            </a:extLst>
          </p:cNvPr>
          <p:cNvSpPr/>
          <p:nvPr/>
        </p:nvSpPr>
        <p:spPr>
          <a:xfrm>
            <a:off x="3584336" y="2444989"/>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D1A9AEBF-4AD7-4B5D-ACD5-1AD03BA149C5}"/>
              </a:ext>
            </a:extLst>
          </p:cNvPr>
          <p:cNvSpPr/>
          <p:nvPr/>
        </p:nvSpPr>
        <p:spPr>
          <a:xfrm>
            <a:off x="3584336" y="3716275"/>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57BD5AE9-5BFC-4BCE-BB55-B758FA429C68}"/>
              </a:ext>
            </a:extLst>
          </p:cNvPr>
          <p:cNvSpPr/>
          <p:nvPr/>
        </p:nvSpPr>
        <p:spPr>
          <a:xfrm>
            <a:off x="6246125" y="2444989"/>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141873BF-C547-49F3-BD55-FFE87703D449}"/>
              </a:ext>
            </a:extLst>
          </p:cNvPr>
          <p:cNvSpPr/>
          <p:nvPr/>
        </p:nvSpPr>
        <p:spPr>
          <a:xfrm>
            <a:off x="6246125" y="3716275"/>
            <a:ext cx="2481290" cy="112073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0854AC0F-1180-4E90-9695-8CC7D3B659DC}"/>
              </a:ext>
            </a:extLst>
          </p:cNvPr>
          <p:cNvSpPr txBox="1"/>
          <p:nvPr/>
        </p:nvSpPr>
        <p:spPr>
          <a:xfrm>
            <a:off x="2001412" y="2699030"/>
            <a:ext cx="1396372" cy="646331"/>
          </a:xfrm>
          <a:prstGeom prst="rect">
            <a:avLst/>
          </a:prstGeom>
          <a:noFill/>
        </p:spPr>
        <p:txBody>
          <a:bodyPr wrap="square" rtlCol="0">
            <a:spAutoFit/>
          </a:bodyPr>
          <a:lstStyle/>
          <a:p>
            <a:pPr algn="ctr"/>
            <a:r>
              <a:rPr lang="en-US" sz="900" dirty="0">
                <a:solidFill>
                  <a:schemeClr val="bg1"/>
                </a:solidFill>
                <a:latin typeface="Arial" panose="020B0604020202020204" pitchFamily="34" charset="0"/>
                <a:ea typeface="Noto Sans" panose="020B0502040504020204" pitchFamily="34"/>
                <a:cs typeface="Arial" panose="020B0604020202020204" pitchFamily="34" charset="0"/>
              </a:rPr>
              <a:t>We strive to be an all-inclusive employer and member of the communities we serve.</a:t>
            </a:r>
          </a:p>
        </p:txBody>
      </p:sp>
      <p:pic>
        <p:nvPicPr>
          <p:cNvPr id="38" name="Picture 37">
            <a:extLst>
              <a:ext uri="{FF2B5EF4-FFF2-40B4-BE49-F238E27FC236}">
                <a16:creationId xmlns:a16="http://schemas.microsoft.com/office/drawing/2014/main" id="{596990AA-7592-472F-9A31-36CA2275CA65}"/>
              </a:ext>
            </a:extLst>
          </p:cNvPr>
          <p:cNvPicPr>
            <a:picLocks noChangeAspect="1"/>
          </p:cNvPicPr>
          <p:nvPr/>
        </p:nvPicPr>
        <p:blipFill rotWithShape="1">
          <a:blip r:embed="rId3"/>
          <a:srcRect l="17067" t="4479" r="18691" b="8229"/>
          <a:stretch/>
        </p:blipFill>
        <p:spPr>
          <a:xfrm>
            <a:off x="3764836" y="2593489"/>
            <a:ext cx="905987" cy="821685"/>
          </a:xfrm>
          <a:prstGeom prst="rect">
            <a:avLst/>
          </a:prstGeom>
        </p:spPr>
      </p:pic>
      <p:sp>
        <p:nvSpPr>
          <p:cNvPr id="39" name="TextBox 38">
            <a:extLst>
              <a:ext uri="{FF2B5EF4-FFF2-40B4-BE49-F238E27FC236}">
                <a16:creationId xmlns:a16="http://schemas.microsoft.com/office/drawing/2014/main" id="{080FE28F-89F8-4E01-B2BE-A135694DC15E}"/>
              </a:ext>
            </a:extLst>
          </p:cNvPr>
          <p:cNvSpPr txBox="1"/>
          <p:nvPr/>
        </p:nvSpPr>
        <p:spPr>
          <a:xfrm>
            <a:off x="4749469" y="2593493"/>
            <a:ext cx="1237510" cy="784830"/>
          </a:xfrm>
          <a:prstGeom prst="rect">
            <a:avLst/>
          </a:prstGeom>
          <a:noFill/>
        </p:spPr>
        <p:txBody>
          <a:bodyPr wrap="square" rtlCol="0">
            <a:spAutoFit/>
          </a:bodyPr>
          <a:lstStyle/>
          <a:p>
            <a:pPr algn="ctr"/>
            <a:r>
              <a:rPr lang="en-US" sz="900" dirty="0">
                <a:solidFill>
                  <a:srgbClr val="FFFFFF"/>
                </a:solidFill>
                <a:latin typeface="Arial" panose="020B0604020202020204" pitchFamily="34" charset="0"/>
                <a:ea typeface="Noto Sans" panose="020B0502040504020204" pitchFamily="34"/>
                <a:cs typeface="Arial" panose="020B0604020202020204" pitchFamily="34" charset="0"/>
              </a:rPr>
              <a:t>We exist to provide exceptional service for our financial advisors and financial institutions.</a:t>
            </a:r>
            <a:endParaRPr lang="en-US" sz="900"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1" name="Picture 40">
            <a:extLst>
              <a:ext uri="{FF2B5EF4-FFF2-40B4-BE49-F238E27FC236}">
                <a16:creationId xmlns:a16="http://schemas.microsoft.com/office/drawing/2014/main" id="{75401A6C-D4DA-43DD-944B-CD6983C163C7}"/>
              </a:ext>
            </a:extLst>
          </p:cNvPr>
          <p:cNvPicPr>
            <a:picLocks noChangeAspect="1"/>
          </p:cNvPicPr>
          <p:nvPr/>
        </p:nvPicPr>
        <p:blipFill rotWithShape="1">
          <a:blip r:embed="rId4"/>
          <a:srcRect l="15664" t="3082" r="20544" b="20939"/>
          <a:stretch/>
        </p:blipFill>
        <p:spPr>
          <a:xfrm>
            <a:off x="6449818" y="2592469"/>
            <a:ext cx="882794" cy="821686"/>
          </a:xfrm>
          <a:prstGeom prst="rect">
            <a:avLst/>
          </a:prstGeom>
        </p:spPr>
      </p:pic>
      <p:sp>
        <p:nvSpPr>
          <p:cNvPr id="42" name="TextBox 41">
            <a:extLst>
              <a:ext uri="{FF2B5EF4-FFF2-40B4-BE49-F238E27FC236}">
                <a16:creationId xmlns:a16="http://schemas.microsoft.com/office/drawing/2014/main" id="{77E17F26-DA3A-44F3-A834-2048D297B065}"/>
              </a:ext>
            </a:extLst>
          </p:cNvPr>
          <p:cNvSpPr txBox="1"/>
          <p:nvPr/>
        </p:nvSpPr>
        <p:spPr>
          <a:xfrm>
            <a:off x="7411258" y="2536988"/>
            <a:ext cx="1237510" cy="1021883"/>
          </a:xfrm>
          <a:prstGeom prst="rect">
            <a:avLst/>
          </a:prstGeom>
          <a:noFill/>
        </p:spPr>
        <p:txBody>
          <a:bodyPr wrap="square" rtlCol="0">
            <a:spAutoFit/>
          </a:bodyPr>
          <a:lstStyle/>
          <a:p>
            <a:pPr algn="ctr"/>
            <a:r>
              <a:rPr lang="en-US" sz="863" dirty="0">
                <a:solidFill>
                  <a:srgbClr val="FFFFFF"/>
                </a:solidFill>
                <a:latin typeface="Arial" panose="020B0604020202020204" pitchFamily="34" charset="0"/>
                <a:ea typeface="Noto Sans" panose="020B0502040504020204" pitchFamily="34"/>
                <a:cs typeface="Arial" panose="020B0604020202020204" pitchFamily="34" charset="0"/>
              </a:rPr>
              <a:t>The status quo was yesterday’s strategy – every day we must adjust our strategies to meet tomorrow’s challenges and opportunities.</a:t>
            </a:r>
            <a:endParaRPr lang="en-US" sz="863"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4" name="Picture 43">
            <a:extLst>
              <a:ext uri="{FF2B5EF4-FFF2-40B4-BE49-F238E27FC236}">
                <a16:creationId xmlns:a16="http://schemas.microsoft.com/office/drawing/2014/main" id="{349DB72B-2549-47DD-9BCD-7233D0AC4056}"/>
              </a:ext>
            </a:extLst>
          </p:cNvPr>
          <p:cNvPicPr>
            <a:picLocks noChangeAspect="1"/>
          </p:cNvPicPr>
          <p:nvPr/>
        </p:nvPicPr>
        <p:blipFill rotWithShape="1">
          <a:blip r:embed="rId5"/>
          <a:srcRect l="14335" t="2965" r="18256" b="19444"/>
          <a:stretch/>
        </p:blipFill>
        <p:spPr>
          <a:xfrm>
            <a:off x="1103042" y="3866823"/>
            <a:ext cx="905988" cy="819638"/>
          </a:xfrm>
          <a:prstGeom prst="rect">
            <a:avLst/>
          </a:prstGeom>
        </p:spPr>
      </p:pic>
      <p:sp>
        <p:nvSpPr>
          <p:cNvPr id="45" name="TextBox 44">
            <a:extLst>
              <a:ext uri="{FF2B5EF4-FFF2-40B4-BE49-F238E27FC236}">
                <a16:creationId xmlns:a16="http://schemas.microsoft.com/office/drawing/2014/main" id="{61530B6C-AD81-4355-BF82-15839452FC36}"/>
              </a:ext>
            </a:extLst>
          </p:cNvPr>
          <p:cNvSpPr txBox="1"/>
          <p:nvPr/>
        </p:nvSpPr>
        <p:spPr>
          <a:xfrm>
            <a:off x="2007461" y="3775424"/>
            <a:ext cx="1397950" cy="1021883"/>
          </a:xfrm>
          <a:prstGeom prst="rect">
            <a:avLst/>
          </a:prstGeom>
          <a:noFill/>
        </p:spPr>
        <p:txBody>
          <a:bodyPr wrap="square" rtlCol="0">
            <a:spAutoFit/>
          </a:bodyPr>
          <a:lstStyle/>
          <a:p>
            <a:pPr algn="ctr"/>
            <a:r>
              <a:rPr lang="en-US" sz="863" dirty="0">
                <a:solidFill>
                  <a:srgbClr val="FFFFFF"/>
                </a:solidFill>
                <a:latin typeface="Arial" panose="020B0604020202020204" pitchFamily="34" charset="0"/>
                <a:ea typeface="Noto Sans" panose="020B0502040504020204" pitchFamily="34"/>
                <a:cs typeface="Arial" panose="020B0604020202020204" pitchFamily="34" charset="0"/>
              </a:rPr>
              <a:t>To grow in today’s business environment, we must constantly search for new ways to make our financial professionals more effective.</a:t>
            </a:r>
            <a:endParaRPr lang="en-US" sz="863"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47" name="Picture 46">
            <a:extLst>
              <a:ext uri="{FF2B5EF4-FFF2-40B4-BE49-F238E27FC236}">
                <a16:creationId xmlns:a16="http://schemas.microsoft.com/office/drawing/2014/main" id="{CCDC15BA-719F-4A16-A4E1-A3519113AD3C}"/>
              </a:ext>
            </a:extLst>
          </p:cNvPr>
          <p:cNvPicPr>
            <a:picLocks noChangeAspect="1"/>
          </p:cNvPicPr>
          <p:nvPr/>
        </p:nvPicPr>
        <p:blipFill rotWithShape="1">
          <a:blip r:embed="rId6"/>
          <a:srcRect l="16221" t="12994" r="21296" b="17204"/>
          <a:stretch/>
        </p:blipFill>
        <p:spPr>
          <a:xfrm>
            <a:off x="3764836" y="3866827"/>
            <a:ext cx="905987" cy="819638"/>
          </a:xfrm>
          <a:prstGeom prst="rect">
            <a:avLst/>
          </a:prstGeom>
        </p:spPr>
      </p:pic>
      <p:sp>
        <p:nvSpPr>
          <p:cNvPr id="48" name="TextBox 47">
            <a:extLst>
              <a:ext uri="{FF2B5EF4-FFF2-40B4-BE49-F238E27FC236}">
                <a16:creationId xmlns:a16="http://schemas.microsoft.com/office/drawing/2014/main" id="{AE45F08D-04CC-4A58-A3BF-785AD768E17C}"/>
              </a:ext>
            </a:extLst>
          </p:cNvPr>
          <p:cNvSpPr txBox="1"/>
          <p:nvPr/>
        </p:nvSpPr>
        <p:spPr>
          <a:xfrm>
            <a:off x="4749469" y="3866829"/>
            <a:ext cx="1237510" cy="784830"/>
          </a:xfrm>
          <a:prstGeom prst="rect">
            <a:avLst/>
          </a:prstGeom>
          <a:noFill/>
        </p:spPr>
        <p:txBody>
          <a:bodyPr wrap="square" rtlCol="0">
            <a:spAutoFit/>
          </a:bodyPr>
          <a:lstStyle/>
          <a:p>
            <a:pPr algn="ctr"/>
            <a:r>
              <a:rPr lang="en-US" sz="900" dirty="0">
                <a:solidFill>
                  <a:srgbClr val="FFFFFF"/>
                </a:solidFill>
                <a:latin typeface="Arial" panose="020B0604020202020204" pitchFamily="34" charset="0"/>
                <a:ea typeface="Noto Sans" panose="020B0502040504020204" pitchFamily="34"/>
                <a:cs typeface="Arial" panose="020B0604020202020204" pitchFamily="34" charset="0"/>
              </a:rPr>
              <a:t>To operate at a high-level is good, to operate at a consistently high-level is amazing.</a:t>
            </a:r>
            <a:endParaRPr lang="en-US" sz="900" dirty="0">
              <a:solidFill>
                <a:schemeClr val="bg1"/>
              </a:solidFill>
              <a:latin typeface="Arial" panose="020B0604020202020204" pitchFamily="34" charset="0"/>
              <a:ea typeface="Noto Sans" panose="020B0502040504020204" pitchFamily="34"/>
              <a:cs typeface="Arial" panose="020B0604020202020204" pitchFamily="34" charset="0"/>
            </a:endParaRPr>
          </a:p>
        </p:txBody>
      </p:sp>
      <p:pic>
        <p:nvPicPr>
          <p:cNvPr id="50" name="Picture 49">
            <a:extLst>
              <a:ext uri="{FF2B5EF4-FFF2-40B4-BE49-F238E27FC236}">
                <a16:creationId xmlns:a16="http://schemas.microsoft.com/office/drawing/2014/main" id="{E0901B91-2E45-4443-97C5-ECAB8B329E59}"/>
              </a:ext>
            </a:extLst>
          </p:cNvPr>
          <p:cNvPicPr>
            <a:picLocks noChangeAspect="1"/>
          </p:cNvPicPr>
          <p:nvPr/>
        </p:nvPicPr>
        <p:blipFill rotWithShape="1">
          <a:blip r:embed="rId7"/>
          <a:srcRect l="14448" t="8808" r="14447" b="12200"/>
          <a:stretch/>
        </p:blipFill>
        <p:spPr>
          <a:xfrm>
            <a:off x="6449819" y="3866827"/>
            <a:ext cx="882794" cy="819638"/>
          </a:xfrm>
          <a:prstGeom prst="rect">
            <a:avLst/>
          </a:prstGeom>
        </p:spPr>
      </p:pic>
      <p:sp>
        <p:nvSpPr>
          <p:cNvPr id="51" name="TextBox 50">
            <a:extLst>
              <a:ext uri="{FF2B5EF4-FFF2-40B4-BE49-F238E27FC236}">
                <a16:creationId xmlns:a16="http://schemas.microsoft.com/office/drawing/2014/main" id="{3AF276B0-E287-41AD-8938-C8EFF317A67F}"/>
              </a:ext>
            </a:extLst>
          </p:cNvPr>
          <p:cNvSpPr txBox="1"/>
          <p:nvPr/>
        </p:nvSpPr>
        <p:spPr>
          <a:xfrm>
            <a:off x="7316821" y="3750053"/>
            <a:ext cx="1397950" cy="1107996"/>
          </a:xfrm>
          <a:prstGeom prst="rect">
            <a:avLst/>
          </a:prstGeom>
          <a:noFill/>
        </p:spPr>
        <p:txBody>
          <a:bodyPr wrap="square" rtlCol="0">
            <a:spAutoFit/>
          </a:bodyPr>
          <a:lstStyle/>
          <a:p>
            <a:pPr algn="ctr"/>
            <a:r>
              <a:rPr lang="en-US" sz="825" dirty="0">
                <a:solidFill>
                  <a:srgbClr val="FFFFFF"/>
                </a:solidFill>
                <a:latin typeface="Arial" panose="020B0604020202020204" pitchFamily="34" charset="0"/>
                <a:ea typeface="Noto Sans" panose="020B0502040504020204" pitchFamily="34"/>
                <a:cs typeface="Arial" panose="020B0604020202020204" pitchFamily="34" charset="0"/>
              </a:rPr>
              <a:t>We believe that you need to give 110% every day. No amount of creativity or innovation will help you achieve your goals if you do not work hard. Any plan will work, as long as you do.</a:t>
            </a:r>
            <a:endParaRPr lang="en-US" sz="825" dirty="0">
              <a:solidFill>
                <a:schemeClr val="bg1"/>
              </a:solidFill>
              <a:latin typeface="Arial" panose="020B0604020202020204" pitchFamily="34" charset="0"/>
              <a:ea typeface="Noto Sans" panose="020B0502040504020204" pitchFamily="34"/>
              <a:cs typeface="Arial" panose="020B0604020202020204" pitchFamily="34" charset="0"/>
            </a:endParaRPr>
          </a:p>
        </p:txBody>
      </p:sp>
    </p:spTree>
    <p:extLst>
      <p:ext uri="{BB962C8B-B14F-4D97-AF65-F5344CB8AC3E}">
        <p14:creationId xmlns:p14="http://schemas.microsoft.com/office/powerpoint/2010/main" val="326943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normAutofit/>
          </a:bodyPr>
          <a:lstStyle/>
          <a:p>
            <a:r>
              <a:rPr lang="en-US" dirty="0">
                <a:ea typeface="Noto Sans Blk" panose="020B0A02040504020204" pitchFamily="34"/>
                <a:cs typeface="Noto Sans Blk" panose="020B0A02040504020204" pitchFamily="34"/>
              </a:rPr>
              <a:t>Enhanced Account View Portal</a:t>
            </a:r>
            <a:br>
              <a:rPr lang="en-US" dirty="0">
                <a:ea typeface="Noto Sans Blk" panose="020B0A02040504020204" pitchFamily="34"/>
                <a:cs typeface="Noto Sans Blk" panose="020B0A02040504020204" pitchFamily="34"/>
              </a:rPr>
            </a:br>
            <a:r>
              <a:rPr lang="en-US" dirty="0">
                <a:ea typeface="Noto Sans Blk" panose="020B0A02040504020204" pitchFamily="34"/>
                <a:cs typeface="Noto Sans Blk" panose="020B0A02040504020204" pitchFamily="34"/>
              </a:rPr>
              <a:t>Desktop &amp; Mobile App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40</a:t>
            </a:fld>
            <a:endParaRPr lang="en-US" dirty="0"/>
          </a:p>
        </p:txBody>
      </p:sp>
      <p:grpSp>
        <p:nvGrpSpPr>
          <p:cNvPr id="55" name="Group 2">
            <a:extLst>
              <a:ext uri="{FF2B5EF4-FFF2-40B4-BE49-F238E27FC236}">
                <a16:creationId xmlns:a16="http://schemas.microsoft.com/office/drawing/2014/main" id="{89B72953-98C2-42C1-B008-A180E2995BF1}"/>
              </a:ext>
            </a:extLst>
          </p:cNvPr>
          <p:cNvGrpSpPr>
            <a:grpSpLocks noChangeAspect="1"/>
          </p:cNvGrpSpPr>
          <p:nvPr/>
        </p:nvGrpSpPr>
        <p:grpSpPr bwMode="auto">
          <a:xfrm>
            <a:off x="5250200" y="1839518"/>
            <a:ext cx="3036937" cy="2788142"/>
            <a:chOff x="107215859" y="105703413"/>
            <a:chExt cx="6473309" cy="5942779"/>
          </a:xfrm>
        </p:grpSpPr>
        <p:pic>
          <p:nvPicPr>
            <p:cNvPr id="56" name="Picture 3" descr="sb">
              <a:extLst>
                <a:ext uri="{FF2B5EF4-FFF2-40B4-BE49-F238E27FC236}">
                  <a16:creationId xmlns:a16="http://schemas.microsoft.com/office/drawing/2014/main" id="{DCB9BE5E-1DD4-4D52-9257-2D8F07043432}"/>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07215859" y="105703413"/>
              <a:ext cx="6473309" cy="59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7" name="Picture 4">
              <a:extLst>
                <a:ext uri="{FF2B5EF4-FFF2-40B4-BE49-F238E27FC236}">
                  <a16:creationId xmlns:a16="http://schemas.microsoft.com/office/drawing/2014/main" id="{7F484F7E-B59B-43E0-8050-85A98CB8FD9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796351" y="105963894"/>
              <a:ext cx="5408761" cy="36888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pic>
        <p:nvPicPr>
          <p:cNvPr id="58" name="Picture 57">
            <a:extLst>
              <a:ext uri="{FF2B5EF4-FFF2-40B4-BE49-F238E27FC236}">
                <a16:creationId xmlns:a16="http://schemas.microsoft.com/office/drawing/2014/main" id="{10D2896E-E74F-4179-AFB8-7664DAF5366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29571" y="2643620"/>
            <a:ext cx="1014905" cy="2037802"/>
          </a:xfrm>
          <a:prstGeom prst="rect">
            <a:avLst/>
          </a:prstGeom>
        </p:spPr>
      </p:pic>
      <p:sp>
        <p:nvSpPr>
          <p:cNvPr id="60" name="Content Placeholder 5">
            <a:extLst>
              <a:ext uri="{FF2B5EF4-FFF2-40B4-BE49-F238E27FC236}">
                <a16:creationId xmlns:a16="http://schemas.microsoft.com/office/drawing/2014/main" id="{C112B823-70CF-4475-BF68-494B4C90B51E}"/>
              </a:ext>
            </a:extLst>
          </p:cNvPr>
          <p:cNvSpPr txBox="1">
            <a:spLocks/>
          </p:cNvSpPr>
          <p:nvPr/>
        </p:nvSpPr>
        <p:spPr>
          <a:xfrm>
            <a:off x="890571" y="1839518"/>
            <a:ext cx="3228422" cy="1532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200" dirty="0">
                <a:solidFill>
                  <a:srgbClr val="56565A"/>
                </a:solidFill>
                <a:latin typeface="Arial" panose="020B0604020202020204" pitchFamily="34" charset="0"/>
                <a:ea typeface="Noto Sans" panose="020B0502040504020204" pitchFamily="34"/>
                <a:cs typeface="Arial" panose="020B0604020202020204" pitchFamily="34" charset="0"/>
              </a:rPr>
              <a:t>Our new, enhanced Account View portal features a modern and sophisticated design, with a layout you can customize for your unique business, accessible from your desktop or mobile app.</a:t>
            </a:r>
          </a:p>
          <a:p>
            <a:pPr marL="0" indent="0">
              <a:spcBef>
                <a:spcPts val="900"/>
              </a:spcBef>
              <a:buNone/>
            </a:pPr>
            <a:r>
              <a:rPr lang="en-US" sz="1200" b="1" dirty="0">
                <a:solidFill>
                  <a:srgbClr val="F8DA46"/>
                </a:solidFill>
                <a:latin typeface="Arial" panose="020B0604020202020204" pitchFamily="34" charset="0"/>
                <a:ea typeface="Noto Sans" panose="020B0502040504020204" pitchFamily="34"/>
                <a:cs typeface="Arial" panose="020B0604020202020204" pitchFamily="34" charset="0"/>
              </a:rPr>
              <a:t>New Enhancements: </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Details and information in one place</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Embedded client goals</a:t>
            </a:r>
          </a:p>
          <a:p>
            <a:pPr>
              <a:buClr>
                <a:srgbClr val="F8DA46"/>
              </a:buClr>
              <a:buFont typeface="Wingdings" panose="05000000000000000000" pitchFamily="2" charset="2"/>
              <a:buChar char="§"/>
            </a:pPr>
            <a:r>
              <a:rPr lang="en-US" sz="1000" dirty="0">
                <a:solidFill>
                  <a:srgbClr val="56565A"/>
                </a:solidFill>
                <a:latin typeface="Arial" panose="020B0604020202020204" pitchFamily="34" charset="0"/>
                <a:ea typeface="Noto Sans" panose="020B0502040504020204" pitchFamily="34"/>
                <a:cs typeface="Arial" panose="020B0604020202020204" pitchFamily="34" charset="0"/>
              </a:rPr>
              <a:t>Ability to complete client-initiated tasks</a:t>
            </a:r>
          </a:p>
        </p:txBody>
      </p:sp>
      <p:sp>
        <p:nvSpPr>
          <p:cNvPr id="61" name="Rectangle 60">
            <a:extLst>
              <a:ext uri="{FF2B5EF4-FFF2-40B4-BE49-F238E27FC236}">
                <a16:creationId xmlns:a16="http://schemas.microsoft.com/office/drawing/2014/main" id="{2E64514F-4A45-457E-9E8B-4B9B291DEB7C}"/>
              </a:ext>
            </a:extLst>
          </p:cNvPr>
          <p:cNvSpPr/>
          <p:nvPr/>
        </p:nvSpPr>
        <p:spPr>
          <a:xfrm>
            <a:off x="890570" y="4964340"/>
            <a:ext cx="5275337" cy="215444"/>
          </a:xfrm>
          <a:prstGeom prst="rect">
            <a:avLst/>
          </a:prstGeom>
        </p:spPr>
        <p:txBody>
          <a:bodyPr wrap="square">
            <a:spAutoFit/>
          </a:bodyPr>
          <a:lstStyle/>
          <a:p>
            <a:r>
              <a:rPr lang="en-US" sz="800" dirty="0">
                <a:solidFill>
                  <a:schemeClr val="tx1">
                    <a:lumMod val="65000"/>
                    <a:lumOff val="35000"/>
                  </a:schemeClr>
                </a:solidFill>
                <a:latin typeface="Arial" panose="020B0604020202020204" pitchFamily="34" charset="0"/>
              </a:rPr>
              <a:t>**Please note that final product including, but not limited to design, functionality, etc. is subject to change</a:t>
            </a:r>
            <a:r>
              <a:rPr lang="en-US" sz="800" dirty="0">
                <a:solidFill>
                  <a:schemeClr val="accent5">
                    <a:lumMod val="60000"/>
                    <a:lumOff val="40000"/>
                  </a:schemeClr>
                </a:solidFill>
                <a:latin typeface="Arial" panose="020B0604020202020204" pitchFamily="34" charset="0"/>
              </a:rPr>
              <a:t>.</a:t>
            </a:r>
          </a:p>
        </p:txBody>
      </p:sp>
    </p:spTree>
    <p:extLst>
      <p:ext uri="{BB962C8B-B14F-4D97-AF65-F5344CB8AC3E}">
        <p14:creationId xmlns:p14="http://schemas.microsoft.com/office/powerpoint/2010/main" val="1027750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normAutofit/>
          </a:bodyPr>
          <a:lstStyle/>
          <a:p>
            <a:r>
              <a:rPr lang="en-US" dirty="0">
                <a:ea typeface="Noto Sans Blk" panose="020B0A02040504020204" pitchFamily="34"/>
                <a:cs typeface="Noto Sans Blk" panose="020B0A02040504020204" pitchFamily="34"/>
              </a:rPr>
              <a:t>Care Model</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59" name="Rectangle 58">
            <a:extLst>
              <a:ext uri="{FF2B5EF4-FFF2-40B4-BE49-F238E27FC236}">
                <a16:creationId xmlns:a16="http://schemas.microsoft.com/office/drawing/2014/main" id="{21D9CD8C-3B3A-4CCD-BB1C-440DD8756F63}"/>
              </a:ext>
            </a:extLst>
          </p:cNvPr>
          <p:cNvSpPr/>
          <p:nvPr/>
        </p:nvSpPr>
        <p:spPr>
          <a:xfrm>
            <a:off x="2404419" y="4931556"/>
            <a:ext cx="4306400" cy="338554"/>
          </a:xfrm>
          <a:prstGeom prst="rect">
            <a:avLst/>
          </a:prstGeom>
        </p:spPr>
        <p:txBody>
          <a:bodyPr wrap="square">
            <a:spAutoFit/>
          </a:bodyPr>
          <a:lstStyle/>
          <a:p>
            <a:r>
              <a:rPr lang="en-US" sz="800" dirty="0">
                <a:solidFill>
                  <a:schemeClr val="tx1">
                    <a:lumMod val="65000"/>
                    <a:lumOff val="35000"/>
                  </a:schemeClr>
                </a:solidFill>
                <a:latin typeface="Arial" panose="020B0604020202020204" pitchFamily="34" charset="0"/>
              </a:rPr>
              <a:t>**Please note that final product including, but not limited to design, functionality, etc. is subject to change.</a:t>
            </a:r>
          </a:p>
        </p:txBody>
      </p:sp>
      <p:pic>
        <p:nvPicPr>
          <p:cNvPr id="11" name="Content Placeholder 4">
            <a:extLst>
              <a:ext uri="{FF2B5EF4-FFF2-40B4-BE49-F238E27FC236}">
                <a16:creationId xmlns:a16="http://schemas.microsoft.com/office/drawing/2014/main" id="{F1952106-A12A-4E32-BA24-605B03FA4BA4}"/>
              </a:ext>
            </a:extLst>
          </p:cNvPr>
          <p:cNvPicPr>
            <a:picLocks noGrp="1" noChangeAspect="1"/>
          </p:cNvPicPr>
          <p:nvPr>
            <p:ph idx="1"/>
          </p:nvPr>
        </p:nvPicPr>
        <p:blipFill rotWithShape="1">
          <a:blip r:embed="rId2"/>
          <a:srcRect b="10465"/>
          <a:stretch/>
        </p:blipFill>
        <p:spPr>
          <a:xfrm>
            <a:off x="2437975" y="2646033"/>
            <a:ext cx="4234502" cy="2060765"/>
          </a:xfrm>
          <a:prstGeom prst="rect">
            <a:avLst/>
          </a:prstGeom>
        </p:spPr>
      </p:pic>
      <p:sp>
        <p:nvSpPr>
          <p:cNvPr id="12" name="Rectangle 11">
            <a:extLst>
              <a:ext uri="{FF2B5EF4-FFF2-40B4-BE49-F238E27FC236}">
                <a16:creationId xmlns:a16="http://schemas.microsoft.com/office/drawing/2014/main" id="{85199FA3-B211-4D2B-B3C5-E8B560CB3E3C}"/>
              </a:ext>
            </a:extLst>
          </p:cNvPr>
          <p:cNvSpPr/>
          <p:nvPr/>
        </p:nvSpPr>
        <p:spPr>
          <a:xfrm>
            <a:off x="1646062" y="1774944"/>
            <a:ext cx="5818327" cy="646331"/>
          </a:xfrm>
          <a:prstGeom prst="rect">
            <a:avLst/>
          </a:prstGeom>
        </p:spPr>
        <p:txBody>
          <a:bodyPr wrap="square">
            <a:spAutoFit/>
          </a:bodyPr>
          <a:lstStyle/>
          <a:p>
            <a:pPr algn="ctr" defTabSz="257162">
              <a:defRPr/>
            </a:pP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The Care Model consists of seven core elements: </a:t>
            </a:r>
            <a:r>
              <a:rPr lang="en-US" sz="1200" i="1" dirty="0">
                <a:solidFill>
                  <a:srgbClr val="0070C0"/>
                </a:solidFill>
                <a:latin typeface="Arial" panose="020B0604020202020204" pitchFamily="34" charset="0"/>
                <a:ea typeface="Noto Sans" panose="020B0502040504020204" pitchFamily="34"/>
                <a:cs typeface="Arial" panose="020B0604020202020204" pitchFamily="34" charset="0"/>
              </a:rPr>
              <a:t>culture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002060"/>
                </a:solidFill>
                <a:latin typeface="Arial" panose="020B0604020202020204" pitchFamily="34" charset="0"/>
                <a:ea typeface="Noto Sans" panose="020B0502040504020204" pitchFamily="34"/>
                <a:cs typeface="Arial" panose="020B0604020202020204" pitchFamily="34" charset="0"/>
              </a:rPr>
              <a:t>risk and compliance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F79646"/>
                </a:solidFill>
                <a:latin typeface="Arial" panose="020B0604020202020204" pitchFamily="34" charset="0"/>
                <a:ea typeface="Noto Sans" panose="020B0502040504020204" pitchFamily="34"/>
                <a:cs typeface="Arial" panose="020B0604020202020204" pitchFamily="34" charset="0"/>
              </a:rPr>
              <a:t>digital experience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t>
            </a:r>
            <a:r>
              <a:rPr lang="en-US" sz="1200" i="1" dirty="0">
                <a:solidFill>
                  <a:srgbClr val="92DCE0"/>
                </a:solidFill>
                <a:latin typeface="Arial" panose="020B0604020202020204" pitchFamily="34" charset="0"/>
                <a:ea typeface="Noto Sans" panose="020B0502040504020204" pitchFamily="34"/>
                <a:cs typeface="Arial" panose="020B0604020202020204" pitchFamily="34" charset="0"/>
              </a:rPr>
              <a:t>employee experience</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and </a:t>
            </a:r>
            <a:r>
              <a:rPr lang="en-US" sz="1200" i="1" dirty="0">
                <a:solidFill>
                  <a:srgbClr val="92D050"/>
                </a:solidFill>
                <a:latin typeface="Arial" panose="020B0604020202020204" pitchFamily="34" charset="0"/>
                <a:ea typeface="Noto Sans" panose="020B0502040504020204" pitchFamily="34"/>
                <a:cs typeface="Arial" panose="020B0604020202020204" pitchFamily="34" charset="0"/>
              </a:rPr>
              <a:t>advisor experience </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best practices that rest upon </a:t>
            </a:r>
            <a:r>
              <a:rPr lang="en-US" sz="1200" i="1" dirty="0">
                <a:solidFill>
                  <a:prstClr val="white">
                    <a:lumMod val="65000"/>
                  </a:prstClr>
                </a:solidFill>
                <a:latin typeface="Arial" panose="020B0604020202020204" pitchFamily="34" charset="0"/>
                <a:ea typeface="Noto Sans" panose="020B0502040504020204" pitchFamily="34"/>
                <a:cs typeface="Arial" panose="020B0604020202020204" pitchFamily="34" charset="0"/>
              </a:rPr>
              <a:t>loyalty management system</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 and </a:t>
            </a:r>
            <a:r>
              <a:rPr lang="en-US" sz="1200" i="1" dirty="0">
                <a:solidFill>
                  <a:prstClr val="black">
                    <a:lumMod val="75000"/>
                    <a:lumOff val="25000"/>
                  </a:prstClr>
                </a:solidFill>
                <a:latin typeface="Arial" panose="020B0604020202020204" pitchFamily="34" charset="0"/>
                <a:ea typeface="Noto Sans" panose="020B0502040504020204" pitchFamily="34"/>
                <a:cs typeface="Arial" panose="020B0604020202020204" pitchFamily="34" charset="0"/>
              </a:rPr>
              <a:t>modern management methods</a:t>
            </a:r>
            <a:r>
              <a:rPr lang="en-US" sz="1200" dirty="0">
                <a:solidFill>
                  <a:prstClr val="black"/>
                </a:solidFill>
                <a:latin typeface="Arial" panose="020B0604020202020204" pitchFamily="34" charset="0"/>
                <a:ea typeface="Noto Sans" panose="020B0502040504020204" pitchFamily="34"/>
                <a:cs typeface="Arial" panose="020B0604020202020204" pitchFamily="34" charset="0"/>
              </a:rPr>
              <a:t>.</a:t>
            </a:r>
          </a:p>
        </p:txBody>
      </p:sp>
    </p:spTree>
    <p:extLst>
      <p:ext uri="{BB962C8B-B14F-4D97-AF65-F5344CB8AC3E}">
        <p14:creationId xmlns:p14="http://schemas.microsoft.com/office/powerpoint/2010/main" val="241160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a:xfrm>
            <a:off x="798524" y="283638"/>
            <a:ext cx="7945364" cy="1088068"/>
          </a:xfrm>
        </p:spPr>
        <p:txBody>
          <a:bodyPr>
            <a:normAutofit/>
          </a:bodyPr>
          <a:lstStyle/>
          <a:p>
            <a:r>
              <a:rPr lang="en-US" dirty="0">
                <a:ea typeface="Noto Sans Blk" panose="020B0A02040504020204" pitchFamily="34"/>
                <a:cs typeface="Noto Sans Blk" panose="020B0A02040504020204" pitchFamily="34"/>
              </a:rPr>
              <a:t>Providing a Differentiated Service Experience</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9" name="Rectangle 8">
            <a:extLst>
              <a:ext uri="{FF2B5EF4-FFF2-40B4-BE49-F238E27FC236}">
                <a16:creationId xmlns:a16="http://schemas.microsoft.com/office/drawing/2014/main" id="{D08C62BB-D02F-4A7F-9BD1-835540AD49A3}"/>
              </a:ext>
            </a:extLst>
          </p:cNvPr>
          <p:cNvSpPr/>
          <p:nvPr/>
        </p:nvSpPr>
        <p:spPr>
          <a:xfrm>
            <a:off x="1996150" y="2777082"/>
            <a:ext cx="1283818" cy="988409"/>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Online resources </a:t>
            </a:r>
          </a:p>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and self service capabilities</a:t>
            </a:r>
          </a:p>
        </p:txBody>
      </p:sp>
      <p:pic>
        <p:nvPicPr>
          <p:cNvPr id="10" name="Picture 9">
            <a:extLst>
              <a:ext uri="{FF2B5EF4-FFF2-40B4-BE49-F238E27FC236}">
                <a16:creationId xmlns:a16="http://schemas.microsoft.com/office/drawing/2014/main" id="{1F4B0FF5-2309-417F-AE79-F5C8CBEBEC5C}"/>
              </a:ext>
            </a:extLst>
          </p:cNvPr>
          <p:cNvPicPr>
            <a:picLocks noChangeAspect="1"/>
          </p:cNvPicPr>
          <p:nvPr/>
        </p:nvPicPr>
        <p:blipFill>
          <a:blip r:embed="rId2">
            <a:duotone>
              <a:schemeClr val="accent1">
                <a:shade val="45000"/>
                <a:satMod val="135000"/>
              </a:schemeClr>
              <a:prstClr val="white"/>
            </a:duotone>
          </a:blip>
          <a:stretch>
            <a:fillRect/>
          </a:stretch>
        </p:blipFill>
        <p:spPr>
          <a:xfrm>
            <a:off x="2429195" y="2239577"/>
            <a:ext cx="417723" cy="417723"/>
          </a:xfrm>
          <a:prstGeom prst="rect">
            <a:avLst/>
          </a:prstGeom>
          <a:solidFill>
            <a:schemeClr val="bg1"/>
          </a:solidFill>
        </p:spPr>
      </p:pic>
      <p:pic>
        <p:nvPicPr>
          <p:cNvPr id="13" name="Picture 12">
            <a:extLst>
              <a:ext uri="{FF2B5EF4-FFF2-40B4-BE49-F238E27FC236}">
                <a16:creationId xmlns:a16="http://schemas.microsoft.com/office/drawing/2014/main" id="{E5CA1181-3626-40B0-9F54-91B8927B9A20}"/>
              </a:ext>
            </a:extLst>
          </p:cNvPr>
          <p:cNvPicPr>
            <a:picLocks noChangeAspect="1"/>
          </p:cNvPicPr>
          <p:nvPr/>
        </p:nvPicPr>
        <p:blipFill>
          <a:blip r:embed="rId3">
            <a:duotone>
              <a:schemeClr val="accent1">
                <a:shade val="45000"/>
                <a:satMod val="135000"/>
              </a:schemeClr>
              <a:prstClr val="white"/>
            </a:duotone>
          </a:blip>
          <a:stretch>
            <a:fillRect/>
          </a:stretch>
        </p:blipFill>
        <p:spPr>
          <a:xfrm>
            <a:off x="4426831" y="2255461"/>
            <a:ext cx="391241" cy="391241"/>
          </a:xfrm>
          <a:prstGeom prst="rect">
            <a:avLst/>
          </a:prstGeom>
          <a:solidFill>
            <a:schemeClr val="bg1"/>
          </a:solidFill>
        </p:spPr>
      </p:pic>
      <p:sp>
        <p:nvSpPr>
          <p:cNvPr id="14" name="Rectangle 13">
            <a:extLst>
              <a:ext uri="{FF2B5EF4-FFF2-40B4-BE49-F238E27FC236}">
                <a16:creationId xmlns:a16="http://schemas.microsoft.com/office/drawing/2014/main" id="{EDF62A46-16F7-48E4-89F4-894BB1E64C0E}"/>
              </a:ext>
            </a:extLst>
          </p:cNvPr>
          <p:cNvSpPr/>
          <p:nvPr/>
        </p:nvSpPr>
        <p:spPr>
          <a:xfrm>
            <a:off x="3979673" y="2776518"/>
            <a:ext cx="1285556" cy="988970"/>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Omni Channel</a:t>
            </a:r>
            <a:br>
              <a:rPr lang="en-US" sz="945" b="1" dirty="0">
                <a:solidFill>
                  <a:schemeClr val="bg1"/>
                </a:solidFill>
                <a:latin typeface="Arial" panose="020B0604020202020204" pitchFamily="34" charset="0"/>
                <a:ea typeface="Noto Sans" panose="020B0502040504020204" pitchFamily="34"/>
                <a:cs typeface="Arial" panose="020B0604020202020204" pitchFamily="34" charset="0"/>
              </a:rPr>
            </a:br>
            <a:r>
              <a:rPr lang="en-US" sz="675" b="1" dirty="0">
                <a:solidFill>
                  <a:schemeClr val="bg1"/>
                </a:solidFill>
                <a:latin typeface="Arial" panose="020B0604020202020204" pitchFamily="34" charset="0"/>
                <a:ea typeface="Noto Sans" panose="020B0502040504020204" pitchFamily="34"/>
                <a:cs typeface="Arial" panose="020B0604020202020204" pitchFamily="34" charset="0"/>
              </a:rPr>
              <a:t>(Interactive voice response, Chat, Call Me)</a:t>
            </a:r>
          </a:p>
        </p:txBody>
      </p:sp>
      <p:sp>
        <p:nvSpPr>
          <p:cNvPr id="15" name="Rectangle 14">
            <a:extLst>
              <a:ext uri="{FF2B5EF4-FFF2-40B4-BE49-F238E27FC236}">
                <a16:creationId xmlns:a16="http://schemas.microsoft.com/office/drawing/2014/main" id="{2DB54126-2C50-4CA3-92D2-4BC5AB9A3CF4}"/>
              </a:ext>
            </a:extLst>
          </p:cNvPr>
          <p:cNvSpPr/>
          <p:nvPr/>
        </p:nvSpPr>
        <p:spPr>
          <a:xfrm>
            <a:off x="5935695" y="2777932"/>
            <a:ext cx="1283818" cy="987552"/>
          </a:xfrm>
          <a:prstGeom prst="rect">
            <a:avLst/>
          </a:prstGeom>
          <a:solidFill>
            <a:srgbClr val="F8DA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ea typeface="Noto Sans" panose="020B0502040504020204" pitchFamily="34"/>
                <a:cs typeface="Arial" panose="020B0604020202020204" pitchFamily="34" charset="0"/>
              </a:rPr>
              <a:t>Highly-trained service professional</a:t>
            </a:r>
          </a:p>
          <a:p>
            <a:pPr algn="ctr"/>
            <a:r>
              <a:rPr lang="en-US" sz="675" b="1" dirty="0">
                <a:solidFill>
                  <a:schemeClr val="bg1"/>
                </a:solidFill>
                <a:latin typeface="Arial" panose="020B0604020202020204" pitchFamily="34" charset="0"/>
                <a:ea typeface="Noto Sans" panose="020B0502040504020204" pitchFamily="34"/>
                <a:cs typeface="Arial" panose="020B0604020202020204" pitchFamily="34" charset="0"/>
              </a:rPr>
              <a:t>(Dedicated service team)</a:t>
            </a:r>
          </a:p>
        </p:txBody>
      </p:sp>
      <p:sp>
        <p:nvSpPr>
          <p:cNvPr id="16" name="TextBox 15">
            <a:extLst>
              <a:ext uri="{FF2B5EF4-FFF2-40B4-BE49-F238E27FC236}">
                <a16:creationId xmlns:a16="http://schemas.microsoft.com/office/drawing/2014/main" id="{108C3BA3-F17F-470D-81D5-00B2F23E69B8}"/>
              </a:ext>
            </a:extLst>
          </p:cNvPr>
          <p:cNvSpPr txBox="1"/>
          <p:nvPr/>
        </p:nvSpPr>
        <p:spPr>
          <a:xfrm>
            <a:off x="1975421" y="4385246"/>
            <a:ext cx="5267084" cy="207749"/>
          </a:xfrm>
          <a:prstGeom prst="rect">
            <a:avLst/>
          </a:prstGeom>
          <a:solidFill>
            <a:srgbClr val="003B71"/>
          </a:solidFill>
        </p:spPr>
        <p:txBody>
          <a:bodyPr wrap="square" rtlCol="0" anchor="ctr">
            <a:spAutoFit/>
          </a:bodyPr>
          <a:lstStyle/>
          <a:p>
            <a:pPr algn="ctr"/>
            <a:r>
              <a:rPr lang="en-US" sz="750" b="1" dirty="0">
                <a:solidFill>
                  <a:schemeClr val="bg1"/>
                </a:solidFill>
                <a:latin typeface="Arial" panose="020B0604020202020204" pitchFamily="34" charset="0"/>
                <a:ea typeface="Noto Sans" panose="020B0502040504020204" pitchFamily="34"/>
                <a:cs typeface="Arial" panose="020B0604020202020204" pitchFamily="34" charset="0"/>
              </a:rPr>
              <a:t>Case Management (Managing complexities of the business)</a:t>
            </a:r>
          </a:p>
        </p:txBody>
      </p:sp>
      <p:sp>
        <p:nvSpPr>
          <p:cNvPr id="17" name="TextBox 16">
            <a:extLst>
              <a:ext uri="{FF2B5EF4-FFF2-40B4-BE49-F238E27FC236}">
                <a16:creationId xmlns:a16="http://schemas.microsoft.com/office/drawing/2014/main" id="{CD665528-FE32-4D29-A6B4-24C80FB15BAB}"/>
              </a:ext>
            </a:extLst>
          </p:cNvPr>
          <p:cNvSpPr txBox="1"/>
          <p:nvPr/>
        </p:nvSpPr>
        <p:spPr>
          <a:xfrm rot="16200000">
            <a:off x="811281" y="3188897"/>
            <a:ext cx="1792349" cy="216982"/>
          </a:xfrm>
          <a:prstGeom prst="rect">
            <a:avLst/>
          </a:prstGeom>
          <a:noFill/>
          <a:ln w="31750">
            <a:noFill/>
          </a:ln>
        </p:spPr>
        <p:txBody>
          <a:bodyPr wrap="square" rtlCol="0">
            <a:spAutoFit/>
          </a:bodyPr>
          <a:lstStyle/>
          <a:p>
            <a:pPr algn="ctr"/>
            <a:r>
              <a:rPr lang="en-US" sz="810" b="1" dirty="0">
                <a:solidFill>
                  <a:srgbClr val="003B71"/>
                </a:solidFill>
                <a:latin typeface="Arial" panose="020B0604020202020204" pitchFamily="34" charset="0"/>
                <a:ea typeface="Noto Sans" panose="020B0502040504020204" pitchFamily="34"/>
                <a:cs typeface="Arial" panose="020B0604020202020204" pitchFamily="34" charset="0"/>
              </a:rPr>
              <a:t>Journey Map</a:t>
            </a:r>
          </a:p>
        </p:txBody>
      </p:sp>
      <p:pic>
        <p:nvPicPr>
          <p:cNvPr id="18" name="Picture 17">
            <a:extLst>
              <a:ext uri="{FF2B5EF4-FFF2-40B4-BE49-F238E27FC236}">
                <a16:creationId xmlns:a16="http://schemas.microsoft.com/office/drawing/2014/main" id="{DF44AEE0-D17A-4EE5-AFFA-1DEE6ECEB324}"/>
              </a:ext>
            </a:extLst>
          </p:cNvPr>
          <p:cNvPicPr>
            <a:picLocks noChangeAspect="1"/>
          </p:cNvPicPr>
          <p:nvPr/>
        </p:nvPicPr>
        <p:blipFill>
          <a:blip r:embed="rId4">
            <a:duotone>
              <a:schemeClr val="accent1">
                <a:shade val="45000"/>
                <a:satMod val="135000"/>
              </a:schemeClr>
              <a:prstClr val="white"/>
            </a:duotone>
          </a:blip>
          <a:stretch>
            <a:fillRect/>
          </a:stretch>
        </p:blipFill>
        <p:spPr>
          <a:xfrm>
            <a:off x="6366196" y="2239580"/>
            <a:ext cx="422816" cy="422816"/>
          </a:xfrm>
          <a:prstGeom prst="rect">
            <a:avLst/>
          </a:prstGeom>
          <a:solidFill>
            <a:schemeClr val="bg1"/>
          </a:solidFill>
        </p:spPr>
      </p:pic>
      <p:sp>
        <p:nvSpPr>
          <p:cNvPr id="19" name="Rectangle 18">
            <a:extLst>
              <a:ext uri="{FF2B5EF4-FFF2-40B4-BE49-F238E27FC236}">
                <a16:creationId xmlns:a16="http://schemas.microsoft.com/office/drawing/2014/main" id="{8974A87D-E9E9-4F80-B5A3-1788F60EF379}"/>
              </a:ext>
            </a:extLst>
          </p:cNvPr>
          <p:cNvSpPr/>
          <p:nvPr/>
        </p:nvSpPr>
        <p:spPr>
          <a:xfrm>
            <a:off x="1996151" y="4045175"/>
            <a:ext cx="2647936" cy="14838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43" b="1" dirty="0">
                <a:solidFill>
                  <a:schemeClr val="bg1"/>
                </a:solidFill>
                <a:latin typeface="Arial" panose="020B0604020202020204" pitchFamily="34" charset="0"/>
                <a:ea typeface="Noto Sans" panose="020B0502040504020204" pitchFamily="34"/>
                <a:cs typeface="Arial" panose="020B0604020202020204" pitchFamily="34" charset="0"/>
              </a:rPr>
              <a:t>Technology driven interactions</a:t>
            </a:r>
          </a:p>
        </p:txBody>
      </p:sp>
      <p:sp>
        <p:nvSpPr>
          <p:cNvPr id="20" name="Rectangle 19">
            <a:extLst>
              <a:ext uri="{FF2B5EF4-FFF2-40B4-BE49-F238E27FC236}">
                <a16:creationId xmlns:a16="http://schemas.microsoft.com/office/drawing/2014/main" id="{61884421-B83C-4CC2-A2B8-3C142C310447}"/>
              </a:ext>
            </a:extLst>
          </p:cNvPr>
          <p:cNvSpPr/>
          <p:nvPr/>
        </p:nvSpPr>
        <p:spPr>
          <a:xfrm>
            <a:off x="4736967" y="4045175"/>
            <a:ext cx="2505534" cy="14838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43" b="1" dirty="0">
                <a:solidFill>
                  <a:schemeClr val="bg1"/>
                </a:solidFill>
                <a:latin typeface="Arial" panose="020B0604020202020204" pitchFamily="34" charset="0"/>
                <a:ea typeface="Noto Sans" panose="020B0502040504020204" pitchFamily="34"/>
                <a:cs typeface="Arial" panose="020B0604020202020204" pitchFamily="34" charset="0"/>
              </a:rPr>
              <a:t>Human driven interactions</a:t>
            </a:r>
          </a:p>
        </p:txBody>
      </p:sp>
      <p:pic>
        <p:nvPicPr>
          <p:cNvPr id="21" name="Picture 20">
            <a:extLst>
              <a:ext uri="{FF2B5EF4-FFF2-40B4-BE49-F238E27FC236}">
                <a16:creationId xmlns:a16="http://schemas.microsoft.com/office/drawing/2014/main" id="{252C3989-11E7-47B3-BC60-54282C6AD38C}"/>
              </a:ext>
            </a:extLst>
          </p:cNvPr>
          <p:cNvPicPr>
            <a:picLocks noChangeAspect="1"/>
          </p:cNvPicPr>
          <p:nvPr/>
        </p:nvPicPr>
        <p:blipFill>
          <a:blip r:embed="rId5"/>
          <a:stretch>
            <a:fillRect/>
          </a:stretch>
        </p:blipFill>
        <p:spPr>
          <a:xfrm>
            <a:off x="1887645" y="4010727"/>
            <a:ext cx="238219" cy="212232"/>
          </a:xfrm>
          <a:prstGeom prst="rect">
            <a:avLst/>
          </a:prstGeom>
        </p:spPr>
      </p:pic>
      <p:pic>
        <p:nvPicPr>
          <p:cNvPr id="22" name="Picture 21">
            <a:extLst>
              <a:ext uri="{FF2B5EF4-FFF2-40B4-BE49-F238E27FC236}">
                <a16:creationId xmlns:a16="http://schemas.microsoft.com/office/drawing/2014/main" id="{F7505F00-692D-47F6-A425-859F75B8172B}"/>
              </a:ext>
            </a:extLst>
          </p:cNvPr>
          <p:cNvPicPr>
            <a:picLocks noChangeAspect="1"/>
          </p:cNvPicPr>
          <p:nvPr/>
        </p:nvPicPr>
        <p:blipFill>
          <a:blip r:embed="rId6"/>
          <a:stretch>
            <a:fillRect/>
          </a:stretch>
        </p:blipFill>
        <p:spPr>
          <a:xfrm>
            <a:off x="4644088" y="3991840"/>
            <a:ext cx="254237" cy="231125"/>
          </a:xfrm>
          <a:prstGeom prst="rect">
            <a:avLst/>
          </a:prstGeom>
        </p:spPr>
      </p:pic>
      <p:sp>
        <p:nvSpPr>
          <p:cNvPr id="23" name="Right Arrow 23">
            <a:extLst>
              <a:ext uri="{FF2B5EF4-FFF2-40B4-BE49-F238E27FC236}">
                <a16:creationId xmlns:a16="http://schemas.microsoft.com/office/drawing/2014/main" id="{D5F9B3A9-7B25-417D-8667-8B680C092FBC}"/>
              </a:ext>
            </a:extLst>
          </p:cNvPr>
          <p:cNvSpPr/>
          <p:nvPr/>
        </p:nvSpPr>
        <p:spPr>
          <a:xfrm>
            <a:off x="3392688" y="3206444"/>
            <a:ext cx="472871" cy="199311"/>
          </a:xfrm>
          <a:prstGeom prst="rightArrow">
            <a:avLst/>
          </a:prstGeom>
          <a:gradFill>
            <a:gsLst>
              <a:gs pos="40000">
                <a:srgbClr val="003B71"/>
              </a:gs>
              <a:gs pos="100000">
                <a:schemeClr val="bg1"/>
              </a:gs>
            </a:gsLst>
            <a:lin ang="16200000" scaled="0"/>
          </a:gradFill>
          <a:ln w="158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5" dirty="0"/>
          </a:p>
        </p:txBody>
      </p:sp>
      <p:sp>
        <p:nvSpPr>
          <p:cNvPr id="24" name="Right Arrow 25">
            <a:extLst>
              <a:ext uri="{FF2B5EF4-FFF2-40B4-BE49-F238E27FC236}">
                <a16:creationId xmlns:a16="http://schemas.microsoft.com/office/drawing/2014/main" id="{D5954643-816D-403A-B851-5C1CD5553AE1}"/>
              </a:ext>
            </a:extLst>
          </p:cNvPr>
          <p:cNvSpPr/>
          <p:nvPr/>
        </p:nvSpPr>
        <p:spPr>
          <a:xfrm>
            <a:off x="5364028" y="3209660"/>
            <a:ext cx="472871" cy="199311"/>
          </a:xfrm>
          <a:prstGeom prst="rightArrow">
            <a:avLst/>
          </a:prstGeom>
          <a:gradFill>
            <a:gsLst>
              <a:gs pos="40000">
                <a:srgbClr val="003B71"/>
              </a:gs>
              <a:gs pos="100000">
                <a:schemeClr val="bg1"/>
              </a:gs>
            </a:gsLst>
            <a:lin ang="16200000" scaled="0"/>
          </a:gradFill>
          <a:ln w="158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15" dirty="0"/>
          </a:p>
        </p:txBody>
      </p:sp>
    </p:spTree>
    <p:extLst>
      <p:ext uri="{BB962C8B-B14F-4D97-AF65-F5344CB8AC3E}">
        <p14:creationId xmlns:p14="http://schemas.microsoft.com/office/powerpoint/2010/main" val="1534114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Let Us Guide You on Your Journey</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10" name="TextBox 9">
            <a:extLst>
              <a:ext uri="{FF2B5EF4-FFF2-40B4-BE49-F238E27FC236}">
                <a16:creationId xmlns:a16="http://schemas.microsoft.com/office/drawing/2014/main" id="{08C884F0-946F-4A2C-9D2C-5D8AE3172F13}"/>
              </a:ext>
            </a:extLst>
          </p:cNvPr>
          <p:cNvSpPr txBox="1"/>
          <p:nvPr/>
        </p:nvSpPr>
        <p:spPr>
          <a:xfrm>
            <a:off x="396380" y="5742738"/>
            <a:ext cx="987804" cy="196208"/>
          </a:xfrm>
          <a:prstGeom prst="rect">
            <a:avLst/>
          </a:prstGeom>
          <a:noFill/>
        </p:spPr>
        <p:txBody>
          <a:bodyPr wrap="square" rtlCol="0">
            <a:spAutoFit/>
          </a:bodyPr>
          <a:lstStyle/>
          <a:p>
            <a:r>
              <a:rPr lang="en-US" sz="675" dirty="0">
                <a:solidFill>
                  <a:schemeClr val="bg1"/>
                </a:solidFill>
                <a:latin typeface="Arial" panose="020B0604020202020204" pitchFamily="34" charset="0"/>
                <a:cs typeface="Arial" panose="020B0604020202020204" pitchFamily="34" charset="0"/>
              </a:rPr>
              <a:t>Rev 10.28.21</a:t>
            </a:r>
          </a:p>
        </p:txBody>
      </p:sp>
      <p:sp>
        <p:nvSpPr>
          <p:cNvPr id="11" name="TextBox 10">
            <a:extLst>
              <a:ext uri="{FF2B5EF4-FFF2-40B4-BE49-F238E27FC236}">
                <a16:creationId xmlns:a16="http://schemas.microsoft.com/office/drawing/2014/main" id="{0FD8D24C-D2DC-42D6-AD9A-D99741C17D00}"/>
              </a:ext>
            </a:extLst>
          </p:cNvPr>
          <p:cNvSpPr txBox="1"/>
          <p:nvPr/>
        </p:nvSpPr>
        <p:spPr>
          <a:xfrm>
            <a:off x="528506" y="6513984"/>
            <a:ext cx="1317072"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Rev. 03.05.24</a:t>
            </a:r>
          </a:p>
        </p:txBody>
      </p:sp>
      <p:sp>
        <p:nvSpPr>
          <p:cNvPr id="17" name="Rectangle 16">
            <a:extLst>
              <a:ext uri="{FF2B5EF4-FFF2-40B4-BE49-F238E27FC236}">
                <a16:creationId xmlns:a16="http://schemas.microsoft.com/office/drawing/2014/main" id="{FC78652C-7507-45D2-97B8-B51CB577C146}"/>
              </a:ext>
            </a:extLst>
          </p:cNvPr>
          <p:cNvSpPr/>
          <p:nvPr/>
        </p:nvSpPr>
        <p:spPr>
          <a:xfrm>
            <a:off x="6429535" y="2708273"/>
            <a:ext cx="348246" cy="3552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CE0BE1A-5885-CC35-8D57-488BE557C985}"/>
              </a:ext>
            </a:extLst>
          </p:cNvPr>
          <p:cNvSpPr txBox="1">
            <a:spLocks/>
          </p:cNvSpPr>
          <p:nvPr/>
        </p:nvSpPr>
        <p:spPr>
          <a:xfrm>
            <a:off x="589243" y="1801823"/>
            <a:ext cx="4124597" cy="2102984"/>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Testimonial Video</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To learn more about Financial Resources Group’s commitment to helping independent advisors expand their current offerings, please visit watch our </a:t>
            </a:r>
            <a:r>
              <a:rPr lang="en-US" sz="1200" b="1" u="sng" dirty="0">
                <a:solidFill>
                  <a:srgbClr val="3A3A3A"/>
                </a:solidFill>
                <a:latin typeface="Arial" panose="020B0604020202020204" pitchFamily="34" charset="0"/>
                <a:ea typeface="Noto Sans" panose="020B0502040504020204" pitchFamily="34"/>
                <a:cs typeface="Arial" panose="020B0604020202020204" pitchFamily="34" charset="0"/>
              </a:rPr>
              <a:t>independent testimonial video </a:t>
            </a:r>
            <a:r>
              <a:rPr lang="en-US" sz="1200" dirty="0">
                <a:solidFill>
                  <a:srgbClr val="3A3A3A"/>
                </a:solidFill>
                <a:latin typeface="Arial" panose="020B0604020202020204" pitchFamily="34" charset="0"/>
                <a:ea typeface="Noto Sans" panose="020B0502040504020204" pitchFamily="34"/>
                <a:cs typeface="Arial" panose="020B0604020202020204" pitchFamily="34" charset="0"/>
              </a:rPr>
              <a:t>via the QR code.  Also, follow us on social media for the latest news and events! </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pic>
        <p:nvPicPr>
          <p:cNvPr id="6" name="Picture 5">
            <a:extLst>
              <a:ext uri="{FF2B5EF4-FFF2-40B4-BE49-F238E27FC236}">
                <a16:creationId xmlns:a16="http://schemas.microsoft.com/office/drawing/2014/main" id="{A54F1942-FF91-F127-DB1D-5947AA31825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1893" y="4232299"/>
            <a:ext cx="574529" cy="578633"/>
          </a:xfrm>
          <a:prstGeom prst="rect">
            <a:avLst/>
          </a:prstGeom>
        </p:spPr>
      </p:pic>
      <p:pic>
        <p:nvPicPr>
          <p:cNvPr id="7" name="Picture 6">
            <a:extLst>
              <a:ext uri="{FF2B5EF4-FFF2-40B4-BE49-F238E27FC236}">
                <a16:creationId xmlns:a16="http://schemas.microsoft.com/office/drawing/2014/main" id="{4B7C6FA7-08F4-0AB1-1651-28401F405B9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692533" y="4233453"/>
            <a:ext cx="596587" cy="544184"/>
          </a:xfrm>
          <a:prstGeom prst="rect">
            <a:avLst/>
          </a:prstGeom>
        </p:spPr>
      </p:pic>
      <p:pic>
        <p:nvPicPr>
          <p:cNvPr id="8" name="Picture 7">
            <a:extLst>
              <a:ext uri="{FF2B5EF4-FFF2-40B4-BE49-F238E27FC236}">
                <a16:creationId xmlns:a16="http://schemas.microsoft.com/office/drawing/2014/main" id="{D7D89DD1-4D09-C6A2-F2FC-C37B77D7E57E}"/>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2456178" y="4177336"/>
            <a:ext cx="613786" cy="605018"/>
          </a:xfrm>
          <a:prstGeom prst="rect">
            <a:avLst/>
          </a:prstGeom>
        </p:spPr>
      </p:pic>
      <p:pic>
        <p:nvPicPr>
          <p:cNvPr id="9" name="Picture 8">
            <a:extLst>
              <a:ext uri="{FF2B5EF4-FFF2-40B4-BE49-F238E27FC236}">
                <a16:creationId xmlns:a16="http://schemas.microsoft.com/office/drawing/2014/main" id="{5D8AA2CE-047F-51BB-5A13-FA202848EC3D}"/>
              </a:ext>
            </a:extLst>
          </p:cNvPr>
          <p:cNvPicPr>
            <a:picLocks noChangeAspect="1"/>
          </p:cNvPicPr>
          <p:nvPr/>
        </p:nvPicPr>
        <p:blipFill rotWithShape="1">
          <a:blip r:embed="rId5"/>
          <a:srcRect l="3252" r="5291"/>
          <a:stretch/>
        </p:blipFill>
        <p:spPr>
          <a:xfrm>
            <a:off x="6777781" y="1736520"/>
            <a:ext cx="1708338" cy="3554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D7B1F354-EF71-11E7-86C2-AA7C3D665E1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24743" y="2730757"/>
            <a:ext cx="1396485" cy="1396485"/>
          </a:xfrm>
          <a:prstGeom prst="rect">
            <a:avLst/>
          </a:prstGeom>
        </p:spPr>
      </p:pic>
    </p:spTree>
    <p:extLst>
      <p:ext uri="{BB962C8B-B14F-4D97-AF65-F5344CB8AC3E}">
        <p14:creationId xmlns:p14="http://schemas.microsoft.com/office/powerpoint/2010/main" val="22867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5A4A54C-029B-4D75-B9AB-CC2974667D5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277300" y="3524527"/>
            <a:ext cx="1510799" cy="772780"/>
          </a:xfrm>
          <a:prstGeom prst="rect">
            <a:avLst/>
          </a:prstGeom>
        </p:spPr>
      </p:pic>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Services</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25" name="Content Placeholder 2">
            <a:extLst>
              <a:ext uri="{FF2B5EF4-FFF2-40B4-BE49-F238E27FC236}">
                <a16:creationId xmlns:a16="http://schemas.microsoft.com/office/drawing/2014/main" id="{FEF75D5B-1B5E-4A6C-8C63-6C4AD706427D}"/>
              </a:ext>
            </a:extLst>
          </p:cNvPr>
          <p:cNvSpPr txBox="1">
            <a:spLocks/>
          </p:cNvSpPr>
          <p:nvPr/>
        </p:nvSpPr>
        <p:spPr>
          <a:xfrm>
            <a:off x="582201" y="1895345"/>
            <a:ext cx="4434416" cy="3719513"/>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884" lvl="1" indent="0">
              <a:buNone/>
            </a:pPr>
            <a:r>
              <a:rPr lang="en-US" sz="1800" dirty="0">
                <a:solidFill>
                  <a:srgbClr val="F8DA46"/>
                </a:solidFill>
                <a:latin typeface="Arial Black" panose="020B0A04020102020204" pitchFamily="34" charset="0"/>
                <a:ea typeface="Noto Sans Blk" panose="020B0A02040504020204" pitchFamily="34"/>
                <a:cs typeface="Noto Sans Blk" panose="020B0A02040504020204" pitchFamily="34"/>
              </a:rPr>
              <a:t>What We Offer</a:t>
            </a:r>
          </a:p>
          <a:p>
            <a:pPr marL="342884" lvl="1" indent="0">
              <a:spcBef>
                <a:spcPts val="0"/>
              </a:spcBef>
              <a:buNone/>
            </a:pPr>
            <a:endParaRPr lang="en-US" sz="900" b="1" u="sng" dirty="0">
              <a:latin typeface="Arial" panose="020B0604020202020204" pitchFamily="34" charset="0"/>
              <a:cs typeface="Arial" panose="020B0604020202020204" pitchFamily="34" charset="0"/>
            </a:endParaRPr>
          </a:p>
          <a:p>
            <a:pPr marL="342884" lvl="1" indent="0">
              <a:lnSpc>
                <a:spcPct val="150000"/>
              </a:lnSpc>
              <a:buNone/>
            </a:pPr>
            <a:r>
              <a:rPr lang="en-US" sz="1200" dirty="0">
                <a:solidFill>
                  <a:srgbClr val="3A3A3A"/>
                </a:solidFill>
                <a:latin typeface="Noto Sans" panose="020B0502040504020204" pitchFamily="34"/>
                <a:ea typeface="Noto Sans" panose="020B0502040504020204" pitchFamily="34"/>
                <a:cs typeface="Noto Sans" panose="020B0502040504020204" pitchFamily="34"/>
              </a:rPr>
              <a:t>Through a combination of impressive technology solutions and customer service, we provide objective sales support and proven program management, tailored to our clients’ individual needs, through a variety of models and resources. We offer 100% of the LPL Financial value proposition – adding these additional enhancements and our commitment to high-touch service in a more personal, one-on-one setting</a:t>
            </a:r>
            <a:r>
              <a:rPr lang="en-US" sz="1050" dirty="0">
                <a:solidFill>
                  <a:srgbClr val="3A3A3A"/>
                </a:solidFill>
                <a:latin typeface="Noto Sans" panose="020B0502040504020204" pitchFamily="34"/>
                <a:ea typeface="Noto Sans" panose="020B0502040504020204" pitchFamily="34"/>
                <a:cs typeface="Noto Sans" panose="020B0502040504020204" pitchFamily="34"/>
              </a:rPr>
              <a:t>.</a:t>
            </a:r>
          </a:p>
          <a:p>
            <a:pPr marL="342884" lvl="1" indent="0">
              <a:lnSpc>
                <a:spcPct val="150000"/>
              </a:lnSpc>
              <a:buNone/>
            </a:pPr>
            <a:br>
              <a:rPr lang="en-US" sz="1275" dirty="0"/>
            </a:br>
            <a:endParaRPr lang="en-US" sz="1200" dirty="0">
              <a:latin typeface="Arial" panose="020B0604020202020204" pitchFamily="34" charset="0"/>
              <a:cs typeface="Arial" panose="020B0604020202020204" pitchFamily="34" charset="0"/>
            </a:endParaRPr>
          </a:p>
          <a:p>
            <a:pPr lvl="3">
              <a:buFont typeface="+mj-lt"/>
              <a:buAutoNum type="arabicPeriod"/>
            </a:pPr>
            <a:endParaRPr lang="en-US" sz="1050" dirty="0">
              <a:latin typeface="Arial" panose="020B0604020202020204" pitchFamily="34" charset="0"/>
              <a:cs typeface="Arial" panose="020B0604020202020204" pitchFamily="34" charset="0"/>
            </a:endParaRPr>
          </a:p>
          <a:p>
            <a:pPr>
              <a:buFont typeface="Wingdings" pitchFamily="2" charset="2"/>
              <a:buChar char="§"/>
            </a:pPr>
            <a:endParaRPr lang="en-US" sz="1200" dirty="0">
              <a:solidFill>
                <a:schemeClr val="tx1">
                  <a:lumMod val="65000"/>
                  <a:lumOff val="35000"/>
                </a:schemeClr>
              </a:solidFill>
            </a:endParaRPr>
          </a:p>
        </p:txBody>
      </p:sp>
      <p:grpSp>
        <p:nvGrpSpPr>
          <p:cNvPr id="4" name="Group 3">
            <a:extLst>
              <a:ext uri="{FF2B5EF4-FFF2-40B4-BE49-F238E27FC236}">
                <a16:creationId xmlns:a16="http://schemas.microsoft.com/office/drawing/2014/main" id="{C55D02C6-A5F0-D7BA-D1A3-CF8DEE3CF720}"/>
              </a:ext>
            </a:extLst>
          </p:cNvPr>
          <p:cNvGrpSpPr/>
          <p:nvPr/>
        </p:nvGrpSpPr>
        <p:grpSpPr>
          <a:xfrm>
            <a:off x="5292638" y="2615313"/>
            <a:ext cx="1506899" cy="804956"/>
            <a:chOff x="5273343" y="1753380"/>
            <a:chExt cx="1506899" cy="804956"/>
          </a:xfrm>
        </p:grpSpPr>
        <p:pic>
          <p:nvPicPr>
            <p:cNvPr id="5" name="Picture 4">
              <a:extLst>
                <a:ext uri="{FF2B5EF4-FFF2-40B4-BE49-F238E27FC236}">
                  <a16:creationId xmlns:a16="http://schemas.microsoft.com/office/drawing/2014/main" id="{9DFBE445-9EE9-48B9-A43C-67973500097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3349" y="1756932"/>
              <a:ext cx="1506893" cy="801404"/>
            </a:xfrm>
            <a:prstGeom prst="rect">
              <a:avLst/>
            </a:prstGeom>
          </p:spPr>
        </p:pic>
        <p:sp>
          <p:nvSpPr>
            <p:cNvPr id="26" name="Rectangle 25">
              <a:extLst>
                <a:ext uri="{FF2B5EF4-FFF2-40B4-BE49-F238E27FC236}">
                  <a16:creationId xmlns:a16="http://schemas.microsoft.com/office/drawing/2014/main" id="{F752871A-4548-476D-BD34-938FDE961EC8}"/>
                </a:ext>
              </a:extLst>
            </p:cNvPr>
            <p:cNvSpPr/>
            <p:nvPr/>
          </p:nvSpPr>
          <p:spPr>
            <a:xfrm>
              <a:off x="5273343" y="1753380"/>
              <a:ext cx="1506894" cy="804956"/>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extBox 26">
            <a:extLst>
              <a:ext uri="{FF2B5EF4-FFF2-40B4-BE49-F238E27FC236}">
                <a16:creationId xmlns:a16="http://schemas.microsoft.com/office/drawing/2014/main" id="{AE5933A0-2A4A-4CC5-BCF8-91EE5C9C675B}"/>
              </a:ext>
            </a:extLst>
          </p:cNvPr>
          <p:cNvSpPr txBox="1"/>
          <p:nvPr/>
        </p:nvSpPr>
        <p:spPr>
          <a:xfrm>
            <a:off x="5371871" y="2631856"/>
            <a:ext cx="1359085" cy="769441"/>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Business Development, Recruiting &amp; Consulting</a:t>
            </a:r>
          </a:p>
        </p:txBody>
      </p:sp>
      <p:grpSp>
        <p:nvGrpSpPr>
          <p:cNvPr id="9" name="Group 8">
            <a:extLst>
              <a:ext uri="{FF2B5EF4-FFF2-40B4-BE49-F238E27FC236}">
                <a16:creationId xmlns:a16="http://schemas.microsoft.com/office/drawing/2014/main" id="{81130B7B-37D5-C57C-6F33-2A87BC0D58D0}"/>
              </a:ext>
            </a:extLst>
          </p:cNvPr>
          <p:cNvGrpSpPr/>
          <p:nvPr/>
        </p:nvGrpSpPr>
        <p:grpSpPr>
          <a:xfrm>
            <a:off x="6893418" y="4395988"/>
            <a:ext cx="1506901" cy="801405"/>
            <a:chOff x="6901810" y="1753380"/>
            <a:chExt cx="1506901" cy="801405"/>
          </a:xfrm>
        </p:grpSpPr>
        <p:pic>
          <p:nvPicPr>
            <p:cNvPr id="29" name="Picture 28">
              <a:extLst>
                <a:ext uri="{FF2B5EF4-FFF2-40B4-BE49-F238E27FC236}">
                  <a16:creationId xmlns:a16="http://schemas.microsoft.com/office/drawing/2014/main" id="{305288C6-7663-4DFF-AFFC-5F035B08E3C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901818" y="1753380"/>
              <a:ext cx="1506893" cy="801404"/>
            </a:xfrm>
            <a:prstGeom prst="rect">
              <a:avLst/>
            </a:prstGeom>
          </p:spPr>
        </p:pic>
        <p:sp>
          <p:nvSpPr>
            <p:cNvPr id="30" name="Rectangle 29">
              <a:extLst>
                <a:ext uri="{FF2B5EF4-FFF2-40B4-BE49-F238E27FC236}">
                  <a16:creationId xmlns:a16="http://schemas.microsoft.com/office/drawing/2014/main" id="{B9322EF6-F9CB-4AB7-8F49-CEC2339D95F9}"/>
                </a:ext>
              </a:extLst>
            </p:cNvPr>
            <p:cNvSpPr/>
            <p:nvPr/>
          </p:nvSpPr>
          <p:spPr>
            <a:xfrm>
              <a:off x="6901810" y="1753381"/>
              <a:ext cx="1506894" cy="801404"/>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1" name="TextBox 30">
              <a:extLst>
                <a:ext uri="{FF2B5EF4-FFF2-40B4-BE49-F238E27FC236}">
                  <a16:creationId xmlns:a16="http://schemas.microsoft.com/office/drawing/2014/main" id="{BC6C77F5-5783-459E-B86B-891E9E11E3B6}"/>
                </a:ext>
              </a:extLst>
            </p:cNvPr>
            <p:cNvSpPr txBox="1"/>
            <p:nvPr/>
          </p:nvSpPr>
          <p:spPr>
            <a:xfrm>
              <a:off x="7036502" y="1868403"/>
              <a:ext cx="1237510"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Onboarding &amp; Transition Support</a:t>
              </a:r>
            </a:p>
          </p:txBody>
        </p:sp>
      </p:grpSp>
      <p:grpSp>
        <p:nvGrpSpPr>
          <p:cNvPr id="21" name="Group 20">
            <a:extLst>
              <a:ext uri="{FF2B5EF4-FFF2-40B4-BE49-F238E27FC236}">
                <a16:creationId xmlns:a16="http://schemas.microsoft.com/office/drawing/2014/main" id="{44AA3230-5A96-C792-7361-5F875A4C4EC4}"/>
              </a:ext>
            </a:extLst>
          </p:cNvPr>
          <p:cNvGrpSpPr/>
          <p:nvPr/>
        </p:nvGrpSpPr>
        <p:grpSpPr>
          <a:xfrm>
            <a:off x="5297963" y="5281392"/>
            <a:ext cx="1506900" cy="777598"/>
            <a:chOff x="5273342" y="2651403"/>
            <a:chExt cx="1506900" cy="777598"/>
          </a:xfrm>
        </p:grpSpPr>
        <p:pic>
          <p:nvPicPr>
            <p:cNvPr id="35" name="Picture 34">
              <a:extLst>
                <a:ext uri="{FF2B5EF4-FFF2-40B4-BE49-F238E27FC236}">
                  <a16:creationId xmlns:a16="http://schemas.microsoft.com/office/drawing/2014/main" id="{5DC05828-C9F9-4BAC-8239-6294B738E37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273349" y="2653305"/>
              <a:ext cx="1506893" cy="775696"/>
            </a:xfrm>
            <a:prstGeom prst="rect">
              <a:avLst/>
            </a:prstGeom>
          </p:spPr>
        </p:pic>
        <p:sp>
          <p:nvSpPr>
            <p:cNvPr id="32" name="Rectangle 31">
              <a:extLst>
                <a:ext uri="{FF2B5EF4-FFF2-40B4-BE49-F238E27FC236}">
                  <a16:creationId xmlns:a16="http://schemas.microsoft.com/office/drawing/2014/main" id="{6B755658-65DD-4018-875E-B89358923D55}"/>
                </a:ext>
              </a:extLst>
            </p:cNvPr>
            <p:cNvSpPr/>
            <p:nvPr/>
          </p:nvSpPr>
          <p:spPr>
            <a:xfrm>
              <a:off x="5273342" y="2651403"/>
              <a:ext cx="1506894" cy="777598"/>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FE08020C-2157-4FEF-AE90-7BFA13424D75}"/>
                </a:ext>
              </a:extLst>
            </p:cNvPr>
            <p:cNvSpPr txBox="1"/>
            <p:nvPr/>
          </p:nvSpPr>
          <p:spPr>
            <a:xfrm>
              <a:off x="5408038" y="2850213"/>
              <a:ext cx="1237510"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Technology</a:t>
              </a:r>
            </a:p>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Consulting</a:t>
              </a:r>
            </a:p>
          </p:txBody>
        </p:sp>
      </p:grpSp>
      <p:grpSp>
        <p:nvGrpSpPr>
          <p:cNvPr id="23" name="Group 22">
            <a:extLst>
              <a:ext uri="{FF2B5EF4-FFF2-40B4-BE49-F238E27FC236}">
                <a16:creationId xmlns:a16="http://schemas.microsoft.com/office/drawing/2014/main" id="{D5B081FC-3AA3-FE44-90C2-6A4D756B0FB8}"/>
              </a:ext>
            </a:extLst>
          </p:cNvPr>
          <p:cNvGrpSpPr/>
          <p:nvPr/>
        </p:nvGrpSpPr>
        <p:grpSpPr>
          <a:xfrm>
            <a:off x="5273342" y="4378124"/>
            <a:ext cx="1525079" cy="819269"/>
            <a:chOff x="6883630" y="2615313"/>
            <a:chExt cx="1525079" cy="819269"/>
          </a:xfrm>
        </p:grpSpPr>
        <p:pic>
          <p:nvPicPr>
            <p:cNvPr id="46" name="Picture 45">
              <a:extLst>
                <a:ext uri="{FF2B5EF4-FFF2-40B4-BE49-F238E27FC236}">
                  <a16:creationId xmlns:a16="http://schemas.microsoft.com/office/drawing/2014/main" id="{5B517238-CC40-4927-BC02-DD663BC022D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846"/>
            <a:stretch/>
          </p:blipFill>
          <p:spPr>
            <a:xfrm>
              <a:off x="6883630" y="2653276"/>
              <a:ext cx="1525074" cy="781306"/>
            </a:xfrm>
            <a:prstGeom prst="rect">
              <a:avLst/>
            </a:prstGeom>
          </p:spPr>
        </p:pic>
        <p:sp>
          <p:nvSpPr>
            <p:cNvPr id="36" name="Rectangle 35">
              <a:extLst>
                <a:ext uri="{FF2B5EF4-FFF2-40B4-BE49-F238E27FC236}">
                  <a16:creationId xmlns:a16="http://schemas.microsoft.com/office/drawing/2014/main" id="{A719A6FF-4EEA-42F6-8E57-404E6B17B87F}"/>
                </a:ext>
              </a:extLst>
            </p:cNvPr>
            <p:cNvSpPr/>
            <p:nvPr/>
          </p:nvSpPr>
          <p:spPr>
            <a:xfrm>
              <a:off x="6893959" y="2615313"/>
              <a:ext cx="1514750" cy="811785"/>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TextBox 36">
              <a:extLst>
                <a:ext uri="{FF2B5EF4-FFF2-40B4-BE49-F238E27FC236}">
                  <a16:creationId xmlns:a16="http://schemas.microsoft.com/office/drawing/2014/main" id="{F7F391DA-3786-4387-A87C-F2DB31DB6FF6}"/>
                </a:ext>
              </a:extLst>
            </p:cNvPr>
            <p:cNvSpPr txBox="1"/>
            <p:nvPr/>
          </p:nvSpPr>
          <p:spPr>
            <a:xfrm>
              <a:off x="7022250" y="2755982"/>
              <a:ext cx="1237510"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Marketing &amp; Design</a:t>
              </a:r>
            </a:p>
          </p:txBody>
        </p:sp>
      </p:grpSp>
      <p:sp>
        <p:nvSpPr>
          <p:cNvPr id="38" name="Rectangle 37">
            <a:extLst>
              <a:ext uri="{FF2B5EF4-FFF2-40B4-BE49-F238E27FC236}">
                <a16:creationId xmlns:a16="http://schemas.microsoft.com/office/drawing/2014/main" id="{B21F3BF7-A94C-4B4B-9C38-C157D4FC5FAE}"/>
              </a:ext>
            </a:extLst>
          </p:cNvPr>
          <p:cNvSpPr/>
          <p:nvPr/>
        </p:nvSpPr>
        <p:spPr>
          <a:xfrm>
            <a:off x="5273346" y="3521610"/>
            <a:ext cx="1514750" cy="775697"/>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05B0BA11-CE91-432F-9CA7-D11353BF8272}"/>
              </a:ext>
            </a:extLst>
          </p:cNvPr>
          <p:cNvSpPr txBox="1"/>
          <p:nvPr/>
        </p:nvSpPr>
        <p:spPr>
          <a:xfrm>
            <a:off x="5408038" y="3640089"/>
            <a:ext cx="1237510"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Compliance &amp; Supervision</a:t>
            </a:r>
          </a:p>
        </p:txBody>
      </p:sp>
      <p:grpSp>
        <p:nvGrpSpPr>
          <p:cNvPr id="22" name="Group 21">
            <a:extLst>
              <a:ext uri="{FF2B5EF4-FFF2-40B4-BE49-F238E27FC236}">
                <a16:creationId xmlns:a16="http://schemas.microsoft.com/office/drawing/2014/main" id="{15FA1756-C514-7C23-EACB-D9F684069E18}"/>
              </a:ext>
            </a:extLst>
          </p:cNvPr>
          <p:cNvGrpSpPr/>
          <p:nvPr/>
        </p:nvGrpSpPr>
        <p:grpSpPr>
          <a:xfrm>
            <a:off x="6885569" y="2608918"/>
            <a:ext cx="1515287" cy="815045"/>
            <a:chOff x="6901811" y="3522933"/>
            <a:chExt cx="1515287" cy="815045"/>
          </a:xfrm>
        </p:grpSpPr>
        <p:pic>
          <p:nvPicPr>
            <p:cNvPr id="43" name="Picture 42">
              <a:extLst>
                <a:ext uri="{FF2B5EF4-FFF2-40B4-BE49-F238E27FC236}">
                  <a16:creationId xmlns:a16="http://schemas.microsoft.com/office/drawing/2014/main" id="{1DACF7A2-62F0-41E5-BFC0-60733389C003}"/>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6901811" y="3529093"/>
              <a:ext cx="1506894" cy="754262"/>
            </a:xfrm>
            <a:prstGeom prst="rect">
              <a:avLst/>
            </a:prstGeom>
          </p:spPr>
        </p:pic>
        <p:sp>
          <p:nvSpPr>
            <p:cNvPr id="40" name="Rectangle 39">
              <a:extLst>
                <a:ext uri="{FF2B5EF4-FFF2-40B4-BE49-F238E27FC236}">
                  <a16:creationId xmlns:a16="http://schemas.microsoft.com/office/drawing/2014/main" id="{C4E2F4AA-976D-455D-80FC-BC5F020A93BC}"/>
                </a:ext>
              </a:extLst>
            </p:cNvPr>
            <p:cNvSpPr/>
            <p:nvPr/>
          </p:nvSpPr>
          <p:spPr>
            <a:xfrm>
              <a:off x="6902348" y="3522933"/>
              <a:ext cx="1514750" cy="815045"/>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TextBox 40">
              <a:extLst>
                <a:ext uri="{FF2B5EF4-FFF2-40B4-BE49-F238E27FC236}">
                  <a16:creationId xmlns:a16="http://schemas.microsoft.com/office/drawing/2014/main" id="{8118E34E-4067-4BC2-9F05-6BF9CBB876D3}"/>
                </a:ext>
              </a:extLst>
            </p:cNvPr>
            <p:cNvSpPr txBox="1"/>
            <p:nvPr/>
          </p:nvSpPr>
          <p:spPr>
            <a:xfrm>
              <a:off x="6975719" y="3673700"/>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Commissions &amp; Accounting</a:t>
              </a:r>
            </a:p>
          </p:txBody>
        </p:sp>
      </p:grpSp>
      <p:grpSp>
        <p:nvGrpSpPr>
          <p:cNvPr id="47" name="Group 46">
            <a:extLst>
              <a:ext uri="{FF2B5EF4-FFF2-40B4-BE49-F238E27FC236}">
                <a16:creationId xmlns:a16="http://schemas.microsoft.com/office/drawing/2014/main" id="{BA88439E-60C1-101B-DD48-081F2CFC6999}"/>
              </a:ext>
            </a:extLst>
          </p:cNvPr>
          <p:cNvGrpSpPr/>
          <p:nvPr/>
        </p:nvGrpSpPr>
        <p:grpSpPr>
          <a:xfrm>
            <a:off x="6904675" y="5279570"/>
            <a:ext cx="1514750" cy="779420"/>
            <a:chOff x="6908797" y="4371459"/>
            <a:chExt cx="1514750" cy="779420"/>
          </a:xfrm>
        </p:grpSpPr>
        <p:pic>
          <p:nvPicPr>
            <p:cNvPr id="17" name="Picture 16">
              <a:extLst>
                <a:ext uri="{FF2B5EF4-FFF2-40B4-BE49-F238E27FC236}">
                  <a16:creationId xmlns:a16="http://schemas.microsoft.com/office/drawing/2014/main" id="{CA4539AA-8F8B-EF66-A3D3-2D32F05C0FB0}"/>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919125" y="4379690"/>
              <a:ext cx="1496027" cy="771189"/>
            </a:xfrm>
            <a:prstGeom prst="rect">
              <a:avLst/>
            </a:prstGeom>
            <a:ln>
              <a:noFill/>
            </a:ln>
            <a:effectLst>
              <a:outerShdw blurRad="190500" algn="tl" rotWithShape="0">
                <a:srgbClr val="000000">
                  <a:alpha val="70000"/>
                </a:srgbClr>
              </a:outerShdw>
            </a:effectLst>
          </p:spPr>
        </p:pic>
        <p:sp>
          <p:nvSpPr>
            <p:cNvPr id="13" name="Rectangle 12">
              <a:extLst>
                <a:ext uri="{FF2B5EF4-FFF2-40B4-BE49-F238E27FC236}">
                  <a16:creationId xmlns:a16="http://schemas.microsoft.com/office/drawing/2014/main" id="{C3CBC279-43B0-70CA-B80A-294D264106E7}"/>
                </a:ext>
              </a:extLst>
            </p:cNvPr>
            <p:cNvSpPr/>
            <p:nvPr/>
          </p:nvSpPr>
          <p:spPr>
            <a:xfrm>
              <a:off x="6908797" y="4371459"/>
              <a:ext cx="1514750" cy="777597"/>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506BA07A-6071-F10D-F99F-F95AFBF5FD04}"/>
                </a:ext>
              </a:extLst>
            </p:cNvPr>
            <p:cNvSpPr txBox="1"/>
            <p:nvPr/>
          </p:nvSpPr>
          <p:spPr>
            <a:xfrm>
              <a:off x="6974316" y="4509275"/>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Virtual Admin Services</a:t>
              </a:r>
            </a:p>
          </p:txBody>
        </p:sp>
      </p:grpSp>
      <p:grpSp>
        <p:nvGrpSpPr>
          <p:cNvPr id="50" name="Group 49">
            <a:extLst>
              <a:ext uri="{FF2B5EF4-FFF2-40B4-BE49-F238E27FC236}">
                <a16:creationId xmlns:a16="http://schemas.microsoft.com/office/drawing/2014/main" id="{F6D1C7F5-8997-2F77-7483-9DBA01B6878E}"/>
              </a:ext>
            </a:extLst>
          </p:cNvPr>
          <p:cNvGrpSpPr/>
          <p:nvPr/>
        </p:nvGrpSpPr>
        <p:grpSpPr>
          <a:xfrm>
            <a:off x="5273342" y="1718101"/>
            <a:ext cx="1514750" cy="847627"/>
            <a:chOff x="5273342" y="1718101"/>
            <a:chExt cx="1514750" cy="847627"/>
          </a:xfrm>
        </p:grpSpPr>
        <p:pic>
          <p:nvPicPr>
            <p:cNvPr id="49" name="Picture 48">
              <a:extLst>
                <a:ext uri="{FF2B5EF4-FFF2-40B4-BE49-F238E27FC236}">
                  <a16:creationId xmlns:a16="http://schemas.microsoft.com/office/drawing/2014/main" id="{82D651FF-005F-401B-17CB-0A72009EF06D}"/>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280207" y="1718101"/>
              <a:ext cx="1506893" cy="847627"/>
            </a:xfrm>
            <a:prstGeom prst="rect">
              <a:avLst/>
            </a:prstGeom>
          </p:spPr>
        </p:pic>
        <p:sp>
          <p:nvSpPr>
            <p:cNvPr id="6" name="Rectangle 5">
              <a:extLst>
                <a:ext uri="{FF2B5EF4-FFF2-40B4-BE49-F238E27FC236}">
                  <a16:creationId xmlns:a16="http://schemas.microsoft.com/office/drawing/2014/main" id="{E5961F72-6647-0E57-2979-DDAC24410763}"/>
                </a:ext>
              </a:extLst>
            </p:cNvPr>
            <p:cNvSpPr/>
            <p:nvPr/>
          </p:nvSpPr>
          <p:spPr>
            <a:xfrm>
              <a:off x="5273342" y="1725167"/>
              <a:ext cx="1514750" cy="833093"/>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2B88D3A7-FCA8-8B82-7C5B-7C234764DE38}"/>
                </a:ext>
              </a:extLst>
            </p:cNvPr>
            <p:cNvSpPr txBox="1"/>
            <p:nvPr/>
          </p:nvSpPr>
          <p:spPr>
            <a:xfrm>
              <a:off x="5353695" y="1901392"/>
              <a:ext cx="1359085" cy="430887"/>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Advisor  Development</a:t>
              </a:r>
            </a:p>
          </p:txBody>
        </p:sp>
      </p:grpSp>
      <p:grpSp>
        <p:nvGrpSpPr>
          <p:cNvPr id="12" name="Group 11">
            <a:extLst>
              <a:ext uri="{FF2B5EF4-FFF2-40B4-BE49-F238E27FC236}">
                <a16:creationId xmlns:a16="http://schemas.microsoft.com/office/drawing/2014/main" id="{AA56A545-8AA9-87B9-2B9C-19B9F587007C}"/>
              </a:ext>
            </a:extLst>
          </p:cNvPr>
          <p:cNvGrpSpPr/>
          <p:nvPr/>
        </p:nvGrpSpPr>
        <p:grpSpPr>
          <a:xfrm>
            <a:off x="6883630" y="1723344"/>
            <a:ext cx="1516689" cy="807466"/>
            <a:chOff x="6908797" y="5276818"/>
            <a:chExt cx="1516689" cy="807466"/>
          </a:xfrm>
        </p:grpSpPr>
        <p:pic>
          <p:nvPicPr>
            <p:cNvPr id="18" name="Picture 17">
              <a:extLst>
                <a:ext uri="{FF2B5EF4-FFF2-40B4-BE49-F238E27FC236}">
                  <a16:creationId xmlns:a16="http://schemas.microsoft.com/office/drawing/2014/main" id="{9836146F-AED9-F74F-6BE8-FF0FA9980C81}"/>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910736" y="5278641"/>
              <a:ext cx="1514750" cy="805643"/>
            </a:xfrm>
            <a:prstGeom prst="rect">
              <a:avLst/>
            </a:prstGeom>
          </p:spPr>
        </p:pic>
        <p:sp>
          <p:nvSpPr>
            <p:cNvPr id="19" name="Rectangle 18">
              <a:extLst>
                <a:ext uri="{FF2B5EF4-FFF2-40B4-BE49-F238E27FC236}">
                  <a16:creationId xmlns:a16="http://schemas.microsoft.com/office/drawing/2014/main" id="{E95E9F7A-802A-87A4-3F76-BDF7145A040A}"/>
                </a:ext>
              </a:extLst>
            </p:cNvPr>
            <p:cNvSpPr/>
            <p:nvPr/>
          </p:nvSpPr>
          <p:spPr>
            <a:xfrm>
              <a:off x="6908797" y="5276818"/>
              <a:ext cx="1514750" cy="807466"/>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extBox 19">
            <a:extLst>
              <a:ext uri="{FF2B5EF4-FFF2-40B4-BE49-F238E27FC236}">
                <a16:creationId xmlns:a16="http://schemas.microsoft.com/office/drawing/2014/main" id="{1D5CFA70-BF33-5E54-174C-B24D5E5AF0F7}"/>
              </a:ext>
            </a:extLst>
          </p:cNvPr>
          <p:cNvSpPr txBox="1"/>
          <p:nvPr/>
        </p:nvSpPr>
        <p:spPr>
          <a:xfrm>
            <a:off x="6982508" y="1811846"/>
            <a:ext cx="1359085" cy="600164"/>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Advisor &amp; Institution</a:t>
            </a:r>
          </a:p>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Training</a:t>
            </a:r>
          </a:p>
        </p:txBody>
      </p:sp>
      <p:grpSp>
        <p:nvGrpSpPr>
          <p:cNvPr id="51" name="Group 50">
            <a:extLst>
              <a:ext uri="{FF2B5EF4-FFF2-40B4-BE49-F238E27FC236}">
                <a16:creationId xmlns:a16="http://schemas.microsoft.com/office/drawing/2014/main" id="{E030D320-DFE1-B6B9-7F4F-6A86C09664C1}"/>
              </a:ext>
            </a:extLst>
          </p:cNvPr>
          <p:cNvGrpSpPr/>
          <p:nvPr/>
        </p:nvGrpSpPr>
        <p:grpSpPr>
          <a:xfrm>
            <a:off x="6881312" y="3508296"/>
            <a:ext cx="1514750" cy="791720"/>
            <a:chOff x="5273342" y="1718101"/>
            <a:chExt cx="1514750" cy="850536"/>
          </a:xfrm>
        </p:grpSpPr>
        <p:pic>
          <p:nvPicPr>
            <p:cNvPr id="52" name="Picture 51">
              <a:extLst>
                <a:ext uri="{FF2B5EF4-FFF2-40B4-BE49-F238E27FC236}">
                  <a16:creationId xmlns:a16="http://schemas.microsoft.com/office/drawing/2014/main" id="{DCDF1D12-B35C-2C05-CC5B-0B3C3212BA4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280207" y="1718101"/>
              <a:ext cx="1506893" cy="847627"/>
            </a:xfrm>
            <a:prstGeom prst="rect">
              <a:avLst/>
            </a:prstGeom>
          </p:spPr>
        </p:pic>
        <p:sp>
          <p:nvSpPr>
            <p:cNvPr id="53" name="Rectangle 52">
              <a:extLst>
                <a:ext uri="{FF2B5EF4-FFF2-40B4-BE49-F238E27FC236}">
                  <a16:creationId xmlns:a16="http://schemas.microsoft.com/office/drawing/2014/main" id="{34A1BC4F-0EBD-9BB1-D95C-6E71F5F832EF}"/>
                </a:ext>
              </a:extLst>
            </p:cNvPr>
            <p:cNvSpPr/>
            <p:nvPr/>
          </p:nvSpPr>
          <p:spPr>
            <a:xfrm>
              <a:off x="5273342" y="1725168"/>
              <a:ext cx="1514750" cy="830189"/>
            </a:xfrm>
            <a:prstGeom prst="rect">
              <a:avLst/>
            </a:prstGeom>
            <a:solidFill>
              <a:srgbClr val="003B71">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TextBox 53">
              <a:extLst>
                <a:ext uri="{FF2B5EF4-FFF2-40B4-BE49-F238E27FC236}">
                  <a16:creationId xmlns:a16="http://schemas.microsoft.com/office/drawing/2014/main" id="{E5AC7ED1-04AD-4804-CC2C-1BBFED138AA5}"/>
                </a:ext>
              </a:extLst>
            </p:cNvPr>
            <p:cNvSpPr txBox="1"/>
            <p:nvPr/>
          </p:nvSpPr>
          <p:spPr>
            <a:xfrm>
              <a:off x="5362224" y="1742035"/>
              <a:ext cx="1359085" cy="826602"/>
            </a:xfrm>
            <a:prstGeom prst="rect">
              <a:avLst/>
            </a:prstGeom>
            <a:noFill/>
          </p:spPr>
          <p:txBody>
            <a:bodyPr wrap="square" rtlCol="0">
              <a:spAutoFit/>
            </a:bodyPr>
            <a:lstStyle/>
            <a:p>
              <a:pPr algn="ctr"/>
              <a:r>
                <a:rPr lang="en-US" sz="1100" b="1" dirty="0">
                  <a:solidFill>
                    <a:schemeClr val="bg1"/>
                  </a:solidFill>
                  <a:latin typeface="Arial Black" panose="020B0A04020102020204" pitchFamily="34" charset="0"/>
                  <a:ea typeface="Noto Sans" panose="020B0502040504020204" pitchFamily="34"/>
                  <a:cs typeface="Noto Sans" panose="020B0502040504020204" pitchFamily="34"/>
                </a:rPr>
                <a:t>M&amp;A &amp; Succession Planning Consulting</a:t>
              </a:r>
            </a:p>
          </p:txBody>
        </p:sp>
      </p:grpSp>
    </p:spTree>
    <p:extLst>
      <p:ext uri="{BB962C8B-B14F-4D97-AF65-F5344CB8AC3E}">
        <p14:creationId xmlns:p14="http://schemas.microsoft.com/office/powerpoint/2010/main" val="170369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The Power of Partnership</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5" name="Isosceles Triangle 4">
            <a:extLst>
              <a:ext uri="{FF2B5EF4-FFF2-40B4-BE49-F238E27FC236}">
                <a16:creationId xmlns:a16="http://schemas.microsoft.com/office/drawing/2014/main" id="{FE06D592-9191-4EC6-80C1-9899EA83CA9C}"/>
              </a:ext>
            </a:extLst>
          </p:cNvPr>
          <p:cNvSpPr/>
          <p:nvPr/>
        </p:nvSpPr>
        <p:spPr>
          <a:xfrm>
            <a:off x="1804294" y="2471640"/>
            <a:ext cx="5501585" cy="2884688"/>
          </a:xfrm>
          <a:prstGeom prst="triangle">
            <a:avLst>
              <a:gd name="adj" fmla="val 52216"/>
            </a:avLst>
          </a:prstGeom>
          <a:noFill/>
          <a:ln>
            <a:solidFill>
              <a:srgbClr val="003E73"/>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1D05BA17-991D-4112-AA78-8499785DB597}"/>
              </a:ext>
            </a:extLst>
          </p:cNvPr>
          <p:cNvSpPr txBox="1"/>
          <p:nvPr/>
        </p:nvSpPr>
        <p:spPr>
          <a:xfrm>
            <a:off x="3561598" y="4046561"/>
            <a:ext cx="2020817" cy="657872"/>
          </a:xfrm>
          <a:prstGeom prst="rect">
            <a:avLst/>
          </a:prstGeom>
          <a:noFill/>
        </p:spPr>
        <p:txBody>
          <a:bodyPr wrap="square" rtlCol="0">
            <a:spAutoFit/>
          </a:bodyPr>
          <a:lstStyle/>
          <a:p>
            <a:pPr algn="ctr"/>
            <a:r>
              <a:rPr lang="en-US" sz="1350" b="1" dirty="0">
                <a:solidFill>
                  <a:srgbClr val="0F406A"/>
                </a:solidFill>
                <a:latin typeface="Arial" panose="020B0604020202020204" pitchFamily="34" charset="0"/>
                <a:ea typeface="Noto Sans" panose="020B0502040504020204" pitchFamily="34"/>
                <a:cs typeface="Arial" panose="020B0604020202020204" pitchFamily="34" charset="0"/>
              </a:rPr>
              <a:t>LPL Financial</a:t>
            </a:r>
          </a:p>
          <a:p>
            <a:pPr algn="ctr"/>
            <a:r>
              <a:rPr lang="en-US" sz="975" dirty="0">
                <a:solidFill>
                  <a:srgbClr val="0F406A"/>
                </a:solidFill>
                <a:latin typeface="Arial" panose="020B0604020202020204" pitchFamily="34" charset="0"/>
                <a:ea typeface="Noto Sans" panose="020B0502040504020204" pitchFamily="34"/>
                <a:cs typeface="Arial" panose="020B0604020202020204" pitchFamily="34" charset="0"/>
              </a:rPr>
              <a:t>Base Value Proposition</a:t>
            </a:r>
          </a:p>
          <a:p>
            <a:pPr algn="ctr"/>
            <a:endParaRPr lang="en-US" sz="1350" dirty="0">
              <a:solidFill>
                <a:prstClr val="black"/>
              </a:solidFill>
            </a:endParaRPr>
          </a:p>
        </p:txBody>
      </p:sp>
      <p:sp>
        <p:nvSpPr>
          <p:cNvPr id="7" name="Rectangle 6">
            <a:extLst>
              <a:ext uri="{FF2B5EF4-FFF2-40B4-BE49-F238E27FC236}">
                <a16:creationId xmlns:a16="http://schemas.microsoft.com/office/drawing/2014/main" id="{92587261-054C-4157-A14F-04580B4D26D9}"/>
              </a:ext>
            </a:extLst>
          </p:cNvPr>
          <p:cNvSpPr/>
          <p:nvPr/>
        </p:nvSpPr>
        <p:spPr>
          <a:xfrm>
            <a:off x="2722183" y="4459294"/>
            <a:ext cx="1935736" cy="842538"/>
          </a:xfrm>
          <a:prstGeom prst="rect">
            <a:avLst/>
          </a:prstGeom>
        </p:spPr>
        <p:txBody>
          <a:bodyPr wrap="square">
            <a:spAutoFit/>
          </a:bodyPr>
          <a:lstStyle/>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All Broker/Dealer, RIA,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Insurance Services</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Operations Support</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Compliance</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Technology</a:t>
            </a:r>
          </a:p>
        </p:txBody>
      </p:sp>
      <p:sp>
        <p:nvSpPr>
          <p:cNvPr id="8" name="TextBox 7">
            <a:extLst>
              <a:ext uri="{FF2B5EF4-FFF2-40B4-BE49-F238E27FC236}">
                <a16:creationId xmlns:a16="http://schemas.microsoft.com/office/drawing/2014/main" id="{A17CF475-0FB1-4688-98DB-622F8C07F214}"/>
              </a:ext>
            </a:extLst>
          </p:cNvPr>
          <p:cNvSpPr txBox="1"/>
          <p:nvPr/>
        </p:nvSpPr>
        <p:spPr>
          <a:xfrm>
            <a:off x="4471928" y="4466695"/>
            <a:ext cx="2451818" cy="842538"/>
          </a:xfrm>
          <a:prstGeom prst="rect">
            <a:avLst/>
          </a:prstGeom>
          <a:noFill/>
        </p:spPr>
        <p:txBody>
          <a:bodyPr wrap="square" rtlCol="0">
            <a:spAutoFit/>
          </a:bodyPr>
          <a:lstStyle/>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Core Marketing Support</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Business Consulting</a:t>
            </a:r>
          </a:p>
          <a:p>
            <a:pPr marL="214303" indent="-214303">
              <a:buFont typeface="Wingdings" panose="05000000000000000000" pitchFamily="2" charset="2"/>
              <a:buChar char="§"/>
            </a:pP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Indemnifies financial institution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for all Securities, RIA, </a:t>
            </a:r>
            <a:br>
              <a:rPr lang="en-US" sz="975" dirty="0">
                <a:solidFill>
                  <a:srgbClr val="56565A"/>
                </a:solidFill>
                <a:latin typeface="Arial" panose="020B0604020202020204" pitchFamily="34" charset="0"/>
                <a:ea typeface="Noto Sans" panose="020B0502040504020204" pitchFamily="34"/>
                <a:cs typeface="Arial" panose="020B0604020202020204" pitchFamily="34" charset="0"/>
              </a:rPr>
            </a:br>
            <a:r>
              <a:rPr lang="en-US" sz="975" dirty="0">
                <a:solidFill>
                  <a:srgbClr val="56565A"/>
                </a:solidFill>
                <a:latin typeface="Arial" panose="020B0604020202020204" pitchFamily="34" charset="0"/>
                <a:ea typeface="Noto Sans" panose="020B0502040504020204" pitchFamily="34"/>
                <a:cs typeface="Arial" panose="020B0604020202020204" pitchFamily="34" charset="0"/>
              </a:rPr>
              <a:t>and Insurance activities</a:t>
            </a:r>
          </a:p>
        </p:txBody>
      </p:sp>
      <p:sp>
        <p:nvSpPr>
          <p:cNvPr id="16" name="Rectangle 15">
            <a:extLst>
              <a:ext uri="{FF2B5EF4-FFF2-40B4-BE49-F238E27FC236}">
                <a16:creationId xmlns:a16="http://schemas.microsoft.com/office/drawing/2014/main" id="{D29C3014-431A-42CB-9CFC-30048B5BE905}"/>
              </a:ext>
            </a:extLst>
          </p:cNvPr>
          <p:cNvSpPr/>
          <p:nvPr/>
        </p:nvSpPr>
        <p:spPr bwMode="auto">
          <a:xfrm>
            <a:off x="1985094" y="2231420"/>
            <a:ext cx="5198005" cy="1719183"/>
          </a:xfrm>
          <a:prstGeom prst="rect">
            <a:avLst/>
          </a:prstGeom>
          <a:solidFill>
            <a:srgbClr val="F8DA46"/>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spcBef>
                <a:spcPct val="20000"/>
              </a:spcBef>
              <a:buFontTx/>
              <a:buChar char="•"/>
            </a:pPr>
            <a:endParaRPr lang="en-US" sz="750">
              <a:solidFill>
                <a:prstClr val="black"/>
              </a:solidFill>
            </a:endParaRPr>
          </a:p>
        </p:txBody>
      </p:sp>
      <p:sp>
        <p:nvSpPr>
          <p:cNvPr id="17" name="Freeform 9">
            <a:extLst>
              <a:ext uri="{FF2B5EF4-FFF2-40B4-BE49-F238E27FC236}">
                <a16:creationId xmlns:a16="http://schemas.microsoft.com/office/drawing/2014/main" id="{5EC550E9-AD8C-410F-BFB6-E222A7C821B0}"/>
              </a:ext>
            </a:extLst>
          </p:cNvPr>
          <p:cNvSpPr/>
          <p:nvPr/>
        </p:nvSpPr>
        <p:spPr>
          <a:xfrm>
            <a:off x="2139106" y="2697560"/>
            <a:ext cx="2626319" cy="1349006"/>
          </a:xfrm>
          <a:custGeom>
            <a:avLst/>
            <a:gdLst>
              <a:gd name="connsiteX0" fmla="*/ 0 w 2717074"/>
              <a:gd name="connsiteY0" fmla="*/ 164922 h 989511"/>
              <a:gd name="connsiteX1" fmla="*/ 48305 w 2717074"/>
              <a:gd name="connsiteY1" fmla="*/ 48305 h 989511"/>
              <a:gd name="connsiteX2" fmla="*/ 164923 w 2717074"/>
              <a:gd name="connsiteY2" fmla="*/ 1 h 989511"/>
              <a:gd name="connsiteX3" fmla="*/ 2552152 w 2717074"/>
              <a:gd name="connsiteY3" fmla="*/ 0 h 989511"/>
              <a:gd name="connsiteX4" fmla="*/ 2668769 w 2717074"/>
              <a:gd name="connsiteY4" fmla="*/ 48305 h 989511"/>
              <a:gd name="connsiteX5" fmla="*/ 2717073 w 2717074"/>
              <a:gd name="connsiteY5" fmla="*/ 164923 h 989511"/>
              <a:gd name="connsiteX6" fmla="*/ 2717074 w 2717074"/>
              <a:gd name="connsiteY6" fmla="*/ 824589 h 989511"/>
              <a:gd name="connsiteX7" fmla="*/ 2668769 w 2717074"/>
              <a:gd name="connsiteY7" fmla="*/ 941206 h 989511"/>
              <a:gd name="connsiteX8" fmla="*/ 2552151 w 2717074"/>
              <a:gd name="connsiteY8" fmla="*/ 989511 h 989511"/>
              <a:gd name="connsiteX9" fmla="*/ 164922 w 2717074"/>
              <a:gd name="connsiteY9" fmla="*/ 989511 h 989511"/>
              <a:gd name="connsiteX10" fmla="*/ 48305 w 2717074"/>
              <a:gd name="connsiteY10" fmla="*/ 941206 h 989511"/>
              <a:gd name="connsiteX11" fmla="*/ 1 w 2717074"/>
              <a:gd name="connsiteY11" fmla="*/ 824588 h 989511"/>
              <a:gd name="connsiteX12" fmla="*/ 0 w 2717074"/>
              <a:gd name="connsiteY12" fmla="*/ 164922 h 9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17074" h="989511">
                <a:moveTo>
                  <a:pt x="0" y="164922"/>
                </a:moveTo>
                <a:cubicBezTo>
                  <a:pt x="0" y="121182"/>
                  <a:pt x="17376" y="79233"/>
                  <a:pt x="48305" y="48305"/>
                </a:cubicBezTo>
                <a:cubicBezTo>
                  <a:pt x="79234" y="17376"/>
                  <a:pt x="121183" y="1"/>
                  <a:pt x="164923" y="1"/>
                </a:cubicBezTo>
                <a:lnTo>
                  <a:pt x="2552152" y="0"/>
                </a:lnTo>
                <a:cubicBezTo>
                  <a:pt x="2595892" y="0"/>
                  <a:pt x="2637841" y="17376"/>
                  <a:pt x="2668769" y="48305"/>
                </a:cubicBezTo>
                <a:cubicBezTo>
                  <a:pt x="2699698" y="79234"/>
                  <a:pt x="2717073" y="121183"/>
                  <a:pt x="2717073" y="164923"/>
                </a:cubicBezTo>
                <a:cubicBezTo>
                  <a:pt x="2717073" y="384812"/>
                  <a:pt x="2717074" y="604700"/>
                  <a:pt x="2717074" y="824589"/>
                </a:cubicBezTo>
                <a:cubicBezTo>
                  <a:pt x="2717074" y="868329"/>
                  <a:pt x="2699698" y="910278"/>
                  <a:pt x="2668769" y="941206"/>
                </a:cubicBezTo>
                <a:cubicBezTo>
                  <a:pt x="2637840" y="972135"/>
                  <a:pt x="2595892" y="989511"/>
                  <a:pt x="2552151" y="989511"/>
                </a:cubicBezTo>
                <a:lnTo>
                  <a:pt x="164922" y="989511"/>
                </a:lnTo>
                <a:cubicBezTo>
                  <a:pt x="121182" y="989511"/>
                  <a:pt x="79233" y="972135"/>
                  <a:pt x="48305" y="941206"/>
                </a:cubicBezTo>
                <a:cubicBezTo>
                  <a:pt x="17376" y="910277"/>
                  <a:pt x="1" y="868328"/>
                  <a:pt x="1" y="824588"/>
                </a:cubicBezTo>
                <a:cubicBezTo>
                  <a:pt x="1" y="604699"/>
                  <a:pt x="0" y="384811"/>
                  <a:pt x="0" y="164922"/>
                </a:cubicBezTo>
                <a:close/>
              </a:path>
            </a:pathLst>
          </a:cu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7663" tIns="87663" rIns="87663" bIns="87663" spcCol="1270" anchor="t" anchorCtr="0"/>
          <a:lstStyle/>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Total support staff exceeding 50 </a:t>
            </a:r>
            <a:r>
              <a:rPr lang="en-US" sz="825" dirty="0">
                <a:solidFill>
                  <a:srgbClr val="003B71"/>
                </a:solidFill>
                <a:latin typeface="Arial" panose="020B0604020202020204" pitchFamily="34" charset="0"/>
                <a:ea typeface="Noto Sans" panose="020B0502040504020204" pitchFamily="34"/>
                <a:cs typeface="Arial" panose="020B0604020202020204" pitchFamily="34" charset="0"/>
              </a:rPr>
              <a:t>(excluding financial advisors &amp; assistants) </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Field sales/business consulting</a:t>
            </a:r>
            <a:br>
              <a:rPr lang="en-US" sz="1050" dirty="0">
                <a:solidFill>
                  <a:srgbClr val="003B71"/>
                </a:solidFill>
                <a:latin typeface="Arial" panose="020B0604020202020204" pitchFamily="34" charset="0"/>
                <a:ea typeface="Noto Sans" panose="020B0502040504020204" pitchFamily="34"/>
                <a:cs typeface="Arial" panose="020B0604020202020204" pitchFamily="34" charset="0"/>
              </a:rPr>
            </a:b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team of 17 </a:t>
            </a:r>
            <a:r>
              <a:rPr lang="en-US" sz="825" dirty="0">
                <a:solidFill>
                  <a:srgbClr val="003B71"/>
                </a:solidFill>
                <a:latin typeface="Arial" panose="020B0604020202020204" pitchFamily="34" charset="0"/>
                <a:ea typeface="Noto Sans" panose="020B0502040504020204" pitchFamily="34"/>
                <a:cs typeface="Arial" panose="020B0604020202020204" pitchFamily="34" charset="0"/>
              </a:rPr>
              <a:t>(included in above)</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OSJ team of 9</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3 marketing professionals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Recruiting support</a:t>
            </a:r>
          </a:p>
        </p:txBody>
      </p:sp>
      <p:sp>
        <p:nvSpPr>
          <p:cNvPr id="18" name="TextBox 17">
            <a:extLst>
              <a:ext uri="{FF2B5EF4-FFF2-40B4-BE49-F238E27FC236}">
                <a16:creationId xmlns:a16="http://schemas.microsoft.com/office/drawing/2014/main" id="{4A443C5A-FD7B-48B9-A818-C9D6EEAE2BF4}"/>
              </a:ext>
            </a:extLst>
          </p:cNvPr>
          <p:cNvSpPr txBox="1"/>
          <p:nvPr/>
        </p:nvSpPr>
        <p:spPr>
          <a:xfrm>
            <a:off x="4645686" y="2750415"/>
            <a:ext cx="2569201" cy="1246495"/>
          </a:xfrm>
          <a:prstGeom prst="rect">
            <a:avLst/>
          </a:prstGeom>
          <a:noFill/>
        </p:spPr>
        <p:txBody>
          <a:bodyPr wrap="square" rtlCol="0">
            <a:spAutoFit/>
          </a:bodyPr>
          <a:lstStyle/>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Onboarding support</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Service escalations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Commissions</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Technology integration &amp; assistance</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Training</a:t>
            </a:r>
          </a:p>
          <a:p>
            <a:pPr marL="214303" indent="-214303">
              <a:buFont typeface="Wingdings" panose="05000000000000000000" pitchFamily="2" charset="2"/>
              <a:buChar char="§"/>
            </a:pPr>
            <a:r>
              <a:rPr lang="en-US" sz="1050" dirty="0">
                <a:solidFill>
                  <a:srgbClr val="003B71"/>
                </a:solidFill>
                <a:latin typeface="Arial" panose="020B0604020202020204" pitchFamily="34" charset="0"/>
                <a:ea typeface="Noto Sans" panose="020B0502040504020204" pitchFamily="34"/>
                <a:cs typeface="Arial" panose="020B0604020202020204" pitchFamily="34" charset="0"/>
              </a:rPr>
              <a:t>Managed programs</a:t>
            </a:r>
          </a:p>
          <a:p>
            <a:endParaRPr lang="en-US" sz="1200" dirty="0">
              <a:solidFill>
                <a:prstClr val="black"/>
              </a:solidFill>
              <a:latin typeface="Arial" panose="020B0604020202020204" pitchFamily="34" charset="0"/>
              <a:ea typeface="Noto Sans" panose="020B0502040504020204" pitchFamily="34"/>
              <a:cs typeface="Arial" panose="020B0604020202020204" pitchFamily="34" charset="0"/>
            </a:endParaRPr>
          </a:p>
        </p:txBody>
      </p:sp>
      <p:sp>
        <p:nvSpPr>
          <p:cNvPr id="19" name="TextBox 18">
            <a:extLst>
              <a:ext uri="{FF2B5EF4-FFF2-40B4-BE49-F238E27FC236}">
                <a16:creationId xmlns:a16="http://schemas.microsoft.com/office/drawing/2014/main" id="{A2CD574C-6D98-466A-9E2C-F9789BC01E93}"/>
              </a:ext>
            </a:extLst>
          </p:cNvPr>
          <p:cNvSpPr txBox="1"/>
          <p:nvPr/>
        </p:nvSpPr>
        <p:spPr>
          <a:xfrm>
            <a:off x="2089533" y="2277401"/>
            <a:ext cx="4857696" cy="450123"/>
          </a:xfrm>
          <a:prstGeom prst="rect">
            <a:avLst/>
          </a:prstGeom>
          <a:noFill/>
        </p:spPr>
        <p:txBody>
          <a:bodyPr wrap="square" rtlCol="0">
            <a:spAutoFit/>
          </a:bodyPr>
          <a:lstStyle/>
          <a:p>
            <a:pPr algn="ctr"/>
            <a:r>
              <a:rPr lang="en-US" sz="1350" b="1" dirty="0">
                <a:solidFill>
                  <a:srgbClr val="003B71"/>
                </a:solidFill>
                <a:latin typeface="Arial" panose="020B0604020202020204" pitchFamily="34" charset="0"/>
                <a:ea typeface="Noto Sans" panose="020B0502040504020204" pitchFamily="34"/>
                <a:cs typeface="Arial" panose="020B0604020202020204" pitchFamily="34" charset="0"/>
              </a:rPr>
              <a:t>    Financial Resources Group Investment Services</a:t>
            </a:r>
          </a:p>
          <a:p>
            <a:pPr algn="ctr"/>
            <a:r>
              <a:rPr lang="en-US" sz="975" dirty="0">
                <a:solidFill>
                  <a:srgbClr val="003B71"/>
                </a:solidFill>
                <a:latin typeface="Arial" panose="020B0604020202020204" pitchFamily="34" charset="0"/>
                <a:ea typeface="Noto Sans" panose="020B0502040504020204" pitchFamily="34"/>
                <a:cs typeface="Arial" panose="020B0604020202020204" pitchFamily="34" charset="0"/>
              </a:rPr>
              <a:t>      Added Value of Branch</a:t>
            </a:r>
          </a:p>
        </p:txBody>
      </p:sp>
    </p:spTree>
    <p:extLst>
      <p:ext uri="{BB962C8B-B14F-4D97-AF65-F5344CB8AC3E}">
        <p14:creationId xmlns:p14="http://schemas.microsoft.com/office/powerpoint/2010/main" val="263363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Corporate Snapshot</a:t>
            </a: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6" name="TextBox 5">
            <a:extLst>
              <a:ext uri="{FF2B5EF4-FFF2-40B4-BE49-F238E27FC236}">
                <a16:creationId xmlns:a16="http://schemas.microsoft.com/office/drawing/2014/main" id="{2CF3B323-7FAD-15D7-A311-1A15726D2371}"/>
              </a:ext>
            </a:extLst>
          </p:cNvPr>
          <p:cNvSpPr txBox="1"/>
          <p:nvPr/>
        </p:nvSpPr>
        <p:spPr>
          <a:xfrm>
            <a:off x="709791" y="5994574"/>
            <a:ext cx="7448550" cy="615553"/>
          </a:xfrm>
          <a:prstGeom prst="rect">
            <a:avLst/>
          </a:prstGeom>
          <a:noFill/>
        </p:spPr>
        <p:txBody>
          <a:bodyPr wrap="square" rtlCol="0">
            <a:spAutoFit/>
          </a:bodyPr>
          <a:lstStyle/>
          <a:p>
            <a:pPr marL="228600" indent="-228600">
              <a:buAutoNum type="arabicPeriod"/>
            </a:pPr>
            <a:r>
              <a:rPr lang="en-US" sz="800" dirty="0">
                <a:solidFill>
                  <a:srgbClr val="003B71"/>
                </a:solidFill>
                <a:latin typeface="Arial" panose="020B0604020202020204" pitchFamily="34" charset="0"/>
                <a:cs typeface="Arial" panose="020B0604020202020204" pitchFamily="34" charset="0"/>
              </a:rPr>
              <a:t>As reported by Financial Planning Magazine, June 1996-2023, based on total revenue.</a:t>
            </a:r>
            <a:endParaRPr lang="en-US" sz="1800" b="0" i="0" u="none" strike="noStrike" baseline="0" dirty="0">
              <a:solidFill>
                <a:srgbClr val="003B71"/>
              </a:solidFill>
              <a:latin typeface="Noto Sans ExtCond" panose="020B0506040504020204" pitchFamily="34"/>
            </a:endParaRPr>
          </a:p>
          <a:p>
            <a:pPr algn="l"/>
            <a:r>
              <a:rPr lang="en-US" sz="800" b="0" i="0" u="none" strike="noStrike" baseline="0" dirty="0">
                <a:solidFill>
                  <a:srgbClr val="003B71"/>
                </a:solidFill>
                <a:latin typeface="Noto Sans ExtCond" panose="020B0506040504020204" pitchFamily="34"/>
              </a:rPr>
              <a:t> 2.       </a:t>
            </a:r>
            <a:r>
              <a:rPr lang="en-US" sz="800" b="0" i="0" u="none" strike="noStrike" baseline="0" dirty="0">
                <a:solidFill>
                  <a:srgbClr val="003B71"/>
                </a:solidFill>
                <a:latin typeface="Arial" panose="020B0604020202020204" pitchFamily="34" charset="0"/>
                <a:cs typeface="Arial" panose="020B0604020202020204" pitchFamily="34" charset="0"/>
              </a:rPr>
              <a:t>2024/2025 Kehrer Research Annual Industry Checkup Based on market share of AUM, revenue and advisors.</a:t>
            </a:r>
          </a:p>
          <a:p>
            <a:endParaRPr lang="en-US" sz="1800" b="0" i="0" u="none" strike="noStrike" baseline="0" dirty="0">
              <a:latin typeface="Noto Sans ExtCond" panose="020B0506040504020204" pitchFamily="34"/>
            </a:endParaRPr>
          </a:p>
        </p:txBody>
      </p:sp>
      <p:pic>
        <p:nvPicPr>
          <p:cNvPr id="7" name="Picture 6">
            <a:extLst>
              <a:ext uri="{FF2B5EF4-FFF2-40B4-BE49-F238E27FC236}">
                <a16:creationId xmlns:a16="http://schemas.microsoft.com/office/drawing/2014/main" id="{B5FA76B5-6435-4811-A033-AAFFD27F3510}"/>
              </a:ext>
            </a:extLst>
          </p:cNvPr>
          <p:cNvPicPr>
            <a:picLocks noChangeAspect="1"/>
          </p:cNvPicPr>
          <p:nvPr/>
        </p:nvPicPr>
        <p:blipFill>
          <a:blip r:embed="rId2"/>
          <a:stretch>
            <a:fillRect/>
          </a:stretch>
        </p:blipFill>
        <p:spPr>
          <a:xfrm>
            <a:off x="2618822" y="1598532"/>
            <a:ext cx="4182908" cy="4382094"/>
          </a:xfrm>
          <a:prstGeom prst="rect">
            <a:avLst/>
          </a:prstGeom>
        </p:spPr>
      </p:pic>
    </p:spTree>
    <p:extLst>
      <p:ext uri="{BB962C8B-B14F-4D97-AF65-F5344CB8AC3E}">
        <p14:creationId xmlns:p14="http://schemas.microsoft.com/office/powerpoint/2010/main" val="398227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Corporate Snapshot</a:t>
            </a:r>
          </a:p>
        </p:txBody>
      </p:sp>
      <p:sp>
        <p:nvSpPr>
          <p:cNvPr id="3" name="Slide Number Placeholder 2">
            <a:extLst>
              <a:ext uri="{FF2B5EF4-FFF2-40B4-BE49-F238E27FC236}">
                <a16:creationId xmlns:a16="http://schemas.microsoft.com/office/drawing/2014/main" id="{94002D8B-6A29-4FDD-BB52-9F10872E4E6F}"/>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4" name="TextBox 3">
            <a:extLst>
              <a:ext uri="{FF2B5EF4-FFF2-40B4-BE49-F238E27FC236}">
                <a16:creationId xmlns:a16="http://schemas.microsoft.com/office/drawing/2014/main" id="{CC9BB95A-5F40-13AA-8B07-CE5EFCF1940F}"/>
              </a:ext>
            </a:extLst>
          </p:cNvPr>
          <p:cNvSpPr txBox="1"/>
          <p:nvPr/>
        </p:nvSpPr>
        <p:spPr>
          <a:xfrm>
            <a:off x="501929" y="6027679"/>
            <a:ext cx="6696104" cy="338554"/>
          </a:xfrm>
          <a:prstGeom prst="rect">
            <a:avLst/>
          </a:prstGeom>
          <a:noFill/>
        </p:spPr>
        <p:txBody>
          <a:bodyPr wrap="square" rtlCol="0">
            <a:spAutoFit/>
          </a:bodyPr>
          <a:lstStyle/>
          <a:p>
            <a:r>
              <a:rPr lang="en-US" sz="800" dirty="0">
                <a:solidFill>
                  <a:schemeClr val="accent1">
                    <a:lumMod val="50000"/>
                  </a:schemeClr>
                </a:solidFill>
                <a:latin typeface="Arial" panose="020B0604020202020204" pitchFamily="34" charset="0"/>
                <a:cs typeface="Arial" panose="020B0604020202020204" pitchFamily="34" charset="0"/>
              </a:rPr>
              <a:t>3. Hybrid RIA services provided by Gladstone Institutional Advisory.</a:t>
            </a:r>
          </a:p>
          <a:p>
            <a:r>
              <a:rPr lang="en-US" sz="800" dirty="0">
                <a:solidFill>
                  <a:schemeClr val="accent1">
                    <a:lumMod val="50000"/>
                  </a:schemeClr>
                </a:solidFill>
                <a:latin typeface="Arial" panose="020B0604020202020204" pitchFamily="34" charset="0"/>
                <a:cs typeface="Arial" panose="020B0604020202020204" pitchFamily="34" charset="0"/>
              </a:rPr>
              <a:t>Data as of January 31, 2025</a:t>
            </a:r>
          </a:p>
        </p:txBody>
      </p:sp>
      <p:pic>
        <p:nvPicPr>
          <p:cNvPr id="5" name="Picture 4">
            <a:extLst>
              <a:ext uri="{FF2B5EF4-FFF2-40B4-BE49-F238E27FC236}">
                <a16:creationId xmlns:a16="http://schemas.microsoft.com/office/drawing/2014/main" id="{6EE4F7E2-FBE3-EADD-570F-58DF468BCA12}"/>
              </a:ext>
            </a:extLst>
          </p:cNvPr>
          <p:cNvPicPr>
            <a:picLocks noChangeAspect="1"/>
          </p:cNvPicPr>
          <p:nvPr/>
        </p:nvPicPr>
        <p:blipFill rotWithShape="1">
          <a:blip r:embed="rId2"/>
          <a:srcRect b="74180"/>
          <a:stretch/>
        </p:blipFill>
        <p:spPr>
          <a:xfrm>
            <a:off x="3461205" y="1619051"/>
            <a:ext cx="2266872" cy="104614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DA2CDF0-FEEF-5F8E-1CD2-825FBA3561AB}"/>
              </a:ext>
            </a:extLst>
          </p:cNvPr>
          <p:cNvPicPr>
            <a:picLocks noChangeAspect="1"/>
          </p:cNvPicPr>
          <p:nvPr/>
        </p:nvPicPr>
        <p:blipFill>
          <a:blip r:embed="rId3"/>
          <a:stretch>
            <a:fillRect/>
          </a:stretch>
        </p:blipFill>
        <p:spPr>
          <a:xfrm>
            <a:off x="1388910" y="3601306"/>
            <a:ext cx="6511626" cy="2303500"/>
          </a:xfrm>
          <a:prstGeom prst="rect">
            <a:avLst/>
          </a:prstGeom>
        </p:spPr>
      </p:pic>
      <p:sp>
        <p:nvSpPr>
          <p:cNvPr id="15" name="Rectangle 14">
            <a:extLst>
              <a:ext uri="{FF2B5EF4-FFF2-40B4-BE49-F238E27FC236}">
                <a16:creationId xmlns:a16="http://schemas.microsoft.com/office/drawing/2014/main" id="{E32C1B14-D54F-4C0D-E9BA-A6D4F294DF97}"/>
              </a:ext>
            </a:extLst>
          </p:cNvPr>
          <p:cNvSpPr/>
          <p:nvPr/>
        </p:nvSpPr>
        <p:spPr>
          <a:xfrm>
            <a:off x="1381092" y="2661524"/>
            <a:ext cx="6519444" cy="945515"/>
          </a:xfrm>
          <a:prstGeom prst="rect">
            <a:avLst/>
          </a:prstGeom>
          <a:solidFill>
            <a:srgbClr val="8DC4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C867E00-1437-1A45-AFD2-9344D536058A}"/>
              </a:ext>
            </a:extLst>
          </p:cNvPr>
          <p:cNvPicPr>
            <a:picLocks noChangeAspect="1"/>
          </p:cNvPicPr>
          <p:nvPr/>
        </p:nvPicPr>
        <p:blipFill>
          <a:blip r:embed="rId4"/>
          <a:srcRect t="3557" b="9921"/>
          <a:stretch/>
        </p:blipFill>
        <p:spPr>
          <a:xfrm>
            <a:off x="1388128" y="2694664"/>
            <a:ext cx="1574397" cy="838635"/>
          </a:xfrm>
          <a:prstGeom prst="rect">
            <a:avLst/>
          </a:prstGeom>
        </p:spPr>
      </p:pic>
      <p:pic>
        <p:nvPicPr>
          <p:cNvPr id="11" name="Picture 10">
            <a:extLst>
              <a:ext uri="{FF2B5EF4-FFF2-40B4-BE49-F238E27FC236}">
                <a16:creationId xmlns:a16="http://schemas.microsoft.com/office/drawing/2014/main" id="{8311E0FA-6724-E80E-2492-BE420272ED92}"/>
              </a:ext>
            </a:extLst>
          </p:cNvPr>
          <p:cNvPicPr>
            <a:picLocks noChangeAspect="1"/>
          </p:cNvPicPr>
          <p:nvPr/>
        </p:nvPicPr>
        <p:blipFill>
          <a:blip r:embed="rId5"/>
          <a:srcRect l="1" t="8492" r="5881" b="-1783"/>
          <a:stretch/>
        </p:blipFill>
        <p:spPr>
          <a:xfrm>
            <a:off x="3166702" y="2651500"/>
            <a:ext cx="1494967" cy="956862"/>
          </a:xfrm>
          <a:prstGeom prst="rect">
            <a:avLst/>
          </a:prstGeom>
        </p:spPr>
      </p:pic>
      <p:pic>
        <p:nvPicPr>
          <p:cNvPr id="20" name="Picture 19">
            <a:extLst>
              <a:ext uri="{FF2B5EF4-FFF2-40B4-BE49-F238E27FC236}">
                <a16:creationId xmlns:a16="http://schemas.microsoft.com/office/drawing/2014/main" id="{D569B9C6-80F6-7B03-E244-F348B7BADCC2}"/>
              </a:ext>
            </a:extLst>
          </p:cNvPr>
          <p:cNvPicPr>
            <a:picLocks noChangeAspect="1"/>
          </p:cNvPicPr>
          <p:nvPr/>
        </p:nvPicPr>
        <p:blipFill>
          <a:blip r:embed="rId6"/>
          <a:stretch>
            <a:fillRect/>
          </a:stretch>
        </p:blipFill>
        <p:spPr>
          <a:xfrm>
            <a:off x="6504543" y="2715156"/>
            <a:ext cx="1387587" cy="860655"/>
          </a:xfrm>
          <a:prstGeom prst="rect">
            <a:avLst/>
          </a:prstGeom>
        </p:spPr>
      </p:pic>
      <p:pic>
        <p:nvPicPr>
          <p:cNvPr id="23" name="Picture 22">
            <a:extLst>
              <a:ext uri="{FF2B5EF4-FFF2-40B4-BE49-F238E27FC236}">
                <a16:creationId xmlns:a16="http://schemas.microsoft.com/office/drawing/2014/main" id="{9C756B56-0511-8A8D-26A9-E334FA553F9D}"/>
              </a:ext>
            </a:extLst>
          </p:cNvPr>
          <p:cNvPicPr>
            <a:picLocks noChangeAspect="1"/>
          </p:cNvPicPr>
          <p:nvPr/>
        </p:nvPicPr>
        <p:blipFill>
          <a:blip r:embed="rId7"/>
          <a:stretch>
            <a:fillRect/>
          </a:stretch>
        </p:blipFill>
        <p:spPr>
          <a:xfrm>
            <a:off x="5010379" y="2673562"/>
            <a:ext cx="1494164" cy="859737"/>
          </a:xfrm>
          <a:prstGeom prst="rect">
            <a:avLst/>
          </a:prstGeom>
        </p:spPr>
      </p:pic>
    </p:spTree>
    <p:extLst>
      <p:ext uri="{BB962C8B-B14F-4D97-AF65-F5344CB8AC3E}">
        <p14:creationId xmlns:p14="http://schemas.microsoft.com/office/powerpoint/2010/main" val="410583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A462-C738-4049-8B93-738AF01085BC}"/>
              </a:ext>
            </a:extLst>
          </p:cNvPr>
          <p:cNvSpPr>
            <a:spLocks noGrp="1"/>
          </p:cNvSpPr>
          <p:nvPr>
            <p:ph type="title"/>
          </p:nvPr>
        </p:nvSpPr>
        <p:spPr/>
        <p:txBody>
          <a:bodyPr/>
          <a:lstStyle/>
          <a:p>
            <a:r>
              <a:rPr lang="en-US" dirty="0">
                <a:ea typeface="Noto Sans Blk" panose="020B0A02040504020204" pitchFamily="34"/>
                <a:cs typeface="Noto Sans Blk" panose="020B0A02040504020204" pitchFamily="34"/>
              </a:rPr>
              <a:t>Branch Overview as of </a:t>
            </a:r>
            <a:r>
              <a:rPr lang="en-US" dirty="0">
                <a:solidFill>
                  <a:srgbClr val="F8DA46"/>
                </a:solidFill>
                <a:ea typeface="Noto Sans Blk" panose="020B0A02040504020204" pitchFamily="34"/>
                <a:cs typeface="Noto Sans Blk" panose="020B0A02040504020204" pitchFamily="34"/>
              </a:rPr>
              <a:t>1/31/2025</a:t>
            </a:r>
          </a:p>
        </p:txBody>
      </p:sp>
      <p:sp>
        <p:nvSpPr>
          <p:cNvPr id="3" name="Slide Number Placeholder 2">
            <a:extLst>
              <a:ext uri="{FF2B5EF4-FFF2-40B4-BE49-F238E27FC236}">
                <a16:creationId xmlns:a16="http://schemas.microsoft.com/office/drawing/2014/main" id="{13447BE8-6FFA-40A1-864E-C91D05B7A1C6}"/>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20" name="Content Placeholder 2">
            <a:extLst>
              <a:ext uri="{FF2B5EF4-FFF2-40B4-BE49-F238E27FC236}">
                <a16:creationId xmlns:a16="http://schemas.microsoft.com/office/drawing/2014/main" id="{C0C26EA0-98AD-4279-9A3A-D95256BEF801}"/>
              </a:ext>
            </a:extLst>
          </p:cNvPr>
          <p:cNvSpPr txBox="1">
            <a:spLocks/>
          </p:cNvSpPr>
          <p:nvPr/>
        </p:nvSpPr>
        <p:spPr>
          <a:xfrm>
            <a:off x="1110794" y="1880592"/>
            <a:ext cx="6968131" cy="3096816"/>
          </a:xfrm>
          <a:prstGeom prst="rect">
            <a:avLst/>
          </a:prstGeom>
        </p:spPr>
        <p:txBody>
          <a:bodyPr vert="horz" lIns="0" tIns="34290" rIns="0" bIns="3429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2024 Total Revenue		     	$380+ Million</a:t>
            </a:r>
          </a:p>
          <a:p>
            <a:pPr>
              <a:lnSpc>
                <a:spcPct val="100000"/>
              </a:lnSpc>
              <a:buClr>
                <a:srgbClr val="F8DA46"/>
              </a:buClr>
              <a:buFont typeface="Wingdings" panose="05000000000000000000" pitchFamily="2" charset="2"/>
              <a:buChar char="§"/>
            </a:pPr>
            <a:r>
              <a:rPr lang="en-US" sz="1400" b="1" dirty="0">
                <a:solidFill>
                  <a:srgbClr val="0F406A"/>
                </a:solidFill>
                <a:latin typeface="Arial" panose="020B0604020202020204" pitchFamily="34" charset="0"/>
                <a:ea typeface="Noto Sans" panose="020B0502040504020204" pitchFamily="34"/>
                <a:cs typeface="Arial" panose="020B0604020202020204" pitchFamily="34" charset="0"/>
              </a:rPr>
              <a:t>   Assets Under Management	              		$60+ Billion</a:t>
            </a:r>
          </a:p>
          <a:p>
            <a:pPr>
              <a:lnSpc>
                <a:spcPct val="100000"/>
              </a:lnSpc>
              <a:buClr>
                <a:srgbClr val="F8DA46"/>
              </a:buClr>
              <a:buFont typeface="Wingdings" panose="05000000000000000000" pitchFamily="2" charset="2"/>
              <a:buChar char="§"/>
            </a:pPr>
            <a:r>
              <a:rPr lang="en-US" sz="1400" b="1" dirty="0">
                <a:solidFill>
                  <a:srgbClr val="0F406A"/>
                </a:solidFill>
                <a:latin typeface="Arial" panose="020B0604020202020204" pitchFamily="34" charset="0"/>
                <a:ea typeface="Noto Sans" panose="020B0502040504020204" pitchFamily="34"/>
                <a:cs typeface="Arial" panose="020B0604020202020204" pitchFamily="34" charset="0"/>
              </a:rPr>
              <a:t>   Total Associated Professionals		1,887</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Total Advisors				1,032     </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Bank &amp; CU Advisors			330</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Managed				113</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Dual		  		134</a:t>
            </a:r>
          </a:p>
          <a:p>
            <a:pPr lvl="2">
              <a:buClr>
                <a:srgbClr val="F8DA46"/>
              </a:buClr>
              <a:buFont typeface="Wingdings" panose="05000000000000000000" pitchFamily="2" charset="2"/>
              <a:buChar char="§"/>
            </a:pPr>
            <a:r>
              <a:rPr lang="en-US" sz="1400" dirty="0">
                <a:solidFill>
                  <a:srgbClr val="003B71"/>
                </a:solidFill>
                <a:latin typeface="Arial" panose="020B0604020202020204" pitchFamily="34" charset="0"/>
                <a:ea typeface="Noto Sans" panose="020B0502040504020204" pitchFamily="34"/>
                <a:cs typeface="Arial" panose="020B0604020202020204" pitchFamily="34" charset="0"/>
              </a:rPr>
              <a:t>Independent	             		  	  83</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Licensed Branch Employees               		71</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Financial Institutions		 	74</a:t>
            </a:r>
          </a:p>
          <a:p>
            <a:pPr>
              <a:lnSpc>
                <a:spcPct val="100000"/>
              </a:lnSpc>
              <a:buClr>
                <a:srgbClr val="F8DA46"/>
              </a:buClr>
              <a:buFont typeface="Wingdings" panose="05000000000000000000" pitchFamily="2" charset="2"/>
              <a:buChar char="§"/>
            </a:pPr>
            <a:r>
              <a:rPr lang="en-US" sz="1400" b="1" dirty="0">
                <a:solidFill>
                  <a:srgbClr val="003B71"/>
                </a:solidFill>
                <a:latin typeface="Arial" panose="020B0604020202020204" pitchFamily="34" charset="0"/>
                <a:ea typeface="Noto Sans" panose="020B0502040504020204" pitchFamily="34"/>
                <a:cs typeface="Arial" panose="020B0604020202020204" pitchFamily="34" charset="0"/>
              </a:rPr>
              <a:t>   Independent Advisors	              	  	702</a:t>
            </a:r>
          </a:p>
        </p:txBody>
      </p:sp>
    </p:spTree>
    <p:extLst>
      <p:ext uri="{BB962C8B-B14F-4D97-AF65-F5344CB8AC3E}">
        <p14:creationId xmlns:p14="http://schemas.microsoft.com/office/powerpoint/2010/main" val="444677235"/>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3478</TotalTime>
  <Words>3685</Words>
  <Application>Microsoft Office PowerPoint</Application>
  <PresentationFormat>On-screen Show (4:3)</PresentationFormat>
  <Paragraphs>838</Paragraphs>
  <Slides>43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Arial Black</vt:lpstr>
      <vt:lpstr>Bookman Old Style</vt:lpstr>
      <vt:lpstr>Calibri</vt:lpstr>
      <vt:lpstr>Century Gothic</vt:lpstr>
      <vt:lpstr>Franklin Gothic Book</vt:lpstr>
      <vt:lpstr>Noto Sans</vt:lpstr>
      <vt:lpstr>Noto Sans Blk</vt:lpstr>
      <vt:lpstr>Noto Sans ExtCond</vt:lpstr>
      <vt:lpstr>Tungsten Narrow Book</vt:lpstr>
      <vt:lpstr>Wingdings</vt:lpstr>
      <vt:lpstr>1_RetrospectVTI</vt:lpstr>
      <vt:lpstr>PowerPoint Presentation</vt:lpstr>
      <vt:lpstr>PowerPoint Presentation</vt:lpstr>
      <vt:lpstr>About Us</vt:lpstr>
      <vt:lpstr>About Us</vt:lpstr>
      <vt:lpstr>Services</vt:lpstr>
      <vt:lpstr>The Power of Partnership</vt:lpstr>
      <vt:lpstr>Corporate Snapshot</vt:lpstr>
      <vt:lpstr>Corporate Snapshot</vt:lpstr>
      <vt:lpstr>Branch Overview as of 1/31/2025</vt:lpstr>
      <vt:lpstr>Program Types</vt:lpstr>
      <vt:lpstr>Leadership</vt:lpstr>
      <vt:lpstr>Business Consulting Leadership</vt:lpstr>
      <vt:lpstr>Home Office Staff</vt:lpstr>
      <vt:lpstr>Home Office Staff</vt:lpstr>
      <vt:lpstr>Home Office Staff</vt:lpstr>
      <vt:lpstr>Advisor Development</vt:lpstr>
      <vt:lpstr>Advisor &amp; Institution Training</vt:lpstr>
      <vt:lpstr>Business Development &amp; Recruiting</vt:lpstr>
      <vt:lpstr>Business Consulting</vt:lpstr>
      <vt:lpstr>Commissions &amp; Reporting</vt:lpstr>
      <vt:lpstr>Compliance &amp; Supervision</vt:lpstr>
      <vt:lpstr>Marketing &amp; Design</vt:lpstr>
      <vt:lpstr>Onboarding &amp; Transition Support</vt:lpstr>
      <vt:lpstr>Technology Consulting</vt:lpstr>
      <vt:lpstr>Virtual Admin Services</vt:lpstr>
      <vt:lpstr>PowerPoint Presentation</vt:lpstr>
      <vt:lpstr>LPL Financial Mission Statement</vt:lpstr>
      <vt:lpstr>LPL Financial By the Numbers as of October 30, 2023</vt:lpstr>
      <vt:lpstr>LPL Financial By the Numbers as of October 30, 2023</vt:lpstr>
      <vt:lpstr>LPL Financial Business Model</vt:lpstr>
      <vt:lpstr>PowerPoint Presentation</vt:lpstr>
      <vt:lpstr>Expanded Product Offering</vt:lpstr>
      <vt:lpstr>Expanded Product Offering</vt:lpstr>
      <vt:lpstr>LPL Financial Advisory Platforms</vt:lpstr>
      <vt:lpstr>Marketing Team</vt:lpstr>
      <vt:lpstr>LPL Technology &amp; Operations</vt:lpstr>
      <vt:lpstr>Investing to Enhance Advisor  &amp; End Investor Value</vt:lpstr>
      <vt:lpstr>Provide End Investors the Experience They Expect – Leveraging Digital Channels</vt:lpstr>
      <vt:lpstr>Allow Advisors to Focus on Adding Value to End Investors By Driving Efficiency &amp; Growth</vt:lpstr>
      <vt:lpstr>Enhanced Account View Portal Desktop &amp; Mobile App</vt:lpstr>
      <vt:lpstr>Care Model</vt:lpstr>
      <vt:lpstr>Providing a Differentiated Service Experience</vt:lpstr>
      <vt:lpstr>Let Us Guide You on Your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the POWER</dc:title>
  <dc:creator>jennifer.franchi@web.lpl.com</dc:creator>
  <cp:lastModifiedBy>Jennifer Hallmark</cp:lastModifiedBy>
  <cp:revision>135</cp:revision>
  <dcterms:created xsi:type="dcterms:W3CDTF">2021-07-15T13:57:45Z</dcterms:created>
  <dcterms:modified xsi:type="dcterms:W3CDTF">2025-06-29T18:12:47Z</dcterms:modified>
</cp:coreProperties>
</file>