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6" r:id="rId1"/>
  </p:sldMasterIdLst>
  <p:notesMasterIdLst>
    <p:notesMasterId r:id="rId37"/>
  </p:notesMasterIdLst>
  <p:handoutMasterIdLst>
    <p:handoutMasterId r:id="rId38"/>
  </p:handoutMasterIdLst>
  <p:sldIdLst>
    <p:sldId id="257" r:id="rId2"/>
    <p:sldId id="368" r:id="rId3"/>
    <p:sldId id="258" r:id="rId4"/>
    <p:sldId id="384" r:id="rId5"/>
    <p:sldId id="383" r:id="rId6"/>
    <p:sldId id="296" r:id="rId7"/>
    <p:sldId id="374" r:id="rId8"/>
    <p:sldId id="376" r:id="rId9"/>
    <p:sldId id="369" r:id="rId10"/>
    <p:sldId id="379" r:id="rId11"/>
    <p:sldId id="388" r:id="rId12"/>
    <p:sldId id="386" r:id="rId13"/>
    <p:sldId id="380" r:id="rId14"/>
    <p:sldId id="385" r:id="rId15"/>
    <p:sldId id="387" r:id="rId16"/>
    <p:sldId id="381" r:id="rId17"/>
    <p:sldId id="377" r:id="rId18"/>
    <p:sldId id="375" r:id="rId19"/>
    <p:sldId id="370" r:id="rId20"/>
    <p:sldId id="389" r:id="rId21"/>
    <p:sldId id="378" r:id="rId22"/>
    <p:sldId id="373" r:id="rId23"/>
    <p:sldId id="361" r:id="rId24"/>
    <p:sldId id="295" r:id="rId25"/>
    <p:sldId id="390" r:id="rId26"/>
    <p:sldId id="360" r:id="rId27"/>
    <p:sldId id="382" r:id="rId28"/>
    <p:sldId id="397" r:id="rId29"/>
    <p:sldId id="395" r:id="rId30"/>
    <p:sldId id="396" r:id="rId31"/>
    <p:sldId id="393" r:id="rId32"/>
    <p:sldId id="394" r:id="rId33"/>
    <p:sldId id="398" r:id="rId34"/>
    <p:sldId id="399" r:id="rId35"/>
    <p:sldId id="392"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F33"/>
    <a:srgbClr val="003B71"/>
    <a:srgbClr val="BCFAA6"/>
    <a:srgbClr val="9BA8B7"/>
    <a:srgbClr val="49719A"/>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p:cViewPr varScale="1">
        <p:scale>
          <a:sx n="68" d="100"/>
          <a:sy n="68" d="100"/>
        </p:scale>
        <p:origin x="858" y="78"/>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0D6B5E-BD2C-453F-A610-437450B05E4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7B7E7C62-53BB-440E-8CDC-C6BB4BBBBE7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D756FA3-99B2-42BE-B6DD-FFADC009B0BE}" type="datetimeFigureOut">
              <a:rPr lang="en-US" smtClean="0"/>
              <a:t>6/29/2025</a:t>
            </a:fld>
            <a:endParaRPr lang="en-US"/>
          </a:p>
        </p:txBody>
      </p:sp>
      <p:sp>
        <p:nvSpPr>
          <p:cNvPr id="4" name="Footer Placeholder 3">
            <a:extLst>
              <a:ext uri="{FF2B5EF4-FFF2-40B4-BE49-F238E27FC236}">
                <a16:creationId xmlns:a16="http://schemas.microsoft.com/office/drawing/2014/main" id="{FE9BFB4B-9CE4-448E-9039-792F4AF2E0A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801A871-E8FB-4E8A-B8C0-2E71E1A6A12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B3A3F76-1E94-4B59-92BA-3972C072D05B}" type="slidenum">
              <a:rPr lang="en-US" smtClean="0"/>
              <a:t>‹#›</a:t>
            </a:fld>
            <a:endParaRPr lang="en-US"/>
          </a:p>
        </p:txBody>
      </p:sp>
    </p:spTree>
    <p:extLst>
      <p:ext uri="{BB962C8B-B14F-4D97-AF65-F5344CB8AC3E}">
        <p14:creationId xmlns:p14="http://schemas.microsoft.com/office/powerpoint/2010/main" val="3676481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5293047-2BB5-481D-A494-020C58AB8167}" type="datetimeFigureOut">
              <a:rPr lang="en-US" smtClean="0"/>
              <a:t>6/29/2025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89BA4A1-3C16-47CF-9250-90DC3AAB6E2E}" type="slidenum">
              <a:rPr lang="en-US" smtClean="0"/>
              <a:t>‹#›</a:t>
            </a:fld>
            <a:endParaRPr lang="en-US"/>
          </a:p>
        </p:txBody>
      </p:sp>
    </p:spTree>
    <p:extLst>
      <p:ext uri="{BB962C8B-B14F-4D97-AF65-F5344CB8AC3E}">
        <p14:creationId xmlns:p14="http://schemas.microsoft.com/office/powerpoint/2010/main" val="3206970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we’re going to go over the tools and resources you need to launch a successful program relaunch/rebrand.</a:t>
            </a:r>
          </a:p>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1</a:t>
            </a:fld>
            <a:endParaRPr lang="en-US"/>
          </a:p>
        </p:txBody>
      </p:sp>
    </p:spTree>
    <p:extLst>
      <p:ext uri="{BB962C8B-B14F-4D97-AF65-F5344CB8AC3E}">
        <p14:creationId xmlns:p14="http://schemas.microsoft.com/office/powerpoint/2010/main" val="179442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26</a:t>
            </a:fld>
            <a:endParaRPr lang="en-US"/>
          </a:p>
        </p:txBody>
      </p:sp>
    </p:spTree>
    <p:extLst>
      <p:ext uri="{BB962C8B-B14F-4D97-AF65-F5344CB8AC3E}">
        <p14:creationId xmlns:p14="http://schemas.microsoft.com/office/powerpoint/2010/main" val="4233789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27</a:t>
            </a:fld>
            <a:endParaRPr lang="en-US"/>
          </a:p>
        </p:txBody>
      </p:sp>
    </p:spTree>
    <p:extLst>
      <p:ext uri="{BB962C8B-B14F-4D97-AF65-F5344CB8AC3E}">
        <p14:creationId xmlns:p14="http://schemas.microsoft.com/office/powerpoint/2010/main" val="1551741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31</a:t>
            </a:fld>
            <a:endParaRPr lang="en-US"/>
          </a:p>
        </p:txBody>
      </p:sp>
    </p:spTree>
    <p:extLst>
      <p:ext uri="{BB962C8B-B14F-4D97-AF65-F5344CB8AC3E}">
        <p14:creationId xmlns:p14="http://schemas.microsoft.com/office/powerpoint/2010/main" val="3321455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32</a:t>
            </a:fld>
            <a:endParaRPr lang="en-US"/>
          </a:p>
        </p:txBody>
      </p:sp>
    </p:spTree>
    <p:extLst>
      <p:ext uri="{BB962C8B-B14F-4D97-AF65-F5344CB8AC3E}">
        <p14:creationId xmlns:p14="http://schemas.microsoft.com/office/powerpoint/2010/main" val="1376906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33</a:t>
            </a:fld>
            <a:endParaRPr lang="en-US"/>
          </a:p>
        </p:txBody>
      </p:sp>
    </p:spTree>
    <p:extLst>
      <p:ext uri="{BB962C8B-B14F-4D97-AF65-F5344CB8AC3E}">
        <p14:creationId xmlns:p14="http://schemas.microsoft.com/office/powerpoint/2010/main" val="2362561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34</a:t>
            </a:fld>
            <a:endParaRPr lang="en-US"/>
          </a:p>
        </p:txBody>
      </p:sp>
    </p:spTree>
    <p:extLst>
      <p:ext uri="{BB962C8B-B14F-4D97-AF65-F5344CB8AC3E}">
        <p14:creationId xmlns:p14="http://schemas.microsoft.com/office/powerpoint/2010/main" val="774174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35</a:t>
            </a:fld>
            <a:endParaRPr lang="en-US"/>
          </a:p>
        </p:txBody>
      </p:sp>
    </p:spTree>
    <p:extLst>
      <p:ext uri="{BB962C8B-B14F-4D97-AF65-F5344CB8AC3E}">
        <p14:creationId xmlns:p14="http://schemas.microsoft.com/office/powerpoint/2010/main" val="377495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partnership with Cindy, I will guide you through your relaunch/rebrand to ensure you know about the tools available for success. So today we’ll </a:t>
            </a:r>
            <a:r>
              <a:rPr lang="en-US"/>
              <a:t>go over…</a:t>
            </a:r>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2</a:t>
            </a:fld>
            <a:endParaRPr lang="en-US"/>
          </a:p>
        </p:txBody>
      </p:sp>
    </p:spTree>
    <p:extLst>
      <p:ext uri="{BB962C8B-B14F-4D97-AF65-F5344CB8AC3E}">
        <p14:creationId xmlns:p14="http://schemas.microsoft.com/office/powerpoint/2010/main" val="290766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4</a:t>
            </a:fld>
            <a:endParaRPr lang="en-US"/>
          </a:p>
        </p:txBody>
      </p:sp>
    </p:spTree>
    <p:extLst>
      <p:ext uri="{BB962C8B-B14F-4D97-AF65-F5344CB8AC3E}">
        <p14:creationId xmlns:p14="http://schemas.microsoft.com/office/powerpoint/2010/main" val="243777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7</a:t>
            </a:fld>
            <a:endParaRPr lang="en-US"/>
          </a:p>
        </p:txBody>
      </p:sp>
    </p:spTree>
    <p:extLst>
      <p:ext uri="{BB962C8B-B14F-4D97-AF65-F5344CB8AC3E}">
        <p14:creationId xmlns:p14="http://schemas.microsoft.com/office/powerpoint/2010/main" val="1899490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9</a:t>
            </a:fld>
            <a:endParaRPr lang="en-US"/>
          </a:p>
        </p:txBody>
      </p:sp>
    </p:spTree>
    <p:extLst>
      <p:ext uri="{BB962C8B-B14F-4D97-AF65-F5344CB8AC3E}">
        <p14:creationId xmlns:p14="http://schemas.microsoft.com/office/powerpoint/2010/main" val="417368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22</a:t>
            </a:fld>
            <a:endParaRPr lang="en-US"/>
          </a:p>
        </p:txBody>
      </p:sp>
    </p:spTree>
    <p:extLst>
      <p:ext uri="{BB962C8B-B14F-4D97-AF65-F5344CB8AC3E}">
        <p14:creationId xmlns:p14="http://schemas.microsoft.com/office/powerpoint/2010/main" val="387574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23</a:t>
            </a:fld>
            <a:endParaRPr lang="en-US"/>
          </a:p>
        </p:txBody>
      </p:sp>
    </p:spTree>
    <p:extLst>
      <p:ext uri="{BB962C8B-B14F-4D97-AF65-F5344CB8AC3E}">
        <p14:creationId xmlns:p14="http://schemas.microsoft.com/office/powerpoint/2010/main" val="138592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9BA4A1-3C16-47CF-9250-90DC3AAB6E2E}" type="slidenum">
              <a:rPr lang="en-US" smtClean="0"/>
              <a:t>24</a:t>
            </a:fld>
            <a:endParaRPr lang="en-US"/>
          </a:p>
        </p:txBody>
      </p:sp>
    </p:spTree>
    <p:extLst>
      <p:ext uri="{BB962C8B-B14F-4D97-AF65-F5344CB8AC3E}">
        <p14:creationId xmlns:p14="http://schemas.microsoft.com/office/powerpoint/2010/main" val="9611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customized campaigns with all formats for digital and print communications </a:t>
            </a:r>
          </a:p>
        </p:txBody>
      </p:sp>
      <p:sp>
        <p:nvSpPr>
          <p:cNvPr id="4" name="Slide Number Placeholder 3"/>
          <p:cNvSpPr>
            <a:spLocks noGrp="1"/>
          </p:cNvSpPr>
          <p:nvPr>
            <p:ph type="sldNum" sz="quarter" idx="5"/>
          </p:nvPr>
        </p:nvSpPr>
        <p:spPr/>
        <p:txBody>
          <a:bodyPr/>
          <a:lstStyle/>
          <a:p>
            <a:fld id="{489BA4A1-3C16-47CF-9250-90DC3AAB6E2E}" type="slidenum">
              <a:rPr lang="en-US" smtClean="0"/>
              <a:t>25</a:t>
            </a:fld>
            <a:endParaRPr lang="en-US"/>
          </a:p>
        </p:txBody>
      </p:sp>
    </p:spTree>
    <p:extLst>
      <p:ext uri="{BB962C8B-B14F-4D97-AF65-F5344CB8AC3E}">
        <p14:creationId xmlns:p14="http://schemas.microsoft.com/office/powerpoint/2010/main" val="3428830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31" name="Right Triangle 30">
            <a:extLst>
              <a:ext uri="{FF2B5EF4-FFF2-40B4-BE49-F238E27FC236}">
                <a16:creationId xmlns:a16="http://schemas.microsoft.com/office/drawing/2014/main" id="{8D0B00A0-D09B-463F-A390-00394BF62D81}"/>
              </a:ext>
            </a:extLst>
          </p:cNvPr>
          <p:cNvSpPr/>
          <p:nvPr userDrawn="1"/>
        </p:nvSpPr>
        <p:spPr>
          <a:xfrm flipH="1">
            <a:off x="4861248" y="0"/>
            <a:ext cx="3385170"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221BE8A0-C441-48FE-B534-57AF8B335F2A}" type="datetime1">
              <a:rPr lang="en-US" smtClean="0"/>
              <a:t>6/29/2025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35" name="Picture 34">
            <a:extLst>
              <a:ext uri="{FF2B5EF4-FFF2-40B4-BE49-F238E27FC236}">
                <a16:creationId xmlns:a16="http://schemas.microsoft.com/office/drawing/2014/main" id="{B53ABC61-BDB2-4BE9-8E98-EB961B4C646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68142" y="4898570"/>
            <a:ext cx="3638045" cy="1306287"/>
          </a:xfrm>
          <a:prstGeom prst="rect">
            <a:avLst/>
          </a:prstGeom>
        </p:spPr>
      </p:pic>
      <p:sp>
        <p:nvSpPr>
          <p:cNvPr id="12" name="Rectangle 11">
            <a:extLst>
              <a:ext uri="{FF2B5EF4-FFF2-40B4-BE49-F238E27FC236}">
                <a16:creationId xmlns:a16="http://schemas.microsoft.com/office/drawing/2014/main" id="{95A547DA-C127-4C77-98F0-4B2561A755D2}"/>
              </a:ext>
            </a:extLst>
          </p:cNvPr>
          <p:cNvSpPr/>
          <p:nvPr userDrawn="1"/>
        </p:nvSpPr>
        <p:spPr>
          <a:xfrm>
            <a:off x="0" y="0"/>
            <a:ext cx="8246418" cy="6858000"/>
          </a:xfrm>
          <a:prstGeom prst="rect">
            <a:avLst/>
          </a:prstGeom>
          <a:gradFill flip="none" rotWithShape="1">
            <a:gsLst>
              <a:gs pos="0">
                <a:srgbClr val="003B71">
                  <a:shade val="30000"/>
                  <a:satMod val="115000"/>
                </a:srgbClr>
              </a:gs>
              <a:gs pos="50000">
                <a:srgbClr val="003B71">
                  <a:shade val="67500"/>
                  <a:satMod val="115000"/>
                </a:srgbClr>
              </a:gs>
              <a:gs pos="100000">
                <a:srgbClr val="003B71">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FE838A7C-624F-41C1-854B-AE8ABA7970C4}"/>
              </a:ext>
            </a:extLst>
          </p:cNvPr>
          <p:cNvSpPr/>
          <p:nvPr userDrawn="1"/>
        </p:nvSpPr>
        <p:spPr>
          <a:xfrm flipH="1">
            <a:off x="4861248" y="0"/>
            <a:ext cx="3385170"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0">
            <a:extLst>
              <a:ext uri="{FF2B5EF4-FFF2-40B4-BE49-F238E27FC236}">
                <a16:creationId xmlns:a16="http://schemas.microsoft.com/office/drawing/2014/main" id="{B369D54B-8765-41E3-A0FE-030C849DDAD7}"/>
              </a:ext>
            </a:extLst>
          </p:cNvPr>
          <p:cNvSpPr txBox="1">
            <a:spLocks/>
          </p:cNvSpPr>
          <p:nvPr userDrawn="1"/>
        </p:nvSpPr>
        <p:spPr>
          <a:xfrm>
            <a:off x="10993582" y="6446838"/>
            <a:ext cx="780010"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pPr/>
              <a:t>‹#›</a:t>
            </a:fld>
            <a:endParaRPr lang="en-US" dirty="0"/>
          </a:p>
        </p:txBody>
      </p:sp>
      <p:sp>
        <p:nvSpPr>
          <p:cNvPr id="15" name="Rectangle 14">
            <a:extLst>
              <a:ext uri="{FF2B5EF4-FFF2-40B4-BE49-F238E27FC236}">
                <a16:creationId xmlns:a16="http://schemas.microsoft.com/office/drawing/2014/main" id="{4344955B-484D-4204-B26D-DE811EA2ADB6}"/>
              </a:ext>
            </a:extLst>
          </p:cNvPr>
          <p:cNvSpPr/>
          <p:nvPr userDrawn="1"/>
        </p:nvSpPr>
        <p:spPr>
          <a:xfrm>
            <a:off x="8246418" y="0"/>
            <a:ext cx="3973575" cy="6822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BD90A8F9-AAEF-4DE4-9854-EEA5CEC4E4A3}"/>
              </a:ext>
            </a:extLst>
          </p:cNvPr>
          <p:cNvSpPr/>
          <p:nvPr userDrawn="1"/>
        </p:nvSpPr>
        <p:spPr>
          <a:xfrm rot="16200000">
            <a:off x="7127904" y="1158848"/>
            <a:ext cx="812750" cy="453389"/>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D430DB95-DC54-4230-B3C5-BAD706E91132}"/>
              </a:ext>
            </a:extLst>
          </p:cNvPr>
          <p:cNvSpPr/>
          <p:nvPr userDrawn="1"/>
        </p:nvSpPr>
        <p:spPr>
          <a:xfrm>
            <a:off x="7759259" y="989044"/>
            <a:ext cx="1194318" cy="80287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C7FC29C-1B96-46A4-8EB9-9FD632EAE64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68142" y="4898570"/>
            <a:ext cx="3638045" cy="1306287"/>
          </a:xfrm>
          <a:prstGeom prst="rect">
            <a:avLst/>
          </a:prstGeom>
        </p:spPr>
      </p:pic>
      <p:sp>
        <p:nvSpPr>
          <p:cNvPr id="19" name="Date Placeholder 6">
            <a:extLst>
              <a:ext uri="{FF2B5EF4-FFF2-40B4-BE49-F238E27FC236}">
                <a16:creationId xmlns:a16="http://schemas.microsoft.com/office/drawing/2014/main" id="{D6681E7B-FBB0-4C0D-A979-FBE7E9DCA316}"/>
              </a:ext>
            </a:extLst>
          </p:cNvPr>
          <p:cNvSpPr txBox="1">
            <a:spLocks/>
          </p:cNvSpPr>
          <p:nvPr userDrawn="1"/>
        </p:nvSpPr>
        <p:spPr>
          <a:xfrm>
            <a:off x="8218426" y="6446838"/>
            <a:ext cx="258485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12E4A3-65B1-4EFE-AA9B-208AECB4B880}" type="datetime1">
              <a:rPr lang="en-US" smtClean="0"/>
              <a:pPr/>
              <a:t>6/29/2025</a:t>
            </a:fld>
            <a:endParaRPr lang="en-US" dirty="0"/>
          </a:p>
        </p:txBody>
      </p:sp>
      <p:sp>
        <p:nvSpPr>
          <p:cNvPr id="21" name="Rectangle 20">
            <a:extLst>
              <a:ext uri="{FF2B5EF4-FFF2-40B4-BE49-F238E27FC236}">
                <a16:creationId xmlns:a16="http://schemas.microsoft.com/office/drawing/2014/main" id="{DF1CD165-ADF1-4A7F-BE1D-B212C1761F75}"/>
              </a:ext>
            </a:extLst>
          </p:cNvPr>
          <p:cNvSpPr/>
          <p:nvPr userDrawn="1"/>
        </p:nvSpPr>
        <p:spPr>
          <a:xfrm>
            <a:off x="0" y="1791918"/>
            <a:ext cx="8957388" cy="1780666"/>
          </a:xfrm>
          <a:prstGeom prst="rect">
            <a:avLst/>
          </a:prstGeom>
          <a:solidFill>
            <a:srgbClr val="7CB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7280" y="4663281"/>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147C41F7-D051-411B-B6D8-B5A0D6008A1C}" type="datetime1">
              <a:rPr lang="en-US" smtClean="0"/>
              <a:t>6/29/2025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3B71"/>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59BA015-96F1-41B8-B90A-7A57619D3E67}" type="datetime1">
              <a:rPr lang="en-US" smtClean="0"/>
              <a:t>6/29/2025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104096"/>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681865"/>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3C6EC868-F3AF-4D4F-A420-24FA15F383EA}" type="datetime1">
              <a:rPr lang="en-US" smtClean="0"/>
              <a:t>6/29/2025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506681"/>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brokercheck.finra.org/"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hyperlink" Target="mailto:socialpatrol-noreply@lpl.com"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86D1F56F-8AE0-4B95-B376-91D6D9FD7B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3006" y="4847099"/>
            <a:ext cx="3145930" cy="1129587"/>
          </a:xfrm>
          <a:prstGeom prst="rect">
            <a:avLst/>
          </a:prstGeom>
        </p:spPr>
      </p:pic>
      <p:pic>
        <p:nvPicPr>
          <p:cNvPr id="26" name="Picture 25">
            <a:extLst>
              <a:ext uri="{FF2B5EF4-FFF2-40B4-BE49-F238E27FC236}">
                <a16:creationId xmlns:a16="http://schemas.microsoft.com/office/drawing/2014/main" id="{998ACBC3-B3CE-4D88-AFD3-0F16E019F03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33086" y="5365519"/>
            <a:ext cx="3145908" cy="402191"/>
          </a:xfrm>
          <a:prstGeom prst="rect">
            <a:avLst/>
          </a:prstGeom>
        </p:spPr>
      </p:pic>
      <p:sp>
        <p:nvSpPr>
          <p:cNvPr id="29" name="Rectangle 28">
            <a:extLst>
              <a:ext uri="{FF2B5EF4-FFF2-40B4-BE49-F238E27FC236}">
                <a16:creationId xmlns:a16="http://schemas.microsoft.com/office/drawing/2014/main" id="{851DB575-66FE-4D9F-BC1B-30019DB0D706}"/>
              </a:ext>
            </a:extLst>
          </p:cNvPr>
          <p:cNvSpPr/>
          <p:nvPr/>
        </p:nvSpPr>
        <p:spPr>
          <a:xfrm>
            <a:off x="0" y="6392411"/>
            <a:ext cx="12192000" cy="465589"/>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6">
            <a:extLst>
              <a:ext uri="{FF2B5EF4-FFF2-40B4-BE49-F238E27FC236}">
                <a16:creationId xmlns:a16="http://schemas.microsoft.com/office/drawing/2014/main" id="{A65AFE6D-E7EC-4C9E-9B98-88DD1BA55FE3}"/>
              </a:ext>
            </a:extLst>
          </p:cNvPr>
          <p:cNvSpPr txBox="1">
            <a:spLocks noChangeArrowheads="1"/>
          </p:cNvSpPr>
          <p:nvPr/>
        </p:nvSpPr>
        <p:spPr bwMode="auto">
          <a:xfrm>
            <a:off x="213379" y="6470435"/>
            <a:ext cx="3814773" cy="2619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800">
                <a:solidFill>
                  <a:schemeClr val="bg2"/>
                </a:solidFill>
              </a:defRPr>
            </a:lvl1pPr>
          </a:lstStyle>
          <a:p>
            <a:pPr fontAlgn="auto">
              <a:spcAft>
                <a:spcPts val="0"/>
              </a:spcAft>
              <a:defRPr/>
            </a:pPr>
            <a:r>
              <a:rPr lang="en-US" sz="1100" b="1" dirty="0">
                <a:solidFill>
                  <a:schemeClr val="bg1">
                    <a:lumMod val="75000"/>
                  </a:schemeClr>
                </a:solidFill>
                <a:latin typeface="Avenir Light" pitchFamily="50" charset="0"/>
              </a:rPr>
              <a:t>Private &amp; Confidential. Not For Public Distribution</a:t>
            </a:r>
            <a:r>
              <a:rPr lang="en-US" sz="1100" b="1" dirty="0">
                <a:solidFill>
                  <a:schemeClr val="bg1">
                    <a:lumMod val="75000"/>
                  </a:schemeClr>
                </a:solidFill>
                <a:latin typeface="Century Gothic" panose="020B0502020202020204" pitchFamily="34" charset="0"/>
              </a:rPr>
              <a:t>. </a:t>
            </a:r>
          </a:p>
        </p:txBody>
      </p:sp>
      <p:sp>
        <p:nvSpPr>
          <p:cNvPr id="5" name="Slide Number Placeholder 4">
            <a:extLst>
              <a:ext uri="{FF2B5EF4-FFF2-40B4-BE49-F238E27FC236}">
                <a16:creationId xmlns:a16="http://schemas.microsoft.com/office/drawing/2014/main" id="{803A7555-3F7F-44C2-9A12-759769360AA9}"/>
              </a:ext>
            </a:extLst>
          </p:cNvPr>
          <p:cNvSpPr>
            <a:spLocks noGrp="1"/>
          </p:cNvSpPr>
          <p:nvPr>
            <p:ph type="sldNum" sz="quarter" idx="12"/>
          </p:nvPr>
        </p:nvSpPr>
        <p:spPr/>
        <p:txBody>
          <a:bodyPr/>
          <a:lstStyle/>
          <a:p>
            <a:fld id="{3A98EE3D-8CD1-4C3F-BD1C-C98C9596463C}" type="slidenum">
              <a:rPr lang="en-US" smtClean="0"/>
              <a:t>1</a:t>
            </a:fld>
            <a:endParaRPr lang="en-US" dirty="0"/>
          </a:p>
        </p:txBody>
      </p:sp>
      <p:pic>
        <p:nvPicPr>
          <p:cNvPr id="13" name="Picture 12">
            <a:extLst>
              <a:ext uri="{FF2B5EF4-FFF2-40B4-BE49-F238E27FC236}">
                <a16:creationId xmlns:a16="http://schemas.microsoft.com/office/drawing/2014/main" id="{EF0798C4-177E-4C19-9DD5-4395F24979C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 y="-67322"/>
            <a:ext cx="12192001" cy="4701466"/>
          </a:xfrm>
          <a:prstGeom prst="rect">
            <a:avLst/>
          </a:prstGeom>
        </p:spPr>
      </p:pic>
      <p:sp>
        <p:nvSpPr>
          <p:cNvPr id="16" name="TextBox 15">
            <a:extLst>
              <a:ext uri="{FF2B5EF4-FFF2-40B4-BE49-F238E27FC236}">
                <a16:creationId xmlns:a16="http://schemas.microsoft.com/office/drawing/2014/main" id="{D837C536-A398-4E2A-8173-F0A0AB1FAA72}"/>
              </a:ext>
            </a:extLst>
          </p:cNvPr>
          <p:cNvSpPr txBox="1"/>
          <p:nvPr/>
        </p:nvSpPr>
        <p:spPr>
          <a:xfrm>
            <a:off x="295922" y="236697"/>
            <a:ext cx="4524652" cy="3264996"/>
          </a:xfrm>
          <a:prstGeom prst="rect">
            <a:avLst/>
          </a:prstGeom>
          <a:noFill/>
        </p:spPr>
        <p:txBody>
          <a:bodyPr wrap="square" rtlCol="0">
            <a:spAutoFit/>
          </a:bodyPr>
          <a:lstStyle/>
          <a:p>
            <a:r>
              <a:rPr lang="en-US" sz="4800" b="1" dirty="0">
                <a:solidFill>
                  <a:schemeClr val="bg1"/>
                </a:solidFill>
                <a:latin typeface="Arial Black" panose="020B0A04020102020204" pitchFamily="34" charset="0"/>
              </a:rPr>
              <a:t>PROGRAM</a:t>
            </a:r>
          </a:p>
          <a:p>
            <a:r>
              <a:rPr lang="en-US" sz="4800" b="1" dirty="0">
                <a:solidFill>
                  <a:schemeClr val="bg1"/>
                </a:solidFill>
                <a:latin typeface="Arial Black" panose="020B0A04020102020204" pitchFamily="34" charset="0"/>
              </a:rPr>
              <a:t>RELAUNCH</a:t>
            </a:r>
          </a:p>
          <a:p>
            <a:pPr>
              <a:lnSpc>
                <a:spcPts val="1700"/>
              </a:lnSpc>
            </a:pPr>
            <a:endParaRPr lang="en-US" sz="5400" b="1" dirty="0">
              <a:solidFill>
                <a:schemeClr val="bg1"/>
              </a:solidFill>
              <a:latin typeface="Arial Black" panose="020B0A04020102020204" pitchFamily="34" charset="0"/>
            </a:endParaRPr>
          </a:p>
          <a:p>
            <a:r>
              <a:rPr lang="en-US" sz="3200" b="1" i="1" dirty="0">
                <a:solidFill>
                  <a:schemeClr val="bg1"/>
                </a:solidFill>
                <a:latin typeface="Arial Narrow" panose="020B0606020202030204" pitchFamily="34" charset="0"/>
              </a:rPr>
              <a:t>Best Practices for Relaunching or Rebranding Your Program</a:t>
            </a:r>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6AA6BD-0E59-4F92-AC64-CD6E5CD852C8}"/>
              </a:ext>
            </a:extLst>
          </p:cNvPr>
          <p:cNvPicPr>
            <a:picLocks noChangeAspect="1"/>
          </p:cNvPicPr>
          <p:nvPr/>
        </p:nvPicPr>
        <p:blipFill>
          <a:blip r:embed="rId2"/>
          <a:stretch>
            <a:fillRect/>
          </a:stretch>
        </p:blipFill>
        <p:spPr>
          <a:xfrm rot="647887">
            <a:off x="8357856" y="3733418"/>
            <a:ext cx="1042576" cy="2490795"/>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Branch </a:t>
            </a:r>
            <a:r>
              <a:rPr lang="en-US" sz="2800" b="1" dirty="0">
                <a:solidFill>
                  <a:srgbClr val="7CBF33"/>
                </a:solidFill>
                <a:ea typeface="Noto Sans Blk" panose="020B0A02040504020204" pitchFamily="34"/>
                <a:cs typeface="Noto Sans Blk" panose="020B0A02040504020204" pitchFamily="34"/>
              </a:rPr>
              <a:t>Trainings</a:t>
            </a:r>
          </a:p>
        </p:txBody>
      </p:sp>
      <p:sp>
        <p:nvSpPr>
          <p:cNvPr id="3" name="Slide Number Placeholder 2">
            <a:extLst>
              <a:ext uri="{FF2B5EF4-FFF2-40B4-BE49-F238E27FC236}">
                <a16:creationId xmlns:a16="http://schemas.microsoft.com/office/drawing/2014/main" id="{13447BE8-6FFA-40A1-864E-C91D05B7A1C6}"/>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11" name="Content Placeholder 2">
            <a:extLst>
              <a:ext uri="{FF2B5EF4-FFF2-40B4-BE49-F238E27FC236}">
                <a16:creationId xmlns:a16="http://schemas.microsoft.com/office/drawing/2014/main" id="{00A18373-B090-40BD-AC74-A276C872541A}"/>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Educating Branch Employees</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2" name="TextBox 11">
            <a:extLst>
              <a:ext uri="{FF2B5EF4-FFF2-40B4-BE49-F238E27FC236}">
                <a16:creationId xmlns:a16="http://schemas.microsoft.com/office/drawing/2014/main" id="{4873432B-78E1-49CB-BEC2-F5087EC785DD}"/>
              </a:ext>
            </a:extLst>
          </p:cNvPr>
          <p:cNvSpPr txBox="1"/>
          <p:nvPr/>
        </p:nvSpPr>
        <p:spPr>
          <a:xfrm>
            <a:off x="1248856" y="3535763"/>
            <a:ext cx="6351100" cy="2215991"/>
          </a:xfrm>
          <a:prstGeom prst="rect">
            <a:avLst/>
          </a:prstGeom>
          <a:noFill/>
        </p:spPr>
        <p:txBody>
          <a:bodyPr wrap="square" rtlCol="0">
            <a:spAutoFit/>
          </a:bodyPr>
          <a:lstStyle/>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400" b="1"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10 Minute Branch Meetings – “</a:t>
            </a:r>
            <a:r>
              <a:rPr lang="en-US" sz="1400" b="1" i="1"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An Easier Way to Make Referrals”</a:t>
            </a:r>
          </a:p>
          <a:p>
            <a:pPr marL="742950" lvl="1" indent="-285750">
              <a:lnSpc>
                <a:spcPct val="150000"/>
              </a:lnSpc>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Available via ClientWorks’ Resource Center</a:t>
            </a:r>
          </a:p>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400" b="1"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Institution Referral Programs – “</a:t>
            </a:r>
            <a:r>
              <a:rPr lang="en-US" sz="1400" b="1" i="1"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How to </a:t>
            </a:r>
            <a:r>
              <a:rPr lang="en-US" sz="1400" b="1" i="1" dirty="0">
                <a:solidFill>
                  <a:srgbClr val="56565A"/>
                </a:solidFill>
                <a:latin typeface="Arial" panose="020B0604020202020204" pitchFamily="34" charset="0"/>
                <a:ea typeface="Times New Roman" panose="02020603050405020304" pitchFamily="18" charset="0"/>
                <a:cs typeface="Arial" panose="020B0604020202020204" pitchFamily="34" charset="0"/>
              </a:rPr>
              <a:t>S</a:t>
            </a:r>
            <a:r>
              <a:rPr lang="en-US" sz="1400" b="1" i="1"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pot Referrals”</a:t>
            </a:r>
          </a:p>
          <a:p>
            <a:pPr marL="742950" lvl="1" indent="-285750">
              <a:lnSpc>
                <a:spcPct val="150000"/>
              </a:lnSpc>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Available via ClientWorks’ Resource Center</a:t>
            </a:r>
          </a:p>
          <a:p>
            <a:pPr marL="285750" indent="-285750">
              <a:lnSpc>
                <a:spcPct val="150000"/>
              </a:lnSpc>
              <a:buClr>
                <a:srgbClr val="7CBF33"/>
              </a:buClr>
              <a:buSzPct val="100000"/>
              <a:buFont typeface="Wingdings" panose="05000000000000000000" pitchFamily="2" charset="2"/>
              <a:buChar char="§"/>
              <a:tabLst>
                <a:tab pos="457200" algn="l"/>
              </a:tabLst>
            </a:pPr>
            <a:r>
              <a:rPr lang="en-US" sz="1400" b="1"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Biosheets/cards – Program overview and background on advisor(s)</a:t>
            </a:r>
          </a:p>
          <a:p>
            <a:pPr marL="171450" marR="0" lvl="0" indent="-171450">
              <a:lnSpc>
                <a:spcPct val="150000"/>
              </a:lnSpc>
              <a:spcBef>
                <a:spcPts val="0"/>
              </a:spcBef>
              <a:spcAft>
                <a:spcPts val="0"/>
              </a:spcAft>
              <a:buSzPts val="1000"/>
              <a:buFont typeface="Arial" panose="020B0604020202020204" pitchFamily="34" charset="0"/>
              <a:buChar char="•"/>
              <a:tabLst>
                <a:tab pos="457200" algn="l"/>
              </a:tabLst>
            </a:pP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2F3130-D73D-4546-B120-CEFE29ABA9A8}"/>
              </a:ext>
            </a:extLst>
          </p:cNvPr>
          <p:cNvSpPr txBox="1"/>
          <p:nvPr/>
        </p:nvSpPr>
        <p:spPr>
          <a:xfrm>
            <a:off x="1106159" y="2235020"/>
            <a:ext cx="6093632" cy="1154675"/>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Plan to set aside some time for branch trainings where employees can be educated on how to spot referrals and learn more about </a:t>
            </a:r>
            <a:r>
              <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rPr>
              <a:t>the </a:t>
            </a: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investment services program.</a:t>
            </a:r>
            <a:endParaRPr lang="en-US" sz="1200" b="1" i="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154918F-CC2D-4B05-8160-1A3B3B73A0A5}"/>
              </a:ext>
            </a:extLst>
          </p:cNvPr>
          <p:cNvPicPr>
            <a:picLocks noChangeAspect="1"/>
          </p:cNvPicPr>
          <p:nvPr/>
        </p:nvPicPr>
        <p:blipFill>
          <a:blip r:embed="rId3"/>
          <a:stretch>
            <a:fillRect/>
          </a:stretch>
        </p:blipFill>
        <p:spPr>
          <a:xfrm rot="21139337">
            <a:off x="7555459" y="3719763"/>
            <a:ext cx="1101244" cy="2589412"/>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18448558-4D66-4418-98DE-C5A36D26F8F1}"/>
              </a:ext>
            </a:extLst>
          </p:cNvPr>
          <p:cNvPicPr>
            <a:picLocks noChangeAspect="1"/>
          </p:cNvPicPr>
          <p:nvPr/>
        </p:nvPicPr>
        <p:blipFill>
          <a:blip r:embed="rId4"/>
          <a:stretch>
            <a:fillRect/>
          </a:stretch>
        </p:blipFill>
        <p:spPr>
          <a:xfrm>
            <a:off x="9908051" y="3823434"/>
            <a:ext cx="1865541" cy="2421148"/>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66AF7ED9-1B1C-4207-8F47-AC28CFEB0D76}"/>
              </a:ext>
            </a:extLst>
          </p:cNvPr>
          <p:cNvPicPr>
            <a:picLocks noChangeAspect="1"/>
          </p:cNvPicPr>
          <p:nvPr/>
        </p:nvPicPr>
        <p:blipFill>
          <a:blip r:embed="rId5"/>
          <a:stretch>
            <a:fillRect/>
          </a:stretch>
        </p:blipFill>
        <p:spPr>
          <a:xfrm>
            <a:off x="7457259" y="1596538"/>
            <a:ext cx="2272793" cy="2015799"/>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9CB3AB30-E9F5-4D34-AFB7-70F2365A38EC}"/>
              </a:ext>
            </a:extLst>
          </p:cNvPr>
          <p:cNvPicPr>
            <a:picLocks noChangeAspect="1"/>
          </p:cNvPicPr>
          <p:nvPr/>
        </p:nvPicPr>
        <p:blipFill>
          <a:blip r:embed="rId6"/>
          <a:stretch>
            <a:fillRect/>
          </a:stretch>
        </p:blipFill>
        <p:spPr>
          <a:xfrm>
            <a:off x="8879144" y="1761146"/>
            <a:ext cx="2941815" cy="1774617"/>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F94C0738-DF39-423D-A1C2-039C52ACC27F}"/>
              </a:ext>
            </a:extLst>
          </p:cNvPr>
          <p:cNvSpPr/>
          <p:nvPr/>
        </p:nvSpPr>
        <p:spPr>
          <a:xfrm>
            <a:off x="11151936" y="3116063"/>
            <a:ext cx="621655" cy="383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291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96010A-0445-4345-9D4D-2AA3A02FE11F}"/>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5" name="Title 1">
            <a:extLst>
              <a:ext uri="{FF2B5EF4-FFF2-40B4-BE49-F238E27FC236}">
                <a16:creationId xmlns:a16="http://schemas.microsoft.com/office/drawing/2014/main" id="{BCD4EAD5-F7D7-4BF1-9296-F386272E2616}"/>
              </a:ext>
            </a:extLst>
          </p:cNvPr>
          <p:cNvSpPr>
            <a:spLocks noGrp="1"/>
          </p:cNvSpPr>
          <p:nvPr>
            <p:ph type="title"/>
          </p:nvPr>
        </p:nvSpPr>
        <p:spPr>
          <a:xfrm>
            <a:off x="1097280" y="-104096"/>
            <a:ext cx="10058400" cy="1450757"/>
          </a:xfrm>
        </p:spPr>
        <p:txBody>
          <a:bodyPr>
            <a:normAutofit/>
          </a:bodyPr>
          <a:lstStyle/>
          <a:p>
            <a:r>
              <a:rPr lang="en-US" sz="2800" b="1" dirty="0">
                <a:ea typeface="Noto Sans Blk" panose="020B0A02040504020204" pitchFamily="34"/>
                <a:cs typeface="Noto Sans Blk" panose="020B0A02040504020204" pitchFamily="34"/>
              </a:rPr>
              <a:t>Choosing Your </a:t>
            </a:r>
            <a:r>
              <a:rPr lang="en-US" sz="2800" b="1" dirty="0">
                <a:solidFill>
                  <a:srgbClr val="7CBF33"/>
                </a:solidFill>
                <a:ea typeface="Noto Sans Blk" panose="020B0A02040504020204" pitchFamily="34"/>
                <a:cs typeface="Noto Sans Blk" panose="020B0A02040504020204" pitchFamily="34"/>
              </a:rPr>
              <a:t>Kickoff</a:t>
            </a:r>
            <a:r>
              <a:rPr lang="en-US" sz="2800" b="1" dirty="0">
                <a:ea typeface="Noto Sans Blk" panose="020B0A02040504020204" pitchFamily="34"/>
                <a:cs typeface="Noto Sans Blk" panose="020B0A02040504020204" pitchFamily="34"/>
              </a:rPr>
              <a:t> Campaign</a:t>
            </a:r>
          </a:p>
        </p:txBody>
      </p:sp>
      <p:sp>
        <p:nvSpPr>
          <p:cNvPr id="14" name="TextBox 13">
            <a:extLst>
              <a:ext uri="{FF2B5EF4-FFF2-40B4-BE49-F238E27FC236}">
                <a16:creationId xmlns:a16="http://schemas.microsoft.com/office/drawing/2014/main" id="{C1BCB5B4-927D-4008-A54E-AD34118C4CE5}"/>
              </a:ext>
            </a:extLst>
          </p:cNvPr>
          <p:cNvSpPr txBox="1"/>
          <p:nvPr/>
        </p:nvSpPr>
        <p:spPr>
          <a:xfrm>
            <a:off x="1412843" y="3886157"/>
            <a:ext cx="5273039" cy="2262158"/>
          </a:xfrm>
          <a:prstGeom prst="rect">
            <a:avLst/>
          </a:prstGeom>
          <a:noFill/>
        </p:spPr>
        <p:txBody>
          <a:bodyPr wrap="square" rtlCol="0">
            <a:spAutoFit/>
          </a:bodyPr>
          <a:lstStyle/>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Print collateral</a:t>
            </a:r>
          </a:p>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Social Media</a:t>
            </a:r>
          </a:p>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Website banners</a:t>
            </a:r>
          </a:p>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Electronic Communications</a:t>
            </a:r>
          </a:p>
          <a:p>
            <a:pPr marL="742950" lvl="1"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E-Newsletters, Emails, etc.</a:t>
            </a:r>
          </a:p>
          <a:p>
            <a:endParaRPr lang="en-US" dirty="0"/>
          </a:p>
          <a:p>
            <a:endParaRPr lang="en-US" dirty="0"/>
          </a:p>
        </p:txBody>
      </p:sp>
      <p:sp>
        <p:nvSpPr>
          <p:cNvPr id="20" name="Content Placeholder 2">
            <a:extLst>
              <a:ext uri="{FF2B5EF4-FFF2-40B4-BE49-F238E27FC236}">
                <a16:creationId xmlns:a16="http://schemas.microsoft.com/office/drawing/2014/main" id="{A5DF0304-C5AB-4A04-922C-7497FBE32F8A}"/>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Selecting Your Relaunch/Rebrand Theme</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21" name="TextBox 20">
            <a:extLst>
              <a:ext uri="{FF2B5EF4-FFF2-40B4-BE49-F238E27FC236}">
                <a16:creationId xmlns:a16="http://schemas.microsoft.com/office/drawing/2014/main" id="{502DA168-8AC9-485E-9D1D-B870026FC8BD}"/>
              </a:ext>
            </a:extLst>
          </p:cNvPr>
          <p:cNvSpPr txBox="1"/>
          <p:nvPr/>
        </p:nvSpPr>
        <p:spPr>
          <a:xfrm>
            <a:off x="1106159" y="2211838"/>
            <a:ext cx="5455435" cy="1524007"/>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rPr>
              <a:t>When preparing for your relaunch/rebrand, it is important to select a theme that you can promote through various marketing channels for consistency and maximizing exposure. This includes formatting for:</a:t>
            </a:r>
            <a:endParaRPr lang="en-US" sz="1200" b="1" i="1"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B7A18A3-3F7D-493A-93C9-79A5F0ECF8C4}"/>
              </a:ext>
            </a:extLst>
          </p:cNvPr>
          <p:cNvPicPr>
            <a:picLocks noChangeAspect="1"/>
          </p:cNvPicPr>
          <p:nvPr/>
        </p:nvPicPr>
        <p:blipFill>
          <a:blip r:embed="rId2"/>
          <a:stretch>
            <a:fillRect/>
          </a:stretch>
        </p:blipFill>
        <p:spPr>
          <a:xfrm>
            <a:off x="6879334" y="1771392"/>
            <a:ext cx="1673211" cy="2153893"/>
          </a:xfrm>
          <a:prstGeom prst="rect">
            <a:avLst/>
          </a:prstGeom>
          <a:ln>
            <a:no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E45F371C-1E57-4A0C-835B-CCA36FD4C095}"/>
              </a:ext>
            </a:extLst>
          </p:cNvPr>
          <p:cNvPicPr>
            <a:picLocks noChangeAspect="1"/>
          </p:cNvPicPr>
          <p:nvPr/>
        </p:nvPicPr>
        <p:blipFill>
          <a:blip r:embed="rId3"/>
          <a:stretch>
            <a:fillRect/>
          </a:stretch>
        </p:blipFill>
        <p:spPr>
          <a:xfrm>
            <a:off x="8745997" y="2141585"/>
            <a:ext cx="2670870" cy="1187620"/>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0F9B7E6C-F343-4854-81C9-CC9A7AD9152F}"/>
              </a:ext>
            </a:extLst>
          </p:cNvPr>
          <p:cNvPicPr>
            <a:picLocks noChangeAspect="1"/>
          </p:cNvPicPr>
          <p:nvPr/>
        </p:nvPicPr>
        <p:blipFill>
          <a:blip r:embed="rId4"/>
          <a:stretch>
            <a:fillRect/>
          </a:stretch>
        </p:blipFill>
        <p:spPr>
          <a:xfrm>
            <a:off x="9210898" y="2620432"/>
            <a:ext cx="2670870" cy="1141944"/>
          </a:xfrm>
          <a:prstGeom prst="rect">
            <a:avLst/>
          </a:prstGeom>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E238C355-1FA5-46BC-82A3-3F180AAC5BF6}"/>
              </a:ext>
            </a:extLst>
          </p:cNvPr>
          <p:cNvPicPr>
            <a:picLocks noChangeAspect="1"/>
          </p:cNvPicPr>
          <p:nvPr/>
        </p:nvPicPr>
        <p:blipFill rotWithShape="1">
          <a:blip r:embed="rId5"/>
          <a:srcRect r="2199" b="3574"/>
          <a:stretch/>
        </p:blipFill>
        <p:spPr>
          <a:xfrm>
            <a:off x="7363533" y="4192508"/>
            <a:ext cx="3900278" cy="10750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1831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96010A-0445-4345-9D4D-2AA3A02FE11F}"/>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5" name="Title 1">
            <a:extLst>
              <a:ext uri="{FF2B5EF4-FFF2-40B4-BE49-F238E27FC236}">
                <a16:creationId xmlns:a16="http://schemas.microsoft.com/office/drawing/2014/main" id="{BCD4EAD5-F7D7-4BF1-9296-F386272E2616}"/>
              </a:ext>
            </a:extLst>
          </p:cNvPr>
          <p:cNvSpPr>
            <a:spLocks noGrp="1"/>
          </p:cNvSpPr>
          <p:nvPr>
            <p:ph type="title"/>
          </p:nvPr>
        </p:nvSpPr>
        <p:spPr>
          <a:xfrm>
            <a:off x="1097280" y="-104096"/>
            <a:ext cx="10058400" cy="1450757"/>
          </a:xfrm>
        </p:spPr>
        <p:txBody>
          <a:bodyPr>
            <a:normAutofit/>
          </a:bodyPr>
          <a:lstStyle/>
          <a:p>
            <a:r>
              <a:rPr lang="en-US" sz="2800" b="1" dirty="0">
                <a:ea typeface="Noto Sans Blk" panose="020B0A02040504020204" pitchFamily="34"/>
                <a:cs typeface="Noto Sans Blk" panose="020B0A02040504020204" pitchFamily="34"/>
              </a:rPr>
              <a:t>CEO </a:t>
            </a:r>
            <a:r>
              <a:rPr lang="en-US" sz="2800" b="1" dirty="0">
                <a:solidFill>
                  <a:srgbClr val="7CBF33"/>
                </a:solidFill>
                <a:ea typeface="Noto Sans Blk" panose="020B0A02040504020204" pitchFamily="34"/>
                <a:cs typeface="Noto Sans Blk" panose="020B0A02040504020204" pitchFamily="34"/>
              </a:rPr>
              <a:t>Announcement</a:t>
            </a:r>
            <a:r>
              <a:rPr lang="en-US" sz="2800" b="1" dirty="0">
                <a:ea typeface="Noto Sans Blk" panose="020B0A02040504020204" pitchFamily="34"/>
                <a:cs typeface="Noto Sans Blk" panose="020B0A02040504020204" pitchFamily="34"/>
              </a:rPr>
              <a:t> Letter</a:t>
            </a:r>
          </a:p>
        </p:txBody>
      </p:sp>
      <p:pic>
        <p:nvPicPr>
          <p:cNvPr id="3" name="Picture 2">
            <a:extLst>
              <a:ext uri="{FF2B5EF4-FFF2-40B4-BE49-F238E27FC236}">
                <a16:creationId xmlns:a16="http://schemas.microsoft.com/office/drawing/2014/main" id="{DED4B27A-45A6-4A62-92D6-259EC183261A}"/>
              </a:ext>
            </a:extLst>
          </p:cNvPr>
          <p:cNvPicPr>
            <a:picLocks noChangeAspect="1"/>
          </p:cNvPicPr>
          <p:nvPr/>
        </p:nvPicPr>
        <p:blipFill>
          <a:blip r:embed="rId2"/>
          <a:stretch>
            <a:fillRect/>
          </a:stretch>
        </p:blipFill>
        <p:spPr>
          <a:xfrm rot="262844">
            <a:off x="9020257" y="1942774"/>
            <a:ext cx="2628777" cy="336194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CA0A2B07-D6B6-4525-9516-918CF73EA3DC}"/>
              </a:ext>
            </a:extLst>
          </p:cNvPr>
          <p:cNvPicPr>
            <a:picLocks noChangeAspect="1"/>
          </p:cNvPicPr>
          <p:nvPr/>
        </p:nvPicPr>
        <p:blipFill>
          <a:blip r:embed="rId3"/>
          <a:stretch>
            <a:fillRect/>
          </a:stretch>
        </p:blipFill>
        <p:spPr>
          <a:xfrm rot="21014409">
            <a:off x="6875797" y="1896391"/>
            <a:ext cx="2400511" cy="3911944"/>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4222CDA1-668D-4769-B774-26B03FF8804E}"/>
              </a:ext>
            </a:extLst>
          </p:cNvPr>
          <p:cNvSpPr txBox="1"/>
          <p:nvPr/>
        </p:nvSpPr>
        <p:spPr>
          <a:xfrm>
            <a:off x="1288555" y="3211454"/>
            <a:ext cx="4686117" cy="2337178"/>
          </a:xfrm>
          <a:prstGeom prst="rect">
            <a:avLst/>
          </a:prstGeom>
          <a:noFill/>
        </p:spPr>
        <p:txBody>
          <a:bodyPr wrap="square" rtlCol="0">
            <a:spAutoFit/>
          </a:bodyPr>
          <a:lstStyle/>
          <a:p>
            <a:pPr marL="285750"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CEO Announcement letter/email raising awareness of the investment services program</a:t>
            </a:r>
          </a:p>
          <a:p>
            <a:pPr marL="285750"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Letter to be placed on institution letterhead and signed by CEO</a:t>
            </a:r>
          </a:p>
          <a:p>
            <a:pPr marL="285750"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Permissible for initial program announcements and relaunches</a:t>
            </a:r>
          </a:p>
          <a:p>
            <a:endParaRPr lang="en-US" dirty="0"/>
          </a:p>
          <a:p>
            <a:endParaRPr lang="en-US" dirty="0"/>
          </a:p>
        </p:txBody>
      </p:sp>
      <p:sp>
        <p:nvSpPr>
          <p:cNvPr id="7" name="Content Placeholder 2">
            <a:extLst>
              <a:ext uri="{FF2B5EF4-FFF2-40B4-BE49-F238E27FC236}">
                <a16:creationId xmlns:a16="http://schemas.microsoft.com/office/drawing/2014/main" id="{392F66D8-BD48-4B63-8183-9A04EB2770D3}"/>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Kickoff Communication</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9" name="TextBox 8">
            <a:extLst>
              <a:ext uri="{FF2B5EF4-FFF2-40B4-BE49-F238E27FC236}">
                <a16:creationId xmlns:a16="http://schemas.microsoft.com/office/drawing/2014/main" id="{383CF97C-EE97-4E2C-A21E-F4D12766DD93}"/>
              </a:ext>
            </a:extLst>
          </p:cNvPr>
          <p:cNvSpPr txBox="1"/>
          <p:nvPr/>
        </p:nvSpPr>
        <p:spPr>
          <a:xfrm>
            <a:off x="1106159" y="2211838"/>
            <a:ext cx="5455435" cy="785343"/>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rPr>
              <a:t>In preparation for the launch, a CEO </a:t>
            </a: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announcement communication should be developed. </a:t>
            </a:r>
            <a:endParaRPr lang="en-US" sz="1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711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Advisor/Admin </a:t>
            </a:r>
            <a:r>
              <a:rPr lang="en-US" sz="2800" b="1" dirty="0">
                <a:solidFill>
                  <a:srgbClr val="7CBF33"/>
                </a:solidFill>
                <a:ea typeface="Noto Sans Blk" panose="020B0A02040504020204" pitchFamily="34"/>
                <a:cs typeface="Noto Sans Blk" panose="020B0A02040504020204" pitchFamily="34"/>
              </a:rPr>
              <a:t>Trainings</a:t>
            </a:r>
          </a:p>
        </p:txBody>
      </p:sp>
      <p:sp>
        <p:nvSpPr>
          <p:cNvPr id="3" name="Slide Number Placeholder 2">
            <a:extLst>
              <a:ext uri="{FF2B5EF4-FFF2-40B4-BE49-F238E27FC236}">
                <a16:creationId xmlns:a16="http://schemas.microsoft.com/office/drawing/2014/main" id="{13447BE8-6FFA-40A1-864E-C91D05B7A1C6}"/>
              </a:ext>
            </a:extLst>
          </p:cNvPr>
          <p:cNvSpPr>
            <a:spLocks noGrp="1"/>
          </p:cNvSpPr>
          <p:nvPr>
            <p:ph type="sldNum" sz="quarter" idx="12"/>
          </p:nvPr>
        </p:nvSpPr>
        <p:spPr/>
        <p:txBody>
          <a:bodyPr/>
          <a:lstStyle/>
          <a:p>
            <a:fld id="{3A98EE3D-8CD1-4C3F-BD1C-C98C9596463C}" type="slidenum">
              <a:rPr lang="en-US" smtClean="0"/>
              <a:t>13</a:t>
            </a:fld>
            <a:endParaRPr lang="en-US" dirty="0"/>
          </a:p>
        </p:txBody>
      </p:sp>
      <p:sp>
        <p:nvSpPr>
          <p:cNvPr id="11" name="Content Placeholder 2">
            <a:extLst>
              <a:ext uri="{FF2B5EF4-FFF2-40B4-BE49-F238E27FC236}">
                <a16:creationId xmlns:a16="http://schemas.microsoft.com/office/drawing/2014/main" id="{00A18373-B090-40BD-AC74-A276C872541A}"/>
              </a:ext>
            </a:extLst>
          </p:cNvPr>
          <p:cNvSpPr txBox="1">
            <a:spLocks/>
          </p:cNvSpPr>
          <p:nvPr/>
        </p:nvSpPr>
        <p:spPr>
          <a:xfrm>
            <a:off x="1191976" y="1780009"/>
            <a:ext cx="5413010"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Working With Your Marketing Account Manager</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2" name="TextBox 11">
            <a:extLst>
              <a:ext uri="{FF2B5EF4-FFF2-40B4-BE49-F238E27FC236}">
                <a16:creationId xmlns:a16="http://schemas.microsoft.com/office/drawing/2014/main" id="{4873432B-78E1-49CB-BEC2-F5087EC785DD}"/>
              </a:ext>
            </a:extLst>
          </p:cNvPr>
          <p:cNvSpPr txBox="1"/>
          <p:nvPr/>
        </p:nvSpPr>
        <p:spPr>
          <a:xfrm>
            <a:off x="1316698" y="3938070"/>
            <a:ext cx="6351100" cy="2215991"/>
          </a:xfrm>
          <a:prstGeom prst="rect">
            <a:avLst/>
          </a:prstGeom>
          <a:noFill/>
        </p:spPr>
        <p:txBody>
          <a:bodyPr wrap="square" rtlCol="0">
            <a:spAutoFit/>
          </a:bodyPr>
          <a:lstStyle/>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One-on-one demos at a time of convenience for you</a:t>
            </a:r>
          </a:p>
          <a:p>
            <a:pPr marL="742950" lvl="1" indent="-285750">
              <a:lnSpc>
                <a:spcPct val="150000"/>
              </a:lnSpc>
              <a:buClr>
                <a:srgbClr val="7CBF33"/>
              </a:buClr>
              <a:buSzPct val="100000"/>
              <a:buFont typeface="Wingdings" panose="05000000000000000000" pitchFamily="2" charset="2"/>
              <a:buChar char="§"/>
              <a:tabLst>
                <a:tab pos="457200" algn="l"/>
              </a:tabLst>
            </a:pPr>
            <a:r>
              <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Automated Campaign Tool (ACT)</a:t>
            </a:r>
          </a:p>
          <a:p>
            <a:pPr marL="742950" lvl="1" indent="-285750">
              <a:lnSpc>
                <a:spcPct val="150000"/>
              </a:lnSpc>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Marketing on Demand</a:t>
            </a: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lnSpc>
                <a:spcPct val="150000"/>
              </a:lnSpc>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Gainfully</a:t>
            </a: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nSpc>
                <a:spcPct val="150000"/>
              </a:lnSpc>
              <a:spcBef>
                <a:spcPts val="0"/>
              </a:spcBef>
              <a:spcAft>
                <a:spcPts val="0"/>
              </a:spcAft>
              <a:buSzPts val="1000"/>
              <a:buFont typeface="Arial" panose="020B0604020202020204" pitchFamily="34" charset="0"/>
              <a:buChar char="•"/>
              <a:tabLst>
                <a:tab pos="457200" algn="l"/>
              </a:tabLst>
            </a:pP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2F3130-D73D-4546-B120-CEFE29ABA9A8}"/>
              </a:ext>
            </a:extLst>
          </p:cNvPr>
          <p:cNvSpPr txBox="1"/>
          <p:nvPr/>
        </p:nvSpPr>
        <p:spPr>
          <a:xfrm>
            <a:off x="1106159" y="2235020"/>
            <a:ext cx="5498827" cy="1754326"/>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Your designated Marketing Account Manager will be </a:t>
            </a:r>
            <a:b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b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happy to assist you and/or your admin(s) in training on </a:t>
            </a:r>
            <a:b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b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the various LPL marketing tools available to utilize during your relaunch/rebrand campaign &amp; beyond.</a:t>
            </a: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C7A65FF6-8737-49B7-B76B-73EEAAD7C784}"/>
              </a:ext>
            </a:extLst>
          </p:cNvPr>
          <p:cNvPicPr>
            <a:picLocks noChangeAspect="1"/>
          </p:cNvPicPr>
          <p:nvPr/>
        </p:nvPicPr>
        <p:blipFill>
          <a:blip r:embed="rId2"/>
          <a:stretch>
            <a:fillRect/>
          </a:stretch>
        </p:blipFill>
        <p:spPr>
          <a:xfrm>
            <a:off x="6385526" y="1650986"/>
            <a:ext cx="5148981" cy="2929347"/>
          </a:xfrm>
          <a:prstGeom prst="rect">
            <a:avLst/>
          </a:prstGeom>
        </p:spPr>
      </p:pic>
      <p:pic>
        <p:nvPicPr>
          <p:cNvPr id="14" name="Picture 13">
            <a:extLst>
              <a:ext uri="{FF2B5EF4-FFF2-40B4-BE49-F238E27FC236}">
                <a16:creationId xmlns:a16="http://schemas.microsoft.com/office/drawing/2014/main" id="{86DD7C46-0EBD-4A03-B596-6A5E623A2562}"/>
              </a:ext>
            </a:extLst>
          </p:cNvPr>
          <p:cNvPicPr/>
          <p:nvPr/>
        </p:nvPicPr>
        <p:blipFill rotWithShape="1">
          <a:blip r:embed="rId3"/>
          <a:srcRect l="65610" t="19758" r="3476" b="17124"/>
          <a:stretch/>
        </p:blipFill>
        <p:spPr bwMode="auto">
          <a:xfrm>
            <a:off x="6446821" y="3633745"/>
            <a:ext cx="5087686" cy="227744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87622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Advisor/Admin </a:t>
            </a:r>
            <a:r>
              <a:rPr lang="en-US" sz="2800" b="1" dirty="0">
                <a:solidFill>
                  <a:srgbClr val="7CBF33"/>
                </a:solidFill>
                <a:ea typeface="Noto Sans Blk" panose="020B0A02040504020204" pitchFamily="34"/>
                <a:cs typeface="Noto Sans Blk" panose="020B0A02040504020204" pitchFamily="34"/>
              </a:rPr>
              <a:t>Trainings</a:t>
            </a:r>
          </a:p>
        </p:txBody>
      </p:sp>
      <p:sp>
        <p:nvSpPr>
          <p:cNvPr id="3" name="Slide Number Placeholder 2">
            <a:extLst>
              <a:ext uri="{FF2B5EF4-FFF2-40B4-BE49-F238E27FC236}">
                <a16:creationId xmlns:a16="http://schemas.microsoft.com/office/drawing/2014/main" id="{13447BE8-6FFA-40A1-864E-C91D05B7A1C6}"/>
              </a:ext>
            </a:extLst>
          </p:cNvPr>
          <p:cNvSpPr>
            <a:spLocks noGrp="1"/>
          </p:cNvSpPr>
          <p:nvPr>
            <p:ph type="sldNum" sz="quarter" idx="12"/>
          </p:nvPr>
        </p:nvSpPr>
        <p:spPr/>
        <p:txBody>
          <a:bodyPr/>
          <a:lstStyle/>
          <a:p>
            <a:fld id="{3A98EE3D-8CD1-4C3F-BD1C-C98C9596463C}" type="slidenum">
              <a:rPr lang="en-US" smtClean="0"/>
              <a:t>14</a:t>
            </a:fld>
            <a:endParaRPr lang="en-US" dirty="0"/>
          </a:p>
        </p:txBody>
      </p:sp>
      <p:sp>
        <p:nvSpPr>
          <p:cNvPr id="11" name="Content Placeholder 2">
            <a:extLst>
              <a:ext uri="{FF2B5EF4-FFF2-40B4-BE49-F238E27FC236}">
                <a16:creationId xmlns:a16="http://schemas.microsoft.com/office/drawing/2014/main" id="{00A18373-B090-40BD-AC74-A276C872541A}"/>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Automated Campaign Tool</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2" name="TextBox 11">
            <a:extLst>
              <a:ext uri="{FF2B5EF4-FFF2-40B4-BE49-F238E27FC236}">
                <a16:creationId xmlns:a16="http://schemas.microsoft.com/office/drawing/2014/main" id="{4873432B-78E1-49CB-BEC2-F5087EC785DD}"/>
              </a:ext>
            </a:extLst>
          </p:cNvPr>
          <p:cNvSpPr txBox="1"/>
          <p:nvPr/>
        </p:nvSpPr>
        <p:spPr>
          <a:xfrm>
            <a:off x="1361086" y="3590902"/>
            <a:ext cx="5568632" cy="2393604"/>
          </a:xfrm>
          <a:prstGeom prst="rect">
            <a:avLst/>
          </a:prstGeom>
          <a:noFill/>
        </p:spPr>
        <p:txBody>
          <a:bodyPr wrap="square" rtlCol="0">
            <a:spAutoFit/>
          </a:bodyPr>
          <a:lstStyle/>
          <a:p>
            <a:pPr marL="285750" marR="0" lvl="0" indent="-285750">
              <a:lnSpc>
                <a:spcPct val="107000"/>
              </a:lnSpc>
              <a:spcBef>
                <a:spcPts val="0"/>
              </a:spcBef>
              <a:spcAft>
                <a:spcPts val="800"/>
              </a:spcAft>
              <a:buClr>
                <a:srgbClr val="7CBF33"/>
              </a:buClr>
              <a:buSzPct val="100000"/>
              <a:buFont typeface="Wingdings" panose="05000000000000000000" pitchFamily="2" charset="2"/>
              <a:buChar char="§"/>
              <a:tabLst>
                <a:tab pos="457200" algn="l"/>
              </a:tabLst>
            </a:pPr>
            <a:r>
              <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Available through Marketing on Demand</a:t>
            </a:r>
          </a:p>
          <a:p>
            <a:pPr marL="285750" marR="0" lvl="0" indent="-285750">
              <a:lnSpc>
                <a:spcPct val="107000"/>
              </a:lnSpc>
              <a:spcBef>
                <a:spcPts val="0"/>
              </a:spcBef>
              <a:spcAft>
                <a:spcPts val="800"/>
              </a:spcAft>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Monthly, quarterly and customized launch dates available</a:t>
            </a: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nSpc>
                <a:spcPct val="107000"/>
              </a:lnSpc>
              <a:spcBef>
                <a:spcPts val="0"/>
              </a:spcBef>
              <a:spcAft>
                <a:spcPts val="800"/>
              </a:spcAft>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Advisors can assign up to 2 delegates to manage on their behalf</a:t>
            </a:r>
          </a:p>
          <a:p>
            <a:pPr marL="285750" marR="0" lvl="0" indent="-285750">
              <a:lnSpc>
                <a:spcPct val="107000"/>
              </a:lnSpc>
              <a:spcBef>
                <a:spcPts val="0"/>
              </a:spcBef>
              <a:spcAft>
                <a:spcPts val="800"/>
              </a:spcAft>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Content includes, LPL’s Weekly Market Commentary, financial topics, lifestyle topics, birthday/holiday/greeting cards, and customized content</a:t>
            </a: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nSpc>
                <a:spcPct val="150000"/>
              </a:lnSpc>
              <a:spcBef>
                <a:spcPts val="0"/>
              </a:spcBef>
              <a:spcAft>
                <a:spcPts val="0"/>
              </a:spcAft>
              <a:buSzPts val="1000"/>
              <a:buFont typeface="Arial" panose="020B0604020202020204" pitchFamily="34" charset="0"/>
              <a:buChar char="•"/>
              <a:tabLst>
                <a:tab pos="457200" algn="l"/>
              </a:tabLst>
            </a:pP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2F3130-D73D-4546-B120-CEFE29ABA9A8}"/>
              </a:ext>
            </a:extLst>
          </p:cNvPr>
          <p:cNvSpPr txBox="1"/>
          <p:nvPr/>
        </p:nvSpPr>
        <p:spPr>
          <a:xfrm>
            <a:off x="1106159" y="2235020"/>
            <a:ext cx="6093632" cy="1384995"/>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LPL’s email marketing tool where advisors can organize their contacts into segmented groups to drip on them with targeted, pre-approved messaging with a “set it and forget it approach”.</a:t>
            </a: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19D3336-0BD7-4A77-8311-B1E99817A827}"/>
              </a:ext>
            </a:extLst>
          </p:cNvPr>
          <p:cNvPicPr>
            <a:picLocks noChangeAspect="1"/>
          </p:cNvPicPr>
          <p:nvPr/>
        </p:nvPicPr>
        <p:blipFill>
          <a:blip r:embed="rId2"/>
          <a:stretch>
            <a:fillRect/>
          </a:stretch>
        </p:blipFill>
        <p:spPr>
          <a:xfrm>
            <a:off x="7003811" y="1892417"/>
            <a:ext cx="4964068" cy="2328342"/>
          </a:xfrm>
          <a:prstGeom prst="rect">
            <a:avLst/>
          </a:prstGeom>
        </p:spPr>
      </p:pic>
      <p:pic>
        <p:nvPicPr>
          <p:cNvPr id="7" name="Picture 6">
            <a:extLst>
              <a:ext uri="{FF2B5EF4-FFF2-40B4-BE49-F238E27FC236}">
                <a16:creationId xmlns:a16="http://schemas.microsoft.com/office/drawing/2014/main" id="{75C62071-58C9-46B9-9A5B-3C851C58A174}"/>
              </a:ext>
            </a:extLst>
          </p:cNvPr>
          <p:cNvPicPr>
            <a:picLocks noChangeAspect="1"/>
          </p:cNvPicPr>
          <p:nvPr/>
        </p:nvPicPr>
        <p:blipFill>
          <a:blip r:embed="rId3"/>
          <a:stretch>
            <a:fillRect/>
          </a:stretch>
        </p:blipFill>
        <p:spPr>
          <a:xfrm>
            <a:off x="7002568" y="3785797"/>
            <a:ext cx="4854955" cy="2198709"/>
          </a:xfrm>
          <a:prstGeom prst="rect">
            <a:avLst/>
          </a:prstGeom>
        </p:spPr>
      </p:pic>
    </p:spTree>
    <p:extLst>
      <p:ext uri="{BB962C8B-B14F-4D97-AF65-F5344CB8AC3E}">
        <p14:creationId xmlns:p14="http://schemas.microsoft.com/office/powerpoint/2010/main" val="2958387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Advisor/Admin </a:t>
            </a:r>
            <a:r>
              <a:rPr lang="en-US" sz="2800" b="1" dirty="0">
                <a:solidFill>
                  <a:srgbClr val="7CBF33"/>
                </a:solidFill>
                <a:ea typeface="Noto Sans Blk" panose="020B0A02040504020204" pitchFamily="34"/>
                <a:cs typeface="Noto Sans Blk" panose="020B0A02040504020204" pitchFamily="34"/>
              </a:rPr>
              <a:t>Trainings</a:t>
            </a:r>
          </a:p>
        </p:txBody>
      </p:sp>
      <p:sp>
        <p:nvSpPr>
          <p:cNvPr id="3" name="Slide Number Placeholder 2">
            <a:extLst>
              <a:ext uri="{FF2B5EF4-FFF2-40B4-BE49-F238E27FC236}">
                <a16:creationId xmlns:a16="http://schemas.microsoft.com/office/drawing/2014/main" id="{13447BE8-6FFA-40A1-864E-C91D05B7A1C6}"/>
              </a:ext>
            </a:extLst>
          </p:cNvPr>
          <p:cNvSpPr>
            <a:spLocks noGrp="1"/>
          </p:cNvSpPr>
          <p:nvPr>
            <p:ph type="sldNum" sz="quarter" idx="12"/>
          </p:nvPr>
        </p:nvSpPr>
        <p:spPr/>
        <p:txBody>
          <a:bodyPr/>
          <a:lstStyle/>
          <a:p>
            <a:fld id="{3A98EE3D-8CD1-4C3F-BD1C-C98C9596463C}" type="slidenum">
              <a:rPr lang="en-US" smtClean="0"/>
              <a:t>15</a:t>
            </a:fld>
            <a:endParaRPr lang="en-US" dirty="0"/>
          </a:p>
        </p:txBody>
      </p:sp>
      <p:sp>
        <p:nvSpPr>
          <p:cNvPr id="11" name="Content Placeholder 2">
            <a:extLst>
              <a:ext uri="{FF2B5EF4-FFF2-40B4-BE49-F238E27FC236}">
                <a16:creationId xmlns:a16="http://schemas.microsoft.com/office/drawing/2014/main" id="{00A18373-B090-40BD-AC74-A276C872541A}"/>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Marketing on Demand</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2" name="TextBox 11">
            <a:extLst>
              <a:ext uri="{FF2B5EF4-FFF2-40B4-BE49-F238E27FC236}">
                <a16:creationId xmlns:a16="http://schemas.microsoft.com/office/drawing/2014/main" id="{4873432B-78E1-49CB-BEC2-F5087EC785DD}"/>
              </a:ext>
            </a:extLst>
          </p:cNvPr>
          <p:cNvSpPr txBox="1"/>
          <p:nvPr/>
        </p:nvSpPr>
        <p:spPr>
          <a:xfrm>
            <a:off x="1387719" y="3758622"/>
            <a:ext cx="6351100" cy="2646878"/>
          </a:xfrm>
          <a:prstGeom prst="rect">
            <a:avLst/>
          </a:prstGeom>
          <a:noFill/>
        </p:spPr>
        <p:txBody>
          <a:bodyPr wrap="square" rtlCol="0">
            <a:spAutoFit/>
          </a:bodyPr>
          <a:lstStyle/>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Articles</a:t>
            </a:r>
          </a:p>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Letters</a:t>
            </a:r>
          </a:p>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Promo items</a:t>
            </a:r>
            <a:endPar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400" dirty="0">
                <a:solidFill>
                  <a:srgbClr val="56565A"/>
                </a:solidFill>
                <a:latin typeface="Arial" panose="020B0604020202020204" pitchFamily="34" charset="0"/>
                <a:ea typeface="Times New Roman" panose="02020603050405020304" pitchFamily="18" charset="0"/>
                <a:cs typeface="Arial" panose="020B0604020202020204" pitchFamily="34" charset="0"/>
              </a:rPr>
              <a:t>Brochures</a:t>
            </a:r>
          </a:p>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4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Seminars</a:t>
            </a:r>
          </a:p>
          <a:p>
            <a:pPr marR="0" lvl="0">
              <a:lnSpc>
                <a:spcPct val="150000"/>
              </a:lnSpc>
              <a:spcBef>
                <a:spcPts val="0"/>
              </a:spcBef>
              <a:spcAft>
                <a:spcPts val="0"/>
              </a:spcAft>
              <a:buClr>
                <a:srgbClr val="7CBF33"/>
              </a:buClr>
              <a:buSzPct val="100000"/>
              <a:tabLst>
                <a:tab pos="457200" algn="l"/>
              </a:tabLst>
            </a:pPr>
            <a:r>
              <a:rPr lang="en-US" sz="1400" i="1" dirty="0">
                <a:solidFill>
                  <a:srgbClr val="56565A"/>
                </a:solidFill>
                <a:latin typeface="Arial" panose="020B0604020202020204" pitchFamily="34" charset="0"/>
                <a:ea typeface="Times New Roman" panose="02020603050405020304" pitchFamily="18" charset="0"/>
                <a:cs typeface="Arial" panose="020B0604020202020204" pitchFamily="34" charset="0"/>
              </a:rPr>
              <a:t>      …and more!</a:t>
            </a:r>
            <a:endParaRPr lang="en-US" sz="1400" i="1"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nSpc>
                <a:spcPct val="150000"/>
              </a:lnSpc>
              <a:spcBef>
                <a:spcPts val="0"/>
              </a:spcBef>
              <a:spcAft>
                <a:spcPts val="0"/>
              </a:spcAft>
              <a:buSzPts val="1000"/>
              <a:buFont typeface="Arial" panose="020B0604020202020204" pitchFamily="34" charset="0"/>
              <a:buChar char="•"/>
              <a:tabLst>
                <a:tab pos="457200" algn="l"/>
              </a:tabLst>
            </a:pPr>
            <a:endPar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endParaRPr lang="en-US" sz="1600" b="1"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2F3130-D73D-4546-B120-CEFE29ABA9A8}"/>
              </a:ext>
            </a:extLst>
          </p:cNvPr>
          <p:cNvSpPr txBox="1"/>
          <p:nvPr/>
        </p:nvSpPr>
        <p:spPr>
          <a:xfrm>
            <a:off x="1097280" y="2147123"/>
            <a:ext cx="4989841" cy="1524007"/>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All-in-one platform that provides advisors with pre-approved, customizable marketing materials for building brand awareness and communicating with clients and prospects. Includes access to:</a:t>
            </a:r>
            <a:endParaRPr lang="en-US" sz="1200" b="1"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5635FAB-6768-4171-97DD-6F928A777D53}"/>
              </a:ext>
            </a:extLst>
          </p:cNvPr>
          <p:cNvPicPr>
            <a:picLocks noChangeAspect="1"/>
          </p:cNvPicPr>
          <p:nvPr/>
        </p:nvPicPr>
        <p:blipFill>
          <a:blip r:embed="rId2"/>
          <a:stretch>
            <a:fillRect/>
          </a:stretch>
        </p:blipFill>
        <p:spPr>
          <a:xfrm>
            <a:off x="6019105" y="2790867"/>
            <a:ext cx="5364482" cy="270205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CB5A8A6-5B0A-4FC2-82E7-6E44FBB03718}"/>
              </a:ext>
            </a:extLst>
          </p:cNvPr>
          <p:cNvPicPr>
            <a:picLocks noChangeAspect="1"/>
          </p:cNvPicPr>
          <p:nvPr/>
        </p:nvPicPr>
        <p:blipFill>
          <a:blip r:embed="rId3"/>
          <a:stretch>
            <a:fillRect/>
          </a:stretch>
        </p:blipFill>
        <p:spPr>
          <a:xfrm>
            <a:off x="6322773" y="1816988"/>
            <a:ext cx="5148981" cy="2929347"/>
          </a:xfrm>
          <a:prstGeom prst="rect">
            <a:avLst/>
          </a:prstGeom>
        </p:spPr>
      </p:pic>
    </p:spTree>
    <p:extLst>
      <p:ext uri="{BB962C8B-B14F-4D97-AF65-F5344CB8AC3E}">
        <p14:creationId xmlns:p14="http://schemas.microsoft.com/office/powerpoint/2010/main" val="152135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Advisor/Admin </a:t>
            </a:r>
            <a:r>
              <a:rPr lang="en-US" sz="2800" b="1" dirty="0">
                <a:solidFill>
                  <a:srgbClr val="7CBF33"/>
                </a:solidFill>
                <a:ea typeface="Noto Sans Blk" panose="020B0A02040504020204" pitchFamily="34"/>
                <a:cs typeface="Noto Sans Blk" panose="020B0A02040504020204" pitchFamily="34"/>
              </a:rPr>
              <a:t>Trainings</a:t>
            </a:r>
          </a:p>
        </p:txBody>
      </p:sp>
      <p:sp>
        <p:nvSpPr>
          <p:cNvPr id="3" name="Slide Number Placeholder 2">
            <a:extLst>
              <a:ext uri="{FF2B5EF4-FFF2-40B4-BE49-F238E27FC236}">
                <a16:creationId xmlns:a16="http://schemas.microsoft.com/office/drawing/2014/main" id="{13447BE8-6FFA-40A1-864E-C91D05B7A1C6}"/>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11" name="Content Placeholder 2">
            <a:extLst>
              <a:ext uri="{FF2B5EF4-FFF2-40B4-BE49-F238E27FC236}">
                <a16:creationId xmlns:a16="http://schemas.microsoft.com/office/drawing/2014/main" id="{00A18373-B090-40BD-AC74-A276C872541A}"/>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Gainfully </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4" name="Content Placeholder 2">
            <a:extLst>
              <a:ext uri="{FF2B5EF4-FFF2-40B4-BE49-F238E27FC236}">
                <a16:creationId xmlns:a16="http://schemas.microsoft.com/office/drawing/2014/main" id="{FD788323-8EF4-454A-B58C-608EB92BEB56}"/>
              </a:ext>
            </a:extLst>
          </p:cNvPr>
          <p:cNvSpPr txBox="1">
            <a:spLocks/>
          </p:cNvSpPr>
          <p:nvPr/>
        </p:nvSpPr>
        <p:spPr>
          <a:xfrm>
            <a:off x="1191976" y="2395387"/>
            <a:ext cx="5139305" cy="2067225"/>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3464" lvl="1" indent="-283464">
              <a:lnSpc>
                <a:spcPct val="107000"/>
              </a:lnSpc>
              <a:spcBef>
                <a:spcPts val="0"/>
              </a:spcBef>
              <a:spcAft>
                <a:spcPts val="800"/>
              </a:spcAft>
              <a:buClr>
                <a:srgbClr val="7CBF33"/>
              </a:buClr>
              <a:buFont typeface="Wingdings" panose="05000000000000000000" pitchFamily="2" charset="2"/>
              <a:buChar char="§"/>
            </a:pPr>
            <a:r>
              <a:rPr lang="en-US" sz="18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 </a:t>
            </a:r>
            <a:r>
              <a:rPr lang="en-US" sz="16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LPL’s extensive Social Media Content Library</a:t>
            </a:r>
          </a:p>
          <a:p>
            <a:pPr marL="283464" lvl="1" indent="-283464">
              <a:lnSpc>
                <a:spcPct val="107000"/>
              </a:lnSpc>
              <a:spcBef>
                <a:spcPts val="0"/>
              </a:spcBef>
              <a:spcAft>
                <a:spcPts val="800"/>
              </a:spcAft>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 Available through Resource Center</a:t>
            </a:r>
          </a:p>
          <a:p>
            <a:pPr marL="283464" lvl="1" indent="-283464">
              <a:lnSpc>
                <a:spcPct val="107000"/>
              </a:lnSpc>
              <a:spcBef>
                <a:spcPts val="0"/>
              </a:spcBef>
              <a:spcAft>
                <a:spcPts val="800"/>
              </a:spcAft>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 Automated – “Set it and forget it”</a:t>
            </a:r>
          </a:p>
          <a:p>
            <a:pPr marL="283464" lvl="1" indent="-283464">
              <a:lnSpc>
                <a:spcPct val="107000"/>
              </a:lnSpc>
              <a:spcBef>
                <a:spcPts val="0"/>
              </a:spcBef>
              <a:spcAft>
                <a:spcPts val="800"/>
              </a:spcAft>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 Assign delegates to manage on your behalf</a:t>
            </a:r>
          </a:p>
          <a:p>
            <a:pPr marL="283464" lvl="1" indent="-283464">
              <a:lnSpc>
                <a:spcPct val="107000"/>
              </a:lnSpc>
              <a:spcBef>
                <a:spcPts val="0"/>
              </a:spcBef>
              <a:spcAft>
                <a:spcPts val="800"/>
              </a:spcAft>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 Pre-approved content includes: LPL Research,  Educational and Lifestyle articles, News</a:t>
            </a:r>
          </a:p>
          <a:p>
            <a:pPr marL="283464" lvl="1" indent="-283464">
              <a:lnSpc>
                <a:spcPct val="107000"/>
              </a:lnSpc>
              <a:spcBef>
                <a:spcPts val="0"/>
              </a:spcBef>
              <a:spcAft>
                <a:spcPts val="800"/>
              </a:spcAft>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Set to launch daily, monthly, quarterly, etc</a:t>
            </a:r>
            <a:r>
              <a:rPr lang="en-US" sz="2000" dirty="0">
                <a:solidFill>
                  <a:srgbClr val="403F42"/>
                </a:solidFill>
                <a:latin typeface="Arial" panose="020B0604020202020204" pitchFamily="34" charset="0"/>
                <a:ea typeface="Calibri" panose="020F0502020204030204" pitchFamily="34" charset="0"/>
                <a:cs typeface="Arial" panose="020B0604020202020204" pitchFamily="34" charset="0"/>
              </a:rPr>
              <a:t>.</a:t>
            </a:r>
          </a:p>
          <a:p>
            <a:pPr marL="201168" lvl="1" indent="0">
              <a:buClr>
                <a:srgbClr val="7CBF33"/>
              </a:buClr>
              <a:buNone/>
            </a:pPr>
            <a:endParaRPr lang="en-US" sz="2000" dirty="0">
              <a:solidFill>
                <a:srgbClr val="403F42"/>
              </a:solidFill>
              <a:latin typeface="Arial" panose="020B060402020202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5703BE4-0EDB-45AF-8318-6964385B7388}"/>
              </a:ext>
            </a:extLst>
          </p:cNvPr>
          <p:cNvPicPr/>
          <p:nvPr/>
        </p:nvPicPr>
        <p:blipFill rotWithShape="1">
          <a:blip r:embed="rId2"/>
          <a:srcRect l="65610" t="19758" r="3476" b="17124"/>
          <a:stretch/>
        </p:blipFill>
        <p:spPr bwMode="auto">
          <a:xfrm>
            <a:off x="6495663" y="3043609"/>
            <a:ext cx="5087686" cy="227744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9" name="Picture 2" descr="Gainfully | MassMutual® Ventures">
            <a:extLst>
              <a:ext uri="{FF2B5EF4-FFF2-40B4-BE49-F238E27FC236}">
                <a16:creationId xmlns:a16="http://schemas.microsoft.com/office/drawing/2014/main" id="{516BFB91-EF08-4D01-BA0D-074155C0A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384" y="1864948"/>
            <a:ext cx="4214279" cy="106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81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8C4EEC-FBDF-47C6-88B0-7CDD2916A682}"/>
              </a:ext>
            </a:extLst>
          </p:cNvPr>
          <p:cNvSpPr txBox="1"/>
          <p:nvPr/>
        </p:nvSpPr>
        <p:spPr>
          <a:xfrm>
            <a:off x="289249" y="2176538"/>
            <a:ext cx="8128344" cy="1077218"/>
          </a:xfrm>
          <a:prstGeom prst="rect">
            <a:avLst/>
          </a:prstGeom>
          <a:noFill/>
        </p:spPr>
        <p:txBody>
          <a:bodyPr wrap="square" rtlCol="0">
            <a:spAutoFit/>
          </a:bodyPr>
          <a:lstStyle/>
          <a:p>
            <a:r>
              <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rPr>
              <a:t>Step 4: Time for Liftoff!</a:t>
            </a:r>
          </a:p>
          <a:p>
            <a:r>
              <a:rPr lang="en-US" sz="3200" i="1" dirty="0">
                <a:solidFill>
                  <a:schemeClr val="bg1"/>
                </a:solidFill>
                <a:latin typeface="Arial" panose="020B0604020202020204" pitchFamily="34" charset="0"/>
                <a:ea typeface="Noto Sans Blk" panose="020B0A02040504020204" pitchFamily="34"/>
                <a:cs typeface="Arial" panose="020B0604020202020204" pitchFamily="34" charset="0"/>
              </a:rPr>
              <a:t>Executing your Launch</a:t>
            </a:r>
          </a:p>
        </p:txBody>
      </p:sp>
    </p:spTree>
    <p:extLst>
      <p:ext uri="{BB962C8B-B14F-4D97-AF65-F5344CB8AC3E}">
        <p14:creationId xmlns:p14="http://schemas.microsoft.com/office/powerpoint/2010/main" val="3502896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96010A-0445-4345-9D4D-2AA3A02FE11F}"/>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5" name="Title 1">
            <a:extLst>
              <a:ext uri="{FF2B5EF4-FFF2-40B4-BE49-F238E27FC236}">
                <a16:creationId xmlns:a16="http://schemas.microsoft.com/office/drawing/2014/main" id="{BCD4EAD5-F7D7-4BF1-9296-F386272E2616}"/>
              </a:ext>
            </a:extLst>
          </p:cNvPr>
          <p:cNvSpPr>
            <a:spLocks noGrp="1"/>
          </p:cNvSpPr>
          <p:nvPr>
            <p:ph type="title"/>
          </p:nvPr>
        </p:nvSpPr>
        <p:spPr>
          <a:xfrm>
            <a:off x="1097280" y="-104096"/>
            <a:ext cx="10058400" cy="1450757"/>
          </a:xfrm>
        </p:spPr>
        <p:txBody>
          <a:bodyPr>
            <a:normAutofit/>
          </a:bodyPr>
          <a:lstStyle/>
          <a:p>
            <a:r>
              <a:rPr lang="en-US" sz="2800" b="1" dirty="0">
                <a:ea typeface="Noto Sans Blk" panose="020B0A02040504020204" pitchFamily="34"/>
                <a:cs typeface="Noto Sans Blk" panose="020B0A02040504020204" pitchFamily="34"/>
              </a:rPr>
              <a:t>It’s </a:t>
            </a:r>
            <a:r>
              <a:rPr lang="en-US" sz="2800" b="1" dirty="0">
                <a:solidFill>
                  <a:srgbClr val="7CBF33"/>
                </a:solidFill>
                <a:ea typeface="Noto Sans Blk" panose="020B0A02040504020204" pitchFamily="34"/>
                <a:cs typeface="Noto Sans Blk" panose="020B0A02040504020204" pitchFamily="34"/>
              </a:rPr>
              <a:t>Go</a:t>
            </a:r>
            <a:r>
              <a:rPr lang="en-US" sz="2800" b="1" dirty="0">
                <a:ea typeface="Noto Sans Blk" panose="020B0A02040504020204" pitchFamily="34"/>
                <a:cs typeface="Noto Sans Blk" panose="020B0A02040504020204" pitchFamily="34"/>
              </a:rPr>
              <a:t> Time!</a:t>
            </a:r>
          </a:p>
        </p:txBody>
      </p:sp>
      <p:sp>
        <p:nvSpPr>
          <p:cNvPr id="7" name="Content Placeholder 2">
            <a:extLst>
              <a:ext uri="{FF2B5EF4-FFF2-40B4-BE49-F238E27FC236}">
                <a16:creationId xmlns:a16="http://schemas.microsoft.com/office/drawing/2014/main" id="{392F66D8-BD48-4B63-8183-9A04EB2770D3}"/>
              </a:ext>
            </a:extLst>
          </p:cNvPr>
          <p:cNvSpPr txBox="1">
            <a:spLocks/>
          </p:cNvSpPr>
          <p:nvPr/>
        </p:nvSpPr>
        <p:spPr>
          <a:xfrm>
            <a:off x="1183097" y="1966440"/>
            <a:ext cx="5262090"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Launching Your Brand/Rebrand Campaign!</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9" name="TextBox 8">
            <a:extLst>
              <a:ext uri="{FF2B5EF4-FFF2-40B4-BE49-F238E27FC236}">
                <a16:creationId xmlns:a16="http://schemas.microsoft.com/office/drawing/2014/main" id="{383CF97C-EE97-4E2C-A21E-F4D12766DD93}"/>
              </a:ext>
            </a:extLst>
          </p:cNvPr>
          <p:cNvSpPr txBox="1"/>
          <p:nvPr/>
        </p:nvSpPr>
        <p:spPr>
          <a:xfrm>
            <a:off x="1097280" y="2492472"/>
            <a:ext cx="5596483" cy="2262671"/>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rPr>
              <a:t>All of your hard work has paid off! Now that steps 1-3 are complete, it’s time to execute and see everything in action!</a:t>
            </a:r>
          </a:p>
          <a:p>
            <a:pPr marR="0" lvl="0">
              <a:lnSpc>
                <a:spcPct val="150000"/>
              </a:lnSpc>
              <a:spcBef>
                <a:spcPts val="0"/>
              </a:spcBef>
              <a:spcAft>
                <a:spcPts val="0"/>
              </a:spcAft>
              <a:buSzPts val="1000"/>
              <a:tabLst>
                <a:tab pos="457200" algn="l"/>
              </a:tabLst>
            </a:pPr>
            <a:endPar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endParaRPr>
          </a:p>
          <a:p>
            <a:pPr marR="0" lvl="0">
              <a:lnSpc>
                <a:spcPct val="150000"/>
              </a:lnSpc>
              <a:spcBef>
                <a:spcPts val="0"/>
              </a:spcBef>
              <a:spcAft>
                <a:spcPts val="0"/>
              </a:spcAft>
              <a:buSzPts val="1000"/>
              <a:tabLst>
                <a:tab pos="457200" algn="l"/>
              </a:tabLst>
            </a:pPr>
            <a:r>
              <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rPr>
              <a:t>Your Business Consultant and Marketing Account Manager will walk alongside you and answer any questions you may have during your launch.</a:t>
            </a:r>
          </a:p>
        </p:txBody>
      </p:sp>
      <p:pic>
        <p:nvPicPr>
          <p:cNvPr id="11" name="Picture 10">
            <a:extLst>
              <a:ext uri="{FF2B5EF4-FFF2-40B4-BE49-F238E27FC236}">
                <a16:creationId xmlns:a16="http://schemas.microsoft.com/office/drawing/2014/main" id="{67A60523-C865-4E5E-8A8A-2EE3D8FB5BA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079767" y="1966440"/>
            <a:ext cx="4075913" cy="27176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9440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96010A-0445-4345-9D4D-2AA3A02FE11F}"/>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5" name="Title 1">
            <a:extLst>
              <a:ext uri="{FF2B5EF4-FFF2-40B4-BE49-F238E27FC236}">
                <a16:creationId xmlns:a16="http://schemas.microsoft.com/office/drawing/2014/main" id="{BCD4EAD5-F7D7-4BF1-9296-F386272E2616}"/>
              </a:ext>
            </a:extLst>
          </p:cNvPr>
          <p:cNvSpPr>
            <a:spLocks noGrp="1"/>
          </p:cNvSpPr>
          <p:nvPr>
            <p:ph type="title"/>
          </p:nvPr>
        </p:nvSpPr>
        <p:spPr>
          <a:xfrm>
            <a:off x="1097280" y="-104096"/>
            <a:ext cx="10058400" cy="1450757"/>
          </a:xfrm>
        </p:spPr>
        <p:txBody>
          <a:bodyPr>
            <a:normAutofit/>
          </a:bodyPr>
          <a:lstStyle/>
          <a:p>
            <a:r>
              <a:rPr lang="en-US" sz="2800" b="1" dirty="0">
                <a:ea typeface="Noto Sans Blk" panose="020B0A02040504020204" pitchFamily="34"/>
                <a:cs typeface="Noto Sans Blk" panose="020B0A02040504020204" pitchFamily="34"/>
              </a:rPr>
              <a:t>CEO </a:t>
            </a:r>
            <a:r>
              <a:rPr lang="en-US" sz="2800" b="1" dirty="0">
                <a:solidFill>
                  <a:srgbClr val="7CBF33"/>
                </a:solidFill>
                <a:ea typeface="Noto Sans Blk" panose="020B0A02040504020204" pitchFamily="34"/>
                <a:cs typeface="Noto Sans Blk" panose="020B0A02040504020204" pitchFamily="34"/>
              </a:rPr>
              <a:t>Announcement</a:t>
            </a:r>
            <a:endParaRPr lang="en-US" sz="2800" b="1" dirty="0">
              <a:ea typeface="Noto Sans Blk" panose="020B0A02040504020204" pitchFamily="34"/>
              <a:cs typeface="Noto Sans Blk" panose="020B0A02040504020204" pitchFamily="34"/>
            </a:endParaRPr>
          </a:p>
        </p:txBody>
      </p:sp>
      <p:pic>
        <p:nvPicPr>
          <p:cNvPr id="14" name="Picture 13">
            <a:extLst>
              <a:ext uri="{FF2B5EF4-FFF2-40B4-BE49-F238E27FC236}">
                <a16:creationId xmlns:a16="http://schemas.microsoft.com/office/drawing/2014/main" id="{29A873E9-71A0-479B-AA0C-237A9DAE0B4D}"/>
              </a:ext>
            </a:extLst>
          </p:cNvPr>
          <p:cNvPicPr>
            <a:picLocks noChangeAspect="1"/>
          </p:cNvPicPr>
          <p:nvPr/>
        </p:nvPicPr>
        <p:blipFill>
          <a:blip r:embed="rId2"/>
          <a:stretch>
            <a:fillRect/>
          </a:stretch>
        </p:blipFill>
        <p:spPr>
          <a:xfrm rot="262844">
            <a:off x="5657284" y="2301138"/>
            <a:ext cx="2817913" cy="3603825"/>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07BA699C-AABE-486A-A37D-661B2EC31C98}"/>
              </a:ext>
            </a:extLst>
          </p:cNvPr>
          <p:cNvPicPr>
            <a:picLocks noChangeAspect="1"/>
          </p:cNvPicPr>
          <p:nvPr/>
        </p:nvPicPr>
        <p:blipFill>
          <a:blip r:embed="rId3"/>
          <a:stretch>
            <a:fillRect/>
          </a:stretch>
        </p:blipFill>
        <p:spPr>
          <a:xfrm rot="21014409">
            <a:off x="4253913" y="2365941"/>
            <a:ext cx="2290914" cy="3733340"/>
          </a:xfrm>
          <a:prstGeom prst="rect">
            <a:avLst/>
          </a:prstGeom>
          <a:ln>
            <a:noFill/>
          </a:ln>
          <a:effectLst>
            <a:outerShdw blurRad="190500" algn="tl" rotWithShape="0">
              <a:srgbClr val="000000">
                <a:alpha val="70000"/>
              </a:srgbClr>
            </a:outerShdw>
          </a:effectLst>
        </p:spPr>
      </p:pic>
      <p:sp>
        <p:nvSpPr>
          <p:cNvPr id="21" name="Content Placeholder 2">
            <a:extLst>
              <a:ext uri="{FF2B5EF4-FFF2-40B4-BE49-F238E27FC236}">
                <a16:creationId xmlns:a16="http://schemas.microsoft.com/office/drawing/2014/main" id="{63515309-36D4-4923-A697-B359EE8D88E0}"/>
              </a:ext>
            </a:extLst>
          </p:cNvPr>
          <p:cNvSpPr txBox="1">
            <a:spLocks/>
          </p:cNvSpPr>
          <p:nvPr/>
        </p:nvSpPr>
        <p:spPr>
          <a:xfrm>
            <a:off x="4175610" y="1740150"/>
            <a:ext cx="3840779" cy="556498"/>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6400" b="1" dirty="0">
                <a:solidFill>
                  <a:srgbClr val="7CBF33"/>
                </a:solidFill>
                <a:latin typeface="Arial" panose="020B0604020202020204" pitchFamily="34" charset="0"/>
                <a:ea typeface="Calibri" panose="020F0502020204030204" pitchFamily="34" charset="0"/>
                <a:cs typeface="Arial" panose="020B0604020202020204" pitchFamily="34" charset="0"/>
              </a:rPr>
              <a:t>Formatted for email and/or mail</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Tree>
    <p:extLst>
      <p:ext uri="{BB962C8B-B14F-4D97-AF65-F5344CB8AC3E}">
        <p14:creationId xmlns:p14="http://schemas.microsoft.com/office/powerpoint/2010/main" val="3237099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Getting </a:t>
            </a:r>
            <a:r>
              <a:rPr lang="en-US" sz="2800" b="1" dirty="0">
                <a:solidFill>
                  <a:srgbClr val="7CBF33"/>
                </a:solidFill>
                <a:ea typeface="Noto Sans Blk" panose="020B0A02040504020204" pitchFamily="34"/>
                <a:cs typeface="Noto Sans Blk" panose="020B0A02040504020204" pitchFamily="34"/>
              </a:rPr>
              <a:t>Started</a:t>
            </a:r>
          </a:p>
        </p:txBody>
      </p:sp>
      <p:sp>
        <p:nvSpPr>
          <p:cNvPr id="3" name="Slide Number Placeholder 2">
            <a:extLst>
              <a:ext uri="{FF2B5EF4-FFF2-40B4-BE49-F238E27FC236}">
                <a16:creationId xmlns:a16="http://schemas.microsoft.com/office/drawing/2014/main" id="{13447BE8-6FFA-40A1-864E-C91D05B7A1C6}"/>
              </a:ext>
            </a:extLst>
          </p:cNvPr>
          <p:cNvSpPr>
            <a:spLocks noGrp="1"/>
          </p:cNvSpPr>
          <p:nvPr>
            <p:ph type="sldNum" sz="quarter" idx="12"/>
          </p:nvPr>
        </p:nvSpPr>
        <p:spPr/>
        <p:txBody>
          <a:bodyPr/>
          <a:lstStyle/>
          <a:p>
            <a:fld id="{3A98EE3D-8CD1-4C3F-BD1C-C98C9596463C}" type="slidenum">
              <a:rPr lang="en-US" smtClean="0"/>
              <a:t>2</a:t>
            </a:fld>
            <a:endParaRPr lang="en-US" dirty="0"/>
          </a:p>
        </p:txBody>
      </p:sp>
      <p:sp>
        <p:nvSpPr>
          <p:cNvPr id="11" name="Content Placeholder 2">
            <a:extLst>
              <a:ext uri="{FF2B5EF4-FFF2-40B4-BE49-F238E27FC236}">
                <a16:creationId xmlns:a16="http://schemas.microsoft.com/office/drawing/2014/main" id="{00A18373-B090-40BD-AC74-A276C872541A}"/>
              </a:ext>
            </a:extLst>
          </p:cNvPr>
          <p:cNvSpPr txBox="1">
            <a:spLocks/>
          </p:cNvSpPr>
          <p:nvPr/>
        </p:nvSpPr>
        <p:spPr>
          <a:xfrm>
            <a:off x="1191976" y="1780009"/>
            <a:ext cx="7848600"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Executing a Program Relaunch/Rebrand</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8" name="TextBox 7">
            <a:extLst>
              <a:ext uri="{FF2B5EF4-FFF2-40B4-BE49-F238E27FC236}">
                <a16:creationId xmlns:a16="http://schemas.microsoft.com/office/drawing/2014/main" id="{3CEFFEC1-07CE-4DBF-906E-3BDC7399FB80}"/>
              </a:ext>
            </a:extLst>
          </p:cNvPr>
          <p:cNvSpPr txBox="1"/>
          <p:nvPr/>
        </p:nvSpPr>
        <p:spPr>
          <a:xfrm>
            <a:off x="1097279" y="2220855"/>
            <a:ext cx="10550223" cy="1015663"/>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In partnership with your Business Consultant, your design</a:t>
            </a:r>
            <a:r>
              <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rPr>
              <a:t>ated Marketing Account Manager will guide you through your relaunch/rebrand to ensure you have the tools and resources you need for success. We will discuss:</a:t>
            </a:r>
            <a:endPar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F1BD9D-5ED1-42C0-93CE-D9541A070AAE}"/>
              </a:ext>
            </a:extLst>
          </p:cNvPr>
          <p:cNvSpPr txBox="1"/>
          <p:nvPr/>
        </p:nvSpPr>
        <p:spPr>
          <a:xfrm>
            <a:off x="1191976" y="3236518"/>
            <a:ext cx="8449174" cy="2862322"/>
          </a:xfrm>
          <a:prstGeom prst="rect">
            <a:avLst/>
          </a:prstGeom>
          <a:noFill/>
        </p:spPr>
        <p:txBody>
          <a:bodyPr wrap="square" rtlCol="0">
            <a:spAutoFit/>
          </a:bodyPr>
          <a:lstStyle/>
          <a:p>
            <a:pPr marL="742950" lvl="1" indent="-285750">
              <a:lnSpc>
                <a:spcPct val="150000"/>
              </a:lnSpc>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Best practices for organizing staff for implementation</a:t>
            </a:r>
          </a:p>
          <a:p>
            <a:pPr marL="742950" lvl="1" indent="-285750">
              <a:lnSpc>
                <a:spcPct val="150000"/>
              </a:lnSpc>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Best practices for optimizing your online presence </a:t>
            </a:r>
          </a:p>
          <a:p>
            <a:pPr marL="742950" lvl="1" indent="-285750">
              <a:lnSpc>
                <a:spcPct val="150000"/>
              </a:lnSpc>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Educating branch employees on investment services program and advisor(s)</a:t>
            </a:r>
          </a:p>
          <a:p>
            <a:pPr marL="742950" lvl="1" indent="-285750">
              <a:lnSpc>
                <a:spcPct val="150000"/>
              </a:lnSpc>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How institutions can help raise brand awareness for investment services program</a:t>
            </a:r>
          </a:p>
          <a:p>
            <a:pPr marL="742950" lvl="1" indent="-285750">
              <a:lnSpc>
                <a:spcPct val="150000"/>
              </a:lnSpc>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Brand awareness kickoff campaign</a:t>
            </a:r>
          </a:p>
          <a:p>
            <a:pPr marL="742950" lvl="1" indent="-285750">
              <a:lnSpc>
                <a:spcPct val="150000"/>
              </a:lnSpc>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Developing a calendar for monthly campaigns to stay top of mind</a:t>
            </a:r>
          </a:p>
          <a:p>
            <a:endParaRPr lang="en-US" dirty="0"/>
          </a:p>
          <a:p>
            <a:endParaRPr lang="en-US" dirty="0"/>
          </a:p>
        </p:txBody>
      </p:sp>
    </p:spTree>
    <p:extLst>
      <p:ext uri="{BB962C8B-B14F-4D97-AF65-F5344CB8AC3E}">
        <p14:creationId xmlns:p14="http://schemas.microsoft.com/office/powerpoint/2010/main" val="121360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96010A-0445-4345-9D4D-2AA3A02FE11F}"/>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5" name="Title 1">
            <a:extLst>
              <a:ext uri="{FF2B5EF4-FFF2-40B4-BE49-F238E27FC236}">
                <a16:creationId xmlns:a16="http://schemas.microsoft.com/office/drawing/2014/main" id="{BCD4EAD5-F7D7-4BF1-9296-F386272E2616}"/>
              </a:ext>
            </a:extLst>
          </p:cNvPr>
          <p:cNvSpPr>
            <a:spLocks noGrp="1"/>
          </p:cNvSpPr>
          <p:nvPr>
            <p:ph type="title"/>
          </p:nvPr>
        </p:nvSpPr>
        <p:spPr>
          <a:xfrm>
            <a:off x="1097280" y="-104096"/>
            <a:ext cx="10058400" cy="1450757"/>
          </a:xfrm>
        </p:spPr>
        <p:txBody>
          <a:bodyPr>
            <a:normAutofit/>
          </a:bodyPr>
          <a:lstStyle/>
          <a:p>
            <a:r>
              <a:rPr lang="en-US" sz="2800" b="1" dirty="0">
                <a:ea typeface="Noto Sans Blk" panose="020B0A02040504020204" pitchFamily="34"/>
                <a:cs typeface="Noto Sans Blk" panose="020B0A02040504020204" pitchFamily="34"/>
              </a:rPr>
              <a:t>Brand </a:t>
            </a:r>
            <a:r>
              <a:rPr lang="en-US" sz="2800" b="1" dirty="0">
                <a:solidFill>
                  <a:srgbClr val="7CBF33"/>
                </a:solidFill>
                <a:ea typeface="Noto Sans Blk" panose="020B0A02040504020204" pitchFamily="34"/>
                <a:cs typeface="Noto Sans Blk" panose="020B0A02040504020204" pitchFamily="34"/>
              </a:rPr>
              <a:t>Awareness</a:t>
            </a:r>
            <a:r>
              <a:rPr lang="en-US" sz="2800" b="1" dirty="0">
                <a:ea typeface="Noto Sans Blk" panose="020B0A02040504020204" pitchFamily="34"/>
                <a:cs typeface="Noto Sans Blk" panose="020B0A02040504020204" pitchFamily="34"/>
              </a:rPr>
              <a:t> Campaign Pieces</a:t>
            </a:r>
          </a:p>
        </p:txBody>
      </p:sp>
      <p:pic>
        <p:nvPicPr>
          <p:cNvPr id="7" name="Picture 6">
            <a:extLst>
              <a:ext uri="{FF2B5EF4-FFF2-40B4-BE49-F238E27FC236}">
                <a16:creationId xmlns:a16="http://schemas.microsoft.com/office/drawing/2014/main" id="{955BCDD9-B34C-46FE-A1DD-56FFFA2F4F20}"/>
              </a:ext>
            </a:extLst>
          </p:cNvPr>
          <p:cNvPicPr>
            <a:picLocks noChangeAspect="1"/>
          </p:cNvPicPr>
          <p:nvPr/>
        </p:nvPicPr>
        <p:blipFill rotWithShape="1">
          <a:blip r:embed="rId2"/>
          <a:srcRect r="2199" b="3574"/>
          <a:stretch/>
        </p:blipFill>
        <p:spPr>
          <a:xfrm>
            <a:off x="4107893" y="2242945"/>
            <a:ext cx="4292605" cy="118314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72C03C0C-47BB-4852-9708-267DA52FEB94}"/>
              </a:ext>
            </a:extLst>
          </p:cNvPr>
          <p:cNvPicPr>
            <a:picLocks noChangeAspect="1"/>
          </p:cNvPicPr>
          <p:nvPr/>
        </p:nvPicPr>
        <p:blipFill>
          <a:blip r:embed="rId3"/>
          <a:stretch>
            <a:fillRect/>
          </a:stretch>
        </p:blipFill>
        <p:spPr>
          <a:xfrm>
            <a:off x="1236708" y="2147288"/>
            <a:ext cx="2479833" cy="3192241"/>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CE8A9347-3F56-4004-A9D4-F3DD456F67FB}"/>
              </a:ext>
            </a:extLst>
          </p:cNvPr>
          <p:cNvPicPr>
            <a:picLocks noChangeAspect="1"/>
          </p:cNvPicPr>
          <p:nvPr/>
        </p:nvPicPr>
        <p:blipFill>
          <a:blip r:embed="rId4"/>
          <a:stretch>
            <a:fillRect/>
          </a:stretch>
        </p:blipFill>
        <p:spPr>
          <a:xfrm>
            <a:off x="4239428" y="4157767"/>
            <a:ext cx="3577113" cy="1590587"/>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834CF647-52AA-40C3-85FA-9B738632B4C9}"/>
              </a:ext>
            </a:extLst>
          </p:cNvPr>
          <p:cNvPicPr>
            <a:picLocks noChangeAspect="1"/>
          </p:cNvPicPr>
          <p:nvPr/>
        </p:nvPicPr>
        <p:blipFill>
          <a:blip r:embed="rId5"/>
          <a:stretch>
            <a:fillRect/>
          </a:stretch>
        </p:blipFill>
        <p:spPr>
          <a:xfrm>
            <a:off x="5481714" y="4593106"/>
            <a:ext cx="3577113" cy="1529413"/>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59619445-2212-4EE2-95C0-778F758CD783}"/>
              </a:ext>
            </a:extLst>
          </p:cNvPr>
          <p:cNvPicPr>
            <a:picLocks noChangeAspect="1"/>
          </p:cNvPicPr>
          <p:nvPr/>
        </p:nvPicPr>
        <p:blipFill>
          <a:blip r:embed="rId6"/>
          <a:stretch>
            <a:fillRect/>
          </a:stretch>
        </p:blipFill>
        <p:spPr>
          <a:xfrm>
            <a:off x="8849158" y="2624330"/>
            <a:ext cx="2981741" cy="1686160"/>
          </a:xfrm>
          <a:prstGeom prst="rect">
            <a:avLst/>
          </a:prstGeom>
          <a:ln>
            <a:noFill/>
          </a:ln>
          <a:effectLst>
            <a:outerShdw blurRad="190500" algn="tl" rotWithShape="0">
              <a:srgbClr val="000000">
                <a:alpha val="70000"/>
              </a:srgbClr>
            </a:outerShdw>
          </a:effectLst>
        </p:spPr>
      </p:pic>
      <p:sp>
        <p:nvSpPr>
          <p:cNvPr id="16" name="Content Placeholder 2">
            <a:extLst>
              <a:ext uri="{FF2B5EF4-FFF2-40B4-BE49-F238E27FC236}">
                <a16:creationId xmlns:a16="http://schemas.microsoft.com/office/drawing/2014/main" id="{3F8ED7AE-9DC1-426D-9469-2CFA40EC5268}"/>
              </a:ext>
            </a:extLst>
          </p:cNvPr>
          <p:cNvSpPr txBox="1">
            <a:spLocks/>
          </p:cNvSpPr>
          <p:nvPr/>
        </p:nvSpPr>
        <p:spPr>
          <a:xfrm>
            <a:off x="1412488" y="1747770"/>
            <a:ext cx="2128272" cy="556498"/>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6400" b="1" dirty="0">
                <a:solidFill>
                  <a:srgbClr val="7CBF33"/>
                </a:solidFill>
                <a:latin typeface="Arial" panose="020B0604020202020204" pitchFamily="34" charset="0"/>
                <a:ea typeface="Calibri" panose="020F0502020204030204" pitchFamily="34" charset="0"/>
                <a:cs typeface="Arial" panose="020B0604020202020204" pitchFamily="34" charset="0"/>
              </a:rPr>
              <a:t>Flyers/Posters</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7" name="Content Placeholder 2">
            <a:extLst>
              <a:ext uri="{FF2B5EF4-FFF2-40B4-BE49-F238E27FC236}">
                <a16:creationId xmlns:a16="http://schemas.microsoft.com/office/drawing/2014/main" id="{06EDB868-9301-452F-A55F-DFC59245E796}"/>
              </a:ext>
            </a:extLst>
          </p:cNvPr>
          <p:cNvSpPr txBox="1">
            <a:spLocks/>
          </p:cNvSpPr>
          <p:nvPr/>
        </p:nvSpPr>
        <p:spPr>
          <a:xfrm>
            <a:off x="4190377" y="1642313"/>
            <a:ext cx="4127637" cy="556498"/>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6400" b="1" dirty="0">
                <a:solidFill>
                  <a:srgbClr val="7CBF33"/>
                </a:solidFill>
                <a:latin typeface="Arial" panose="020B0604020202020204" pitchFamily="34" charset="0"/>
                <a:ea typeface="Calibri" panose="020F0502020204030204" pitchFamily="34" charset="0"/>
                <a:cs typeface="Arial" panose="020B0604020202020204" pitchFamily="34" charset="0"/>
              </a:rPr>
              <a:t>Institution Homepage Website Banner Ad / E-Newsletter Banner Ad</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8" name="Content Placeholder 2">
            <a:extLst>
              <a:ext uri="{FF2B5EF4-FFF2-40B4-BE49-F238E27FC236}">
                <a16:creationId xmlns:a16="http://schemas.microsoft.com/office/drawing/2014/main" id="{C6646BCD-7425-4FB0-86A3-3DAE69C0BEF0}"/>
              </a:ext>
            </a:extLst>
          </p:cNvPr>
          <p:cNvSpPr txBox="1">
            <a:spLocks/>
          </p:cNvSpPr>
          <p:nvPr/>
        </p:nvSpPr>
        <p:spPr>
          <a:xfrm>
            <a:off x="4107893" y="3731347"/>
            <a:ext cx="4127637" cy="556498"/>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6400" b="1" dirty="0">
                <a:solidFill>
                  <a:srgbClr val="7CBF33"/>
                </a:solidFill>
                <a:latin typeface="Arial" panose="020B0604020202020204" pitchFamily="34" charset="0"/>
                <a:ea typeface="Calibri" panose="020F0502020204030204" pitchFamily="34" charset="0"/>
                <a:cs typeface="Arial" panose="020B0604020202020204" pitchFamily="34" charset="0"/>
              </a:rPr>
              <a:t>Inserts/Postcards</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9" name="Content Placeholder 2">
            <a:extLst>
              <a:ext uri="{FF2B5EF4-FFF2-40B4-BE49-F238E27FC236}">
                <a16:creationId xmlns:a16="http://schemas.microsoft.com/office/drawing/2014/main" id="{C179396A-190D-4F07-A824-C456D7405A5D}"/>
              </a:ext>
            </a:extLst>
          </p:cNvPr>
          <p:cNvSpPr txBox="1">
            <a:spLocks/>
          </p:cNvSpPr>
          <p:nvPr/>
        </p:nvSpPr>
        <p:spPr>
          <a:xfrm>
            <a:off x="8311157" y="2204773"/>
            <a:ext cx="4127637" cy="556498"/>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6400" b="1" dirty="0">
                <a:solidFill>
                  <a:srgbClr val="7CBF33"/>
                </a:solidFill>
                <a:latin typeface="Arial" panose="020B0604020202020204" pitchFamily="34" charset="0"/>
                <a:ea typeface="Calibri" panose="020F0502020204030204" pitchFamily="34" charset="0"/>
                <a:cs typeface="Arial" panose="020B0604020202020204" pitchFamily="34" charset="0"/>
              </a:rPr>
              <a:t>Social Media</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Tree>
    <p:extLst>
      <p:ext uri="{BB962C8B-B14F-4D97-AF65-F5344CB8AC3E}">
        <p14:creationId xmlns:p14="http://schemas.microsoft.com/office/powerpoint/2010/main" val="476984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8C4EEC-FBDF-47C6-88B0-7CDD2916A682}"/>
              </a:ext>
            </a:extLst>
          </p:cNvPr>
          <p:cNvSpPr txBox="1"/>
          <p:nvPr/>
        </p:nvSpPr>
        <p:spPr>
          <a:xfrm>
            <a:off x="289249" y="2176538"/>
            <a:ext cx="8561788" cy="1077218"/>
          </a:xfrm>
          <a:prstGeom prst="rect">
            <a:avLst/>
          </a:prstGeom>
          <a:noFill/>
        </p:spPr>
        <p:txBody>
          <a:bodyPr wrap="square" rtlCol="0">
            <a:spAutoFit/>
          </a:bodyPr>
          <a:lstStyle/>
          <a:p>
            <a:r>
              <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rPr>
              <a:t>Step 5: Keep the Momentum Going –</a:t>
            </a:r>
            <a:r>
              <a:rPr lang="en-US" sz="3200" i="1" dirty="0">
                <a:solidFill>
                  <a:schemeClr val="bg1"/>
                </a:solidFill>
                <a:latin typeface="Arial" panose="020B0604020202020204" pitchFamily="34" charset="0"/>
                <a:ea typeface="Noto Sans Blk" panose="020B0A02040504020204" pitchFamily="34"/>
                <a:cs typeface="Arial" panose="020B0604020202020204" pitchFamily="34" charset="0"/>
              </a:rPr>
              <a:t>Building Your Brand</a:t>
            </a:r>
          </a:p>
        </p:txBody>
      </p:sp>
    </p:spTree>
    <p:extLst>
      <p:ext uri="{BB962C8B-B14F-4D97-AF65-F5344CB8AC3E}">
        <p14:creationId xmlns:p14="http://schemas.microsoft.com/office/powerpoint/2010/main" val="1914752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Timely </a:t>
            </a:r>
            <a:r>
              <a:rPr lang="en-US" sz="2800" b="1" dirty="0">
                <a:solidFill>
                  <a:srgbClr val="7CBF33"/>
                </a:solidFill>
                <a:ea typeface="Noto Sans Blk" panose="020B0A02040504020204" pitchFamily="34"/>
                <a:cs typeface="Noto Sans Blk" panose="020B0A02040504020204" pitchFamily="34"/>
              </a:rPr>
              <a:t>Customized</a:t>
            </a:r>
            <a:r>
              <a:rPr lang="en-US" sz="2800" b="1" dirty="0">
                <a:ea typeface="Noto Sans Blk" panose="020B0A02040504020204" pitchFamily="34"/>
                <a:cs typeface="Noto Sans Blk" panose="020B0A02040504020204" pitchFamily="34"/>
              </a:rPr>
              <a:t> Campaigns</a:t>
            </a:r>
          </a:p>
        </p:txBody>
      </p:sp>
      <p:sp>
        <p:nvSpPr>
          <p:cNvPr id="39" name="TextBox 38">
            <a:extLst>
              <a:ext uri="{FF2B5EF4-FFF2-40B4-BE49-F238E27FC236}">
                <a16:creationId xmlns:a16="http://schemas.microsoft.com/office/drawing/2014/main" id="{080FE28F-89F8-4E01-B2BE-A135694DC15E}"/>
              </a:ext>
            </a:extLst>
          </p:cNvPr>
          <p:cNvSpPr txBox="1"/>
          <p:nvPr/>
        </p:nvSpPr>
        <p:spPr>
          <a:xfrm>
            <a:off x="6332619" y="2695286"/>
            <a:ext cx="1650013" cy="1200329"/>
          </a:xfrm>
          <a:prstGeom prst="rect">
            <a:avLst/>
          </a:prstGeom>
          <a:noFill/>
        </p:spPr>
        <p:txBody>
          <a:bodyPr wrap="square" rtlCol="0">
            <a:spAutoFit/>
          </a:bodyPr>
          <a:lstStyle/>
          <a:p>
            <a:pPr algn="ctr"/>
            <a:r>
              <a:rPr lang="en-US" sz="1200" b="0" i="0" dirty="0">
                <a:solidFill>
                  <a:srgbClr val="FFFFFF"/>
                </a:solidFill>
                <a:effectLst/>
                <a:latin typeface="Noto Sans" panose="020B0502040504020204" pitchFamily="34"/>
                <a:ea typeface="Noto Sans" panose="020B0502040504020204" pitchFamily="34"/>
                <a:cs typeface="Noto Sans" panose="020B0502040504020204" pitchFamily="34"/>
              </a:rPr>
              <a:t>We exist to provide exceptional service for our financial advisors and financial institutions.</a:t>
            </a:r>
            <a:endParaRPr lang="en-US" sz="1200" dirty="0">
              <a:solidFill>
                <a:schemeClr val="bg1"/>
              </a:solidFill>
              <a:latin typeface="Noto Sans" panose="020B0502040504020204" pitchFamily="34"/>
              <a:ea typeface="Noto Sans" panose="020B0502040504020204" pitchFamily="34"/>
              <a:cs typeface="Noto Sans" panose="020B0502040504020204" pitchFamily="34"/>
            </a:endParaRPr>
          </a:p>
        </p:txBody>
      </p:sp>
      <p:sp>
        <p:nvSpPr>
          <p:cNvPr id="9" name="Title 1">
            <a:extLst>
              <a:ext uri="{FF2B5EF4-FFF2-40B4-BE49-F238E27FC236}">
                <a16:creationId xmlns:a16="http://schemas.microsoft.com/office/drawing/2014/main" id="{E436B1FA-E204-42A3-8AD0-11A1D362FBA1}"/>
              </a:ext>
            </a:extLst>
          </p:cNvPr>
          <p:cNvSpPr txBox="1">
            <a:spLocks/>
          </p:cNvSpPr>
          <p:nvPr/>
        </p:nvSpPr>
        <p:spPr>
          <a:xfrm>
            <a:off x="1097280" y="1754273"/>
            <a:ext cx="4851576" cy="533400"/>
          </a:xfrm>
          <a:prstGeom prst="rect">
            <a:avLst/>
          </a:prstGeom>
        </p:spPr>
        <p:txBody>
          <a:bodyPr/>
          <a:lstStyle>
            <a:lvl1pPr algn="ctr" rtl="0" eaLnBrk="0" fontAlgn="base" hangingPunct="0">
              <a:spcBef>
                <a:spcPct val="0"/>
              </a:spcBef>
              <a:spcAft>
                <a:spcPct val="0"/>
              </a:spcAft>
              <a:defRPr sz="3600">
                <a:solidFill>
                  <a:srgbClr val="005E5C"/>
                </a:solidFill>
                <a:latin typeface="+mj-lt"/>
                <a:ea typeface="+mj-ea"/>
                <a:cs typeface="+mj-cs"/>
              </a:defRPr>
            </a:lvl1pPr>
            <a:lvl2pPr algn="ctr" rtl="0" eaLnBrk="0" fontAlgn="base" hangingPunct="0">
              <a:spcBef>
                <a:spcPct val="0"/>
              </a:spcBef>
              <a:spcAft>
                <a:spcPct val="0"/>
              </a:spcAft>
              <a:defRPr sz="3600">
                <a:solidFill>
                  <a:srgbClr val="005E5C"/>
                </a:solidFill>
                <a:latin typeface="Century Schoolbook" pitchFamily="18" charset="0"/>
              </a:defRPr>
            </a:lvl2pPr>
            <a:lvl3pPr algn="ctr" rtl="0" eaLnBrk="0" fontAlgn="base" hangingPunct="0">
              <a:spcBef>
                <a:spcPct val="0"/>
              </a:spcBef>
              <a:spcAft>
                <a:spcPct val="0"/>
              </a:spcAft>
              <a:defRPr sz="3600">
                <a:solidFill>
                  <a:srgbClr val="005E5C"/>
                </a:solidFill>
                <a:latin typeface="Century Schoolbook" pitchFamily="18" charset="0"/>
              </a:defRPr>
            </a:lvl3pPr>
            <a:lvl4pPr algn="ctr" rtl="0" eaLnBrk="0" fontAlgn="base" hangingPunct="0">
              <a:spcBef>
                <a:spcPct val="0"/>
              </a:spcBef>
              <a:spcAft>
                <a:spcPct val="0"/>
              </a:spcAft>
              <a:defRPr sz="3600">
                <a:solidFill>
                  <a:srgbClr val="005E5C"/>
                </a:solidFill>
                <a:latin typeface="Century Schoolbook" pitchFamily="18" charset="0"/>
              </a:defRPr>
            </a:lvl4pPr>
            <a:lvl5pPr algn="ctr" rtl="0" eaLnBrk="0" fontAlgn="base" hangingPunct="0">
              <a:spcBef>
                <a:spcPct val="0"/>
              </a:spcBef>
              <a:spcAft>
                <a:spcPct val="0"/>
              </a:spcAft>
              <a:defRPr sz="3600">
                <a:solidFill>
                  <a:srgbClr val="005E5C"/>
                </a:solidFill>
                <a:latin typeface="Century Schoolbook" pitchFamily="18" charset="0"/>
              </a:defRPr>
            </a:lvl5pPr>
            <a:lvl6pPr marL="457200" algn="ctr" rtl="0" fontAlgn="base">
              <a:spcBef>
                <a:spcPct val="0"/>
              </a:spcBef>
              <a:spcAft>
                <a:spcPct val="0"/>
              </a:spcAft>
              <a:defRPr sz="3600">
                <a:solidFill>
                  <a:srgbClr val="005E5C"/>
                </a:solidFill>
                <a:latin typeface="Arial" charset="0"/>
              </a:defRPr>
            </a:lvl6pPr>
            <a:lvl7pPr marL="914400" algn="ctr" rtl="0" fontAlgn="base">
              <a:spcBef>
                <a:spcPct val="0"/>
              </a:spcBef>
              <a:spcAft>
                <a:spcPct val="0"/>
              </a:spcAft>
              <a:defRPr sz="3600">
                <a:solidFill>
                  <a:srgbClr val="005E5C"/>
                </a:solidFill>
                <a:latin typeface="Arial" charset="0"/>
              </a:defRPr>
            </a:lvl7pPr>
            <a:lvl8pPr marL="1371600" algn="ctr" rtl="0" fontAlgn="base">
              <a:spcBef>
                <a:spcPct val="0"/>
              </a:spcBef>
              <a:spcAft>
                <a:spcPct val="0"/>
              </a:spcAft>
              <a:defRPr sz="3600">
                <a:solidFill>
                  <a:srgbClr val="005E5C"/>
                </a:solidFill>
                <a:latin typeface="Arial" charset="0"/>
              </a:defRPr>
            </a:lvl8pPr>
            <a:lvl9pPr marL="1828800" algn="ctr" rtl="0" fontAlgn="base">
              <a:spcBef>
                <a:spcPct val="0"/>
              </a:spcBef>
              <a:spcAft>
                <a:spcPct val="0"/>
              </a:spcAft>
              <a:defRPr sz="3600">
                <a:solidFill>
                  <a:srgbClr val="005E5C"/>
                </a:solidFill>
                <a:latin typeface="Arial" charset="0"/>
              </a:defRPr>
            </a:lvl9pPr>
          </a:lstStyle>
          <a:p>
            <a:pPr algn="l"/>
            <a:r>
              <a:rPr lang="en-US" sz="1800" b="1" kern="0" dirty="0">
                <a:solidFill>
                  <a:srgbClr val="7CBF33"/>
                </a:solidFill>
                <a:latin typeface="Arial" panose="020B0604020202020204" pitchFamily="34" charset="0"/>
                <a:cs typeface="Arial" panose="020B0604020202020204" pitchFamily="34" charset="0"/>
              </a:rPr>
              <a:t>Creating a Marketing </a:t>
            </a:r>
          </a:p>
          <a:p>
            <a:pPr algn="l"/>
            <a:r>
              <a:rPr lang="en-US" sz="1800" b="1" kern="0" dirty="0">
                <a:solidFill>
                  <a:srgbClr val="7CBF33"/>
                </a:solidFill>
                <a:latin typeface="Arial" panose="020B0604020202020204" pitchFamily="34" charset="0"/>
                <a:cs typeface="Arial" panose="020B0604020202020204" pitchFamily="34" charset="0"/>
              </a:rPr>
              <a:t>Content Calendar</a:t>
            </a:r>
          </a:p>
        </p:txBody>
      </p:sp>
      <p:sp>
        <p:nvSpPr>
          <p:cNvPr id="7" name="TextBox 6">
            <a:extLst>
              <a:ext uri="{FF2B5EF4-FFF2-40B4-BE49-F238E27FC236}">
                <a16:creationId xmlns:a16="http://schemas.microsoft.com/office/drawing/2014/main" id="{CF3D44BB-03CC-46AF-8267-C0422021C93F}"/>
              </a:ext>
            </a:extLst>
          </p:cNvPr>
          <p:cNvSpPr txBox="1"/>
          <p:nvPr/>
        </p:nvSpPr>
        <p:spPr>
          <a:xfrm>
            <a:off x="1661098" y="4250735"/>
            <a:ext cx="5097856" cy="2677656"/>
          </a:xfrm>
          <a:prstGeom prst="rect">
            <a:avLst/>
          </a:prstGeom>
          <a:noFill/>
        </p:spPr>
        <p:txBody>
          <a:bodyPr wrap="square" rtlCol="0">
            <a:spAutoFit/>
          </a:bodyPr>
          <a:lstStyle/>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Financial Wellness Month</a:t>
            </a:r>
          </a:p>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Credit Education Month</a:t>
            </a:r>
          </a:p>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Social Security Month</a:t>
            </a:r>
          </a:p>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College Savings Month</a:t>
            </a:r>
          </a:p>
          <a:p>
            <a:pPr marL="285750" indent="-285750">
              <a:lnSpc>
                <a:spcPct val="150000"/>
              </a:lnSpc>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Long-Term Care Awareness Month</a:t>
            </a:r>
            <a:br>
              <a:rPr lang="en-US" dirty="0">
                <a:solidFill>
                  <a:schemeClr val="tx1">
                    <a:lumMod val="65000"/>
                    <a:lumOff val="35000"/>
                  </a:schemeClr>
                </a:solidFill>
              </a:rPr>
            </a:br>
            <a:endParaRPr lang="en-US" dirty="0"/>
          </a:p>
          <a:p>
            <a:endParaRPr lang="en-US" dirty="0"/>
          </a:p>
          <a:p>
            <a:endParaRPr lang="en-US" dirty="0"/>
          </a:p>
        </p:txBody>
      </p:sp>
      <p:pic>
        <p:nvPicPr>
          <p:cNvPr id="12" name="Picture 11">
            <a:extLst>
              <a:ext uri="{FF2B5EF4-FFF2-40B4-BE49-F238E27FC236}">
                <a16:creationId xmlns:a16="http://schemas.microsoft.com/office/drawing/2014/main" id="{F438BC22-3486-4264-8976-F8300D1A9282}"/>
              </a:ext>
            </a:extLst>
          </p:cNvPr>
          <p:cNvPicPr>
            <a:picLocks noChangeAspect="1"/>
          </p:cNvPicPr>
          <p:nvPr/>
        </p:nvPicPr>
        <p:blipFill rotWithShape="1">
          <a:blip r:embed="rId3"/>
          <a:srcRect r="5553"/>
          <a:stretch/>
        </p:blipFill>
        <p:spPr>
          <a:xfrm>
            <a:off x="7436416" y="1806021"/>
            <a:ext cx="2283060" cy="310691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08B5C8D8-7DB3-4C8B-9391-4A2E2215FC6E}"/>
              </a:ext>
            </a:extLst>
          </p:cNvPr>
          <p:cNvPicPr>
            <a:picLocks noChangeAspect="1"/>
          </p:cNvPicPr>
          <p:nvPr/>
        </p:nvPicPr>
        <p:blipFill>
          <a:blip r:embed="rId4"/>
          <a:stretch>
            <a:fillRect/>
          </a:stretch>
        </p:blipFill>
        <p:spPr>
          <a:xfrm rot="897946">
            <a:off x="9291395" y="2091345"/>
            <a:ext cx="2461338" cy="3056886"/>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DCD91407-9823-4AE9-9309-F9A8A40DD80D}"/>
              </a:ext>
            </a:extLst>
          </p:cNvPr>
          <p:cNvSpPr>
            <a:spLocks noGrp="1"/>
          </p:cNvSpPr>
          <p:nvPr>
            <p:ph type="sldNum" sz="quarter" idx="12"/>
          </p:nvPr>
        </p:nvSpPr>
        <p:spPr/>
        <p:txBody>
          <a:bodyPr/>
          <a:lstStyle/>
          <a:p>
            <a:fld id="{3A98EE3D-8CD1-4C3F-BD1C-C98C9596463C}" type="slidenum">
              <a:rPr lang="en-US" smtClean="0"/>
              <a:t>22</a:t>
            </a:fld>
            <a:endParaRPr lang="en-US" dirty="0"/>
          </a:p>
        </p:txBody>
      </p:sp>
      <p:pic>
        <p:nvPicPr>
          <p:cNvPr id="5" name="Picture 4">
            <a:extLst>
              <a:ext uri="{FF2B5EF4-FFF2-40B4-BE49-F238E27FC236}">
                <a16:creationId xmlns:a16="http://schemas.microsoft.com/office/drawing/2014/main" id="{BF3A70A3-1562-4557-AA0C-BAD5AB3A0F37}"/>
              </a:ext>
            </a:extLst>
          </p:cNvPr>
          <p:cNvPicPr>
            <a:picLocks noChangeAspect="1"/>
          </p:cNvPicPr>
          <p:nvPr/>
        </p:nvPicPr>
        <p:blipFill>
          <a:blip r:embed="rId5"/>
          <a:stretch>
            <a:fillRect/>
          </a:stretch>
        </p:blipFill>
        <p:spPr>
          <a:xfrm rot="20887262">
            <a:off x="5139072" y="2031219"/>
            <a:ext cx="2511254" cy="3106707"/>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E7CBB13A-9142-43AF-A2D8-7734D9FC1EE0}"/>
              </a:ext>
            </a:extLst>
          </p:cNvPr>
          <p:cNvSpPr txBox="1"/>
          <p:nvPr/>
        </p:nvSpPr>
        <p:spPr>
          <a:xfrm>
            <a:off x="1122546" y="2617395"/>
            <a:ext cx="3884460" cy="1754326"/>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Leverage LPL’s Marketing Content Calendar for timely monthly observances for ideas on campaign topics to stay top of mind throughout the year.</a:t>
            </a: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116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dirty="0">
                <a:ea typeface="Noto Sans Blk" panose="020B0A02040504020204" pitchFamily="34"/>
                <a:cs typeface="Noto Sans Blk" panose="020B0A02040504020204" pitchFamily="34"/>
              </a:rPr>
              <a:t>Resource Library - Financial </a:t>
            </a:r>
            <a:r>
              <a:rPr lang="en-US" sz="2800" dirty="0">
                <a:solidFill>
                  <a:srgbClr val="7CBF33"/>
                </a:solidFill>
                <a:ea typeface="Noto Sans Blk" panose="020B0A02040504020204" pitchFamily="34"/>
                <a:cs typeface="Noto Sans Blk" panose="020B0A02040504020204" pitchFamily="34"/>
              </a:rPr>
              <a:t>Resources</a:t>
            </a:r>
            <a:r>
              <a:rPr lang="en-US" sz="2800" dirty="0">
                <a:ea typeface="Noto Sans Blk" panose="020B0A02040504020204" pitchFamily="34"/>
                <a:cs typeface="Noto Sans Blk" panose="020B0A02040504020204" pitchFamily="34"/>
              </a:rPr>
              <a:t> Group </a:t>
            </a:r>
          </a:p>
        </p:txBody>
      </p:sp>
      <p:sp>
        <p:nvSpPr>
          <p:cNvPr id="25" name="Content Placeholder 2">
            <a:extLst>
              <a:ext uri="{FF2B5EF4-FFF2-40B4-BE49-F238E27FC236}">
                <a16:creationId xmlns:a16="http://schemas.microsoft.com/office/drawing/2014/main" id="{FEF75D5B-1B5E-4A6C-8C63-6C4AD706427D}"/>
              </a:ext>
            </a:extLst>
          </p:cNvPr>
          <p:cNvSpPr txBox="1">
            <a:spLocks/>
          </p:cNvSpPr>
          <p:nvPr/>
        </p:nvSpPr>
        <p:spPr>
          <a:xfrm>
            <a:off x="1230444" y="3590486"/>
            <a:ext cx="4165741" cy="3267514"/>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3464" lvl="1" indent="-283464">
              <a:lnSpc>
                <a:spcPct val="107000"/>
              </a:lnSpc>
              <a:spcBef>
                <a:spcPts val="0"/>
              </a:spcBef>
              <a:spcAft>
                <a:spcPts val="800"/>
              </a:spcAft>
              <a:buClr>
                <a:srgbClr val="7CBF33"/>
              </a:buClr>
              <a:buFont typeface="Wingdings" panose="05000000000000000000" pitchFamily="2" charset="2"/>
              <a:buChar char="§"/>
            </a:pPr>
            <a:r>
              <a:rPr lang="en-US" sz="16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 </a:t>
            </a:r>
            <a:r>
              <a:rPr lang="en-US" sz="1400" dirty="0">
                <a:solidFill>
                  <a:schemeClr val="tx1">
                    <a:lumMod val="65000"/>
                    <a:lumOff val="35000"/>
                  </a:schemeClr>
                </a:solidFill>
                <a:latin typeface="Arial" panose="020B0604020202020204" pitchFamily="34" charset="0"/>
                <a:ea typeface="Noto Sans" panose="020B0502040504020204" pitchFamily="34"/>
                <a:cs typeface="Arial" panose="020B0604020202020204" pitchFamily="34" charset="0"/>
              </a:rPr>
              <a:t>Campaign content for digital and print                                                                                                                                                                                                     organized by topic/target audience</a:t>
            </a:r>
          </a:p>
          <a:p>
            <a:pPr marL="283464" lvl="1"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Checklists</a:t>
            </a:r>
          </a:p>
          <a:p>
            <a:pPr marL="283464" lvl="1"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Webinars and seminar kits </a:t>
            </a:r>
          </a:p>
          <a:p>
            <a:pPr marL="283464" lvl="1"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 Enhanced branch training kits</a:t>
            </a:r>
          </a:p>
        </p:txBody>
      </p:sp>
      <p:pic>
        <p:nvPicPr>
          <p:cNvPr id="6" name="Picture 5">
            <a:extLst>
              <a:ext uri="{FF2B5EF4-FFF2-40B4-BE49-F238E27FC236}">
                <a16:creationId xmlns:a16="http://schemas.microsoft.com/office/drawing/2014/main" id="{867BA9FE-937D-4BCA-AD7E-C1B74A3DB35B}"/>
              </a:ext>
            </a:extLst>
          </p:cNvPr>
          <p:cNvPicPr>
            <a:picLocks noChangeAspect="1"/>
          </p:cNvPicPr>
          <p:nvPr/>
        </p:nvPicPr>
        <p:blipFill>
          <a:blip r:embed="rId3"/>
          <a:stretch>
            <a:fillRect/>
          </a:stretch>
        </p:blipFill>
        <p:spPr>
          <a:xfrm>
            <a:off x="5256265" y="2454345"/>
            <a:ext cx="6329094" cy="3004581"/>
          </a:xfrm>
          <a:prstGeom prst="rect">
            <a:avLst/>
          </a:prstGeom>
        </p:spPr>
      </p:pic>
      <p:sp>
        <p:nvSpPr>
          <p:cNvPr id="4" name="Slide Number Placeholder 3">
            <a:extLst>
              <a:ext uri="{FF2B5EF4-FFF2-40B4-BE49-F238E27FC236}">
                <a16:creationId xmlns:a16="http://schemas.microsoft.com/office/drawing/2014/main" id="{D9715E26-F0CE-4F81-BDAE-819A5E0E61D7}"/>
              </a:ext>
            </a:extLst>
          </p:cNvPr>
          <p:cNvSpPr>
            <a:spLocks noGrp="1"/>
          </p:cNvSpPr>
          <p:nvPr>
            <p:ph type="sldNum" sz="quarter" idx="12"/>
          </p:nvPr>
        </p:nvSpPr>
        <p:spPr/>
        <p:txBody>
          <a:bodyPr/>
          <a:lstStyle/>
          <a:p>
            <a:fld id="{3A98EE3D-8CD1-4C3F-BD1C-C98C9596463C}" type="slidenum">
              <a:rPr lang="en-US" smtClean="0"/>
              <a:t>23</a:t>
            </a:fld>
            <a:endParaRPr lang="en-US" dirty="0"/>
          </a:p>
        </p:txBody>
      </p:sp>
      <p:sp>
        <p:nvSpPr>
          <p:cNvPr id="7" name="Title 1">
            <a:extLst>
              <a:ext uri="{FF2B5EF4-FFF2-40B4-BE49-F238E27FC236}">
                <a16:creationId xmlns:a16="http://schemas.microsoft.com/office/drawing/2014/main" id="{19DE5C65-6DF0-4D72-B9EB-638662B31511}"/>
              </a:ext>
            </a:extLst>
          </p:cNvPr>
          <p:cNvSpPr txBox="1">
            <a:spLocks/>
          </p:cNvSpPr>
          <p:nvPr/>
        </p:nvSpPr>
        <p:spPr>
          <a:xfrm>
            <a:off x="1097279" y="1754273"/>
            <a:ext cx="6723947" cy="533400"/>
          </a:xfrm>
          <a:prstGeom prst="rect">
            <a:avLst/>
          </a:prstGeom>
        </p:spPr>
        <p:txBody>
          <a:bodyPr/>
          <a:lstStyle>
            <a:lvl1pPr algn="ctr" rtl="0" eaLnBrk="0" fontAlgn="base" hangingPunct="0">
              <a:spcBef>
                <a:spcPct val="0"/>
              </a:spcBef>
              <a:spcAft>
                <a:spcPct val="0"/>
              </a:spcAft>
              <a:defRPr sz="3600">
                <a:solidFill>
                  <a:srgbClr val="005E5C"/>
                </a:solidFill>
                <a:latin typeface="+mj-lt"/>
                <a:ea typeface="+mj-ea"/>
                <a:cs typeface="+mj-cs"/>
              </a:defRPr>
            </a:lvl1pPr>
            <a:lvl2pPr algn="ctr" rtl="0" eaLnBrk="0" fontAlgn="base" hangingPunct="0">
              <a:spcBef>
                <a:spcPct val="0"/>
              </a:spcBef>
              <a:spcAft>
                <a:spcPct val="0"/>
              </a:spcAft>
              <a:defRPr sz="3600">
                <a:solidFill>
                  <a:srgbClr val="005E5C"/>
                </a:solidFill>
                <a:latin typeface="Century Schoolbook" pitchFamily="18" charset="0"/>
              </a:defRPr>
            </a:lvl2pPr>
            <a:lvl3pPr algn="ctr" rtl="0" eaLnBrk="0" fontAlgn="base" hangingPunct="0">
              <a:spcBef>
                <a:spcPct val="0"/>
              </a:spcBef>
              <a:spcAft>
                <a:spcPct val="0"/>
              </a:spcAft>
              <a:defRPr sz="3600">
                <a:solidFill>
                  <a:srgbClr val="005E5C"/>
                </a:solidFill>
                <a:latin typeface="Century Schoolbook" pitchFamily="18" charset="0"/>
              </a:defRPr>
            </a:lvl3pPr>
            <a:lvl4pPr algn="ctr" rtl="0" eaLnBrk="0" fontAlgn="base" hangingPunct="0">
              <a:spcBef>
                <a:spcPct val="0"/>
              </a:spcBef>
              <a:spcAft>
                <a:spcPct val="0"/>
              </a:spcAft>
              <a:defRPr sz="3600">
                <a:solidFill>
                  <a:srgbClr val="005E5C"/>
                </a:solidFill>
                <a:latin typeface="Century Schoolbook" pitchFamily="18" charset="0"/>
              </a:defRPr>
            </a:lvl4pPr>
            <a:lvl5pPr algn="ctr" rtl="0" eaLnBrk="0" fontAlgn="base" hangingPunct="0">
              <a:spcBef>
                <a:spcPct val="0"/>
              </a:spcBef>
              <a:spcAft>
                <a:spcPct val="0"/>
              </a:spcAft>
              <a:defRPr sz="3600">
                <a:solidFill>
                  <a:srgbClr val="005E5C"/>
                </a:solidFill>
                <a:latin typeface="Century Schoolbook" pitchFamily="18" charset="0"/>
              </a:defRPr>
            </a:lvl5pPr>
            <a:lvl6pPr marL="457200" algn="ctr" rtl="0" fontAlgn="base">
              <a:spcBef>
                <a:spcPct val="0"/>
              </a:spcBef>
              <a:spcAft>
                <a:spcPct val="0"/>
              </a:spcAft>
              <a:defRPr sz="3600">
                <a:solidFill>
                  <a:srgbClr val="005E5C"/>
                </a:solidFill>
                <a:latin typeface="Arial" charset="0"/>
              </a:defRPr>
            </a:lvl6pPr>
            <a:lvl7pPr marL="914400" algn="ctr" rtl="0" fontAlgn="base">
              <a:spcBef>
                <a:spcPct val="0"/>
              </a:spcBef>
              <a:spcAft>
                <a:spcPct val="0"/>
              </a:spcAft>
              <a:defRPr sz="3600">
                <a:solidFill>
                  <a:srgbClr val="005E5C"/>
                </a:solidFill>
                <a:latin typeface="Arial" charset="0"/>
              </a:defRPr>
            </a:lvl7pPr>
            <a:lvl8pPr marL="1371600" algn="ctr" rtl="0" fontAlgn="base">
              <a:spcBef>
                <a:spcPct val="0"/>
              </a:spcBef>
              <a:spcAft>
                <a:spcPct val="0"/>
              </a:spcAft>
              <a:defRPr sz="3600">
                <a:solidFill>
                  <a:srgbClr val="005E5C"/>
                </a:solidFill>
                <a:latin typeface="Arial" charset="0"/>
              </a:defRPr>
            </a:lvl8pPr>
            <a:lvl9pPr marL="1828800" algn="ctr" rtl="0" fontAlgn="base">
              <a:spcBef>
                <a:spcPct val="0"/>
              </a:spcBef>
              <a:spcAft>
                <a:spcPct val="0"/>
              </a:spcAft>
              <a:defRPr sz="3600">
                <a:solidFill>
                  <a:srgbClr val="005E5C"/>
                </a:solidFill>
                <a:latin typeface="Arial" charset="0"/>
              </a:defRPr>
            </a:lvl9pPr>
          </a:lstStyle>
          <a:p>
            <a:pPr algn="l"/>
            <a:r>
              <a:rPr lang="en-US" sz="1800" b="1" kern="0" dirty="0">
                <a:solidFill>
                  <a:srgbClr val="7CBF33"/>
                </a:solidFill>
                <a:latin typeface="Arial" panose="020B0604020202020204" pitchFamily="34" charset="0"/>
                <a:cs typeface="Arial" panose="020B0604020202020204" pitchFamily="34" charset="0"/>
              </a:rPr>
              <a:t>FRGIS Marketing Resource Library</a:t>
            </a:r>
          </a:p>
        </p:txBody>
      </p:sp>
      <p:sp>
        <p:nvSpPr>
          <p:cNvPr id="8" name="TextBox 7">
            <a:extLst>
              <a:ext uri="{FF2B5EF4-FFF2-40B4-BE49-F238E27FC236}">
                <a16:creationId xmlns:a16="http://schemas.microsoft.com/office/drawing/2014/main" id="{848A93D4-6E3C-453C-A152-DBCD347AD9D1}"/>
              </a:ext>
            </a:extLst>
          </p:cNvPr>
          <p:cNvSpPr txBox="1"/>
          <p:nvPr/>
        </p:nvSpPr>
        <p:spPr>
          <a:xfrm>
            <a:off x="1097279" y="2287673"/>
            <a:ext cx="3884460" cy="1384995"/>
          </a:xfrm>
          <a:prstGeom prst="rect">
            <a:avLst/>
          </a:prstGeom>
          <a:noFill/>
        </p:spPr>
        <p:txBody>
          <a:bodyPr wrap="square" rtlCol="0">
            <a:spAutoFit/>
          </a:bodyPr>
          <a:lstStyle/>
          <a:p>
            <a:pPr marR="0" lvl="0">
              <a:lnSpc>
                <a:spcPct val="150000"/>
              </a:lnSpc>
              <a:spcBef>
                <a:spcPts val="0"/>
              </a:spcBef>
              <a:spcAft>
                <a:spcPts val="0"/>
              </a:spcAft>
              <a:buSzPts val="1000"/>
              <a:tabLst>
                <a:tab pos="457200" algn="l"/>
              </a:tabLst>
            </a:pPr>
            <a:r>
              <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rPr>
              <a:t>Access our Marketing Resource Library for pre-approved content to implement into your marketing strategies:</a:t>
            </a:r>
            <a:endPar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230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Campaign Materials </a:t>
            </a:r>
            <a:r>
              <a:rPr lang="en-US" sz="2800" b="1" dirty="0">
                <a:solidFill>
                  <a:srgbClr val="7CBF33"/>
                </a:solidFill>
                <a:ea typeface="Noto Sans Blk" panose="020B0A02040504020204" pitchFamily="34"/>
                <a:cs typeface="Noto Sans Blk" panose="020B0A02040504020204" pitchFamily="34"/>
              </a:rPr>
              <a:t>Formatted</a:t>
            </a:r>
            <a:r>
              <a:rPr lang="en-US" sz="2800" b="1" dirty="0">
                <a:ea typeface="Noto Sans Blk" panose="020B0A02040504020204" pitchFamily="34"/>
                <a:cs typeface="Noto Sans Blk" panose="020B0A02040504020204" pitchFamily="34"/>
              </a:rPr>
              <a:t> for Digital and Print</a:t>
            </a:r>
          </a:p>
        </p:txBody>
      </p:sp>
      <p:sp>
        <p:nvSpPr>
          <p:cNvPr id="39" name="TextBox 38">
            <a:extLst>
              <a:ext uri="{FF2B5EF4-FFF2-40B4-BE49-F238E27FC236}">
                <a16:creationId xmlns:a16="http://schemas.microsoft.com/office/drawing/2014/main" id="{080FE28F-89F8-4E01-B2BE-A135694DC15E}"/>
              </a:ext>
            </a:extLst>
          </p:cNvPr>
          <p:cNvSpPr txBox="1"/>
          <p:nvPr/>
        </p:nvSpPr>
        <p:spPr>
          <a:xfrm>
            <a:off x="6332619" y="2695286"/>
            <a:ext cx="1650013" cy="1200329"/>
          </a:xfrm>
          <a:prstGeom prst="rect">
            <a:avLst/>
          </a:prstGeom>
          <a:noFill/>
        </p:spPr>
        <p:txBody>
          <a:bodyPr wrap="square" rtlCol="0">
            <a:spAutoFit/>
          </a:bodyPr>
          <a:lstStyle/>
          <a:p>
            <a:pPr algn="ctr"/>
            <a:r>
              <a:rPr lang="en-US" sz="1200" b="0" i="0" dirty="0">
                <a:solidFill>
                  <a:srgbClr val="FFFFFF"/>
                </a:solidFill>
                <a:effectLst/>
                <a:latin typeface="Noto Sans" panose="020B0502040504020204" pitchFamily="34"/>
                <a:ea typeface="Noto Sans" panose="020B0502040504020204" pitchFamily="34"/>
                <a:cs typeface="Noto Sans" panose="020B0502040504020204" pitchFamily="34"/>
              </a:rPr>
              <a:t>We exist to provide exceptional service for our financial advisors and financial institutions.</a:t>
            </a:r>
            <a:endParaRPr lang="en-US" sz="1200" dirty="0">
              <a:solidFill>
                <a:schemeClr val="bg1"/>
              </a:solidFill>
              <a:latin typeface="Noto Sans" panose="020B0502040504020204" pitchFamily="34"/>
              <a:ea typeface="Noto Sans" panose="020B0502040504020204" pitchFamily="34"/>
              <a:cs typeface="Noto Sans" panose="020B0502040504020204" pitchFamily="34"/>
            </a:endParaRPr>
          </a:p>
        </p:txBody>
      </p:sp>
      <p:pic>
        <p:nvPicPr>
          <p:cNvPr id="11" name="Picture 10">
            <a:extLst>
              <a:ext uri="{FF2B5EF4-FFF2-40B4-BE49-F238E27FC236}">
                <a16:creationId xmlns:a16="http://schemas.microsoft.com/office/drawing/2014/main" id="{4A4340C9-4CBD-4D9D-A43D-BAA0EBBD06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46644" y="4760068"/>
            <a:ext cx="4510555" cy="1330014"/>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8106CEDC-D7A4-4FE1-8379-643B5E81CBC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26168" y="1953862"/>
            <a:ext cx="3949148" cy="1742271"/>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115DD25F-B2B7-4124-800E-82CA47747C1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1245911">
            <a:off x="1136128" y="2089128"/>
            <a:ext cx="2819208" cy="3648387"/>
          </a:xfrm>
          <a:prstGeom prst="rect">
            <a:avLst/>
          </a:prstGeom>
          <a:effectLst>
            <a:outerShdw blurRad="50800" dist="38100" dir="2700000" algn="tl" rotWithShape="0">
              <a:prstClr val="black">
                <a:alpha val="40000"/>
              </a:prstClr>
            </a:outerShdw>
            <a:reflection endPos="0" dist="50800" dir="5400000" sy="-100000" algn="bl" rotWithShape="0"/>
          </a:effectLst>
        </p:spPr>
      </p:pic>
      <p:sp>
        <p:nvSpPr>
          <p:cNvPr id="4" name="TextBox 3">
            <a:extLst>
              <a:ext uri="{FF2B5EF4-FFF2-40B4-BE49-F238E27FC236}">
                <a16:creationId xmlns:a16="http://schemas.microsoft.com/office/drawing/2014/main" id="{0C042105-021C-4C14-B5E1-ABEA80F83426}"/>
              </a:ext>
            </a:extLst>
          </p:cNvPr>
          <p:cNvSpPr txBox="1"/>
          <p:nvPr/>
        </p:nvSpPr>
        <p:spPr>
          <a:xfrm>
            <a:off x="4133708" y="1532350"/>
            <a:ext cx="3331779" cy="369332"/>
          </a:xfrm>
          <a:prstGeom prst="rect">
            <a:avLst/>
          </a:prstGeom>
          <a:noFill/>
        </p:spPr>
        <p:txBody>
          <a:bodyPr wrap="square" rtlCol="0">
            <a:spAutoFit/>
          </a:bodyPr>
          <a:lstStyle/>
          <a:p>
            <a:r>
              <a:rPr lang="en-US" b="1" dirty="0">
                <a:solidFill>
                  <a:schemeClr val="bg1"/>
                </a:solidFill>
                <a:highlight>
                  <a:srgbClr val="7CBF33"/>
                </a:highlight>
              </a:rPr>
              <a:t>Statement Inserts/Handouts</a:t>
            </a:r>
          </a:p>
        </p:txBody>
      </p:sp>
      <p:sp>
        <p:nvSpPr>
          <p:cNvPr id="9" name="TextBox 8">
            <a:extLst>
              <a:ext uri="{FF2B5EF4-FFF2-40B4-BE49-F238E27FC236}">
                <a16:creationId xmlns:a16="http://schemas.microsoft.com/office/drawing/2014/main" id="{BBCC731B-D213-465D-8136-F038A475D557}"/>
              </a:ext>
            </a:extLst>
          </p:cNvPr>
          <p:cNvSpPr txBox="1"/>
          <p:nvPr/>
        </p:nvSpPr>
        <p:spPr>
          <a:xfrm>
            <a:off x="4313487" y="4205047"/>
            <a:ext cx="4468879" cy="369332"/>
          </a:xfrm>
          <a:prstGeom prst="rect">
            <a:avLst/>
          </a:prstGeom>
          <a:noFill/>
        </p:spPr>
        <p:txBody>
          <a:bodyPr wrap="square" rtlCol="0">
            <a:spAutoFit/>
          </a:bodyPr>
          <a:lstStyle/>
          <a:p>
            <a:r>
              <a:rPr lang="en-US" b="1" dirty="0">
                <a:solidFill>
                  <a:schemeClr val="bg1"/>
                </a:solidFill>
                <a:highlight>
                  <a:srgbClr val="7CBF33"/>
                </a:highlight>
              </a:rPr>
              <a:t>Web banners, E-Mail/E-News Graphics</a:t>
            </a:r>
          </a:p>
        </p:txBody>
      </p:sp>
      <p:sp>
        <p:nvSpPr>
          <p:cNvPr id="10" name="TextBox 9">
            <a:extLst>
              <a:ext uri="{FF2B5EF4-FFF2-40B4-BE49-F238E27FC236}">
                <a16:creationId xmlns:a16="http://schemas.microsoft.com/office/drawing/2014/main" id="{748AF021-DFDA-4BBE-A929-48C0D29953B5}"/>
              </a:ext>
            </a:extLst>
          </p:cNvPr>
          <p:cNvSpPr txBox="1"/>
          <p:nvPr/>
        </p:nvSpPr>
        <p:spPr>
          <a:xfrm>
            <a:off x="1556531" y="1579271"/>
            <a:ext cx="3331779" cy="369332"/>
          </a:xfrm>
          <a:prstGeom prst="rect">
            <a:avLst/>
          </a:prstGeom>
          <a:noFill/>
        </p:spPr>
        <p:txBody>
          <a:bodyPr wrap="square" rtlCol="0">
            <a:spAutoFit/>
          </a:bodyPr>
          <a:lstStyle/>
          <a:p>
            <a:r>
              <a:rPr lang="en-US" b="1" dirty="0">
                <a:solidFill>
                  <a:schemeClr val="bg1"/>
                </a:solidFill>
                <a:highlight>
                  <a:srgbClr val="7CBF33"/>
                </a:highlight>
              </a:rPr>
              <a:t>Posters/Flyers</a:t>
            </a:r>
          </a:p>
        </p:txBody>
      </p:sp>
      <p:sp>
        <p:nvSpPr>
          <p:cNvPr id="5" name="Slide Number Placeholder 4">
            <a:extLst>
              <a:ext uri="{FF2B5EF4-FFF2-40B4-BE49-F238E27FC236}">
                <a16:creationId xmlns:a16="http://schemas.microsoft.com/office/drawing/2014/main" id="{2250E3B8-6A8F-4076-BE72-4B9800C03592}"/>
              </a:ext>
            </a:extLst>
          </p:cNvPr>
          <p:cNvSpPr>
            <a:spLocks noGrp="1"/>
          </p:cNvSpPr>
          <p:nvPr>
            <p:ph type="sldNum" sz="quarter" idx="12"/>
          </p:nvPr>
        </p:nvSpPr>
        <p:spPr/>
        <p:txBody>
          <a:bodyPr/>
          <a:lstStyle/>
          <a:p>
            <a:fld id="{3A98EE3D-8CD1-4C3F-BD1C-C98C9596463C}" type="slidenum">
              <a:rPr lang="en-US" smtClean="0"/>
              <a:t>24</a:t>
            </a:fld>
            <a:endParaRPr lang="en-US" dirty="0"/>
          </a:p>
        </p:txBody>
      </p:sp>
      <p:pic>
        <p:nvPicPr>
          <p:cNvPr id="6" name="Picture 5">
            <a:extLst>
              <a:ext uri="{FF2B5EF4-FFF2-40B4-BE49-F238E27FC236}">
                <a16:creationId xmlns:a16="http://schemas.microsoft.com/office/drawing/2014/main" id="{49E14040-80AB-47FC-AE92-3C1EBBFD51D6}"/>
              </a:ext>
            </a:extLst>
          </p:cNvPr>
          <p:cNvPicPr>
            <a:picLocks noChangeAspect="1"/>
          </p:cNvPicPr>
          <p:nvPr/>
        </p:nvPicPr>
        <p:blipFill>
          <a:blip r:embed="rId6"/>
          <a:stretch>
            <a:fillRect/>
          </a:stretch>
        </p:blipFill>
        <p:spPr>
          <a:xfrm>
            <a:off x="8650825" y="2264116"/>
            <a:ext cx="2237992" cy="2449031"/>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2648913C-B216-4961-BCBD-73D0BF9D859C}"/>
              </a:ext>
            </a:extLst>
          </p:cNvPr>
          <p:cNvSpPr txBox="1"/>
          <p:nvPr/>
        </p:nvSpPr>
        <p:spPr>
          <a:xfrm>
            <a:off x="9620656" y="1717016"/>
            <a:ext cx="1469574" cy="369332"/>
          </a:xfrm>
          <a:prstGeom prst="rect">
            <a:avLst/>
          </a:prstGeom>
          <a:noFill/>
        </p:spPr>
        <p:txBody>
          <a:bodyPr wrap="square" rtlCol="0">
            <a:spAutoFit/>
          </a:bodyPr>
          <a:lstStyle/>
          <a:p>
            <a:r>
              <a:rPr lang="en-US" b="1" dirty="0">
                <a:solidFill>
                  <a:schemeClr val="bg1"/>
                </a:solidFill>
                <a:highlight>
                  <a:srgbClr val="7CBF33"/>
                </a:highlight>
              </a:rPr>
              <a:t>Social Media</a:t>
            </a:r>
          </a:p>
        </p:txBody>
      </p:sp>
      <p:pic>
        <p:nvPicPr>
          <p:cNvPr id="8" name="Picture 7">
            <a:extLst>
              <a:ext uri="{FF2B5EF4-FFF2-40B4-BE49-F238E27FC236}">
                <a16:creationId xmlns:a16="http://schemas.microsoft.com/office/drawing/2014/main" id="{A2700777-7943-4E95-B9DE-2DF19613B5FD}"/>
              </a:ext>
            </a:extLst>
          </p:cNvPr>
          <p:cNvPicPr>
            <a:picLocks noChangeAspect="1"/>
          </p:cNvPicPr>
          <p:nvPr/>
        </p:nvPicPr>
        <p:blipFill>
          <a:blip r:embed="rId7"/>
          <a:stretch>
            <a:fillRect/>
          </a:stretch>
        </p:blipFill>
        <p:spPr>
          <a:xfrm>
            <a:off x="9830366" y="3541862"/>
            <a:ext cx="2116902" cy="24998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91667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6B40F18-87C2-46C7-ADA9-FF6D4673D9B8}"/>
              </a:ext>
            </a:extLst>
          </p:cNvPr>
          <p:cNvPicPr>
            <a:picLocks noChangeAspect="1"/>
          </p:cNvPicPr>
          <p:nvPr/>
        </p:nvPicPr>
        <p:blipFill>
          <a:blip r:embed="rId3"/>
          <a:stretch>
            <a:fillRect/>
          </a:stretch>
        </p:blipFill>
        <p:spPr>
          <a:xfrm>
            <a:off x="4745694" y="1843657"/>
            <a:ext cx="2846245" cy="3748586"/>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Important </a:t>
            </a:r>
            <a:r>
              <a:rPr lang="en-US" sz="2800" b="1" dirty="0">
                <a:solidFill>
                  <a:srgbClr val="7CBF33"/>
                </a:solidFill>
                <a:ea typeface="Noto Sans Blk" panose="020B0A02040504020204" pitchFamily="34"/>
                <a:cs typeface="Noto Sans Blk" panose="020B0A02040504020204" pitchFamily="34"/>
              </a:rPr>
              <a:t>Checklists</a:t>
            </a:r>
          </a:p>
        </p:txBody>
      </p:sp>
      <p:sp>
        <p:nvSpPr>
          <p:cNvPr id="5" name="Slide Number Placeholder 4">
            <a:extLst>
              <a:ext uri="{FF2B5EF4-FFF2-40B4-BE49-F238E27FC236}">
                <a16:creationId xmlns:a16="http://schemas.microsoft.com/office/drawing/2014/main" id="{2250E3B8-6A8F-4076-BE72-4B9800C03592}"/>
              </a:ext>
            </a:extLst>
          </p:cNvPr>
          <p:cNvSpPr>
            <a:spLocks noGrp="1"/>
          </p:cNvSpPr>
          <p:nvPr>
            <p:ph type="sldNum" sz="quarter" idx="12"/>
          </p:nvPr>
        </p:nvSpPr>
        <p:spPr/>
        <p:txBody>
          <a:bodyPr/>
          <a:lstStyle/>
          <a:p>
            <a:fld id="{3A98EE3D-8CD1-4C3F-BD1C-C98C9596463C}" type="slidenum">
              <a:rPr lang="en-US" smtClean="0"/>
              <a:t>25</a:t>
            </a:fld>
            <a:endParaRPr lang="en-US" dirty="0"/>
          </a:p>
        </p:txBody>
      </p:sp>
      <p:pic>
        <p:nvPicPr>
          <p:cNvPr id="7" name="Picture 6">
            <a:extLst>
              <a:ext uri="{FF2B5EF4-FFF2-40B4-BE49-F238E27FC236}">
                <a16:creationId xmlns:a16="http://schemas.microsoft.com/office/drawing/2014/main" id="{5DA5322F-503F-4FD3-BD24-D26364E8F0EA}"/>
              </a:ext>
            </a:extLst>
          </p:cNvPr>
          <p:cNvPicPr>
            <a:picLocks noChangeAspect="1"/>
          </p:cNvPicPr>
          <p:nvPr/>
        </p:nvPicPr>
        <p:blipFill>
          <a:blip r:embed="rId4"/>
          <a:stretch>
            <a:fillRect/>
          </a:stretch>
        </p:blipFill>
        <p:spPr>
          <a:xfrm rot="20868299">
            <a:off x="2189117" y="2106488"/>
            <a:ext cx="2888912" cy="3748587"/>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ED5B62C6-F80A-4758-9040-103E98626D9B}"/>
              </a:ext>
            </a:extLst>
          </p:cNvPr>
          <p:cNvPicPr>
            <a:picLocks noChangeAspect="1"/>
          </p:cNvPicPr>
          <p:nvPr/>
        </p:nvPicPr>
        <p:blipFill>
          <a:blip r:embed="rId5"/>
          <a:stretch>
            <a:fillRect/>
          </a:stretch>
        </p:blipFill>
        <p:spPr>
          <a:xfrm rot="597576">
            <a:off x="7348366" y="2068226"/>
            <a:ext cx="2923489" cy="37485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28974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Seminars </a:t>
            </a:r>
            <a:r>
              <a:rPr lang="en-US" sz="2800" b="1" dirty="0">
                <a:solidFill>
                  <a:srgbClr val="7CBF33"/>
                </a:solidFill>
                <a:ea typeface="Noto Sans Blk" panose="020B0A02040504020204" pitchFamily="34"/>
                <a:cs typeface="Noto Sans Blk" panose="020B0A02040504020204" pitchFamily="34"/>
              </a:rPr>
              <a:t>&amp; Webinars </a:t>
            </a:r>
            <a:r>
              <a:rPr lang="en-US" sz="2800" i="1" dirty="0">
                <a:latin typeface="Arial" panose="020B0604020202020204" pitchFamily="34" charset="0"/>
                <a:ea typeface="Noto Sans Blk" panose="020B0A02040504020204" pitchFamily="34"/>
                <a:cs typeface="Arial" panose="020B0604020202020204" pitchFamily="34" charset="0"/>
              </a:rPr>
              <a:t>(from Broadridge)</a:t>
            </a:r>
          </a:p>
        </p:txBody>
      </p:sp>
      <p:sp>
        <p:nvSpPr>
          <p:cNvPr id="4" name="Slide Number Placeholder 3">
            <a:extLst>
              <a:ext uri="{FF2B5EF4-FFF2-40B4-BE49-F238E27FC236}">
                <a16:creationId xmlns:a16="http://schemas.microsoft.com/office/drawing/2014/main" id="{9DC9F8A9-0E78-4BD1-A6D7-5B6FF32061FF}"/>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5" name="TextBox 4">
            <a:extLst>
              <a:ext uri="{FF2B5EF4-FFF2-40B4-BE49-F238E27FC236}">
                <a16:creationId xmlns:a16="http://schemas.microsoft.com/office/drawing/2014/main" id="{0048B956-2BB6-4B4E-960D-9D2C12906CB6}"/>
              </a:ext>
            </a:extLst>
          </p:cNvPr>
          <p:cNvSpPr txBox="1"/>
          <p:nvPr/>
        </p:nvSpPr>
        <p:spPr>
          <a:xfrm>
            <a:off x="1036320" y="5767464"/>
            <a:ext cx="10526894" cy="400110"/>
          </a:xfrm>
          <a:prstGeom prst="rect">
            <a:avLst/>
          </a:prstGeom>
          <a:noFill/>
        </p:spPr>
        <p:txBody>
          <a:bodyPr wrap="square" rtlCol="0">
            <a:spAutoFit/>
          </a:bodyPr>
          <a:lstStyle/>
          <a:p>
            <a:r>
              <a:rPr lang="en-US" sz="2000" b="1" i="1" dirty="0">
                <a:solidFill>
                  <a:srgbClr val="003B71"/>
                </a:solidFill>
                <a:latin typeface="Arial" panose="020B0604020202020204" pitchFamily="34" charset="0"/>
                <a:cs typeface="Arial" panose="020B0604020202020204" pitchFamily="34" charset="0"/>
              </a:rPr>
              <a:t>Turnkey seminar kits with all the materials you need - from </a:t>
            </a:r>
            <a:r>
              <a:rPr lang="en-US" sz="2000" b="1" i="1" dirty="0">
                <a:solidFill>
                  <a:srgbClr val="7CBF33"/>
                </a:solidFill>
                <a:latin typeface="Arial" panose="020B0604020202020204" pitchFamily="34" charset="0"/>
                <a:cs typeface="Arial" panose="020B0604020202020204" pitchFamily="34" charset="0"/>
              </a:rPr>
              <a:t>promoting </a:t>
            </a:r>
            <a:r>
              <a:rPr lang="en-US" sz="2000" b="1" i="1" dirty="0">
                <a:solidFill>
                  <a:srgbClr val="003B71"/>
                </a:solidFill>
                <a:latin typeface="Arial" panose="020B0604020202020204" pitchFamily="34" charset="0"/>
                <a:cs typeface="Arial" panose="020B0604020202020204" pitchFamily="34" charset="0"/>
              </a:rPr>
              <a:t>to</a:t>
            </a:r>
            <a:r>
              <a:rPr lang="en-US" sz="2000" b="1" i="1" dirty="0">
                <a:solidFill>
                  <a:srgbClr val="7CBF33"/>
                </a:solidFill>
                <a:latin typeface="Arial" panose="020B0604020202020204" pitchFamily="34" charset="0"/>
                <a:cs typeface="Arial" panose="020B0604020202020204" pitchFamily="34" charset="0"/>
              </a:rPr>
              <a:t> presenting</a:t>
            </a:r>
            <a:endParaRPr lang="en-US" sz="2000" b="1" i="1" dirty="0">
              <a:solidFill>
                <a:srgbClr val="003B7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54CABEA-22CE-4E73-B4DD-77FEEAD8F52A}"/>
              </a:ext>
            </a:extLst>
          </p:cNvPr>
          <p:cNvPicPr>
            <a:picLocks noChangeAspect="1"/>
          </p:cNvPicPr>
          <p:nvPr/>
        </p:nvPicPr>
        <p:blipFill rotWithShape="1">
          <a:blip r:embed="rId3"/>
          <a:srcRect r="1295" b="5734"/>
          <a:stretch/>
        </p:blipFill>
        <p:spPr>
          <a:xfrm rot="20752395">
            <a:off x="1644937" y="2386568"/>
            <a:ext cx="3622949" cy="263037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310C516-7A62-4141-A71A-CF94FF5AE304}"/>
              </a:ext>
            </a:extLst>
          </p:cNvPr>
          <p:cNvPicPr>
            <a:picLocks noChangeAspect="1"/>
          </p:cNvPicPr>
          <p:nvPr/>
        </p:nvPicPr>
        <p:blipFill>
          <a:blip r:embed="rId4"/>
          <a:stretch>
            <a:fillRect/>
          </a:stretch>
        </p:blipFill>
        <p:spPr>
          <a:xfrm>
            <a:off x="4391127" y="2023826"/>
            <a:ext cx="3650700" cy="2756732"/>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F37946E1-7B07-4DEB-BC8C-8280BDADF6B3}"/>
              </a:ext>
            </a:extLst>
          </p:cNvPr>
          <p:cNvPicPr>
            <a:picLocks noChangeAspect="1"/>
          </p:cNvPicPr>
          <p:nvPr/>
        </p:nvPicPr>
        <p:blipFill>
          <a:blip r:embed="rId5"/>
          <a:stretch>
            <a:fillRect/>
          </a:stretch>
        </p:blipFill>
        <p:spPr>
          <a:xfrm rot="741075">
            <a:off x="7083549" y="2410925"/>
            <a:ext cx="3657650" cy="27694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69106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Enhanced </a:t>
            </a:r>
            <a:r>
              <a:rPr lang="en-US" sz="2800" b="1" dirty="0">
                <a:solidFill>
                  <a:srgbClr val="7CBF33"/>
                </a:solidFill>
                <a:ea typeface="Noto Sans Blk" panose="020B0A02040504020204" pitchFamily="34"/>
                <a:cs typeface="Noto Sans Blk" panose="020B0A02040504020204" pitchFamily="34"/>
              </a:rPr>
              <a:t>Branch</a:t>
            </a:r>
            <a:r>
              <a:rPr lang="en-US" sz="2800" b="1" dirty="0">
                <a:ea typeface="Noto Sans Blk" panose="020B0A02040504020204" pitchFamily="34"/>
                <a:cs typeface="Noto Sans Blk" panose="020B0A02040504020204" pitchFamily="34"/>
              </a:rPr>
              <a:t> Trainings</a:t>
            </a:r>
            <a:endParaRPr lang="en-US" sz="2800" i="1" dirty="0">
              <a:latin typeface="Arial" panose="020B0604020202020204" pitchFamily="34" charset="0"/>
              <a:ea typeface="Noto Sans Blk" panose="020B0A02040504020204" pitchFamily="34"/>
              <a:cs typeface="Arial" panose="020B0604020202020204" pitchFamily="34" charset="0"/>
            </a:endParaRPr>
          </a:p>
        </p:txBody>
      </p:sp>
      <p:sp>
        <p:nvSpPr>
          <p:cNvPr id="4" name="Slide Number Placeholder 3">
            <a:extLst>
              <a:ext uri="{FF2B5EF4-FFF2-40B4-BE49-F238E27FC236}">
                <a16:creationId xmlns:a16="http://schemas.microsoft.com/office/drawing/2014/main" id="{9DC9F8A9-0E78-4BD1-A6D7-5B6FF32061FF}"/>
              </a:ext>
            </a:extLst>
          </p:cNvPr>
          <p:cNvSpPr>
            <a:spLocks noGrp="1"/>
          </p:cNvSpPr>
          <p:nvPr>
            <p:ph type="sldNum" sz="quarter" idx="12"/>
          </p:nvPr>
        </p:nvSpPr>
        <p:spPr/>
        <p:txBody>
          <a:bodyPr/>
          <a:lstStyle/>
          <a:p>
            <a:fld id="{3A98EE3D-8CD1-4C3F-BD1C-C98C9596463C}" type="slidenum">
              <a:rPr lang="en-US" smtClean="0"/>
              <a:t>27</a:t>
            </a:fld>
            <a:endParaRPr lang="en-US" dirty="0"/>
          </a:p>
        </p:txBody>
      </p:sp>
      <p:pic>
        <p:nvPicPr>
          <p:cNvPr id="9" name="Picture 8">
            <a:extLst>
              <a:ext uri="{FF2B5EF4-FFF2-40B4-BE49-F238E27FC236}">
                <a16:creationId xmlns:a16="http://schemas.microsoft.com/office/drawing/2014/main" id="{D87619F8-82B9-4977-8F54-4D3478628AE9}"/>
              </a:ext>
            </a:extLst>
          </p:cNvPr>
          <p:cNvPicPr>
            <a:picLocks noChangeAspect="1"/>
          </p:cNvPicPr>
          <p:nvPr/>
        </p:nvPicPr>
        <p:blipFill>
          <a:blip r:embed="rId3"/>
          <a:stretch>
            <a:fillRect/>
          </a:stretch>
        </p:blipFill>
        <p:spPr>
          <a:xfrm rot="638315">
            <a:off x="6667978" y="1922954"/>
            <a:ext cx="2980450" cy="383571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2EF339CD-5A14-4096-9D50-81C6C4CADFA4}"/>
              </a:ext>
            </a:extLst>
          </p:cNvPr>
          <p:cNvPicPr>
            <a:picLocks noChangeAspect="1"/>
          </p:cNvPicPr>
          <p:nvPr/>
        </p:nvPicPr>
        <p:blipFill>
          <a:blip r:embed="rId4"/>
          <a:stretch>
            <a:fillRect/>
          </a:stretch>
        </p:blipFill>
        <p:spPr>
          <a:xfrm>
            <a:off x="4381180" y="1680805"/>
            <a:ext cx="3074881" cy="3974518"/>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2B376D1-EB99-49F5-B09E-4E3581C4F993}"/>
              </a:ext>
            </a:extLst>
          </p:cNvPr>
          <p:cNvPicPr>
            <a:picLocks noChangeAspect="1"/>
          </p:cNvPicPr>
          <p:nvPr/>
        </p:nvPicPr>
        <p:blipFill>
          <a:blip r:embed="rId5"/>
          <a:stretch>
            <a:fillRect/>
          </a:stretch>
        </p:blipFill>
        <p:spPr>
          <a:xfrm rot="21076273">
            <a:off x="2288307" y="1811207"/>
            <a:ext cx="3060819" cy="39804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6392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8C4EEC-FBDF-47C6-88B0-7CDD2916A682}"/>
              </a:ext>
            </a:extLst>
          </p:cNvPr>
          <p:cNvSpPr txBox="1"/>
          <p:nvPr/>
        </p:nvSpPr>
        <p:spPr>
          <a:xfrm>
            <a:off x="289249" y="2176538"/>
            <a:ext cx="8561788" cy="1077218"/>
          </a:xfrm>
          <a:prstGeom prst="rect">
            <a:avLst/>
          </a:prstGeom>
          <a:noFill/>
        </p:spPr>
        <p:txBody>
          <a:bodyPr wrap="square" rtlCol="0">
            <a:spAutoFit/>
          </a:bodyPr>
          <a:lstStyle/>
          <a:p>
            <a:r>
              <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rPr>
              <a:t>Marketing Best Practices</a:t>
            </a:r>
          </a:p>
          <a:p>
            <a:r>
              <a:rPr lang="en-US" sz="3200" i="1" dirty="0">
                <a:solidFill>
                  <a:schemeClr val="bg1"/>
                </a:solidFill>
                <a:latin typeface="Arial" panose="020B0604020202020204" pitchFamily="34" charset="0"/>
                <a:ea typeface="Noto Sans Blk" panose="020B0A02040504020204" pitchFamily="34"/>
                <a:cs typeface="Arial" panose="020B0604020202020204" pitchFamily="34" charset="0"/>
              </a:rPr>
              <a:t>Website, Social Media, Email Marketing</a:t>
            </a:r>
          </a:p>
        </p:txBody>
      </p:sp>
    </p:spTree>
    <p:extLst>
      <p:ext uri="{BB962C8B-B14F-4D97-AF65-F5344CB8AC3E}">
        <p14:creationId xmlns:p14="http://schemas.microsoft.com/office/powerpoint/2010/main" val="1633797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8BCF-2B70-4B4D-AF10-2A9CE0927D0F}"/>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Website </a:t>
            </a:r>
            <a:r>
              <a:rPr lang="en-US" sz="2800" b="1" dirty="0">
                <a:solidFill>
                  <a:srgbClr val="7CBF33"/>
                </a:solidFill>
                <a:ea typeface="Noto Sans Blk" panose="020B0A02040504020204" pitchFamily="34"/>
                <a:cs typeface="Noto Sans Blk" panose="020B0A02040504020204" pitchFamily="34"/>
              </a:rPr>
              <a:t>Redesign</a:t>
            </a:r>
            <a:r>
              <a:rPr lang="en-US" sz="2800" b="1" dirty="0">
                <a:ea typeface="Noto Sans Blk" panose="020B0A02040504020204" pitchFamily="34"/>
                <a:cs typeface="Noto Sans Blk" panose="020B0A02040504020204" pitchFamily="34"/>
              </a:rPr>
              <a:t> Considerations</a:t>
            </a:r>
            <a:endParaRPr lang="en-US" sz="2800" dirty="0"/>
          </a:p>
        </p:txBody>
      </p:sp>
      <p:sp>
        <p:nvSpPr>
          <p:cNvPr id="4" name="Slide Number Placeholder 3">
            <a:extLst>
              <a:ext uri="{FF2B5EF4-FFF2-40B4-BE49-F238E27FC236}">
                <a16:creationId xmlns:a16="http://schemas.microsoft.com/office/drawing/2014/main" id="{2D62AF78-DCD7-4080-82CB-624D7116D3E3}"/>
              </a:ext>
            </a:extLst>
          </p:cNvPr>
          <p:cNvSpPr>
            <a:spLocks noGrp="1"/>
          </p:cNvSpPr>
          <p:nvPr>
            <p:ph type="sldNum" sz="quarter" idx="12"/>
          </p:nvPr>
        </p:nvSpPr>
        <p:spPr/>
        <p:txBody>
          <a:bodyPr/>
          <a:lstStyle/>
          <a:p>
            <a:fld id="{3A98EE3D-8CD1-4C3F-BD1C-C98C9596463C}" type="slidenum">
              <a:rPr lang="en-US" smtClean="0"/>
              <a:t>29</a:t>
            </a:fld>
            <a:endParaRPr lang="en-US" dirty="0"/>
          </a:p>
        </p:txBody>
      </p:sp>
      <p:sp>
        <p:nvSpPr>
          <p:cNvPr id="5" name="Content Placeholder 2">
            <a:extLst>
              <a:ext uri="{FF2B5EF4-FFF2-40B4-BE49-F238E27FC236}">
                <a16:creationId xmlns:a16="http://schemas.microsoft.com/office/drawing/2014/main" id="{4FA6B90A-56C6-44E6-8946-3F21DF253A6E}"/>
              </a:ext>
            </a:extLst>
          </p:cNvPr>
          <p:cNvSpPr txBox="1">
            <a:spLocks/>
          </p:cNvSpPr>
          <p:nvPr/>
        </p:nvSpPr>
        <p:spPr>
          <a:xfrm>
            <a:off x="1191976" y="1780008"/>
            <a:ext cx="8565636" cy="518023"/>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cs typeface="Arial" panose="020B0604020202020204" pitchFamily="34" charset="0"/>
              </a:rPr>
              <a:t>Redesign your site using these best practices to achieve a better user experience and improve SEO:</a:t>
            </a:r>
            <a:endParaRPr lang="en-US" sz="7200" dirty="0">
              <a:solidFill>
                <a:srgbClr val="7CBF33"/>
              </a:solidFill>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7" name="TextBox 6">
            <a:extLst>
              <a:ext uri="{FF2B5EF4-FFF2-40B4-BE49-F238E27FC236}">
                <a16:creationId xmlns:a16="http://schemas.microsoft.com/office/drawing/2014/main" id="{0833E5DE-6354-41A3-917B-8DB5E4182A3C}"/>
              </a:ext>
            </a:extLst>
          </p:cNvPr>
          <p:cNvSpPr txBox="1"/>
          <p:nvPr/>
        </p:nvSpPr>
        <p:spPr>
          <a:xfrm>
            <a:off x="1259493" y="2497039"/>
            <a:ext cx="8088694" cy="3949799"/>
          </a:xfrm>
          <a:prstGeom prst="rect">
            <a:avLst/>
          </a:prstGeom>
          <a:noFill/>
        </p:spPr>
        <p:txBody>
          <a:bodyPr wrap="square" rtlCol="0">
            <a:spAutoFit/>
          </a:bodyPr>
          <a:lstStyle/>
          <a:p>
            <a:pPr marL="283464" lvl="1" indent="-285750">
              <a:lnSpc>
                <a:spcPct val="150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Create a responsive design so the site works correctly on all devices</a:t>
            </a:r>
          </a:p>
          <a:p>
            <a:pPr marL="283464" lvl="1" indent="-285750">
              <a:lnSpc>
                <a:spcPct val="150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Hyperlink social media icons and email address within the contact information</a:t>
            </a:r>
          </a:p>
          <a:p>
            <a:pPr marL="283464" lvl="1" indent="-285750">
              <a:lnSpc>
                <a:spcPct val="150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Add a “call to action” button on every page of website with an accent color that stands out</a:t>
            </a:r>
          </a:p>
          <a:p>
            <a:pPr marL="283464" lvl="1" indent="-285750">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Use video to incorporate an interactive and educational component. This helps increase time the viewer spends on the site</a:t>
            </a:r>
          </a:p>
          <a:p>
            <a:pPr marL="283464" lvl="1" indent="-285750">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Feature a Blog Page to add another educational component and increase traffic to the site. </a:t>
            </a:r>
            <a:r>
              <a:rPr lang="en-US" sz="1400" b="1" dirty="0">
                <a:solidFill>
                  <a:schemeClr val="tx1">
                    <a:lumMod val="65000"/>
                    <a:lumOff val="35000"/>
                  </a:schemeClr>
                </a:solidFill>
                <a:latin typeface="Arial" panose="020B0604020202020204" pitchFamily="34" charset="0"/>
                <a:cs typeface="Arial" panose="020B0604020202020204" pitchFamily="34" charset="0"/>
              </a:rPr>
              <a:t>NOTE: Blogs should be between 1800-2400 words for optimization</a:t>
            </a:r>
          </a:p>
          <a:p>
            <a:pPr marL="283464" lvl="1" indent="-285750">
              <a:lnSpc>
                <a:spcPct val="150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Utilize industry “keywords” in headers and copy </a:t>
            </a:r>
          </a:p>
          <a:p>
            <a:pPr marL="283464" lvl="1" indent="-285750">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NAP (Name, address, phone) needs to be listed consistently everywhere online to satisfy algorithms. (Ex: If you are spelling out “suite”, be sure to do that everywhere else).</a:t>
            </a:r>
          </a:p>
          <a:p>
            <a:endParaRPr lang="en-US" dirty="0"/>
          </a:p>
          <a:p>
            <a:endParaRPr lang="en-US" dirty="0"/>
          </a:p>
        </p:txBody>
      </p:sp>
    </p:spTree>
    <p:extLst>
      <p:ext uri="{BB962C8B-B14F-4D97-AF65-F5344CB8AC3E}">
        <p14:creationId xmlns:p14="http://schemas.microsoft.com/office/powerpoint/2010/main" val="3004128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8C4EEC-FBDF-47C6-88B0-7CDD2916A682}"/>
              </a:ext>
            </a:extLst>
          </p:cNvPr>
          <p:cNvSpPr txBox="1"/>
          <p:nvPr/>
        </p:nvSpPr>
        <p:spPr>
          <a:xfrm>
            <a:off x="289249" y="2176538"/>
            <a:ext cx="8128344" cy="1569660"/>
          </a:xfrm>
          <a:prstGeom prst="rect">
            <a:avLst/>
          </a:prstGeom>
          <a:noFill/>
        </p:spPr>
        <p:txBody>
          <a:bodyPr wrap="square" rtlCol="0">
            <a:spAutoFit/>
          </a:bodyPr>
          <a:lstStyle/>
          <a:p>
            <a:r>
              <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rPr>
              <a:t>Step 1: Develop Your Task Force</a:t>
            </a:r>
          </a:p>
          <a:p>
            <a:r>
              <a:rPr lang="en-US" sz="3200" i="1" dirty="0">
                <a:solidFill>
                  <a:schemeClr val="bg1"/>
                </a:solidFill>
                <a:latin typeface="Arial" panose="020B0604020202020204" pitchFamily="34" charset="0"/>
                <a:ea typeface="Noto Sans Blk" panose="020B0A02040504020204" pitchFamily="34"/>
                <a:cs typeface="Arial" panose="020B0604020202020204" pitchFamily="34" charset="0"/>
              </a:rPr>
              <a:t>Choosing your Support Team</a:t>
            </a:r>
          </a:p>
          <a:p>
            <a:endPar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endParaRPr>
          </a:p>
        </p:txBody>
      </p:sp>
    </p:spTree>
    <p:extLst>
      <p:ext uri="{BB962C8B-B14F-4D97-AF65-F5344CB8AC3E}">
        <p14:creationId xmlns:p14="http://schemas.microsoft.com/office/powerpoint/2010/main" val="1690305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C8F74D-0717-4DFF-AE56-5FA1ACFF3B2E}"/>
              </a:ext>
            </a:extLst>
          </p:cNvPr>
          <p:cNvSpPr>
            <a:spLocks noGrp="1"/>
          </p:cNvSpPr>
          <p:nvPr>
            <p:ph type="sldNum" sz="quarter" idx="12"/>
          </p:nvPr>
        </p:nvSpPr>
        <p:spPr/>
        <p:txBody>
          <a:bodyPr/>
          <a:lstStyle/>
          <a:p>
            <a:fld id="{3A98EE3D-8CD1-4C3F-BD1C-C98C9596463C}" type="slidenum">
              <a:rPr lang="en-US" smtClean="0"/>
              <a:t>30</a:t>
            </a:fld>
            <a:endParaRPr lang="en-US" dirty="0"/>
          </a:p>
        </p:txBody>
      </p:sp>
      <p:sp>
        <p:nvSpPr>
          <p:cNvPr id="5" name="Title 1">
            <a:extLst>
              <a:ext uri="{FF2B5EF4-FFF2-40B4-BE49-F238E27FC236}">
                <a16:creationId xmlns:a16="http://schemas.microsoft.com/office/drawing/2014/main" id="{D810C488-D091-47A3-B6B9-E72FED496C18}"/>
              </a:ext>
            </a:extLst>
          </p:cNvPr>
          <p:cNvSpPr txBox="1">
            <a:spLocks/>
          </p:cNvSpPr>
          <p:nvPr/>
        </p:nvSpPr>
        <p:spPr>
          <a:xfrm>
            <a:off x="1097279" y="0"/>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i="0" kern="1200" spc="-50" baseline="0">
                <a:solidFill>
                  <a:srgbClr val="003B71"/>
                </a:solidFill>
                <a:latin typeface="Arial Black" panose="020B0A04020102020204" pitchFamily="34" charset="0"/>
                <a:ea typeface="+mj-ea"/>
                <a:cs typeface="+mj-cs"/>
              </a:defRPr>
            </a:lvl1pPr>
          </a:lstStyle>
          <a:p>
            <a:r>
              <a:rPr lang="en-US" sz="2800" b="1" dirty="0">
                <a:ea typeface="Noto Sans Blk" panose="020B0A02040504020204" pitchFamily="34"/>
                <a:cs typeface="Noto Sans Blk" panose="020B0A02040504020204" pitchFamily="34"/>
              </a:rPr>
              <a:t>Website </a:t>
            </a:r>
            <a:r>
              <a:rPr lang="en-US" sz="2800" b="1" dirty="0">
                <a:solidFill>
                  <a:srgbClr val="7CBF33"/>
                </a:solidFill>
                <a:ea typeface="Noto Sans Blk" panose="020B0A02040504020204" pitchFamily="34"/>
                <a:cs typeface="Noto Sans Blk" panose="020B0A02040504020204" pitchFamily="34"/>
              </a:rPr>
              <a:t>MRR</a:t>
            </a:r>
            <a:r>
              <a:rPr lang="en-US" sz="2800" b="1" dirty="0">
                <a:ea typeface="Noto Sans Blk" panose="020B0A02040504020204" pitchFamily="34"/>
                <a:cs typeface="Noto Sans Blk" panose="020B0A02040504020204" pitchFamily="34"/>
              </a:rPr>
              <a:t> Guidelines</a:t>
            </a:r>
            <a:endParaRPr lang="en-US" sz="2800" dirty="0"/>
          </a:p>
        </p:txBody>
      </p:sp>
      <p:sp>
        <p:nvSpPr>
          <p:cNvPr id="6" name="Content Placeholder 2">
            <a:extLst>
              <a:ext uri="{FF2B5EF4-FFF2-40B4-BE49-F238E27FC236}">
                <a16:creationId xmlns:a16="http://schemas.microsoft.com/office/drawing/2014/main" id="{1BA49060-CC43-4B13-B427-C01B86E0298E}"/>
              </a:ext>
            </a:extLst>
          </p:cNvPr>
          <p:cNvSpPr txBox="1">
            <a:spLocks/>
          </p:cNvSpPr>
          <p:nvPr/>
        </p:nvSpPr>
        <p:spPr>
          <a:xfrm>
            <a:off x="1217596" y="1575173"/>
            <a:ext cx="9466446" cy="79875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1800" b="1" dirty="0">
                <a:solidFill>
                  <a:srgbClr val="7CBF33"/>
                </a:solidFill>
                <a:latin typeface="Arial" panose="020B0604020202020204" pitchFamily="34" charset="0"/>
                <a:cs typeface="Arial" panose="020B0604020202020204" pitchFamily="34" charset="0"/>
              </a:rPr>
              <a:t>Basic LPL Marketing Regulatory Review Requirements:</a:t>
            </a:r>
            <a:endParaRPr lang="en-US" sz="1800" dirty="0">
              <a:solidFill>
                <a:srgbClr val="7CBF33"/>
              </a:solidFill>
            </a:endParaRPr>
          </a:p>
        </p:txBody>
      </p:sp>
      <p:sp>
        <p:nvSpPr>
          <p:cNvPr id="7" name="TextBox 6">
            <a:extLst>
              <a:ext uri="{FF2B5EF4-FFF2-40B4-BE49-F238E27FC236}">
                <a16:creationId xmlns:a16="http://schemas.microsoft.com/office/drawing/2014/main" id="{619D1489-8276-4539-895C-5356DA1EB111}"/>
              </a:ext>
            </a:extLst>
          </p:cNvPr>
          <p:cNvSpPr txBox="1"/>
          <p:nvPr/>
        </p:nvSpPr>
        <p:spPr>
          <a:xfrm>
            <a:off x="742339" y="2006475"/>
            <a:ext cx="10768280" cy="4955203"/>
          </a:xfrm>
          <a:prstGeom prst="rect">
            <a:avLst/>
          </a:prstGeom>
          <a:noFill/>
        </p:spPr>
        <p:txBody>
          <a:bodyPr wrap="square" rtlCol="0">
            <a:spAutoFit/>
          </a:bodyPr>
          <a:lstStyle/>
          <a:p>
            <a:pPr marL="742950" lvl="1" indent="-285750">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The investment services (IS) webpage(s) can reside in the institution website or they can be a separate website with its own direct URL.</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Navigation to the main IS “homepage” should be built as part of the main navigation in the header area.</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If setting up a separate site, you can provide a basic DBA page (with appropriate disclosures) in the institution</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website that links to the new site using a “Leaving Current Site” message.</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Most institutions have a set header where their brand is located in the top left corner. You can add the DBA brand to each of the pertinent IS pages but it must be distinct and located at the top of the page above the main content area. </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The required </a:t>
            </a:r>
            <a:r>
              <a:rPr lang="en-US" sz="1400" dirty="0">
                <a:solidFill>
                  <a:schemeClr val="tx1">
                    <a:lumMod val="65000"/>
                    <a:lumOff val="35000"/>
                  </a:schemeClr>
                </a:solidFill>
                <a:latin typeface="Arial" panose="020B0604020202020204" pitchFamily="34" charset="0"/>
                <a:cs typeface="Arial" panose="020B0604020202020204" pitchFamily="34" charset="0"/>
                <a:hlinkClick r:id="rId2"/>
              </a:rPr>
              <a:t>Broker/Check </a:t>
            </a:r>
            <a:r>
              <a:rPr lang="en-US" sz="1400" dirty="0">
                <a:solidFill>
                  <a:schemeClr val="tx1">
                    <a:lumMod val="65000"/>
                    <a:lumOff val="35000"/>
                  </a:schemeClr>
                </a:solidFill>
                <a:latin typeface="Arial" panose="020B0604020202020204" pitchFamily="34" charset="0"/>
                <a:cs typeface="Arial" panose="020B0604020202020204" pitchFamily="34" charset="0"/>
              </a:rPr>
              <a:t> language and link to their site must reside on the IS homepage and on the pages where the advisor is listed (bio, contact and team pages). This information should not be placed in the footer with the disclosures.</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Basic banner ads can be used throughout the website but must not contain any contact information or disclosures. The banner ad must link to an approved IS webpage where the details about the topic lives and includes the required disclosures.</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Appropriate disclosures are mandatory on every page in the IS section of the site.</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All pages must be reviewed and approved by MRR before pushing the site live to the public.</a:t>
            </a:r>
          </a:p>
          <a:p>
            <a:endParaRPr lang="en-US" dirty="0"/>
          </a:p>
          <a:p>
            <a:endParaRPr lang="en-US" dirty="0"/>
          </a:p>
        </p:txBody>
      </p:sp>
      <p:sp>
        <p:nvSpPr>
          <p:cNvPr id="8" name="TextBox 7">
            <a:extLst>
              <a:ext uri="{FF2B5EF4-FFF2-40B4-BE49-F238E27FC236}">
                <a16:creationId xmlns:a16="http://schemas.microsoft.com/office/drawing/2014/main" id="{E7560429-A656-47E8-B856-0DB78ADB0AC4}"/>
              </a:ext>
            </a:extLst>
          </p:cNvPr>
          <p:cNvSpPr txBox="1"/>
          <p:nvPr/>
        </p:nvSpPr>
        <p:spPr>
          <a:xfrm>
            <a:off x="8401825" y="417619"/>
            <a:ext cx="2753854" cy="738664"/>
          </a:xfrm>
          <a:prstGeom prst="rect">
            <a:avLst/>
          </a:prstGeom>
          <a:solidFill>
            <a:srgbClr val="7CBF33"/>
          </a:solid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Contact your assigned </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Marketing Account Manager for additional assistance</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716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Social </a:t>
            </a:r>
            <a:r>
              <a:rPr lang="en-US" sz="2800" b="1" dirty="0">
                <a:solidFill>
                  <a:srgbClr val="7CBF33"/>
                </a:solidFill>
                <a:ea typeface="Noto Sans Blk" panose="020B0A02040504020204" pitchFamily="34"/>
                <a:cs typeface="Noto Sans Blk" panose="020B0A02040504020204" pitchFamily="34"/>
              </a:rPr>
              <a:t>Media</a:t>
            </a:r>
            <a:r>
              <a:rPr lang="en-US" sz="2800" b="1" dirty="0">
                <a:ea typeface="Noto Sans Blk" panose="020B0A02040504020204" pitchFamily="34"/>
                <a:cs typeface="Noto Sans Blk" panose="020B0A02040504020204" pitchFamily="34"/>
              </a:rPr>
              <a:t> Set-Up</a:t>
            </a:r>
          </a:p>
        </p:txBody>
      </p:sp>
      <p:pic>
        <p:nvPicPr>
          <p:cNvPr id="8" name="Picture 7">
            <a:extLst>
              <a:ext uri="{FF2B5EF4-FFF2-40B4-BE49-F238E27FC236}">
                <a16:creationId xmlns:a16="http://schemas.microsoft.com/office/drawing/2014/main" id="{41B56E8D-CD6D-461A-B45C-241CAA0D67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79721" y="1751720"/>
            <a:ext cx="657219" cy="661914"/>
          </a:xfrm>
          <a:prstGeom prst="rect">
            <a:avLst/>
          </a:prstGeom>
        </p:spPr>
      </p:pic>
      <p:pic>
        <p:nvPicPr>
          <p:cNvPr id="10" name="Picture 9">
            <a:extLst>
              <a:ext uri="{FF2B5EF4-FFF2-40B4-BE49-F238E27FC236}">
                <a16:creationId xmlns:a16="http://schemas.microsoft.com/office/drawing/2014/main" id="{57C9C8DB-DB4E-42DD-BA8D-C939263365D7}"/>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748188" y="1746684"/>
            <a:ext cx="682451" cy="622506"/>
          </a:xfrm>
          <a:prstGeom prst="rect">
            <a:avLst/>
          </a:prstGeom>
        </p:spPr>
      </p:pic>
      <p:pic>
        <p:nvPicPr>
          <p:cNvPr id="11" name="Picture 10">
            <a:extLst>
              <a:ext uri="{FF2B5EF4-FFF2-40B4-BE49-F238E27FC236}">
                <a16:creationId xmlns:a16="http://schemas.microsoft.com/office/drawing/2014/main" id="{79AAEE0C-B787-424A-9700-26D27DC1C44F}"/>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541887" y="1690909"/>
            <a:ext cx="702125" cy="692096"/>
          </a:xfrm>
          <a:prstGeom prst="rect">
            <a:avLst/>
          </a:prstGeom>
        </p:spPr>
      </p:pic>
      <p:sp>
        <p:nvSpPr>
          <p:cNvPr id="12" name="TextBox 11">
            <a:extLst>
              <a:ext uri="{FF2B5EF4-FFF2-40B4-BE49-F238E27FC236}">
                <a16:creationId xmlns:a16="http://schemas.microsoft.com/office/drawing/2014/main" id="{DDB81858-D809-4633-9F9E-91D4CE1401A9}"/>
              </a:ext>
            </a:extLst>
          </p:cNvPr>
          <p:cNvSpPr txBox="1"/>
          <p:nvPr/>
        </p:nvSpPr>
        <p:spPr>
          <a:xfrm>
            <a:off x="1330320" y="3123920"/>
            <a:ext cx="10260599" cy="3834704"/>
          </a:xfrm>
          <a:prstGeom prst="rect">
            <a:avLst/>
          </a:prstGeom>
          <a:noFill/>
        </p:spPr>
        <p:txBody>
          <a:bodyPr wrap="square" rtlCol="0">
            <a:spAutoFit/>
          </a:bodyPr>
          <a:lstStyle/>
          <a:p>
            <a:pPr marL="283464" lvl="1" indent="-285750">
              <a:lnSpc>
                <a:spcPct val="107000"/>
              </a:lnSpc>
              <a:spcAft>
                <a:spcPts val="800"/>
              </a:spcAft>
              <a:buClr>
                <a:srgbClr val="7CBF33"/>
              </a:buClr>
              <a:buFont typeface="Wingdings" panose="05000000000000000000" pitchFamily="2" charset="2"/>
              <a:buChar char="§"/>
            </a:pPr>
            <a:r>
              <a:rPr lang="en-US" sz="1400" b="1" u="sng" dirty="0">
                <a:solidFill>
                  <a:schemeClr val="tx1">
                    <a:lumMod val="65000"/>
                    <a:lumOff val="35000"/>
                  </a:schemeClr>
                </a:solidFill>
                <a:latin typeface="Arial" panose="020B0604020202020204" pitchFamily="34" charset="0"/>
                <a:cs typeface="Arial" panose="020B0604020202020204" pitchFamily="34" charset="0"/>
              </a:rPr>
              <a:t>First</a:t>
            </a:r>
            <a:r>
              <a:rPr lang="en-US" sz="1400" dirty="0">
                <a:solidFill>
                  <a:schemeClr val="tx1">
                    <a:lumMod val="65000"/>
                    <a:lumOff val="35000"/>
                  </a:schemeClr>
                </a:solidFill>
                <a:latin typeface="Arial" panose="020B0604020202020204" pitchFamily="34" charset="0"/>
                <a:cs typeface="Arial" panose="020B0604020202020204" pitchFamily="34" charset="0"/>
              </a:rPr>
              <a:t>, complete the social media training available on the Learning Center.</a:t>
            </a:r>
          </a:p>
          <a:p>
            <a:pPr marL="283464" lvl="1" indent="-285750">
              <a:lnSpc>
                <a:spcPct val="107000"/>
              </a:lnSpc>
              <a:spcAft>
                <a:spcPts val="800"/>
              </a:spcAft>
              <a:buClr>
                <a:srgbClr val="7CBF33"/>
              </a:buClr>
              <a:buFont typeface="Wingdings" panose="05000000000000000000" pitchFamily="2" charset="2"/>
              <a:buChar char="§"/>
            </a:pPr>
            <a:r>
              <a:rPr lang="en-US" sz="1400" b="1" u="sng" dirty="0">
                <a:solidFill>
                  <a:schemeClr val="tx1">
                    <a:lumMod val="65000"/>
                    <a:lumOff val="35000"/>
                  </a:schemeClr>
                </a:solidFill>
                <a:latin typeface="Arial" panose="020B0604020202020204" pitchFamily="34" charset="0"/>
                <a:cs typeface="Arial" panose="020B0604020202020204" pitchFamily="34" charset="0"/>
              </a:rPr>
              <a:t>Second</a:t>
            </a:r>
            <a:r>
              <a:rPr lang="en-US" sz="1400" dirty="0">
                <a:solidFill>
                  <a:schemeClr val="tx1">
                    <a:lumMod val="65000"/>
                    <a:lumOff val="35000"/>
                  </a:schemeClr>
                </a:solidFill>
                <a:latin typeface="Arial" panose="020B0604020202020204" pitchFamily="34" charset="0"/>
                <a:cs typeface="Arial" panose="020B0604020202020204" pitchFamily="34" charset="0"/>
              </a:rPr>
              <a:t>, sign up for social media access on </a:t>
            </a:r>
            <a:r>
              <a:rPr lang="en-US" sz="1400" dirty="0" err="1">
                <a:solidFill>
                  <a:schemeClr val="tx1">
                    <a:lumMod val="65000"/>
                    <a:lumOff val="35000"/>
                  </a:schemeClr>
                </a:solidFill>
                <a:latin typeface="Arial" panose="020B0604020202020204" pitchFamily="34" charset="0"/>
                <a:cs typeface="Arial" panose="020B0604020202020204" pitchFamily="34" charset="0"/>
              </a:rPr>
              <a:t>ClientWorks</a:t>
            </a:r>
            <a:r>
              <a:rPr lang="en-US" sz="1400" dirty="0">
                <a:solidFill>
                  <a:schemeClr val="tx1">
                    <a:lumMod val="65000"/>
                    <a:lumOff val="35000"/>
                  </a:schemeClr>
                </a:solidFill>
                <a:latin typeface="Arial" panose="020B0604020202020204" pitchFamily="34" charset="0"/>
                <a:cs typeface="Arial" panose="020B0604020202020204" pitchFamily="34" charset="0"/>
              </a:rPr>
              <a:t>.</a:t>
            </a:r>
          </a:p>
          <a:p>
            <a:pPr marL="283464" lvl="1" indent="-285750">
              <a:lnSpc>
                <a:spcPct val="107000"/>
              </a:lnSpc>
              <a:spcAft>
                <a:spcPts val="800"/>
              </a:spcAft>
              <a:buClr>
                <a:srgbClr val="7CBF33"/>
              </a:buClr>
              <a:buFont typeface="Wingdings" panose="05000000000000000000" pitchFamily="2" charset="2"/>
              <a:buChar char="§"/>
            </a:pPr>
            <a:r>
              <a:rPr lang="en-US" sz="1400" b="1" u="sng" dirty="0">
                <a:solidFill>
                  <a:schemeClr val="tx1">
                    <a:lumMod val="65000"/>
                    <a:lumOff val="35000"/>
                  </a:schemeClr>
                </a:solidFill>
                <a:latin typeface="Arial" panose="020B0604020202020204" pitchFamily="34" charset="0"/>
                <a:cs typeface="Arial" panose="020B0604020202020204" pitchFamily="34" charset="0"/>
              </a:rPr>
              <a:t>Third</a:t>
            </a:r>
            <a:r>
              <a:rPr lang="en-US" sz="1400" dirty="0">
                <a:solidFill>
                  <a:schemeClr val="tx1">
                    <a:lumMod val="65000"/>
                    <a:lumOff val="35000"/>
                  </a:schemeClr>
                </a:solidFill>
                <a:latin typeface="Arial" panose="020B0604020202020204" pitchFamily="34" charset="0"/>
                <a:cs typeface="Arial" panose="020B0604020202020204" pitchFamily="34" charset="0"/>
              </a:rPr>
              <a:t>, your social media static profiles must be reviewed and approved by Marketing Regulatory Review (MRR) before they are authorized for use. </a:t>
            </a:r>
          </a:p>
          <a:p>
            <a:pPr marL="740664" lvl="2"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LinkedIn company pages and YouTube profiles must be submitted to C-Max as a PDF.</a:t>
            </a:r>
          </a:p>
          <a:p>
            <a:pPr marL="740664" lvl="2"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Facebook Business pages, LinkedIn individual profiles, and Twitter profiles, however, will be automatically sent to MRR for review once you complete step 4. No action is required on your part.</a:t>
            </a: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ct val="150000"/>
              </a:lnSpc>
              <a:buClr>
                <a:srgbClr val="7CBF33"/>
              </a:buClr>
              <a:buFont typeface="Wingdings" panose="05000000000000000000" pitchFamily="2" charset="2"/>
              <a:buChar char="§"/>
            </a:pPr>
            <a:r>
              <a:rPr lang="en-US" sz="1400" b="1" u="sng" dirty="0">
                <a:solidFill>
                  <a:schemeClr val="tx1">
                    <a:lumMod val="65000"/>
                    <a:lumOff val="35000"/>
                  </a:schemeClr>
                </a:solidFill>
                <a:latin typeface="Arial" panose="020B0604020202020204" pitchFamily="34" charset="0"/>
                <a:cs typeface="Arial" panose="020B0604020202020204" pitchFamily="34" charset="0"/>
              </a:rPr>
              <a:t>Fourth</a:t>
            </a:r>
            <a:r>
              <a:rPr lang="en-US" sz="1400" dirty="0">
                <a:solidFill>
                  <a:schemeClr val="tx1">
                    <a:lumMod val="65000"/>
                    <a:lumOff val="35000"/>
                  </a:schemeClr>
                </a:solidFill>
                <a:latin typeface="Arial" panose="020B0604020202020204" pitchFamily="34" charset="0"/>
                <a:cs typeface="Arial" panose="020B0604020202020204" pitchFamily="34" charset="0"/>
              </a:rPr>
              <a:t>, authorize </a:t>
            </a:r>
            <a:r>
              <a:rPr lang="en-US" sz="1400" b="1" dirty="0">
                <a:solidFill>
                  <a:schemeClr val="tx1">
                    <a:lumMod val="65000"/>
                    <a:lumOff val="35000"/>
                  </a:schemeClr>
                </a:solidFill>
                <a:latin typeface="Arial" panose="020B0604020202020204" pitchFamily="34" charset="0"/>
                <a:cs typeface="Arial" panose="020B0604020202020204" pitchFamily="34" charset="0"/>
              </a:rPr>
              <a:t>Social Patrol </a:t>
            </a:r>
            <a:r>
              <a:rPr lang="en-US" sz="1400" dirty="0">
                <a:solidFill>
                  <a:schemeClr val="tx1">
                    <a:lumMod val="65000"/>
                    <a:lumOff val="35000"/>
                  </a:schemeClr>
                </a:solidFill>
                <a:latin typeface="Arial" panose="020B0604020202020204" pitchFamily="34" charset="0"/>
                <a:cs typeface="Arial" panose="020B0604020202020204" pitchFamily="34" charset="0"/>
              </a:rPr>
              <a:t>on all approved social media profiles you intend to use. </a:t>
            </a:r>
          </a:p>
          <a:p>
            <a:pPr>
              <a:lnSpc>
                <a:spcPct val="1500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lvl="1">
              <a:lnSpc>
                <a:spcPct val="1500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ABD8FFE5-EAEF-4C31-91CA-B394686A4B6F}"/>
              </a:ext>
            </a:extLst>
          </p:cNvPr>
          <p:cNvSpPr>
            <a:spLocks noGrp="1"/>
          </p:cNvSpPr>
          <p:nvPr>
            <p:ph type="sldNum" sz="quarter" idx="12"/>
          </p:nvPr>
        </p:nvSpPr>
        <p:spPr/>
        <p:txBody>
          <a:bodyPr/>
          <a:lstStyle/>
          <a:p>
            <a:fld id="{3A98EE3D-8CD1-4C3F-BD1C-C98C9596463C}" type="slidenum">
              <a:rPr lang="en-US" smtClean="0"/>
              <a:t>31</a:t>
            </a:fld>
            <a:endParaRPr lang="en-US" dirty="0"/>
          </a:p>
        </p:txBody>
      </p:sp>
      <p:sp>
        <p:nvSpPr>
          <p:cNvPr id="14" name="Content Placeholder 2">
            <a:extLst>
              <a:ext uri="{FF2B5EF4-FFF2-40B4-BE49-F238E27FC236}">
                <a16:creationId xmlns:a16="http://schemas.microsoft.com/office/drawing/2014/main" id="{BEC33A9E-BF6C-490F-B1BA-36C9A147803C}"/>
              </a:ext>
            </a:extLst>
          </p:cNvPr>
          <p:cNvSpPr txBox="1">
            <a:spLocks/>
          </p:cNvSpPr>
          <p:nvPr/>
        </p:nvSpPr>
        <p:spPr>
          <a:xfrm>
            <a:off x="1191976" y="1685302"/>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Getting Started with Social Media at LPL</a:t>
            </a:r>
            <a:endParaRPr lang="en-US" sz="7200" b="1" dirty="0">
              <a:solidFill>
                <a:srgbClr val="7CBF33"/>
              </a:solidFill>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5" name="TextBox 14">
            <a:extLst>
              <a:ext uri="{FF2B5EF4-FFF2-40B4-BE49-F238E27FC236}">
                <a16:creationId xmlns:a16="http://schemas.microsoft.com/office/drawing/2014/main" id="{17943CCD-8A4D-44EF-8AD1-3417FCB29F91}"/>
              </a:ext>
            </a:extLst>
          </p:cNvPr>
          <p:cNvSpPr txBox="1"/>
          <p:nvPr/>
        </p:nvSpPr>
        <p:spPr>
          <a:xfrm>
            <a:off x="1118461" y="2244448"/>
            <a:ext cx="5894406" cy="584775"/>
          </a:xfrm>
          <a:prstGeom prst="rect">
            <a:avLst/>
          </a:prstGeom>
          <a:noFill/>
        </p:spPr>
        <p:txBody>
          <a:bodyPr wrap="square" rtlCol="0">
            <a:spAutoFit/>
          </a:bodyPr>
          <a:lstStyle/>
          <a:p>
            <a:pPr>
              <a:buClr>
                <a:srgbClr val="7CBF33"/>
              </a:buClr>
              <a:buSzPct val="100000"/>
              <a:tabLst>
                <a:tab pos="457200" algn="l"/>
              </a:tabLst>
            </a:pPr>
            <a:r>
              <a:rPr lang="en-US" sz="1600" i="1" dirty="0">
                <a:solidFill>
                  <a:schemeClr val="tx1">
                    <a:lumMod val="65000"/>
                    <a:lumOff val="35000"/>
                  </a:schemeClr>
                </a:solidFill>
                <a:latin typeface="Arial" panose="020B0604020202020204" pitchFamily="34" charset="0"/>
                <a:cs typeface="Arial" panose="020B0604020202020204" pitchFamily="34" charset="0"/>
              </a:rPr>
              <a:t>To begin using social media at LPL, you need to complete a few simple steps:</a:t>
            </a:r>
          </a:p>
        </p:txBody>
      </p:sp>
      <p:pic>
        <p:nvPicPr>
          <p:cNvPr id="6" name="Picture 5">
            <a:extLst>
              <a:ext uri="{FF2B5EF4-FFF2-40B4-BE49-F238E27FC236}">
                <a16:creationId xmlns:a16="http://schemas.microsoft.com/office/drawing/2014/main" id="{0C0D80D0-2DF5-4AE3-A2E9-605110803EC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413416" y="1442721"/>
            <a:ext cx="1188471" cy="1188471"/>
          </a:xfrm>
          <a:prstGeom prst="rect">
            <a:avLst/>
          </a:prstGeom>
        </p:spPr>
      </p:pic>
    </p:spTree>
    <p:extLst>
      <p:ext uri="{BB962C8B-B14F-4D97-AF65-F5344CB8AC3E}">
        <p14:creationId xmlns:p14="http://schemas.microsoft.com/office/powerpoint/2010/main" val="2492430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a:xfrm>
            <a:off x="1097280" y="-33034"/>
            <a:ext cx="10058400" cy="1450757"/>
          </a:xfrm>
        </p:spPr>
        <p:txBody>
          <a:bodyPr>
            <a:normAutofit/>
          </a:bodyPr>
          <a:lstStyle/>
          <a:p>
            <a:r>
              <a:rPr lang="en-US" sz="2800" b="1" dirty="0">
                <a:ea typeface="Noto Sans Blk" panose="020B0A02040504020204" pitchFamily="34"/>
                <a:cs typeface="Noto Sans Blk" panose="020B0A02040504020204" pitchFamily="34"/>
              </a:rPr>
              <a:t>Social </a:t>
            </a:r>
            <a:r>
              <a:rPr lang="en-US" sz="2800" b="1" dirty="0">
                <a:solidFill>
                  <a:srgbClr val="7CBF33"/>
                </a:solidFill>
                <a:ea typeface="Noto Sans Blk" panose="020B0A02040504020204" pitchFamily="34"/>
                <a:cs typeface="Noto Sans Blk" panose="020B0A02040504020204" pitchFamily="34"/>
              </a:rPr>
              <a:t>Patrol</a:t>
            </a:r>
            <a:r>
              <a:rPr lang="en-US" sz="2800" b="1" dirty="0">
                <a:ea typeface="Noto Sans Blk" panose="020B0A02040504020204" pitchFamily="34"/>
                <a:cs typeface="Noto Sans Blk" panose="020B0A02040504020204" pitchFamily="34"/>
              </a:rPr>
              <a:t>: Installation </a:t>
            </a:r>
            <a:r>
              <a:rPr lang="en-US" sz="2800" b="1" dirty="0">
                <a:solidFill>
                  <a:srgbClr val="7CBF33"/>
                </a:solidFill>
                <a:ea typeface="Noto Sans Blk" panose="020B0A02040504020204" pitchFamily="34"/>
                <a:cs typeface="Noto Sans Blk" panose="020B0A02040504020204" pitchFamily="34"/>
              </a:rPr>
              <a:t>and</a:t>
            </a:r>
            <a:r>
              <a:rPr lang="en-US" sz="2800" b="1" dirty="0">
                <a:ea typeface="Noto Sans Blk" panose="020B0A02040504020204" pitchFamily="34"/>
                <a:cs typeface="Noto Sans Blk" panose="020B0A02040504020204" pitchFamily="34"/>
              </a:rPr>
              <a:t> Authorization</a:t>
            </a:r>
          </a:p>
        </p:txBody>
      </p:sp>
      <p:sp>
        <p:nvSpPr>
          <p:cNvPr id="12" name="TextBox 11">
            <a:extLst>
              <a:ext uri="{FF2B5EF4-FFF2-40B4-BE49-F238E27FC236}">
                <a16:creationId xmlns:a16="http://schemas.microsoft.com/office/drawing/2014/main" id="{DDB81858-D809-4633-9F9E-91D4CE1401A9}"/>
              </a:ext>
            </a:extLst>
          </p:cNvPr>
          <p:cNvSpPr txBox="1"/>
          <p:nvPr/>
        </p:nvSpPr>
        <p:spPr>
          <a:xfrm>
            <a:off x="1097280" y="1553883"/>
            <a:ext cx="5622497" cy="5847755"/>
          </a:xfrm>
          <a:prstGeom prst="rect">
            <a:avLst/>
          </a:prstGeom>
          <a:noFill/>
        </p:spPr>
        <p:txBody>
          <a:bodyPr wrap="square" rtlCol="0">
            <a:spAutoFit/>
          </a:bodyPr>
          <a:lstStyle/>
          <a:p>
            <a:pPr>
              <a:buClr>
                <a:srgbClr val="7CBF33"/>
              </a:buClr>
            </a:pPr>
            <a:r>
              <a:rPr lang="en-US" sz="1200" dirty="0">
                <a:solidFill>
                  <a:schemeClr val="tx1">
                    <a:lumMod val="65000"/>
                    <a:lumOff val="35000"/>
                  </a:schemeClr>
                </a:solidFill>
                <a:latin typeface="Arial" panose="020B0604020202020204" pitchFamily="34" charset="0"/>
                <a:cs typeface="Arial" panose="020B0604020202020204" pitchFamily="34" charset="0"/>
              </a:rPr>
              <a:t>After you’ve completed Social Media Training and the Social Media Onboarding Form, the </a:t>
            </a:r>
            <a:r>
              <a:rPr lang="en-US" sz="1200" b="1" dirty="0">
                <a:solidFill>
                  <a:schemeClr val="tx1">
                    <a:lumMod val="65000"/>
                    <a:lumOff val="35000"/>
                  </a:schemeClr>
                </a:solidFill>
                <a:latin typeface="Arial" panose="020B0604020202020204" pitchFamily="34" charset="0"/>
                <a:cs typeface="Arial" panose="020B0604020202020204" pitchFamily="34" charset="0"/>
              </a:rPr>
              <a:t>Social Patrol </a:t>
            </a:r>
            <a:r>
              <a:rPr lang="en-US" sz="1200" dirty="0">
                <a:solidFill>
                  <a:schemeClr val="tx1">
                    <a:lumMod val="65000"/>
                    <a:lumOff val="35000"/>
                  </a:schemeClr>
                </a:solidFill>
                <a:latin typeface="Arial" panose="020B0604020202020204" pitchFamily="34" charset="0"/>
                <a:cs typeface="Arial" panose="020B0604020202020204" pitchFamily="34" charset="0"/>
              </a:rPr>
              <a:t>account is created and an email is sent from </a:t>
            </a:r>
            <a:r>
              <a:rPr lang="en-US" sz="1200" dirty="0">
                <a:solidFill>
                  <a:schemeClr val="tx1">
                    <a:lumMod val="65000"/>
                    <a:lumOff val="35000"/>
                  </a:schemeClr>
                </a:solidFill>
                <a:latin typeface="Arial" panose="020B0604020202020204" pitchFamily="34" charset="0"/>
                <a:cs typeface="Arial" panose="020B0604020202020204" pitchFamily="34" charset="0"/>
                <a:hlinkClick r:id="rId3"/>
              </a:rPr>
              <a:t>socialpatrol-noreply@lpl.com</a:t>
            </a:r>
            <a:r>
              <a:rPr lang="en-US" sz="1200" dirty="0">
                <a:solidFill>
                  <a:schemeClr val="tx1">
                    <a:lumMod val="65000"/>
                    <a:lumOff val="35000"/>
                  </a:schemeClr>
                </a:solidFill>
                <a:latin typeface="Arial" panose="020B0604020202020204" pitchFamily="34" charset="0"/>
                <a:cs typeface="Arial" panose="020B0604020202020204" pitchFamily="34" charset="0"/>
              </a:rPr>
              <a:t> to you with an installation link.</a:t>
            </a:r>
          </a:p>
          <a:p>
            <a:pPr>
              <a:buClr>
                <a:srgbClr val="7CBF33"/>
              </a:buCl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lvl="1">
              <a:buClr>
                <a:srgbClr val="7CBF33"/>
              </a:buClr>
            </a:pPr>
            <a:r>
              <a:rPr lang="en-US" sz="1200" dirty="0">
                <a:solidFill>
                  <a:schemeClr val="tx1">
                    <a:lumMod val="65000"/>
                    <a:lumOff val="35000"/>
                  </a:schemeClr>
                </a:solidFill>
                <a:latin typeface="Arial" panose="020B0604020202020204" pitchFamily="34" charset="0"/>
                <a:cs typeface="Arial" panose="020B0604020202020204" pitchFamily="34" charset="0"/>
              </a:rPr>
              <a:t>1) Use the link in your email to begin the authorization process. (Please use Chrome browser).</a:t>
            </a:r>
            <a:br>
              <a:rPr lang="en-US" sz="1200" dirty="0">
                <a:solidFill>
                  <a:schemeClr val="tx1">
                    <a:lumMod val="65000"/>
                    <a:lumOff val="35000"/>
                  </a:schemeClr>
                </a:solidFill>
                <a:latin typeface="Arial" panose="020B0604020202020204" pitchFamily="34" charset="0"/>
                <a:cs typeface="Arial" panose="020B0604020202020204" pitchFamily="34" charset="0"/>
              </a:rPr>
            </a:b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lvl="1">
              <a:buClr>
                <a:srgbClr val="7CBF33"/>
              </a:buClr>
            </a:pPr>
            <a:r>
              <a:rPr lang="en-US" sz="1200" dirty="0">
                <a:solidFill>
                  <a:schemeClr val="tx1">
                    <a:lumMod val="65000"/>
                    <a:lumOff val="35000"/>
                  </a:schemeClr>
                </a:solidFill>
                <a:latin typeface="Arial" panose="020B0604020202020204" pitchFamily="34" charset="0"/>
                <a:cs typeface="Arial" panose="020B0604020202020204" pitchFamily="34" charset="0"/>
              </a:rPr>
              <a:t>2) Read the disclosure language on the Social Patrol landing page.</a:t>
            </a:r>
          </a:p>
          <a:p>
            <a:pPr lvl="1">
              <a:buClr>
                <a:srgbClr val="7CBF33"/>
              </a:buCl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lvl="1">
              <a:buClr>
                <a:srgbClr val="7CBF33"/>
              </a:buClr>
            </a:pPr>
            <a:r>
              <a:rPr lang="en-US" sz="1200" dirty="0">
                <a:solidFill>
                  <a:schemeClr val="tx1">
                    <a:lumMod val="65000"/>
                    <a:lumOff val="35000"/>
                  </a:schemeClr>
                </a:solidFill>
                <a:latin typeface="Arial" panose="020B0604020202020204" pitchFamily="34" charset="0"/>
                <a:cs typeface="Arial" panose="020B0604020202020204" pitchFamily="34" charset="0"/>
              </a:rPr>
              <a:t>3) On the “Patrol Account Installation” screen, enter your LPL.com email address.</a:t>
            </a:r>
          </a:p>
          <a:p>
            <a:pPr lvl="1">
              <a:buClr>
                <a:srgbClr val="7CBF33"/>
              </a:buCl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p>
            <a:pPr lvl="1">
              <a:buClr>
                <a:srgbClr val="7CBF33"/>
              </a:buClr>
            </a:pPr>
            <a:r>
              <a:rPr lang="en-US" sz="1200" dirty="0">
                <a:solidFill>
                  <a:schemeClr val="tx1">
                    <a:lumMod val="65000"/>
                    <a:lumOff val="35000"/>
                  </a:schemeClr>
                </a:solidFill>
                <a:latin typeface="Arial" panose="020B0604020202020204" pitchFamily="34" charset="0"/>
                <a:cs typeface="Arial" panose="020B0604020202020204" pitchFamily="34" charset="0"/>
              </a:rPr>
              <a:t>4) Select the social media account you wish to install the Social Patrol application on. </a:t>
            </a:r>
            <a:r>
              <a:rPr lang="en-US" sz="1200" b="1" i="1" dirty="0">
                <a:solidFill>
                  <a:schemeClr val="tx1">
                    <a:lumMod val="65000"/>
                    <a:lumOff val="35000"/>
                  </a:schemeClr>
                </a:solidFill>
                <a:latin typeface="Arial" panose="020B0604020202020204" pitchFamily="34" charset="0"/>
                <a:cs typeface="Arial" panose="020B0604020202020204" pitchFamily="34" charset="0"/>
              </a:rPr>
              <a:t>This procedure must be completed one account at a time. </a:t>
            </a:r>
          </a:p>
          <a:p>
            <a:pPr lvl="1">
              <a:buClr>
                <a:srgbClr val="7CBF33"/>
              </a:buClr>
            </a:pPr>
            <a:endParaRPr lang="en-US" sz="1200" b="1" i="1" dirty="0">
              <a:solidFill>
                <a:schemeClr val="tx1">
                  <a:lumMod val="65000"/>
                  <a:lumOff val="35000"/>
                </a:schemeClr>
              </a:solidFill>
              <a:latin typeface="Arial" panose="020B0604020202020204" pitchFamily="34" charset="0"/>
              <a:cs typeface="Arial" panose="020B0604020202020204" pitchFamily="34" charset="0"/>
            </a:endParaRPr>
          </a:p>
          <a:p>
            <a:pPr lvl="1">
              <a:buClr>
                <a:srgbClr val="7CBF33"/>
              </a:buClr>
            </a:pPr>
            <a:r>
              <a:rPr lang="en-US" sz="1200" dirty="0">
                <a:solidFill>
                  <a:schemeClr val="tx1">
                    <a:lumMod val="65000"/>
                    <a:lumOff val="35000"/>
                  </a:schemeClr>
                </a:solidFill>
                <a:latin typeface="Arial" panose="020B0604020202020204" pitchFamily="34" charset="0"/>
                <a:cs typeface="Arial" panose="020B0604020202020204" pitchFamily="34" charset="0"/>
              </a:rPr>
              <a:t>5) When you select the “Install on” link for the chosen platform, you’re directed away from Social Patrol and asked to sign into that platform. Use the social media account credentials to log in. You will be asked to authorize the Social Patrol application; please provide all permissions that are requested.</a:t>
            </a:r>
          </a:p>
          <a:p>
            <a:pPr>
              <a:buClr>
                <a:srgbClr val="7CBF33"/>
              </a:buClr>
            </a:pPr>
            <a:endParaRPr lang="en-US" sz="1200" b="1" i="1" dirty="0">
              <a:solidFill>
                <a:schemeClr val="tx1">
                  <a:lumMod val="65000"/>
                  <a:lumOff val="35000"/>
                </a:schemeClr>
              </a:solidFill>
              <a:latin typeface="Arial" panose="020B0604020202020204" pitchFamily="34" charset="0"/>
              <a:cs typeface="Arial" panose="020B0604020202020204" pitchFamily="34" charset="0"/>
            </a:endParaRPr>
          </a:p>
          <a:p>
            <a:pPr>
              <a:buClr>
                <a:srgbClr val="7CBF33"/>
              </a:buClr>
            </a:pPr>
            <a:r>
              <a:rPr lang="en-US" sz="1200" b="1" i="1" dirty="0">
                <a:solidFill>
                  <a:schemeClr val="tx1">
                    <a:lumMod val="65000"/>
                    <a:lumOff val="35000"/>
                  </a:schemeClr>
                </a:solidFill>
                <a:latin typeface="Arial" panose="020B0604020202020204" pitchFamily="34" charset="0"/>
                <a:cs typeface="Arial" panose="020B0604020202020204" pitchFamily="34" charset="0"/>
              </a:rPr>
              <a:t>Upon completion, you’ll see a message thanking you for installing Patrol on that account. A link is available on the “thank you” screen to add Social Patrol to other social media accounts.</a:t>
            </a:r>
          </a:p>
          <a:p>
            <a:pPr>
              <a:buClr>
                <a:srgbClr val="7CBF33"/>
              </a:buClr>
            </a:pPr>
            <a:endParaRPr lang="en-US" sz="1400" b="1" i="1" dirty="0">
              <a:solidFill>
                <a:schemeClr val="tx1">
                  <a:lumMod val="65000"/>
                  <a:lumOff val="35000"/>
                </a:schemeClr>
              </a:solidFill>
              <a:latin typeface="Arial" panose="020B0604020202020204" pitchFamily="34" charset="0"/>
              <a:cs typeface="Arial" panose="020B0604020202020204" pitchFamily="34" charset="0"/>
            </a:endParaRPr>
          </a:p>
          <a:p>
            <a:pPr lvl="1">
              <a:lnSpc>
                <a:spcPct val="1500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ABD8FFE5-EAEF-4C31-91CA-B394686A4B6F}"/>
              </a:ext>
            </a:extLst>
          </p:cNvPr>
          <p:cNvSpPr>
            <a:spLocks noGrp="1"/>
          </p:cNvSpPr>
          <p:nvPr>
            <p:ph type="sldNum" sz="quarter" idx="12"/>
          </p:nvPr>
        </p:nvSpPr>
        <p:spPr/>
        <p:txBody>
          <a:bodyPr/>
          <a:lstStyle/>
          <a:p>
            <a:fld id="{3A98EE3D-8CD1-4C3F-BD1C-C98C9596463C}" type="slidenum">
              <a:rPr lang="en-US" smtClean="0"/>
              <a:t>32</a:t>
            </a:fld>
            <a:endParaRPr lang="en-US" dirty="0"/>
          </a:p>
        </p:txBody>
      </p:sp>
      <p:pic>
        <p:nvPicPr>
          <p:cNvPr id="5" name="Picture 4">
            <a:extLst>
              <a:ext uri="{FF2B5EF4-FFF2-40B4-BE49-F238E27FC236}">
                <a16:creationId xmlns:a16="http://schemas.microsoft.com/office/drawing/2014/main" id="{3BFEAD68-C141-4082-826B-11EDACD8D003}"/>
              </a:ext>
            </a:extLst>
          </p:cNvPr>
          <p:cNvPicPr>
            <a:picLocks noChangeAspect="1"/>
          </p:cNvPicPr>
          <p:nvPr/>
        </p:nvPicPr>
        <p:blipFill rotWithShape="1">
          <a:blip r:embed="rId4"/>
          <a:srcRect l="31928" t="26839" r="956" b="13111"/>
          <a:stretch/>
        </p:blipFill>
        <p:spPr>
          <a:xfrm>
            <a:off x="6999574" y="4004796"/>
            <a:ext cx="4774018" cy="212117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9C2E7D8D-4942-41F1-AEF6-72ACA5DAD242}"/>
              </a:ext>
            </a:extLst>
          </p:cNvPr>
          <p:cNvPicPr>
            <a:picLocks noChangeAspect="1"/>
          </p:cNvPicPr>
          <p:nvPr/>
        </p:nvPicPr>
        <p:blipFill>
          <a:blip r:embed="rId5"/>
          <a:stretch>
            <a:fillRect/>
          </a:stretch>
        </p:blipFill>
        <p:spPr>
          <a:xfrm>
            <a:off x="7393662" y="1620387"/>
            <a:ext cx="3701058" cy="21817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9186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Email </a:t>
            </a:r>
            <a:r>
              <a:rPr lang="en-US" sz="2800" b="1" dirty="0">
                <a:solidFill>
                  <a:srgbClr val="7CBF33"/>
                </a:solidFill>
                <a:ea typeface="Noto Sans Blk" panose="020B0A02040504020204" pitchFamily="34"/>
                <a:cs typeface="Noto Sans Blk" panose="020B0A02040504020204" pitchFamily="34"/>
              </a:rPr>
              <a:t>Guidelines</a:t>
            </a:r>
            <a:endParaRPr lang="en-US" sz="2800" b="1" dirty="0">
              <a:ea typeface="Noto Sans Blk" panose="020B0A02040504020204" pitchFamily="34"/>
              <a:cs typeface="Noto Sans Blk" panose="020B0A02040504020204" pitchFamily="34"/>
            </a:endParaRPr>
          </a:p>
        </p:txBody>
      </p:sp>
      <p:sp>
        <p:nvSpPr>
          <p:cNvPr id="12" name="TextBox 11">
            <a:extLst>
              <a:ext uri="{FF2B5EF4-FFF2-40B4-BE49-F238E27FC236}">
                <a16:creationId xmlns:a16="http://schemas.microsoft.com/office/drawing/2014/main" id="{DDB81858-D809-4633-9F9E-91D4CE1401A9}"/>
              </a:ext>
            </a:extLst>
          </p:cNvPr>
          <p:cNvSpPr txBox="1"/>
          <p:nvPr/>
        </p:nvSpPr>
        <p:spPr>
          <a:xfrm>
            <a:off x="1141670" y="2935299"/>
            <a:ext cx="5543215" cy="3742050"/>
          </a:xfrm>
          <a:prstGeom prst="rect">
            <a:avLst/>
          </a:prstGeom>
          <a:noFill/>
        </p:spPr>
        <p:txBody>
          <a:bodyPr wrap="square" rtlCol="0">
            <a:spAutoFit/>
          </a:bodyPr>
          <a:lstStyle/>
          <a:p>
            <a:pPr marL="283464" marR="0" lvl="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LPL </a:t>
            </a:r>
            <a:r>
              <a:rPr lang="en-US" sz="14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approved </a:t>
            </a: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email address</a:t>
            </a:r>
          </a:p>
          <a:p>
            <a:pPr marL="283464" marR="0" lvl="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LPL approved DBA email address</a:t>
            </a:r>
          </a:p>
          <a:p>
            <a:pPr marL="283464" marR="0" lvl="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LPL approved journaled email address</a:t>
            </a:r>
          </a:p>
          <a:p>
            <a:pPr marL="283464" marR="0" lvl="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Automated Campaign Tool (ACT)</a:t>
            </a:r>
          </a:p>
          <a:p>
            <a:pPr marL="283464" marR="0" lvl="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Utilizing one of LPL’s Vendor Affinity Program providers that have email integration (ex: Constant Contact, FMG Suite, </a:t>
            </a:r>
            <a:r>
              <a:rPr lang="en-US" sz="1400" dirty="0" err="1">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MarketingPro</a:t>
            </a: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 etc.) that links to their approved LPL email address</a:t>
            </a:r>
          </a:p>
          <a:p>
            <a:pPr>
              <a:lnSpc>
                <a:spcPct val="1500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lvl="1">
              <a:lnSpc>
                <a:spcPct val="1500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ABD8FFE5-EAEF-4C31-91CA-B394686A4B6F}"/>
              </a:ext>
            </a:extLst>
          </p:cNvPr>
          <p:cNvSpPr>
            <a:spLocks noGrp="1"/>
          </p:cNvSpPr>
          <p:nvPr>
            <p:ph type="sldNum" sz="quarter" idx="12"/>
          </p:nvPr>
        </p:nvSpPr>
        <p:spPr/>
        <p:txBody>
          <a:bodyPr/>
          <a:lstStyle/>
          <a:p>
            <a:fld id="{3A98EE3D-8CD1-4C3F-BD1C-C98C9596463C}" type="slidenum">
              <a:rPr lang="en-US" smtClean="0"/>
              <a:t>33</a:t>
            </a:fld>
            <a:endParaRPr lang="en-US" dirty="0"/>
          </a:p>
        </p:txBody>
      </p:sp>
      <p:sp>
        <p:nvSpPr>
          <p:cNvPr id="14" name="Content Placeholder 2">
            <a:extLst>
              <a:ext uri="{FF2B5EF4-FFF2-40B4-BE49-F238E27FC236}">
                <a16:creationId xmlns:a16="http://schemas.microsoft.com/office/drawing/2014/main" id="{BEC33A9E-BF6C-490F-B1BA-36C9A147803C}"/>
              </a:ext>
            </a:extLst>
          </p:cNvPr>
          <p:cNvSpPr txBox="1">
            <a:spLocks/>
          </p:cNvSpPr>
          <p:nvPr/>
        </p:nvSpPr>
        <p:spPr>
          <a:xfrm>
            <a:off x="1217684" y="1796058"/>
            <a:ext cx="4489733" cy="440846"/>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1800" b="1" dirty="0">
                <a:solidFill>
                  <a:srgbClr val="7CBF33"/>
                </a:solidFill>
                <a:latin typeface="Arial" panose="020B0604020202020204" pitchFamily="34" charset="0"/>
                <a:ea typeface="Calibri" panose="020F0502020204030204" pitchFamily="34" charset="0"/>
                <a:cs typeface="Arial" panose="020B0604020202020204" pitchFamily="34" charset="0"/>
              </a:rPr>
              <a:t>Advisors</a:t>
            </a:r>
            <a:endParaRPr lang="en-US" sz="1800" b="1" dirty="0">
              <a:solidFill>
                <a:srgbClr val="7CBF33"/>
              </a:solidFill>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6" name="TextBox 5">
            <a:extLst>
              <a:ext uri="{FF2B5EF4-FFF2-40B4-BE49-F238E27FC236}">
                <a16:creationId xmlns:a16="http://schemas.microsoft.com/office/drawing/2014/main" id="{9563C320-D0D3-4229-A73D-CB7558487D6A}"/>
              </a:ext>
            </a:extLst>
          </p:cNvPr>
          <p:cNvSpPr txBox="1"/>
          <p:nvPr/>
        </p:nvSpPr>
        <p:spPr>
          <a:xfrm>
            <a:off x="1141670" y="2311502"/>
            <a:ext cx="7709368" cy="643061"/>
          </a:xfrm>
          <a:prstGeom prst="rect">
            <a:avLst/>
          </a:prstGeom>
          <a:noFill/>
        </p:spPr>
        <p:txBody>
          <a:bodyPr wrap="square" rtlCol="0">
            <a:spAutoFit/>
          </a:bodyPr>
          <a:lstStyle/>
          <a:p>
            <a:pPr marL="283464" marR="0" indent="-283464">
              <a:lnSpc>
                <a:spcPct val="107000"/>
              </a:lnSpc>
              <a:spcBef>
                <a:spcPts val="0"/>
              </a:spcBef>
              <a:spcAft>
                <a:spcPts val="800"/>
              </a:spcAft>
            </a:pPr>
            <a:r>
              <a:rPr lang="en-US"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Advisors are free to communicate through the following channels for email:</a:t>
            </a:r>
          </a:p>
          <a:p>
            <a:pPr marR="0" lvl="0">
              <a:spcBef>
                <a:spcPts val="0"/>
              </a:spcBef>
              <a:spcAft>
                <a:spcPts val="0"/>
              </a:spcAft>
              <a:buSzPts val="1000"/>
              <a:tabLst>
                <a:tab pos="457200" algn="l"/>
              </a:tabLst>
            </a:pPr>
            <a:endParaRPr lang="en-US" sz="1200" b="1"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74E095D-1F4D-DA63-B1DC-5C0BE29F1721}"/>
              </a:ext>
            </a:extLst>
          </p:cNvPr>
          <p:cNvPicPr>
            <a:picLocks noChangeAspect="1"/>
          </p:cNvPicPr>
          <p:nvPr/>
        </p:nvPicPr>
        <p:blipFill>
          <a:blip r:embed="rId3"/>
          <a:stretch>
            <a:fillRect/>
          </a:stretch>
        </p:blipFill>
        <p:spPr>
          <a:xfrm>
            <a:off x="6985604" y="2935299"/>
            <a:ext cx="4655436" cy="28719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74165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Email </a:t>
            </a:r>
            <a:r>
              <a:rPr lang="en-US" sz="2800" b="1" dirty="0">
                <a:solidFill>
                  <a:srgbClr val="7CBF33"/>
                </a:solidFill>
                <a:ea typeface="Noto Sans Blk" panose="020B0A02040504020204" pitchFamily="34"/>
                <a:cs typeface="Noto Sans Blk" panose="020B0A02040504020204" pitchFamily="34"/>
              </a:rPr>
              <a:t>Guidelines</a:t>
            </a:r>
            <a:endParaRPr lang="en-US" sz="2800" b="1" dirty="0">
              <a:ea typeface="Noto Sans Blk" panose="020B0A02040504020204" pitchFamily="34"/>
              <a:cs typeface="Noto Sans Blk" panose="020B0A02040504020204" pitchFamily="34"/>
            </a:endParaRPr>
          </a:p>
        </p:txBody>
      </p:sp>
      <p:sp>
        <p:nvSpPr>
          <p:cNvPr id="12" name="TextBox 11">
            <a:extLst>
              <a:ext uri="{FF2B5EF4-FFF2-40B4-BE49-F238E27FC236}">
                <a16:creationId xmlns:a16="http://schemas.microsoft.com/office/drawing/2014/main" id="{DDB81858-D809-4633-9F9E-91D4CE1401A9}"/>
              </a:ext>
            </a:extLst>
          </p:cNvPr>
          <p:cNvSpPr txBox="1"/>
          <p:nvPr/>
        </p:nvSpPr>
        <p:spPr>
          <a:xfrm>
            <a:off x="1214810" y="3555558"/>
            <a:ext cx="6168537" cy="3972562"/>
          </a:xfrm>
          <a:prstGeom prst="rect">
            <a:avLst/>
          </a:prstGeom>
          <a:noFill/>
        </p:spPr>
        <p:txBody>
          <a:bodyPr wrap="square" rtlCol="0">
            <a:spAutoFit/>
          </a:bodyPr>
          <a:lstStyle/>
          <a:p>
            <a:pPr marL="283464" indent="-283464">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The focus of the newsletter is on the institution with an “incidental reference” to the investment services program</a:t>
            </a:r>
          </a:p>
          <a:p>
            <a:pPr marL="283464" marR="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The banner ad is self-contained by a border and visually distinct from the rest of the email content </a:t>
            </a:r>
          </a:p>
          <a:p>
            <a:pPr marL="283464" marR="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The banner ad is branded with the approved Investment Program DBA </a:t>
            </a:r>
          </a:p>
          <a:p>
            <a:pPr marL="283464" marR="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The content of the banner ad is limited and generic in nature as to not give away all of the details of the message. Ex: “Click here to see upcoming ABC Investment Services events”</a:t>
            </a:r>
          </a:p>
          <a:p>
            <a:pPr marL="283464" marR="0" indent="-283464">
              <a:lnSpc>
                <a:spcPct val="107000"/>
              </a:lnSpc>
              <a:spcBef>
                <a:spcPts val="0"/>
              </a:spcBef>
              <a:spcAft>
                <a:spcPts val="800"/>
              </a:spcAft>
              <a:buClr>
                <a:srgbClr val="7CBF33"/>
              </a:buClr>
              <a:buFont typeface="Wingdings" panose="05000000000000000000" pitchFamily="2" charset="2"/>
              <a:buChar char="§"/>
            </a:pPr>
            <a:r>
              <a:rPr lang="en-US" sz="14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The banner ad content links to an approved investment services page</a:t>
            </a:r>
          </a:p>
          <a:p>
            <a:pPr>
              <a:lnSpc>
                <a:spcPct val="1500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lvl="1">
              <a:lnSpc>
                <a:spcPct val="1500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ABD8FFE5-EAEF-4C31-91CA-B394686A4B6F}"/>
              </a:ext>
            </a:extLst>
          </p:cNvPr>
          <p:cNvSpPr>
            <a:spLocks noGrp="1"/>
          </p:cNvSpPr>
          <p:nvPr>
            <p:ph type="sldNum" sz="quarter" idx="12"/>
          </p:nvPr>
        </p:nvSpPr>
        <p:spPr/>
        <p:txBody>
          <a:bodyPr/>
          <a:lstStyle/>
          <a:p>
            <a:fld id="{3A98EE3D-8CD1-4C3F-BD1C-C98C9596463C}" type="slidenum">
              <a:rPr lang="en-US" smtClean="0"/>
              <a:t>34</a:t>
            </a:fld>
            <a:endParaRPr lang="en-US" dirty="0"/>
          </a:p>
        </p:txBody>
      </p:sp>
      <p:sp>
        <p:nvSpPr>
          <p:cNvPr id="14" name="Content Placeholder 2">
            <a:extLst>
              <a:ext uri="{FF2B5EF4-FFF2-40B4-BE49-F238E27FC236}">
                <a16:creationId xmlns:a16="http://schemas.microsoft.com/office/drawing/2014/main" id="{BEC33A9E-BF6C-490F-B1BA-36C9A147803C}"/>
              </a:ext>
            </a:extLst>
          </p:cNvPr>
          <p:cNvSpPr txBox="1">
            <a:spLocks/>
          </p:cNvSpPr>
          <p:nvPr/>
        </p:nvSpPr>
        <p:spPr>
          <a:xfrm>
            <a:off x="1217684" y="1796058"/>
            <a:ext cx="4489733" cy="440846"/>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1800" b="1" dirty="0">
                <a:solidFill>
                  <a:srgbClr val="7CBF33"/>
                </a:solidFill>
                <a:latin typeface="Arial" panose="020B0604020202020204" pitchFamily="34" charset="0"/>
                <a:ea typeface="Calibri" panose="020F0502020204030204" pitchFamily="34" charset="0"/>
                <a:cs typeface="Arial" panose="020B0604020202020204" pitchFamily="34" charset="0"/>
              </a:rPr>
              <a:t>Institutions</a:t>
            </a:r>
            <a:endParaRPr lang="en-US" sz="1800" b="1" dirty="0">
              <a:solidFill>
                <a:srgbClr val="7CBF33"/>
              </a:solidFill>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23F3C6B-78A3-4ED3-A5E4-00F525B2227F}"/>
              </a:ext>
            </a:extLst>
          </p:cNvPr>
          <p:cNvGrpSpPr/>
          <p:nvPr/>
        </p:nvGrpSpPr>
        <p:grpSpPr>
          <a:xfrm>
            <a:off x="8532726" y="1589245"/>
            <a:ext cx="2343036" cy="4615009"/>
            <a:chOff x="8548355" y="1669001"/>
            <a:chExt cx="2065238" cy="4315361"/>
          </a:xfrm>
        </p:grpSpPr>
        <p:pic>
          <p:nvPicPr>
            <p:cNvPr id="1026" name="Picture 2">
              <a:extLst>
                <a:ext uri="{FF2B5EF4-FFF2-40B4-BE49-F238E27FC236}">
                  <a16:creationId xmlns:a16="http://schemas.microsoft.com/office/drawing/2014/main" id="{FDCAEE0F-CC5C-4C82-B902-4EDDFA2F0BE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62837" y="1669001"/>
              <a:ext cx="2050756" cy="230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C74CF36-E159-4CDE-9376-2C0EF6BA998C}"/>
                </a:ext>
              </a:extLst>
            </p:cNvPr>
            <p:cNvPicPr>
              <a:picLocks noChangeAspect="1"/>
            </p:cNvPicPr>
            <p:nvPr/>
          </p:nvPicPr>
          <p:blipFill>
            <a:blip r:embed="rId4"/>
            <a:stretch>
              <a:fillRect/>
            </a:stretch>
          </p:blipFill>
          <p:spPr>
            <a:xfrm>
              <a:off x="8548355" y="3225371"/>
              <a:ext cx="2065238" cy="2171357"/>
            </a:xfrm>
            <a:prstGeom prst="rect">
              <a:avLst/>
            </a:prstGeom>
          </p:spPr>
        </p:pic>
        <p:pic>
          <p:nvPicPr>
            <p:cNvPr id="7" name="Picture 6">
              <a:extLst>
                <a:ext uri="{FF2B5EF4-FFF2-40B4-BE49-F238E27FC236}">
                  <a16:creationId xmlns:a16="http://schemas.microsoft.com/office/drawing/2014/main" id="{734B997B-8003-471F-9D3C-9178DD2FF7D3}"/>
                </a:ext>
              </a:extLst>
            </p:cNvPr>
            <p:cNvPicPr>
              <a:picLocks noChangeAspect="1"/>
            </p:cNvPicPr>
            <p:nvPr/>
          </p:nvPicPr>
          <p:blipFill>
            <a:blip r:embed="rId5"/>
            <a:stretch>
              <a:fillRect/>
            </a:stretch>
          </p:blipFill>
          <p:spPr>
            <a:xfrm>
              <a:off x="8548355" y="5396728"/>
              <a:ext cx="2065238" cy="587634"/>
            </a:xfrm>
            <a:prstGeom prst="rect">
              <a:avLst/>
            </a:prstGeom>
          </p:spPr>
        </p:pic>
      </p:grpSp>
      <p:sp>
        <p:nvSpPr>
          <p:cNvPr id="15" name="TextBox 14">
            <a:extLst>
              <a:ext uri="{FF2B5EF4-FFF2-40B4-BE49-F238E27FC236}">
                <a16:creationId xmlns:a16="http://schemas.microsoft.com/office/drawing/2014/main" id="{4F5F29C8-1DBE-4A86-8527-D282357168E2}"/>
              </a:ext>
            </a:extLst>
          </p:cNvPr>
          <p:cNvSpPr txBox="1"/>
          <p:nvPr/>
        </p:nvSpPr>
        <p:spPr>
          <a:xfrm>
            <a:off x="1132791" y="2199979"/>
            <a:ext cx="6786091" cy="1154675"/>
          </a:xfrm>
          <a:prstGeom prst="rect">
            <a:avLst/>
          </a:prstGeom>
          <a:noFill/>
        </p:spPr>
        <p:txBody>
          <a:bodyPr wrap="square">
            <a:spAutoFit/>
          </a:bodyPr>
          <a:lstStyle/>
          <a:p>
            <a:pPr marR="0">
              <a:lnSpc>
                <a:spcPct val="150000"/>
              </a:lnSpc>
              <a:spcBef>
                <a:spcPts val="0"/>
              </a:spcBef>
            </a:pPr>
            <a:r>
              <a:rPr lang="en-US"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Financial institutions can promote the investment services program through the use of a banner ad in their electronic newsletters. Here are some helpful tips for compliant formatting:</a:t>
            </a:r>
          </a:p>
        </p:txBody>
      </p:sp>
    </p:spTree>
    <p:extLst>
      <p:ext uri="{BB962C8B-B14F-4D97-AF65-F5344CB8AC3E}">
        <p14:creationId xmlns:p14="http://schemas.microsoft.com/office/powerpoint/2010/main" val="2176967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Your FRGIS </a:t>
            </a:r>
            <a:r>
              <a:rPr lang="en-US" sz="2800" b="1" dirty="0">
                <a:solidFill>
                  <a:srgbClr val="7CBF33"/>
                </a:solidFill>
                <a:ea typeface="Noto Sans Blk" panose="020B0A02040504020204" pitchFamily="34"/>
                <a:cs typeface="Noto Sans Blk" panose="020B0A02040504020204" pitchFamily="34"/>
              </a:rPr>
              <a:t>Marketing</a:t>
            </a:r>
            <a:r>
              <a:rPr lang="en-US" sz="2800" b="1" dirty="0">
                <a:ea typeface="Noto Sans Blk" panose="020B0A02040504020204" pitchFamily="34"/>
                <a:cs typeface="Noto Sans Blk" panose="020B0A02040504020204" pitchFamily="34"/>
              </a:rPr>
              <a:t> Team</a:t>
            </a:r>
          </a:p>
        </p:txBody>
      </p:sp>
      <p:sp>
        <p:nvSpPr>
          <p:cNvPr id="52" name="TextBox 51">
            <a:extLst>
              <a:ext uri="{FF2B5EF4-FFF2-40B4-BE49-F238E27FC236}">
                <a16:creationId xmlns:a16="http://schemas.microsoft.com/office/drawing/2014/main" id="{5C0710A9-F510-4DCF-9C3A-B072A361E083}"/>
              </a:ext>
            </a:extLst>
          </p:cNvPr>
          <p:cNvSpPr txBox="1"/>
          <p:nvPr/>
        </p:nvSpPr>
        <p:spPr>
          <a:xfrm>
            <a:off x="2647951" y="4115321"/>
            <a:ext cx="1680879" cy="738664"/>
          </a:xfrm>
          <a:prstGeom prst="rect">
            <a:avLst/>
          </a:prstGeom>
          <a:noFill/>
        </p:spPr>
        <p:txBody>
          <a:bodyPr wrap="square" rtlCol="0">
            <a:spAutoFit/>
          </a:bodyPr>
          <a:lstStyle/>
          <a:p>
            <a:pPr algn="ctr"/>
            <a:r>
              <a:rPr lang="en-US" sz="1400" b="1" dirty="0">
                <a:solidFill>
                  <a:srgbClr val="56565A"/>
                </a:solidFill>
                <a:latin typeface="Arial" panose="020B0604020202020204" pitchFamily="34" charset="0"/>
                <a:ea typeface="Noto Sans" panose="020B0502040504020204" pitchFamily="34"/>
                <a:cs typeface="Arial" panose="020B0604020202020204" pitchFamily="34" charset="0"/>
              </a:rPr>
              <a:t>Tanya Beshears</a:t>
            </a:r>
          </a:p>
          <a:p>
            <a:pPr algn="ctr"/>
            <a:r>
              <a:rPr lang="en-US" sz="1400" b="0" i="1" dirty="0">
                <a:solidFill>
                  <a:srgbClr val="56565A"/>
                </a:solidFill>
                <a:latin typeface="Arial" panose="020B0604020202020204" pitchFamily="34" charset="0"/>
                <a:ea typeface="Noto Sans" panose="020B0502040504020204" pitchFamily="34"/>
                <a:cs typeface="Arial" panose="020B0604020202020204" pitchFamily="34" charset="0"/>
              </a:rPr>
              <a:t>Senior Marketing Account Manager</a:t>
            </a:r>
          </a:p>
        </p:txBody>
      </p:sp>
      <p:pic>
        <p:nvPicPr>
          <p:cNvPr id="54" name="Picture 53">
            <a:extLst>
              <a:ext uri="{FF2B5EF4-FFF2-40B4-BE49-F238E27FC236}">
                <a16:creationId xmlns:a16="http://schemas.microsoft.com/office/drawing/2014/main" id="{AA4B5155-101F-492D-9EB6-93E3BDD2148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47952" y="2183439"/>
            <a:ext cx="1826664" cy="1888686"/>
          </a:xfrm>
          <a:prstGeom prst="rect">
            <a:avLst/>
          </a:prstGeom>
        </p:spPr>
      </p:pic>
      <p:pic>
        <p:nvPicPr>
          <p:cNvPr id="58" name="Picture 57">
            <a:extLst>
              <a:ext uri="{FF2B5EF4-FFF2-40B4-BE49-F238E27FC236}">
                <a16:creationId xmlns:a16="http://schemas.microsoft.com/office/drawing/2014/main" id="{F6F2AC86-6AFF-49E6-9516-5443F9A86A5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10940" y="2136477"/>
            <a:ext cx="1797749" cy="1886080"/>
          </a:xfrm>
          <a:prstGeom prst="rect">
            <a:avLst/>
          </a:prstGeom>
        </p:spPr>
      </p:pic>
      <p:pic>
        <p:nvPicPr>
          <p:cNvPr id="62" name="Picture 61">
            <a:extLst>
              <a:ext uri="{FF2B5EF4-FFF2-40B4-BE49-F238E27FC236}">
                <a16:creationId xmlns:a16="http://schemas.microsoft.com/office/drawing/2014/main" id="{50264097-2DD3-483E-B373-315D39EE4FC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471206" y="2101632"/>
            <a:ext cx="1816375" cy="1846892"/>
          </a:xfrm>
          <a:prstGeom prst="rect">
            <a:avLst/>
          </a:prstGeom>
        </p:spPr>
      </p:pic>
      <p:sp>
        <p:nvSpPr>
          <p:cNvPr id="16" name="TextBox 15">
            <a:extLst>
              <a:ext uri="{FF2B5EF4-FFF2-40B4-BE49-F238E27FC236}">
                <a16:creationId xmlns:a16="http://schemas.microsoft.com/office/drawing/2014/main" id="{41B8694A-CC29-40ED-AF66-18D262857993}"/>
              </a:ext>
            </a:extLst>
          </p:cNvPr>
          <p:cNvSpPr txBox="1"/>
          <p:nvPr/>
        </p:nvSpPr>
        <p:spPr>
          <a:xfrm>
            <a:off x="4995814" y="4122122"/>
            <a:ext cx="1680879" cy="738664"/>
          </a:xfrm>
          <a:prstGeom prst="rect">
            <a:avLst/>
          </a:prstGeom>
          <a:noFill/>
        </p:spPr>
        <p:txBody>
          <a:bodyPr wrap="square" rtlCol="0">
            <a:spAutoFit/>
          </a:bodyPr>
          <a:lstStyle/>
          <a:p>
            <a:pPr algn="ctr"/>
            <a:r>
              <a:rPr lang="en-US" sz="1400" b="1" dirty="0">
                <a:solidFill>
                  <a:srgbClr val="56565A"/>
                </a:solidFill>
                <a:latin typeface="Arial" panose="020B0604020202020204" pitchFamily="34" charset="0"/>
                <a:ea typeface="Noto Sans" panose="020B0502040504020204" pitchFamily="34"/>
                <a:cs typeface="Arial" panose="020B0604020202020204" pitchFamily="34" charset="0"/>
              </a:rPr>
              <a:t>Jenny Franchi</a:t>
            </a:r>
            <a:r>
              <a:rPr lang="en-US" sz="1400" b="0" i="1" dirty="0">
                <a:solidFill>
                  <a:srgbClr val="56565A"/>
                </a:solidFill>
                <a:latin typeface="Arial" panose="020B0604020202020204" pitchFamily="34" charset="0"/>
                <a:ea typeface="Noto Sans" panose="020B0502040504020204" pitchFamily="34"/>
                <a:cs typeface="Arial" panose="020B0604020202020204" pitchFamily="34" charset="0"/>
              </a:rPr>
              <a:t> Senior Marketing Account Manager</a:t>
            </a:r>
          </a:p>
        </p:txBody>
      </p:sp>
      <p:sp>
        <p:nvSpPr>
          <p:cNvPr id="17" name="TextBox 16">
            <a:extLst>
              <a:ext uri="{FF2B5EF4-FFF2-40B4-BE49-F238E27FC236}">
                <a16:creationId xmlns:a16="http://schemas.microsoft.com/office/drawing/2014/main" id="{1C038035-4B14-4BCA-9B11-8FA00718AF17}"/>
              </a:ext>
            </a:extLst>
          </p:cNvPr>
          <p:cNvSpPr txBox="1"/>
          <p:nvPr/>
        </p:nvSpPr>
        <p:spPr>
          <a:xfrm>
            <a:off x="7492621" y="4080349"/>
            <a:ext cx="1816375" cy="738664"/>
          </a:xfrm>
          <a:prstGeom prst="rect">
            <a:avLst/>
          </a:prstGeom>
          <a:noFill/>
        </p:spPr>
        <p:txBody>
          <a:bodyPr wrap="square" rtlCol="0">
            <a:spAutoFit/>
          </a:bodyPr>
          <a:lstStyle/>
          <a:p>
            <a:pPr algn="ctr"/>
            <a:r>
              <a:rPr lang="en-US" sz="1400" b="1" dirty="0">
                <a:solidFill>
                  <a:srgbClr val="56565A"/>
                </a:solidFill>
                <a:latin typeface="Arial" panose="020B0604020202020204" pitchFamily="34" charset="0"/>
                <a:ea typeface="Noto Sans" panose="020B0502040504020204" pitchFamily="34"/>
                <a:cs typeface="Arial" panose="020B0604020202020204" pitchFamily="34" charset="0"/>
              </a:rPr>
              <a:t>Jennifer Hallmark </a:t>
            </a:r>
            <a:r>
              <a:rPr lang="en-US" sz="1400" i="1" dirty="0">
                <a:solidFill>
                  <a:srgbClr val="56565A"/>
                </a:solidFill>
                <a:latin typeface="Arial" panose="020B0604020202020204" pitchFamily="34" charset="0"/>
                <a:ea typeface="Noto Sans" panose="020B0502040504020204" pitchFamily="34"/>
                <a:cs typeface="Arial" panose="020B0604020202020204" pitchFamily="34" charset="0"/>
              </a:rPr>
              <a:t>Senior M</a:t>
            </a:r>
            <a:r>
              <a:rPr lang="en-US" sz="1400" b="0" i="1" dirty="0">
                <a:solidFill>
                  <a:srgbClr val="56565A"/>
                </a:solidFill>
                <a:latin typeface="Arial" panose="020B0604020202020204" pitchFamily="34" charset="0"/>
                <a:ea typeface="Noto Sans" panose="020B0502040504020204" pitchFamily="34"/>
                <a:cs typeface="Arial" panose="020B0604020202020204" pitchFamily="34" charset="0"/>
              </a:rPr>
              <a:t>arketing Account Manager</a:t>
            </a:r>
          </a:p>
        </p:txBody>
      </p:sp>
      <p:sp>
        <p:nvSpPr>
          <p:cNvPr id="4" name="Slide Number Placeholder 3">
            <a:extLst>
              <a:ext uri="{FF2B5EF4-FFF2-40B4-BE49-F238E27FC236}">
                <a16:creationId xmlns:a16="http://schemas.microsoft.com/office/drawing/2014/main" id="{39C75304-7D95-4D40-B7E8-99DB593B93F1}"/>
              </a:ext>
            </a:extLst>
          </p:cNvPr>
          <p:cNvSpPr>
            <a:spLocks noGrp="1"/>
          </p:cNvSpPr>
          <p:nvPr>
            <p:ph type="sldNum" sz="quarter" idx="12"/>
          </p:nvPr>
        </p:nvSpPr>
        <p:spPr/>
        <p:txBody>
          <a:bodyPr/>
          <a:lstStyle/>
          <a:p>
            <a:fld id="{3A98EE3D-8CD1-4C3F-BD1C-C98C9596463C}" type="slidenum">
              <a:rPr lang="en-US" smtClean="0"/>
              <a:t>35</a:t>
            </a:fld>
            <a:endParaRPr lang="en-US" dirty="0"/>
          </a:p>
        </p:txBody>
      </p:sp>
      <p:sp>
        <p:nvSpPr>
          <p:cNvPr id="11" name="TextBox 10">
            <a:extLst>
              <a:ext uri="{FF2B5EF4-FFF2-40B4-BE49-F238E27FC236}">
                <a16:creationId xmlns:a16="http://schemas.microsoft.com/office/drawing/2014/main" id="{EF78FA87-08A9-4281-8A19-5A886E37A2FE}"/>
              </a:ext>
            </a:extLst>
          </p:cNvPr>
          <p:cNvSpPr txBox="1"/>
          <p:nvPr/>
        </p:nvSpPr>
        <p:spPr>
          <a:xfrm>
            <a:off x="2082461" y="5187782"/>
            <a:ext cx="7743481" cy="1107996"/>
          </a:xfrm>
          <a:prstGeom prst="rect">
            <a:avLst/>
          </a:prstGeom>
          <a:noFill/>
        </p:spPr>
        <p:txBody>
          <a:bodyPr wrap="square" rtlCol="0">
            <a:spAutoFit/>
          </a:bodyPr>
          <a:lstStyle/>
          <a:p>
            <a:pPr marR="0" lvl="0" algn="ctr">
              <a:spcBef>
                <a:spcPts val="0"/>
              </a:spcBef>
              <a:spcAft>
                <a:spcPts val="0"/>
              </a:spcAft>
              <a:buSzPts val="1000"/>
              <a:tabLst>
                <a:tab pos="457200" algn="l"/>
              </a:tabLst>
            </a:pPr>
            <a:endParaRPr lang="en-US" sz="1600" dirty="0">
              <a:solidFill>
                <a:srgbClr val="7CBF33"/>
              </a:solidFill>
              <a:latin typeface="Arial" panose="020B0604020202020204" pitchFamily="34" charset="0"/>
              <a:cs typeface="Arial" panose="020B0604020202020204" pitchFamily="34" charset="0"/>
            </a:endParaRPr>
          </a:p>
          <a:p>
            <a:pPr marR="0" lvl="0" algn="ctr">
              <a:spcBef>
                <a:spcPts val="0"/>
              </a:spcBef>
              <a:spcAft>
                <a:spcPts val="0"/>
              </a:spcAft>
              <a:buSzPts val="1000"/>
              <a:tabLst>
                <a:tab pos="457200" algn="l"/>
              </a:tabLst>
            </a:pPr>
            <a:r>
              <a:rPr lang="en-US" b="1" i="1" dirty="0">
                <a:solidFill>
                  <a:srgbClr val="7CBF33"/>
                </a:solidFill>
                <a:latin typeface="Arial" panose="020B0604020202020204" pitchFamily="34" charset="0"/>
                <a:cs typeface="Arial" panose="020B0604020202020204" pitchFamily="34" charset="0"/>
              </a:rPr>
              <a:t>Let us help you on your program relaunch/rebrand journey!</a:t>
            </a:r>
          </a:p>
          <a:p>
            <a:pPr marR="0" lvl="0">
              <a:spcBef>
                <a:spcPts val="0"/>
              </a:spcBef>
              <a:spcAft>
                <a:spcPts val="0"/>
              </a:spcAft>
              <a:buSzPts val="1000"/>
              <a:tabLst>
                <a:tab pos="457200" algn="l"/>
              </a:tabLst>
            </a:pPr>
            <a:endParaRPr lang="en-US" sz="1600" b="1" i="1" dirty="0">
              <a:solidFill>
                <a:srgbClr val="7CBF33"/>
              </a:solidFill>
              <a:latin typeface="Arial" panose="020B0604020202020204" pitchFamily="34" charset="0"/>
              <a:cs typeface="Arial" panose="020B0604020202020204" pitchFamily="34" charset="0"/>
            </a:endParaRPr>
          </a:p>
          <a:p>
            <a:pPr marR="0" lvl="0">
              <a:spcBef>
                <a:spcPts val="0"/>
              </a:spcBef>
              <a:spcAft>
                <a:spcPts val="0"/>
              </a:spcAft>
              <a:buSzPts val="1000"/>
              <a:tabLst>
                <a:tab pos="457200" algn="l"/>
              </a:tabLst>
            </a:pPr>
            <a:endParaRPr lang="en-US" sz="1600" b="1" i="1" dirty="0">
              <a:solidFill>
                <a:srgbClr val="7CBF33"/>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B300D11-9EBF-4BA3-8D68-C8F27EC478B9}"/>
              </a:ext>
            </a:extLst>
          </p:cNvPr>
          <p:cNvSpPr txBox="1"/>
          <p:nvPr/>
        </p:nvSpPr>
        <p:spPr>
          <a:xfrm>
            <a:off x="9726246" y="6498737"/>
            <a:ext cx="1512884" cy="261610"/>
          </a:xfrm>
          <a:prstGeom prst="rect">
            <a:avLst/>
          </a:prstGeom>
          <a:noFill/>
        </p:spPr>
        <p:txBody>
          <a:bodyPr wrap="square" rtlCol="0">
            <a:spAutoFit/>
          </a:bodyPr>
          <a:lstStyle/>
          <a:p>
            <a:r>
              <a:rPr lang="en-US" sz="1100" dirty="0">
                <a:solidFill>
                  <a:schemeClr val="bg1"/>
                </a:solidFill>
                <a:latin typeface="Arial" panose="020B0604020202020204" pitchFamily="34" charset="0"/>
                <a:cs typeface="Arial" panose="020B0604020202020204" pitchFamily="34" charset="0"/>
              </a:rPr>
              <a:t>Rev 5.2.22</a:t>
            </a:r>
          </a:p>
        </p:txBody>
      </p:sp>
    </p:spTree>
    <p:extLst>
      <p:ext uri="{BB962C8B-B14F-4D97-AF65-F5344CB8AC3E}">
        <p14:creationId xmlns:p14="http://schemas.microsoft.com/office/powerpoint/2010/main" val="2120057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Assembling Your </a:t>
            </a:r>
            <a:r>
              <a:rPr lang="en-US" sz="2800" b="1" dirty="0">
                <a:solidFill>
                  <a:srgbClr val="7CBF33"/>
                </a:solidFill>
                <a:ea typeface="Noto Sans Blk" panose="020B0A02040504020204" pitchFamily="34"/>
                <a:cs typeface="Noto Sans Blk" panose="020B0A02040504020204" pitchFamily="34"/>
              </a:rPr>
              <a:t>Relaunch/Rebrand </a:t>
            </a:r>
            <a:r>
              <a:rPr lang="en-US" sz="2800" b="1" dirty="0">
                <a:ea typeface="Noto Sans Blk" panose="020B0A02040504020204" pitchFamily="34"/>
                <a:cs typeface="Noto Sans Blk" panose="020B0A02040504020204" pitchFamily="34"/>
              </a:rPr>
              <a:t>Team</a:t>
            </a:r>
          </a:p>
        </p:txBody>
      </p:sp>
      <p:sp>
        <p:nvSpPr>
          <p:cNvPr id="12" name="TextBox 11">
            <a:extLst>
              <a:ext uri="{FF2B5EF4-FFF2-40B4-BE49-F238E27FC236}">
                <a16:creationId xmlns:a16="http://schemas.microsoft.com/office/drawing/2014/main" id="{DDB81858-D809-4633-9F9E-91D4CE1401A9}"/>
              </a:ext>
            </a:extLst>
          </p:cNvPr>
          <p:cNvSpPr txBox="1"/>
          <p:nvPr/>
        </p:nvSpPr>
        <p:spPr>
          <a:xfrm>
            <a:off x="1191976" y="4078430"/>
            <a:ext cx="5318316" cy="2809102"/>
          </a:xfrm>
          <a:prstGeom prst="rect">
            <a:avLst/>
          </a:prstGeom>
          <a:noFill/>
        </p:spPr>
        <p:txBody>
          <a:bodyPr wrap="square" rtlCol="0">
            <a:spAutoFit/>
          </a:bodyPr>
          <a:lstStyle/>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Assign a project manager </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Assign team members to be responsible for specific tasks</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Utilize a spreadsheet to stay organized with tasks and responsible parties broken out into separate phases</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Your Marketing Account Manager and Business Consultant will be valuable resources to assist where needed</a:t>
            </a: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lnSpc>
                <a:spcPct val="150000"/>
              </a:lnSpc>
              <a:buClr>
                <a:srgbClr val="7CBF33"/>
              </a:buClr>
              <a:buFont typeface="Wingdings" panose="05000000000000000000" pitchFamily="2" charset="2"/>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ABD8FFE5-EAEF-4C31-91CA-B394686A4B6F}"/>
              </a:ext>
            </a:extLst>
          </p:cNvPr>
          <p:cNvSpPr>
            <a:spLocks noGrp="1"/>
          </p:cNvSpPr>
          <p:nvPr>
            <p:ph type="sldNum" sz="quarter" idx="12"/>
          </p:nvPr>
        </p:nvSpPr>
        <p:spPr/>
        <p:txBody>
          <a:bodyPr/>
          <a:lstStyle/>
          <a:p>
            <a:fld id="{3A98EE3D-8CD1-4C3F-BD1C-C98C9596463C}" type="slidenum">
              <a:rPr lang="en-US" smtClean="0"/>
              <a:t>4</a:t>
            </a:fld>
            <a:endParaRPr lang="en-US" dirty="0"/>
          </a:p>
        </p:txBody>
      </p:sp>
      <p:sp>
        <p:nvSpPr>
          <p:cNvPr id="14" name="Content Placeholder 2">
            <a:extLst>
              <a:ext uri="{FF2B5EF4-FFF2-40B4-BE49-F238E27FC236}">
                <a16:creationId xmlns:a16="http://schemas.microsoft.com/office/drawing/2014/main" id="{BEC33A9E-BF6C-490F-B1BA-36C9A147803C}"/>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Identifying Roles</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8" name="TextBox 17">
            <a:extLst>
              <a:ext uri="{FF2B5EF4-FFF2-40B4-BE49-F238E27FC236}">
                <a16:creationId xmlns:a16="http://schemas.microsoft.com/office/drawing/2014/main" id="{51031B65-8B86-4AA4-983D-C6F0A189177F}"/>
              </a:ext>
            </a:extLst>
          </p:cNvPr>
          <p:cNvSpPr txBox="1"/>
          <p:nvPr/>
        </p:nvSpPr>
        <p:spPr>
          <a:xfrm>
            <a:off x="1097279" y="2220855"/>
            <a:ext cx="5413013" cy="2721258"/>
          </a:xfrm>
          <a:prstGeom prst="rect">
            <a:avLst/>
          </a:prstGeom>
          <a:noFill/>
        </p:spPr>
        <p:txBody>
          <a:bodyPr wrap="square" rtlCol="0">
            <a:spAutoFit/>
          </a:bodyPr>
          <a:lstStyle/>
          <a:p>
            <a:pPr>
              <a:lnSpc>
                <a:spcPct val="150000"/>
              </a:lnSpc>
              <a:buClr>
                <a:srgbClr val="7CBF33"/>
              </a:buClr>
            </a:pPr>
            <a:r>
              <a:rPr lang="en-US" sz="1600" dirty="0">
                <a:solidFill>
                  <a:schemeClr val="tx1">
                    <a:lumMod val="65000"/>
                    <a:lumOff val="35000"/>
                  </a:schemeClr>
                </a:solidFill>
                <a:latin typeface="Arial" panose="020B0604020202020204" pitchFamily="34" charset="0"/>
                <a:cs typeface="Arial" panose="020B0604020202020204" pitchFamily="34" charset="0"/>
              </a:rPr>
              <a:t>Before beginning any relaunch or rebrand, it is essential to establish a project manager along with designated individuals to create a team for execution.</a:t>
            </a:r>
          </a:p>
          <a:p>
            <a:pPr>
              <a:lnSpc>
                <a:spcPts val="13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buClr>
                <a:srgbClr val="7CBF33"/>
              </a:buClr>
            </a:pPr>
            <a:r>
              <a:rPr lang="en-US" sz="1600" dirty="0">
                <a:solidFill>
                  <a:schemeClr val="tx1">
                    <a:lumMod val="65000"/>
                    <a:lumOff val="35000"/>
                  </a:schemeClr>
                </a:solidFill>
                <a:latin typeface="Arial" panose="020B0604020202020204" pitchFamily="34" charset="0"/>
                <a:cs typeface="Arial" panose="020B0604020202020204" pitchFamily="34" charset="0"/>
              </a:rPr>
              <a:t>Best practices for organization:</a:t>
            </a:r>
          </a:p>
          <a:p>
            <a:pPr>
              <a:lnSpc>
                <a:spcPct val="150000"/>
              </a:lnSpc>
              <a:buClr>
                <a:srgbClr val="7CBF33"/>
              </a:buCl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buClr>
                <a:srgbClr val="7CBF33"/>
              </a:buClr>
            </a:pPr>
            <a:endParaRPr lang="en-US" sz="1600" b="1" dirty="0"/>
          </a:p>
          <a:p>
            <a:endParaRPr lang="en-US" sz="1600" dirty="0"/>
          </a:p>
        </p:txBody>
      </p:sp>
      <p:pic>
        <p:nvPicPr>
          <p:cNvPr id="13" name="Picture 12">
            <a:extLst>
              <a:ext uri="{FF2B5EF4-FFF2-40B4-BE49-F238E27FC236}">
                <a16:creationId xmlns:a16="http://schemas.microsoft.com/office/drawing/2014/main" id="{58879433-E4CA-491F-AA43-1BA91B69AD82}"/>
              </a:ext>
            </a:extLst>
          </p:cNvPr>
          <p:cNvPicPr>
            <a:picLocks noChangeAspect="1"/>
          </p:cNvPicPr>
          <p:nvPr/>
        </p:nvPicPr>
        <p:blipFill>
          <a:blip r:embed="rId3"/>
          <a:stretch>
            <a:fillRect/>
          </a:stretch>
        </p:blipFill>
        <p:spPr>
          <a:xfrm>
            <a:off x="6657871" y="1791398"/>
            <a:ext cx="4573219" cy="212133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E0CD4E3-67C5-465A-A546-7A5F00A33D2E}"/>
              </a:ext>
            </a:extLst>
          </p:cNvPr>
          <p:cNvPicPr>
            <a:picLocks noChangeAspect="1"/>
          </p:cNvPicPr>
          <p:nvPr/>
        </p:nvPicPr>
        <p:blipFill rotWithShape="1">
          <a:blip r:embed="rId4"/>
          <a:srcRect r="709"/>
          <a:stretch/>
        </p:blipFill>
        <p:spPr>
          <a:xfrm>
            <a:off x="6854340" y="3254913"/>
            <a:ext cx="5095003" cy="18942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380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8C4EEC-FBDF-47C6-88B0-7CDD2916A682}"/>
              </a:ext>
            </a:extLst>
          </p:cNvPr>
          <p:cNvSpPr txBox="1"/>
          <p:nvPr/>
        </p:nvSpPr>
        <p:spPr>
          <a:xfrm>
            <a:off x="289249" y="2176538"/>
            <a:ext cx="8128344" cy="1569660"/>
          </a:xfrm>
          <a:prstGeom prst="rect">
            <a:avLst/>
          </a:prstGeom>
          <a:noFill/>
        </p:spPr>
        <p:txBody>
          <a:bodyPr wrap="square" rtlCol="0">
            <a:spAutoFit/>
          </a:bodyPr>
          <a:lstStyle/>
          <a:p>
            <a:r>
              <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rPr>
              <a:t>Step 2: Enhancing Online Presence</a:t>
            </a:r>
          </a:p>
          <a:p>
            <a:r>
              <a:rPr lang="en-US" sz="3200" i="1" dirty="0">
                <a:solidFill>
                  <a:schemeClr val="bg1"/>
                </a:solidFill>
                <a:latin typeface="Arial" panose="020B0604020202020204" pitchFamily="34" charset="0"/>
                <a:ea typeface="Noto Sans Blk" panose="020B0A02040504020204" pitchFamily="34"/>
                <a:cs typeface="Arial" panose="020B0604020202020204" pitchFamily="34" charset="0"/>
              </a:rPr>
              <a:t>Updating Your Digital Footprint</a:t>
            </a:r>
          </a:p>
          <a:p>
            <a:endPar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endParaRPr>
          </a:p>
        </p:txBody>
      </p:sp>
    </p:spTree>
    <p:extLst>
      <p:ext uri="{BB962C8B-B14F-4D97-AF65-F5344CB8AC3E}">
        <p14:creationId xmlns:p14="http://schemas.microsoft.com/office/powerpoint/2010/main" val="2433695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Website </a:t>
            </a:r>
            <a:r>
              <a:rPr lang="en-US" sz="2800" b="1" dirty="0">
                <a:solidFill>
                  <a:srgbClr val="7CBF33"/>
                </a:solidFill>
                <a:ea typeface="Noto Sans Blk" panose="020B0A02040504020204" pitchFamily="34"/>
                <a:cs typeface="Noto Sans Blk" panose="020B0A02040504020204" pitchFamily="34"/>
              </a:rPr>
              <a:t>Consultation</a:t>
            </a:r>
          </a:p>
        </p:txBody>
      </p:sp>
      <p:sp>
        <p:nvSpPr>
          <p:cNvPr id="3" name="Slide Number Placeholder 2">
            <a:extLst>
              <a:ext uri="{FF2B5EF4-FFF2-40B4-BE49-F238E27FC236}">
                <a16:creationId xmlns:a16="http://schemas.microsoft.com/office/drawing/2014/main" id="{13447BE8-6FFA-40A1-864E-C91D05B7A1C6}"/>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7" name="Content Placeholder 2">
            <a:extLst>
              <a:ext uri="{FF2B5EF4-FFF2-40B4-BE49-F238E27FC236}">
                <a16:creationId xmlns:a16="http://schemas.microsoft.com/office/drawing/2014/main" id="{1F2D0860-34A9-413C-9657-9690DD894A2D}"/>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Know the Facts</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8" name="TextBox 7">
            <a:extLst>
              <a:ext uri="{FF2B5EF4-FFF2-40B4-BE49-F238E27FC236}">
                <a16:creationId xmlns:a16="http://schemas.microsoft.com/office/drawing/2014/main" id="{DEB85072-1FFC-4F2C-AB61-B9971D3873C5}"/>
              </a:ext>
            </a:extLst>
          </p:cNvPr>
          <p:cNvSpPr txBox="1"/>
          <p:nvPr/>
        </p:nvSpPr>
        <p:spPr>
          <a:xfrm>
            <a:off x="1027768" y="2206074"/>
            <a:ext cx="5827332" cy="2092881"/>
          </a:xfrm>
          <a:prstGeom prst="rect">
            <a:avLst/>
          </a:prstGeom>
          <a:noFill/>
        </p:spPr>
        <p:txBody>
          <a:bodyPr wrap="square" rtlCol="0">
            <a:spAutoFit/>
          </a:bodyPr>
          <a:lstStyle/>
          <a:p>
            <a:pPr marL="285750" marR="0" lvl="0" indent="-285750">
              <a:lnSpc>
                <a:spcPct val="150000"/>
              </a:lnSpc>
              <a:spcBef>
                <a:spcPts val="0"/>
              </a:spcBef>
              <a:spcAft>
                <a:spcPts val="0"/>
              </a:spcAft>
              <a:buClr>
                <a:srgbClr val="7CBF33"/>
              </a:buClr>
              <a:buSzPct val="100000"/>
              <a:buFont typeface="Wingdings" panose="05000000000000000000" pitchFamily="2" charset="2"/>
              <a:buChar char="§"/>
              <a:tabLst>
                <a:tab pos="457200" algn="l"/>
              </a:tabLst>
            </a:pPr>
            <a:r>
              <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rPr>
              <a:t>88% will look up an advisor online after they are referred and 63% will make a decision based on their findings.</a:t>
            </a:r>
          </a:p>
          <a:p>
            <a:pPr marR="0" lvl="0">
              <a:lnSpc>
                <a:spcPct val="250000"/>
              </a:lnSpc>
              <a:spcBef>
                <a:spcPts val="0"/>
              </a:spcBef>
              <a:spcAft>
                <a:spcPts val="0"/>
              </a:spcAft>
              <a:buClr>
                <a:srgbClr val="7CBF33"/>
              </a:buClr>
              <a:buSzPct val="100000"/>
              <a:tabLst>
                <a:tab pos="457200" algn="l"/>
              </a:tabLst>
            </a:pPr>
            <a:r>
              <a:rPr lang="en-US" sz="1600" dirty="0">
                <a:solidFill>
                  <a:srgbClr val="56565A"/>
                </a:solidFill>
                <a:latin typeface="Arial" panose="020B0604020202020204" pitchFamily="34" charset="0"/>
                <a:ea typeface="Times New Roman" panose="02020603050405020304" pitchFamily="18" charset="0"/>
                <a:cs typeface="Arial" panose="020B0604020202020204" pitchFamily="34" charset="0"/>
              </a:rPr>
              <a:t>     Together we will discuss:</a:t>
            </a:r>
          </a:p>
          <a:p>
            <a:pPr marR="0" lvl="0">
              <a:lnSpc>
                <a:spcPct val="150000"/>
              </a:lnSpc>
              <a:spcBef>
                <a:spcPts val="0"/>
              </a:spcBef>
              <a:spcAft>
                <a:spcPts val="0"/>
              </a:spcAft>
              <a:buClr>
                <a:srgbClr val="7CBF33"/>
              </a:buClr>
              <a:buSzPct val="100000"/>
              <a:tabLst>
                <a:tab pos="457200" algn="l"/>
              </a:tabLst>
            </a:pPr>
            <a:endPar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9" name="TextBox 8">
            <a:extLst>
              <a:ext uri="{FF2B5EF4-FFF2-40B4-BE49-F238E27FC236}">
                <a16:creationId xmlns:a16="http://schemas.microsoft.com/office/drawing/2014/main" id="{3E59C9FB-CFEF-4DB4-92EF-2581EF047FFC}"/>
              </a:ext>
            </a:extLst>
          </p:cNvPr>
          <p:cNvSpPr txBox="1"/>
          <p:nvPr/>
        </p:nvSpPr>
        <p:spPr>
          <a:xfrm>
            <a:off x="1316264" y="3732765"/>
            <a:ext cx="6811214" cy="2875467"/>
          </a:xfrm>
          <a:prstGeom prst="rect">
            <a:avLst/>
          </a:prstGeom>
          <a:noFill/>
        </p:spPr>
        <p:txBody>
          <a:bodyPr wrap="square" rtlCol="0">
            <a:spAutoFit/>
          </a:bodyPr>
          <a:lstStyle/>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Best platform for website (in-house vs. third party vendor)</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Website content and layout guidance</a:t>
            </a:r>
          </a:p>
          <a:p>
            <a:pPr marL="283464" lvl="2"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Updated bios, services, call to actions, social logos, images</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SEO best practice guidance</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Lead magnets for gated content – promote on social media</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How institutions can help raise awareness for investment services program on homepage via banner ads</a:t>
            </a:r>
          </a:p>
          <a:p>
            <a:endParaRPr lang="en-US" dirty="0"/>
          </a:p>
          <a:p>
            <a:endParaRPr lang="en-US" dirty="0"/>
          </a:p>
        </p:txBody>
      </p:sp>
      <p:pic>
        <p:nvPicPr>
          <p:cNvPr id="10" name="Picture 9">
            <a:extLst>
              <a:ext uri="{FF2B5EF4-FFF2-40B4-BE49-F238E27FC236}">
                <a16:creationId xmlns:a16="http://schemas.microsoft.com/office/drawing/2014/main" id="{1CF7D336-75CB-4D9A-B992-2158EEAF003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8270116" y="2102156"/>
            <a:ext cx="2729908" cy="174985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08004DE3-5C61-46D6-8AFF-41F4AD1338B1}"/>
              </a:ext>
            </a:extLst>
          </p:cNvPr>
          <p:cNvPicPr>
            <a:picLocks noChangeAspect="1"/>
          </p:cNvPicPr>
          <p:nvPr/>
        </p:nvPicPr>
        <p:blipFill rotWithShape="1">
          <a:blip r:embed="rId3"/>
          <a:srcRect l="10981" t="15195" r="10032" b="8609"/>
          <a:stretch/>
        </p:blipFill>
        <p:spPr>
          <a:xfrm>
            <a:off x="8270116" y="4483223"/>
            <a:ext cx="2723466" cy="1569157"/>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7901A826-7717-4179-8F09-CE7AF0E9A551}"/>
              </a:ext>
            </a:extLst>
          </p:cNvPr>
          <p:cNvSpPr txBox="1"/>
          <p:nvPr/>
        </p:nvSpPr>
        <p:spPr>
          <a:xfrm>
            <a:off x="7679614" y="1661380"/>
            <a:ext cx="3768869" cy="276999"/>
          </a:xfrm>
          <a:prstGeom prst="rect">
            <a:avLst/>
          </a:prstGeom>
          <a:noFill/>
        </p:spPr>
        <p:txBody>
          <a:bodyPr wrap="square" rtlCol="0">
            <a:spAutoFit/>
          </a:bodyPr>
          <a:lstStyle/>
          <a:p>
            <a:pPr algn="ctr"/>
            <a:r>
              <a:rPr lang="en-US" sz="1200" b="1" dirty="0">
                <a:solidFill>
                  <a:srgbClr val="7CBF33"/>
                </a:solidFill>
                <a:latin typeface="Arial" panose="020B0604020202020204" pitchFamily="34" charset="0"/>
                <a:cs typeface="Arial" panose="020B0604020202020204" pitchFamily="34" charset="0"/>
              </a:rPr>
              <a:t>IS Program Website </a:t>
            </a:r>
            <a:r>
              <a:rPr lang="en-US" sz="1200" b="1" i="1" u="sng" dirty="0">
                <a:solidFill>
                  <a:srgbClr val="7CBF33"/>
                </a:solidFill>
                <a:latin typeface="Arial" panose="020B0604020202020204" pitchFamily="34" charset="0"/>
                <a:cs typeface="Arial" panose="020B0604020202020204" pitchFamily="34" charset="0"/>
              </a:rPr>
              <a:t>Before</a:t>
            </a:r>
            <a:r>
              <a:rPr lang="en-US" sz="1200" b="1" dirty="0">
                <a:solidFill>
                  <a:srgbClr val="7CBF33"/>
                </a:solidFill>
                <a:latin typeface="Arial" panose="020B0604020202020204" pitchFamily="34" charset="0"/>
                <a:cs typeface="Arial" panose="020B0604020202020204" pitchFamily="34" charset="0"/>
              </a:rPr>
              <a:t> Enhancements</a:t>
            </a:r>
          </a:p>
        </p:txBody>
      </p:sp>
      <p:sp>
        <p:nvSpPr>
          <p:cNvPr id="12" name="TextBox 11">
            <a:extLst>
              <a:ext uri="{FF2B5EF4-FFF2-40B4-BE49-F238E27FC236}">
                <a16:creationId xmlns:a16="http://schemas.microsoft.com/office/drawing/2014/main" id="{BD97A013-A9E8-4702-9EF2-BCCF9CDEB6B2}"/>
              </a:ext>
            </a:extLst>
          </p:cNvPr>
          <p:cNvSpPr txBox="1"/>
          <p:nvPr/>
        </p:nvSpPr>
        <p:spPr>
          <a:xfrm>
            <a:off x="7720334" y="4108712"/>
            <a:ext cx="3768869" cy="276999"/>
          </a:xfrm>
          <a:prstGeom prst="rect">
            <a:avLst/>
          </a:prstGeom>
          <a:noFill/>
        </p:spPr>
        <p:txBody>
          <a:bodyPr wrap="square" rtlCol="0">
            <a:spAutoFit/>
          </a:bodyPr>
          <a:lstStyle/>
          <a:p>
            <a:pPr algn="ctr"/>
            <a:r>
              <a:rPr lang="en-US" sz="1200" b="1" dirty="0">
                <a:solidFill>
                  <a:srgbClr val="7CBF33"/>
                </a:solidFill>
                <a:latin typeface="Arial" panose="020B0604020202020204" pitchFamily="34" charset="0"/>
                <a:cs typeface="Arial" panose="020B0604020202020204" pitchFamily="34" charset="0"/>
              </a:rPr>
              <a:t>IS Program Website </a:t>
            </a:r>
            <a:r>
              <a:rPr lang="en-US" sz="1200" b="1" i="1" u="sng" dirty="0">
                <a:solidFill>
                  <a:srgbClr val="7CBF33"/>
                </a:solidFill>
                <a:latin typeface="Arial" panose="020B0604020202020204" pitchFamily="34" charset="0"/>
                <a:cs typeface="Arial" panose="020B0604020202020204" pitchFamily="34" charset="0"/>
              </a:rPr>
              <a:t>After</a:t>
            </a:r>
            <a:r>
              <a:rPr lang="en-US" sz="1200" b="1" dirty="0">
                <a:solidFill>
                  <a:srgbClr val="7CBF33"/>
                </a:solidFill>
                <a:latin typeface="Arial" panose="020B0604020202020204" pitchFamily="34" charset="0"/>
                <a:cs typeface="Arial" panose="020B0604020202020204" pitchFamily="34" charset="0"/>
              </a:rPr>
              <a:t> Enhancements</a:t>
            </a:r>
          </a:p>
        </p:txBody>
      </p:sp>
    </p:spTree>
    <p:extLst>
      <p:ext uri="{BB962C8B-B14F-4D97-AF65-F5344CB8AC3E}">
        <p14:creationId xmlns:p14="http://schemas.microsoft.com/office/powerpoint/2010/main" val="416826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FBAB1-3659-4EA8-B020-4FA2F156985F}"/>
              </a:ext>
            </a:extLst>
          </p:cNvPr>
          <p:cNvPicPr>
            <a:picLocks noChangeAspect="1"/>
          </p:cNvPicPr>
          <p:nvPr/>
        </p:nvPicPr>
        <p:blipFill rotWithShape="1">
          <a:blip r:embed="rId3"/>
          <a:srcRect r="33899"/>
          <a:stretch/>
        </p:blipFill>
        <p:spPr>
          <a:xfrm>
            <a:off x="7012867" y="2615646"/>
            <a:ext cx="2775560" cy="2666745"/>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Social </a:t>
            </a:r>
            <a:r>
              <a:rPr lang="en-US" sz="2800" b="1" dirty="0">
                <a:solidFill>
                  <a:srgbClr val="7CBF33"/>
                </a:solidFill>
                <a:ea typeface="Noto Sans Blk" panose="020B0A02040504020204" pitchFamily="34"/>
                <a:cs typeface="Noto Sans Blk" panose="020B0A02040504020204" pitchFamily="34"/>
              </a:rPr>
              <a:t>Media</a:t>
            </a:r>
            <a:r>
              <a:rPr lang="en-US" sz="2800" b="1" dirty="0">
                <a:ea typeface="Noto Sans Blk" panose="020B0A02040504020204" pitchFamily="34"/>
                <a:cs typeface="Noto Sans Blk" panose="020B0A02040504020204" pitchFamily="34"/>
              </a:rPr>
              <a:t> Consultation</a:t>
            </a:r>
          </a:p>
        </p:txBody>
      </p:sp>
      <p:pic>
        <p:nvPicPr>
          <p:cNvPr id="8" name="Picture 7">
            <a:extLst>
              <a:ext uri="{FF2B5EF4-FFF2-40B4-BE49-F238E27FC236}">
                <a16:creationId xmlns:a16="http://schemas.microsoft.com/office/drawing/2014/main" id="{41B56E8D-CD6D-461A-B45C-241CAA0D679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458185" y="1620489"/>
            <a:ext cx="657219" cy="661914"/>
          </a:xfrm>
          <a:prstGeom prst="rect">
            <a:avLst/>
          </a:prstGeom>
        </p:spPr>
      </p:pic>
      <p:pic>
        <p:nvPicPr>
          <p:cNvPr id="10" name="Picture 9">
            <a:extLst>
              <a:ext uri="{FF2B5EF4-FFF2-40B4-BE49-F238E27FC236}">
                <a16:creationId xmlns:a16="http://schemas.microsoft.com/office/drawing/2014/main" id="{57C9C8DB-DB4E-42DD-BA8D-C939263365D7}"/>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226652" y="1615453"/>
            <a:ext cx="682451" cy="622506"/>
          </a:xfrm>
          <a:prstGeom prst="rect">
            <a:avLst/>
          </a:prstGeom>
        </p:spPr>
      </p:pic>
      <p:pic>
        <p:nvPicPr>
          <p:cNvPr id="11" name="Picture 10">
            <a:extLst>
              <a:ext uri="{FF2B5EF4-FFF2-40B4-BE49-F238E27FC236}">
                <a16:creationId xmlns:a16="http://schemas.microsoft.com/office/drawing/2014/main" id="{79AAEE0C-B787-424A-9700-26D27DC1C44F}"/>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9020351" y="1559678"/>
            <a:ext cx="702125" cy="692096"/>
          </a:xfrm>
          <a:prstGeom prst="rect">
            <a:avLst/>
          </a:prstGeom>
        </p:spPr>
      </p:pic>
      <p:sp>
        <p:nvSpPr>
          <p:cNvPr id="12" name="TextBox 11">
            <a:extLst>
              <a:ext uri="{FF2B5EF4-FFF2-40B4-BE49-F238E27FC236}">
                <a16:creationId xmlns:a16="http://schemas.microsoft.com/office/drawing/2014/main" id="{DDB81858-D809-4633-9F9E-91D4CE1401A9}"/>
              </a:ext>
            </a:extLst>
          </p:cNvPr>
          <p:cNvSpPr txBox="1"/>
          <p:nvPr/>
        </p:nvSpPr>
        <p:spPr>
          <a:xfrm>
            <a:off x="1329117" y="4126266"/>
            <a:ext cx="5329135" cy="2907976"/>
          </a:xfrm>
          <a:prstGeom prst="rect">
            <a:avLst/>
          </a:prstGeom>
          <a:noFill/>
        </p:spPr>
        <p:txBody>
          <a:bodyPr wrap="square" rtlCol="0">
            <a:spAutoFit/>
          </a:bodyPr>
          <a:lstStyle/>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Best practices for optimizing social media profiles</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Guide you to pre-approved content for posts – Gainfully</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Share content schedule best practices</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How institutions can help raise awareness for investment services program on their social media pages via </a:t>
            </a:r>
            <a:r>
              <a:rPr lang="en-US" sz="1400" b="1" dirty="0">
                <a:solidFill>
                  <a:schemeClr val="tx1">
                    <a:lumMod val="65000"/>
                    <a:lumOff val="35000"/>
                  </a:schemeClr>
                </a:solidFill>
                <a:latin typeface="Arial" panose="020B0604020202020204" pitchFamily="34" charset="0"/>
                <a:cs typeface="Arial" panose="020B0604020202020204" pitchFamily="34" charset="0"/>
              </a:rPr>
              <a:t>like/share </a:t>
            </a:r>
            <a:r>
              <a:rPr lang="en-US" sz="1400" dirty="0">
                <a:solidFill>
                  <a:schemeClr val="tx1">
                    <a:lumMod val="65000"/>
                    <a:lumOff val="35000"/>
                  </a:schemeClr>
                </a:solidFill>
                <a:latin typeface="Arial" panose="020B0604020202020204" pitchFamily="34" charset="0"/>
                <a:cs typeface="Arial" panose="020B0604020202020204" pitchFamily="34" charset="0"/>
              </a:rPr>
              <a:t>(Example to the right)</a:t>
            </a: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marL="742950" lvl="1" indent="-285750">
              <a:lnSpc>
                <a:spcPct val="150000"/>
              </a:lnSpc>
              <a:buClr>
                <a:srgbClr val="7CBF33"/>
              </a:buClr>
              <a:buFont typeface="Wingdings" panose="05000000000000000000" pitchFamily="2" charset="2"/>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ABD8FFE5-EAEF-4C31-91CA-B394686A4B6F}"/>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14" name="Content Placeholder 2">
            <a:extLst>
              <a:ext uri="{FF2B5EF4-FFF2-40B4-BE49-F238E27FC236}">
                <a16:creationId xmlns:a16="http://schemas.microsoft.com/office/drawing/2014/main" id="{BEC33A9E-BF6C-490F-B1BA-36C9A147803C}"/>
              </a:ext>
            </a:extLst>
          </p:cNvPr>
          <p:cNvSpPr txBox="1">
            <a:spLocks/>
          </p:cNvSpPr>
          <p:nvPr/>
        </p:nvSpPr>
        <p:spPr>
          <a:xfrm>
            <a:off x="1191976" y="1780009"/>
            <a:ext cx="4489733"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Know the Facts</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sp>
        <p:nvSpPr>
          <p:cNvPr id="15" name="TextBox 14">
            <a:extLst>
              <a:ext uri="{FF2B5EF4-FFF2-40B4-BE49-F238E27FC236}">
                <a16:creationId xmlns:a16="http://schemas.microsoft.com/office/drawing/2014/main" id="{17943CCD-8A4D-44EF-8AD1-3417FCB29F91}"/>
              </a:ext>
            </a:extLst>
          </p:cNvPr>
          <p:cNvSpPr txBox="1"/>
          <p:nvPr/>
        </p:nvSpPr>
        <p:spPr>
          <a:xfrm>
            <a:off x="1141481" y="2237959"/>
            <a:ext cx="5827332" cy="2092881"/>
          </a:xfrm>
          <a:prstGeom prst="rect">
            <a:avLst/>
          </a:prstGeom>
          <a:noFill/>
        </p:spPr>
        <p:txBody>
          <a:bodyPr wrap="square" rtlCol="0">
            <a:spAutoFit/>
          </a:bodyPr>
          <a:lstStyle/>
          <a:p>
            <a:pPr marL="285750" indent="-285750">
              <a:lnSpc>
                <a:spcPct val="150000"/>
              </a:lnSpc>
              <a:buClr>
                <a:srgbClr val="7CBF33"/>
              </a:buClr>
              <a:buSzPct val="100000"/>
              <a:buFont typeface="Wingdings" panose="05000000000000000000" pitchFamily="2" charset="2"/>
              <a:buChar char="§"/>
              <a:tabLst>
                <a:tab pos="457200" algn="l"/>
              </a:tabLst>
            </a:pPr>
            <a:r>
              <a:rPr lang="en-US" sz="1600" dirty="0">
                <a:solidFill>
                  <a:schemeClr val="tx1">
                    <a:lumMod val="65000"/>
                    <a:lumOff val="35000"/>
                  </a:schemeClr>
                </a:solidFill>
                <a:latin typeface="Arial" panose="020B0604020202020204" pitchFamily="34" charset="0"/>
                <a:cs typeface="Arial" panose="020B0604020202020204" pitchFamily="34" charset="0"/>
              </a:rPr>
              <a:t>A 2021 study with Think Advisor showed that 86% of advisors who use social media reported gaining an average of $5 million in business.</a:t>
            </a:r>
          </a:p>
          <a:p>
            <a:pPr>
              <a:lnSpc>
                <a:spcPct val="250000"/>
              </a:lnSpc>
              <a:buClr>
                <a:srgbClr val="7CBF33"/>
              </a:buClr>
              <a:buSzPct val="100000"/>
              <a:tabLst>
                <a:tab pos="457200" algn="l"/>
              </a:tabLst>
            </a:pPr>
            <a:r>
              <a:rPr lang="en-US" sz="1600" dirty="0">
                <a:solidFill>
                  <a:schemeClr val="tx1">
                    <a:lumMod val="65000"/>
                    <a:lumOff val="35000"/>
                  </a:schemeClr>
                </a:solidFill>
                <a:effectLst/>
                <a:latin typeface="Arial" panose="020B0604020202020204" pitchFamily="34" charset="0"/>
                <a:ea typeface="Times New Roman" panose="02020603050405020304" pitchFamily="18" charset="0"/>
                <a:cs typeface="Arial" panose="020B0604020202020204" pitchFamily="34" charset="0"/>
              </a:rPr>
              <a:t>     Together we will discuss:</a:t>
            </a:r>
            <a:endParaRPr lang="en-US" sz="1600" dirty="0">
              <a:solidFill>
                <a:srgbClr val="56565A"/>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51933B56-6AA9-45C2-974A-3C6CD7400928}"/>
              </a:ext>
            </a:extLst>
          </p:cNvPr>
          <p:cNvPicPr>
            <a:picLocks noChangeAspect="1"/>
          </p:cNvPicPr>
          <p:nvPr/>
        </p:nvPicPr>
        <p:blipFill>
          <a:blip r:embed="rId7"/>
          <a:stretch>
            <a:fillRect/>
          </a:stretch>
        </p:blipFill>
        <p:spPr>
          <a:xfrm>
            <a:off x="9528546" y="2506751"/>
            <a:ext cx="2363888" cy="3239030"/>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07ED2A8A-DDBD-424C-8229-8B1680D9FD17}"/>
              </a:ext>
            </a:extLst>
          </p:cNvPr>
          <p:cNvSpPr txBox="1"/>
          <p:nvPr/>
        </p:nvSpPr>
        <p:spPr>
          <a:xfrm>
            <a:off x="7039066" y="5352260"/>
            <a:ext cx="2775560" cy="276999"/>
          </a:xfrm>
          <a:prstGeom prst="rect">
            <a:avLst/>
          </a:prstGeom>
          <a:noFill/>
        </p:spPr>
        <p:txBody>
          <a:bodyPr wrap="square" rtlCol="0">
            <a:spAutoFit/>
          </a:bodyPr>
          <a:lstStyle/>
          <a:p>
            <a:pPr algn="ctr"/>
            <a:r>
              <a:rPr lang="en-US" sz="1200" b="1" dirty="0">
                <a:solidFill>
                  <a:srgbClr val="7CBF33"/>
                </a:solidFill>
                <a:latin typeface="Arial" panose="020B0604020202020204" pitchFamily="34" charset="0"/>
                <a:cs typeface="Arial" panose="020B0604020202020204" pitchFamily="34" charset="0"/>
              </a:rPr>
              <a:t>Investment Services page</a:t>
            </a:r>
          </a:p>
        </p:txBody>
      </p:sp>
      <p:sp>
        <p:nvSpPr>
          <p:cNvPr id="17" name="TextBox 16">
            <a:extLst>
              <a:ext uri="{FF2B5EF4-FFF2-40B4-BE49-F238E27FC236}">
                <a16:creationId xmlns:a16="http://schemas.microsoft.com/office/drawing/2014/main" id="{0E03F9B8-D0E7-421D-B8CA-EE896B0FF79A}"/>
              </a:ext>
            </a:extLst>
          </p:cNvPr>
          <p:cNvSpPr txBox="1"/>
          <p:nvPr/>
        </p:nvSpPr>
        <p:spPr>
          <a:xfrm>
            <a:off x="9322710" y="5815650"/>
            <a:ext cx="2775560" cy="430887"/>
          </a:xfrm>
          <a:prstGeom prst="rect">
            <a:avLst/>
          </a:prstGeom>
          <a:noFill/>
        </p:spPr>
        <p:txBody>
          <a:bodyPr wrap="square" rtlCol="0">
            <a:spAutoFit/>
          </a:bodyPr>
          <a:lstStyle/>
          <a:p>
            <a:pPr algn="ctr"/>
            <a:r>
              <a:rPr lang="en-US" sz="1100" b="1" dirty="0">
                <a:solidFill>
                  <a:srgbClr val="7CBF33"/>
                </a:solidFill>
                <a:latin typeface="Arial" panose="020B0604020202020204" pitchFamily="34" charset="0"/>
                <a:cs typeface="Arial" panose="020B0604020202020204" pitchFamily="34" charset="0"/>
              </a:rPr>
              <a:t>Institution “sharing” investment services post for increased visibility </a:t>
            </a:r>
          </a:p>
        </p:txBody>
      </p:sp>
      <p:pic>
        <p:nvPicPr>
          <p:cNvPr id="6" name="Picture 5">
            <a:extLst>
              <a:ext uri="{FF2B5EF4-FFF2-40B4-BE49-F238E27FC236}">
                <a16:creationId xmlns:a16="http://schemas.microsoft.com/office/drawing/2014/main" id="{0C0D80D0-2DF5-4AE3-A2E9-605110803EC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891880" y="1311490"/>
            <a:ext cx="1188471" cy="1188471"/>
          </a:xfrm>
          <a:prstGeom prst="rect">
            <a:avLst/>
          </a:prstGeom>
        </p:spPr>
      </p:pic>
    </p:spTree>
    <p:extLst>
      <p:ext uri="{BB962C8B-B14F-4D97-AF65-F5344CB8AC3E}">
        <p14:creationId xmlns:p14="http://schemas.microsoft.com/office/powerpoint/2010/main" val="1907862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8C4EEC-FBDF-47C6-88B0-7CDD2916A682}"/>
              </a:ext>
            </a:extLst>
          </p:cNvPr>
          <p:cNvSpPr txBox="1"/>
          <p:nvPr/>
        </p:nvSpPr>
        <p:spPr>
          <a:xfrm>
            <a:off x="289249" y="2176538"/>
            <a:ext cx="8128344" cy="1569660"/>
          </a:xfrm>
          <a:prstGeom prst="rect">
            <a:avLst/>
          </a:prstGeom>
          <a:noFill/>
        </p:spPr>
        <p:txBody>
          <a:bodyPr wrap="square" rtlCol="0">
            <a:spAutoFit/>
          </a:bodyPr>
          <a:lstStyle/>
          <a:p>
            <a:r>
              <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rPr>
              <a:t>Step 3: Preparing for Launch</a:t>
            </a:r>
          </a:p>
          <a:p>
            <a:r>
              <a:rPr lang="en-US" sz="3200" i="1" dirty="0">
                <a:solidFill>
                  <a:schemeClr val="bg1"/>
                </a:solidFill>
                <a:latin typeface="Arial" panose="020B0604020202020204" pitchFamily="34" charset="0"/>
                <a:ea typeface="Noto Sans Blk" panose="020B0A02040504020204" pitchFamily="34"/>
                <a:cs typeface="Arial" panose="020B0604020202020204" pitchFamily="34" charset="0"/>
              </a:rPr>
              <a:t>Internal &amp; External Preparation</a:t>
            </a:r>
          </a:p>
          <a:p>
            <a:endParaRPr lang="en-US" sz="3200" dirty="0">
              <a:solidFill>
                <a:schemeClr val="bg1"/>
              </a:solidFill>
              <a:latin typeface="Arial Black" panose="020B0A04020102020204" pitchFamily="34" charset="0"/>
              <a:ea typeface="Noto Sans Blk" panose="020B0A02040504020204" pitchFamily="34"/>
              <a:cs typeface="Noto Sans Blk" panose="020B0A02040504020204" pitchFamily="34"/>
            </a:endParaRPr>
          </a:p>
        </p:txBody>
      </p:sp>
    </p:spTree>
    <p:extLst>
      <p:ext uri="{BB962C8B-B14F-4D97-AF65-F5344CB8AC3E}">
        <p14:creationId xmlns:p14="http://schemas.microsoft.com/office/powerpoint/2010/main" val="341227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6AA6BD-0E59-4F92-AC64-CD6E5CD852C8}"/>
              </a:ext>
            </a:extLst>
          </p:cNvPr>
          <p:cNvPicPr>
            <a:picLocks noChangeAspect="1"/>
          </p:cNvPicPr>
          <p:nvPr/>
        </p:nvPicPr>
        <p:blipFill>
          <a:blip r:embed="rId3"/>
          <a:stretch>
            <a:fillRect/>
          </a:stretch>
        </p:blipFill>
        <p:spPr>
          <a:xfrm rot="647887">
            <a:off x="8124912" y="1782392"/>
            <a:ext cx="975001" cy="2329354"/>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04CFA462-C738-4049-8B93-738AF01085BC}"/>
              </a:ext>
            </a:extLst>
          </p:cNvPr>
          <p:cNvSpPr>
            <a:spLocks noGrp="1"/>
          </p:cNvSpPr>
          <p:nvPr>
            <p:ph type="title"/>
          </p:nvPr>
        </p:nvSpPr>
        <p:spPr/>
        <p:txBody>
          <a:bodyPr>
            <a:normAutofit/>
          </a:bodyPr>
          <a:lstStyle/>
          <a:p>
            <a:r>
              <a:rPr lang="en-US" sz="2800" b="1" dirty="0">
                <a:ea typeface="Noto Sans Blk" panose="020B0A02040504020204" pitchFamily="34"/>
                <a:cs typeface="Noto Sans Blk" panose="020B0A02040504020204" pitchFamily="34"/>
              </a:rPr>
              <a:t>Promotion</a:t>
            </a:r>
            <a:r>
              <a:rPr lang="en-US" sz="2800" b="1" dirty="0">
                <a:solidFill>
                  <a:srgbClr val="7CBF33"/>
                </a:solidFill>
                <a:ea typeface="Noto Sans Blk" panose="020B0A02040504020204" pitchFamily="34"/>
                <a:cs typeface="Noto Sans Blk" panose="020B0A02040504020204" pitchFamily="34"/>
              </a:rPr>
              <a:t> Opportunities </a:t>
            </a:r>
            <a:endParaRPr lang="en-US" sz="2800" b="1" dirty="0">
              <a:ea typeface="Noto Sans Blk" panose="020B0A02040504020204" pitchFamily="34"/>
              <a:cs typeface="Noto Sans Blk" panose="020B0A02040504020204" pitchFamily="34"/>
            </a:endParaRPr>
          </a:p>
        </p:txBody>
      </p:sp>
      <p:sp>
        <p:nvSpPr>
          <p:cNvPr id="3" name="Slide Number Placeholder 2">
            <a:extLst>
              <a:ext uri="{FF2B5EF4-FFF2-40B4-BE49-F238E27FC236}">
                <a16:creationId xmlns:a16="http://schemas.microsoft.com/office/drawing/2014/main" id="{13447BE8-6FFA-40A1-864E-C91D05B7A1C6}"/>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11" name="Content Placeholder 2">
            <a:extLst>
              <a:ext uri="{FF2B5EF4-FFF2-40B4-BE49-F238E27FC236}">
                <a16:creationId xmlns:a16="http://schemas.microsoft.com/office/drawing/2014/main" id="{00A18373-B090-40BD-AC74-A276C872541A}"/>
              </a:ext>
            </a:extLst>
          </p:cNvPr>
          <p:cNvSpPr txBox="1">
            <a:spLocks/>
          </p:cNvSpPr>
          <p:nvPr/>
        </p:nvSpPr>
        <p:spPr>
          <a:xfrm>
            <a:off x="1191976" y="1780009"/>
            <a:ext cx="5448521" cy="440846"/>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7200" b="1" dirty="0">
                <a:solidFill>
                  <a:srgbClr val="7CBF33"/>
                </a:solidFill>
                <a:latin typeface="Arial" panose="020B0604020202020204" pitchFamily="34" charset="0"/>
                <a:ea typeface="Calibri" panose="020F0502020204030204" pitchFamily="34" charset="0"/>
                <a:cs typeface="Arial" panose="020B0604020202020204" pitchFamily="34" charset="0"/>
              </a:rPr>
              <a:t>Updating Tactics for Brand Awareness</a:t>
            </a:r>
            <a:br>
              <a:rPr lang="en-US" sz="6400" b="1" dirty="0">
                <a:latin typeface="Calibri" panose="020F0502020204030204" pitchFamily="34" charset="0"/>
                <a:ea typeface="Calibri" panose="020F0502020204030204" pitchFamily="34" charset="0"/>
              </a:rPr>
            </a:br>
            <a:endParaRPr lang="en-US" sz="6400" b="1"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100" dirty="0">
              <a:latin typeface="Arial" panose="020B0604020202020204" pitchFamily="34" charset="0"/>
              <a:cs typeface="Arial" panose="020B0604020202020204" pitchFamily="34" charset="0"/>
            </a:endParaRPr>
          </a:p>
          <a:p>
            <a:pPr marL="0" indent="0">
              <a:buFont typeface="Calibri" panose="020F0502020204030204" pitchFamily="34" charset="0"/>
              <a:buNone/>
            </a:pPr>
            <a:endParaRPr lang="en-US" sz="1400" dirty="0"/>
          </a:p>
        </p:txBody>
      </p:sp>
      <p:pic>
        <p:nvPicPr>
          <p:cNvPr id="9" name="Picture 8">
            <a:extLst>
              <a:ext uri="{FF2B5EF4-FFF2-40B4-BE49-F238E27FC236}">
                <a16:creationId xmlns:a16="http://schemas.microsoft.com/office/drawing/2014/main" id="{F154918F-CC2D-4B05-8160-1A3B3B73A0A5}"/>
              </a:ext>
            </a:extLst>
          </p:cNvPr>
          <p:cNvPicPr>
            <a:picLocks noChangeAspect="1"/>
          </p:cNvPicPr>
          <p:nvPr/>
        </p:nvPicPr>
        <p:blipFill>
          <a:blip r:embed="rId4"/>
          <a:stretch>
            <a:fillRect/>
          </a:stretch>
        </p:blipFill>
        <p:spPr>
          <a:xfrm rot="21139337">
            <a:off x="7355688" y="1779860"/>
            <a:ext cx="1029867" cy="2421579"/>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18448558-4D66-4418-98DE-C5A36D26F8F1}"/>
              </a:ext>
            </a:extLst>
          </p:cNvPr>
          <p:cNvPicPr>
            <a:picLocks noChangeAspect="1"/>
          </p:cNvPicPr>
          <p:nvPr/>
        </p:nvPicPr>
        <p:blipFill>
          <a:blip r:embed="rId5"/>
          <a:stretch>
            <a:fillRect/>
          </a:stretch>
        </p:blipFill>
        <p:spPr>
          <a:xfrm>
            <a:off x="9498603" y="1773967"/>
            <a:ext cx="1865541" cy="2421148"/>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14984846-E41F-4828-B415-7BDA16B69102}"/>
              </a:ext>
            </a:extLst>
          </p:cNvPr>
          <p:cNvSpPr txBox="1"/>
          <p:nvPr/>
        </p:nvSpPr>
        <p:spPr>
          <a:xfrm>
            <a:off x="1097279" y="2220855"/>
            <a:ext cx="5912141" cy="4507644"/>
          </a:xfrm>
          <a:prstGeom prst="rect">
            <a:avLst/>
          </a:prstGeom>
          <a:noFill/>
        </p:spPr>
        <p:txBody>
          <a:bodyPr wrap="square" rtlCol="0">
            <a:spAutoFit/>
          </a:bodyPr>
          <a:lstStyle/>
          <a:p>
            <a:pPr>
              <a:lnSpc>
                <a:spcPct val="150000"/>
              </a:lnSpc>
              <a:buClr>
                <a:srgbClr val="7CBF33"/>
              </a:buClr>
            </a:pPr>
            <a:r>
              <a:rPr lang="en-US" sz="1600" dirty="0">
                <a:solidFill>
                  <a:schemeClr val="tx1">
                    <a:lumMod val="65000"/>
                    <a:lumOff val="35000"/>
                  </a:schemeClr>
                </a:solidFill>
                <a:latin typeface="Arial" panose="020B0604020202020204" pitchFamily="34" charset="0"/>
                <a:cs typeface="Arial" panose="020B0604020202020204" pitchFamily="34" charset="0"/>
              </a:rPr>
              <a:t>In preparation for the launch, it is essential to have the following items created/updated to aid in building brand awareness. </a:t>
            </a:r>
          </a:p>
          <a:p>
            <a:pPr>
              <a:buClr>
                <a:srgbClr val="7CBF33"/>
              </a:buClr>
            </a:pPr>
            <a:endParaRPr lang="en-US" sz="1500" dirty="0">
              <a:solidFill>
                <a:schemeClr val="tx1">
                  <a:lumMod val="65000"/>
                  <a:lumOff val="35000"/>
                </a:schemeClr>
              </a:solidFill>
              <a:latin typeface="Arial" panose="020B0604020202020204" pitchFamily="34" charset="0"/>
              <a:cs typeface="Arial" panose="020B0604020202020204" pitchFamily="34" charset="0"/>
            </a:endParaRP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Bio take ones, flyers (individual and/or team)</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Program brochures with call to actions (QR codes and/or social media icons for easy connections)</a:t>
            </a:r>
          </a:p>
          <a:p>
            <a:pPr marL="283464" lvl="1" indent="-285750">
              <a:lnSpc>
                <a:spcPct val="107000"/>
              </a:lnSpc>
              <a:spcAft>
                <a:spcPts val="800"/>
              </a:spcAft>
              <a:buClr>
                <a:srgbClr val="7CBF33"/>
              </a:buClr>
              <a:buFont typeface="Wingdings" panose="05000000000000000000"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Branded promo items</a:t>
            </a:r>
          </a:p>
          <a:p>
            <a:pPr lvl="1">
              <a:lnSpc>
                <a:spcPct val="150000"/>
              </a:lnSpc>
              <a:buClr>
                <a:srgbClr val="7CBF33"/>
              </a:buClr>
            </a:pPr>
            <a:endParaRPr lang="en-US" sz="15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buClr>
                <a:srgbClr val="7CBF33"/>
              </a:buClr>
            </a:pPr>
            <a:r>
              <a:rPr lang="en-US" sz="1400" i="1" dirty="0">
                <a:solidFill>
                  <a:schemeClr val="tx1">
                    <a:lumMod val="65000"/>
                    <a:lumOff val="35000"/>
                  </a:schemeClr>
                </a:solidFill>
                <a:latin typeface="Arial" panose="020B0604020202020204" pitchFamily="34" charset="0"/>
                <a:cs typeface="Arial" panose="020B0604020202020204" pitchFamily="34" charset="0"/>
              </a:rPr>
              <a:t>Often overlooked are email signatures. Enhance with direct links to ScheduleOnce for appointment setting, social media icons for easy connections and call to actions.</a:t>
            </a:r>
          </a:p>
          <a:p>
            <a:pPr marL="742950" lvl="1" indent="-285750">
              <a:lnSpc>
                <a:spcPct val="150000"/>
              </a:lnSpc>
              <a:buClr>
                <a:srgbClr val="7CBF33"/>
              </a:buClr>
              <a:buFont typeface="Wingdings" panose="05000000000000000000" pitchFamily="2" charset="2"/>
              <a:buChar char="§"/>
            </a:pPr>
            <a:endParaRPr lang="en-US" sz="15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p>
          <a:p>
            <a:endParaRPr lang="en-US" dirty="0"/>
          </a:p>
        </p:txBody>
      </p:sp>
      <p:pic>
        <p:nvPicPr>
          <p:cNvPr id="6" name="Picture 5">
            <a:extLst>
              <a:ext uri="{FF2B5EF4-FFF2-40B4-BE49-F238E27FC236}">
                <a16:creationId xmlns:a16="http://schemas.microsoft.com/office/drawing/2014/main" id="{2AD42BAE-9813-4A8F-87C8-A744868B7AB6}"/>
              </a:ext>
            </a:extLst>
          </p:cNvPr>
          <p:cNvPicPr>
            <a:picLocks noChangeAspect="1"/>
          </p:cNvPicPr>
          <p:nvPr/>
        </p:nvPicPr>
        <p:blipFill>
          <a:blip r:embed="rId6"/>
          <a:stretch>
            <a:fillRect/>
          </a:stretch>
        </p:blipFill>
        <p:spPr>
          <a:xfrm>
            <a:off x="7538457" y="3371887"/>
            <a:ext cx="3254385" cy="1456067"/>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759CF06F-BE27-4213-8A67-8B86AA9D68DF}"/>
              </a:ext>
            </a:extLst>
          </p:cNvPr>
          <p:cNvPicPr>
            <a:picLocks noChangeAspect="1"/>
          </p:cNvPicPr>
          <p:nvPr/>
        </p:nvPicPr>
        <p:blipFill>
          <a:blip r:embed="rId7"/>
          <a:stretch>
            <a:fillRect/>
          </a:stretch>
        </p:blipFill>
        <p:spPr>
          <a:xfrm rot="20907002">
            <a:off x="8203611" y="4427354"/>
            <a:ext cx="1230232" cy="1829074"/>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0C65870F-B4C2-4FDA-B102-9A1590BF0974}"/>
              </a:ext>
            </a:extLst>
          </p:cNvPr>
          <p:cNvPicPr>
            <a:picLocks noChangeAspect="1"/>
          </p:cNvPicPr>
          <p:nvPr/>
        </p:nvPicPr>
        <p:blipFill>
          <a:blip r:embed="rId8"/>
          <a:stretch>
            <a:fillRect/>
          </a:stretch>
        </p:blipFill>
        <p:spPr>
          <a:xfrm rot="653370">
            <a:off x="9287277" y="4439604"/>
            <a:ext cx="1271104" cy="1804574"/>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C75BEFDB-72AB-4EFF-9411-2B1B6D5C7A8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837643" y="3626623"/>
            <a:ext cx="99871" cy="100584"/>
          </a:xfrm>
          <a:prstGeom prst="rect">
            <a:avLst/>
          </a:prstGeom>
        </p:spPr>
      </p:pic>
      <p:pic>
        <p:nvPicPr>
          <p:cNvPr id="15" name="Picture 14">
            <a:extLst>
              <a:ext uri="{FF2B5EF4-FFF2-40B4-BE49-F238E27FC236}">
                <a16:creationId xmlns:a16="http://schemas.microsoft.com/office/drawing/2014/main" id="{C9B3EA7C-64DA-4DDF-9BBE-8A691ED6A11E}"/>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7958069" y="3631335"/>
            <a:ext cx="110269" cy="100583"/>
          </a:xfrm>
          <a:prstGeom prst="rect">
            <a:avLst/>
          </a:prstGeom>
        </p:spPr>
      </p:pic>
    </p:spTree>
    <p:extLst>
      <p:ext uri="{BB962C8B-B14F-4D97-AF65-F5344CB8AC3E}">
        <p14:creationId xmlns:p14="http://schemas.microsoft.com/office/powerpoint/2010/main" val="24849221"/>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12883</TotalTime>
  <Words>2438</Words>
  <Application>Microsoft Office PowerPoint</Application>
  <PresentationFormat>Widescreen</PresentationFormat>
  <Paragraphs>284</Paragraphs>
  <Slides>35</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Arial Black</vt:lpstr>
      <vt:lpstr>Arial Narrow</vt:lpstr>
      <vt:lpstr>Avenir Light</vt:lpstr>
      <vt:lpstr>Bookman Old Style</vt:lpstr>
      <vt:lpstr>Calibri</vt:lpstr>
      <vt:lpstr>Century Gothic</vt:lpstr>
      <vt:lpstr>Franklin Gothic Book</vt:lpstr>
      <vt:lpstr>Noto Sans</vt:lpstr>
      <vt:lpstr>Noto Sans Blk</vt:lpstr>
      <vt:lpstr>Wingdings</vt:lpstr>
      <vt:lpstr>1_RetrospectVTI</vt:lpstr>
      <vt:lpstr>PowerPoint Presentation</vt:lpstr>
      <vt:lpstr>Getting Started</vt:lpstr>
      <vt:lpstr>PowerPoint Presentation</vt:lpstr>
      <vt:lpstr>Assembling Your Relaunch/Rebrand Team</vt:lpstr>
      <vt:lpstr>PowerPoint Presentation</vt:lpstr>
      <vt:lpstr>Website Consultation</vt:lpstr>
      <vt:lpstr>Social Media Consultation</vt:lpstr>
      <vt:lpstr>PowerPoint Presentation</vt:lpstr>
      <vt:lpstr>Promotion Opportunities </vt:lpstr>
      <vt:lpstr>Branch Trainings</vt:lpstr>
      <vt:lpstr>Choosing Your Kickoff Campaign</vt:lpstr>
      <vt:lpstr>CEO Announcement Letter</vt:lpstr>
      <vt:lpstr>Advisor/Admin Trainings</vt:lpstr>
      <vt:lpstr>Advisor/Admin Trainings</vt:lpstr>
      <vt:lpstr>Advisor/Admin Trainings</vt:lpstr>
      <vt:lpstr>Advisor/Admin Trainings</vt:lpstr>
      <vt:lpstr>PowerPoint Presentation</vt:lpstr>
      <vt:lpstr>It’s Go Time!</vt:lpstr>
      <vt:lpstr>CEO Announcement</vt:lpstr>
      <vt:lpstr>Brand Awareness Campaign Pieces</vt:lpstr>
      <vt:lpstr>PowerPoint Presentation</vt:lpstr>
      <vt:lpstr>Timely Customized Campaigns</vt:lpstr>
      <vt:lpstr>Resource Library - Financial Resources Group </vt:lpstr>
      <vt:lpstr>Campaign Materials Formatted for Digital and Print</vt:lpstr>
      <vt:lpstr>Important Checklists</vt:lpstr>
      <vt:lpstr>Seminars &amp; Webinars (from Broadridge)</vt:lpstr>
      <vt:lpstr>Enhanced Branch Trainings</vt:lpstr>
      <vt:lpstr>PowerPoint Presentation</vt:lpstr>
      <vt:lpstr>Website Redesign Considerations</vt:lpstr>
      <vt:lpstr>PowerPoint Presentation</vt:lpstr>
      <vt:lpstr>Social Media Set-Up</vt:lpstr>
      <vt:lpstr>Social Patrol: Installation and Authorization</vt:lpstr>
      <vt:lpstr>Email Guidelines</vt:lpstr>
      <vt:lpstr>Email Guidelines</vt:lpstr>
      <vt:lpstr>Your FRGIS Marketing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the POWER</dc:title>
  <dc:creator>jennifer.franchi@web.lpl.com</dc:creator>
  <cp:lastModifiedBy>Jennifer Hallmark</cp:lastModifiedBy>
  <cp:revision>250</cp:revision>
  <cp:lastPrinted>2021-11-16T18:23:09Z</cp:lastPrinted>
  <dcterms:created xsi:type="dcterms:W3CDTF">2021-07-15T13:57:45Z</dcterms:created>
  <dcterms:modified xsi:type="dcterms:W3CDTF">2025-06-29T18:35:43Z</dcterms:modified>
</cp:coreProperties>
</file>