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96" r:id="rId3"/>
    <p:sldId id="257" r:id="rId4"/>
    <p:sldId id="258" r:id="rId5"/>
    <p:sldId id="259" r:id="rId6"/>
    <p:sldId id="260" r:id="rId7"/>
    <p:sldId id="261" r:id="rId8"/>
    <p:sldId id="262" r:id="rId9"/>
    <p:sldId id="263" r:id="rId10"/>
    <p:sldId id="264"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65" r:id="rId24"/>
    <p:sldId id="266" r:id="rId25"/>
    <p:sldId id="267" r:id="rId26"/>
    <p:sldId id="268" r:id="rId27"/>
    <p:sldId id="269" r:id="rId28"/>
    <p:sldId id="270" r:id="rId29"/>
    <p:sldId id="284" r:id="rId30"/>
    <p:sldId id="285" r:id="rId3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gner, William" initials="W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2" autoAdjust="0"/>
    <p:restoredTop sz="70465" autoAdjust="0"/>
  </p:normalViewPr>
  <p:slideViewPr>
    <p:cSldViewPr snapToGrid="0">
      <p:cViewPr varScale="1">
        <p:scale>
          <a:sx n="80" d="100"/>
          <a:sy n="80" d="100"/>
        </p:scale>
        <p:origin x="26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68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2B0A087-3FBF-4CA4-9DF8-EE6FD1EC4DB6}" type="datetimeFigureOut">
              <a:rPr lang="en-US" smtClean="0"/>
              <a:t>7/26/2022</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ECF7F53-596B-4988-8B0A-EC82F8F49BD2}" type="slidenum">
              <a:rPr lang="en-US" smtClean="0"/>
              <a:t>‹#›</a:t>
            </a:fld>
            <a:endParaRPr lang="en-US" dirty="0"/>
          </a:p>
        </p:txBody>
      </p:sp>
    </p:spTree>
    <p:extLst>
      <p:ext uri="{BB962C8B-B14F-4D97-AF65-F5344CB8AC3E}">
        <p14:creationId xmlns:p14="http://schemas.microsoft.com/office/powerpoint/2010/main" val="1013263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dirty="0"/>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0AF09460-5BDE-814C-A408-C1C9561B654D}"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B3DF5B0E-361A-C146-B9E4-1E9DC207C403}" type="slidenum">
              <a:rPr lang="en-US" smtClean="0"/>
              <a:pPr/>
              <a:t>‹#›</a:t>
            </a:fld>
            <a:endParaRPr lang="en-US" dirty="0"/>
          </a:p>
        </p:txBody>
      </p:sp>
      <p:sp>
        <p:nvSpPr>
          <p:cNvPr id="9" name="Rectangle 9"/>
          <p:cNvSpPr>
            <a:spLocks noChangeArrowheads="1"/>
          </p:cNvSpPr>
          <p:nvPr/>
        </p:nvSpPr>
        <p:spPr bwMode="auto">
          <a:xfrm>
            <a:off x="736425" y="9311275"/>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Financial Solutions, Inc.</a:t>
            </a:r>
          </a:p>
        </p:txBody>
      </p:sp>
    </p:spTree>
    <p:extLst>
      <p:ext uri="{BB962C8B-B14F-4D97-AF65-F5344CB8AC3E}">
        <p14:creationId xmlns:p14="http://schemas.microsoft.com/office/powerpoint/2010/main" val="9488674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Good &lt;MORNING, AFTERNOON, EVENING&gt; and welcome. My name is &lt;YOUR NAME&gt;, and I represent &lt;FIRM NAME&gt;. </a:t>
            </a:r>
          </a:p>
          <a:p>
            <a:pPr eaLnBrk="1" hangingPunct="1"/>
            <a:endParaRPr lang="en-US" dirty="0"/>
          </a:p>
          <a:p>
            <a:pPr eaLnBrk="1" hangingPunct="1"/>
            <a:r>
              <a:rPr lang="en-US" dirty="0"/>
              <a:t>In this estate planning presentation, we’ll take a look at some general estate planning concepts and strategies. While there’s no such thing as a “one size fits all” estate plan, this overview may assist you in thinking about your own estate planning needs, and may help you in determining whether you might benefit from working with a financial planning professional.</a:t>
            </a:r>
          </a:p>
          <a:p>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B3DF5B0E-361A-C146-B9E4-1E9DC207C403}" type="slidenum">
              <a:rPr lang="en-US" smtClean="0"/>
              <a:pPr/>
              <a:t>1</a:t>
            </a:fld>
            <a:endParaRPr lang="en-US" dirty="0"/>
          </a:p>
        </p:txBody>
      </p:sp>
    </p:spTree>
    <p:extLst>
      <p:ext uri="{BB962C8B-B14F-4D97-AF65-F5344CB8AC3E}">
        <p14:creationId xmlns:p14="http://schemas.microsoft.com/office/powerpoint/2010/main" val="277296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9A5394C-2709-47FE-ADB7-F72F6B7CF8BB}" type="slidenum">
              <a:rPr lang="en-US" smtClean="0"/>
              <a:pPr/>
              <a:t>11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solidFill>
                  <a:srgbClr val="000000"/>
                </a:solidFill>
                <a:cs typeface="Arial" charset="0"/>
              </a:rPr>
              <a:t>How many people here have a will? A will is probably the most vital piece of anyone’s estate plan.</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A will is a legal document in which you direct how your property will be dispersed when you die.  It also allows you to name an executor who’ll carry out your wishes, which are stated in your will. In addition, your will lets you name a guardian for your minor children. You can also create a trust in your will. </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You can use your will to accomplish other estate planning goals as well, such as tax planning. </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To be valid, your will must be in writing and signed by you. Your signature must also be witnessed, although the number of witnesses required varies from state to state. These requirements are important because if you aren’t careful, your will may be invalid. So, see an estate planning attorney to take care of this for you, and avoid any “do-it-yourself” solutions.</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Now, there is one big consideration to having a will for some people, and that’s the fact that wills generally have to go through a process known as probate. We’ll take a look at the probate process next.</a:t>
            </a: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p>
          <a:p>
            <a:pPr eaLnBrk="1" hangingPunct="1"/>
            <a:endParaRPr lang="en-US" dirty="0"/>
          </a:p>
        </p:txBody>
      </p:sp>
    </p:spTree>
    <p:extLst>
      <p:ext uri="{BB962C8B-B14F-4D97-AF65-F5344CB8AC3E}">
        <p14:creationId xmlns:p14="http://schemas.microsoft.com/office/powerpoint/2010/main" val="392645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9465DE1-66F9-4F82-BE81-6C9A0FD7589A}" type="slidenum">
              <a:rPr lang="en-US" smtClean="0"/>
              <a:pPr/>
              <a:t>12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Most wills have to be probated. The rules vary from state to state, but in some states, smaller estates are exempt from probate, or qualify for an expedited process.  So, what does probate entail?</a:t>
            </a:r>
          </a:p>
          <a:p>
            <a:pPr eaLnBrk="1" hangingPunct="1"/>
            <a:endParaRPr lang="en-US" dirty="0"/>
          </a:p>
          <a:p>
            <a:pPr eaLnBrk="1" hangingPunct="1"/>
            <a:r>
              <a:rPr lang="en-US" dirty="0"/>
              <a:t>Probate starts with someone filing the will with the probate court, which will then oversee the estate settlement process. Usually, the person named as the executor in the will does this. Once the will is filed with the court and validated, the executor can go about the business of settling the estate. This means collecting monies owed to the person who died (such as wages), paying any outstanding bills, filing final income tax and estate tax returns, if necessary, and then distributing the remaining property to the rightful heirs. </a:t>
            </a:r>
          </a:p>
          <a:p>
            <a:pPr eaLnBrk="1" hangingPunct="1"/>
            <a:endParaRPr lang="en-US" dirty="0"/>
          </a:p>
          <a:p>
            <a:pPr eaLnBrk="1" hangingPunct="1"/>
            <a:r>
              <a:rPr lang="en-US" dirty="0"/>
              <a:t>Usually, everything goes smoothly during the probate process — which typically lasts anywhere from a few months to a year, depending on the size of the estate — as long as the executor does what needs to be done in a timely fashion, and there are no family squabbles. </a:t>
            </a:r>
          </a:p>
          <a:p>
            <a:pPr eaLnBrk="1" hangingPunct="1"/>
            <a:endParaRPr lang="en-US" dirty="0"/>
          </a:p>
          <a:p>
            <a:pPr eaLnBrk="1" hangingPunct="1"/>
            <a:r>
              <a:rPr lang="en-US" dirty="0"/>
              <a:t>Nevertheless, some people may want to avoid this process. Let’s take a look at why this is so.</a:t>
            </a:r>
          </a:p>
          <a:p>
            <a:pPr eaLnBrk="1" hangingPunct="1"/>
            <a:endParaRPr lang="en-US" dirty="0"/>
          </a:p>
          <a:p>
            <a:pPr eaLnBrk="1" hangingPunct="1"/>
            <a:endParaRPr lang="en-US" dirty="0"/>
          </a:p>
        </p:txBody>
      </p:sp>
    </p:spTree>
    <p:extLst>
      <p:ext uri="{BB962C8B-B14F-4D97-AF65-F5344CB8AC3E}">
        <p14:creationId xmlns:p14="http://schemas.microsoft.com/office/powerpoint/2010/main" val="652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4113253-A557-4410-BF4B-3E6D8A83DAA2}" type="slidenum">
              <a:rPr lang="en-US" smtClean="0"/>
              <a:pPr/>
              <a:t>13</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000" dirty="0"/>
              <a:t>Before we look at the reasons why you might want to avoid probate, let’s review the positive aspects of probate. &lt;CLICK&gt; For most estates, there’s usually little reason to avoid probate. The actual time and costs involved are modest, and it just doesn’t make sense to plan around it.  And, there are actually a couple of benefits from probate. &lt;CLICK&gt; Because the court supervises the process, you have some assurance that your wishes will be abided by, and, if a family squabble should arise, the court can help settle the matter. &lt;CLICK&gt; Further, probate offers some protection against creditors. As part of the probate process, creditors are notified to make their claims against the estate in a timely manner. If they do not, it becomes much more difficult for them to make their claims later.</a:t>
            </a:r>
          </a:p>
          <a:p>
            <a:pPr eaLnBrk="1" hangingPunct="1"/>
            <a:endParaRPr lang="en-US" sz="1000" dirty="0"/>
          </a:p>
          <a:p>
            <a:pPr eaLnBrk="1" hangingPunct="1"/>
            <a:r>
              <a:rPr lang="en-US" sz="1000" dirty="0"/>
              <a:t>&lt;CLICK&gt;But for some complex estates, probate can be more burdensome, </a:t>
            </a:r>
            <a:r>
              <a:rPr lang="en-US" sz="1000" dirty="0">
                <a:solidFill>
                  <a:srgbClr val="000000"/>
                </a:solidFill>
              </a:rPr>
              <a:t>taking up to two or more years to complete. &lt;CLICK&gt; This could tie up property that your family may need immediately, and also &lt;CLICK&gt; increase the costs that can arise, such as executor fees, attorney fees, and insurance costs.</a:t>
            </a:r>
          </a:p>
          <a:p>
            <a:pPr eaLnBrk="1" hangingPunct="1"/>
            <a:endParaRPr lang="en-US" sz="1000" dirty="0">
              <a:solidFill>
                <a:srgbClr val="000000"/>
              </a:solidFill>
            </a:endParaRPr>
          </a:p>
          <a:p>
            <a:pPr eaLnBrk="1" hangingPunct="1"/>
            <a:r>
              <a:rPr lang="en-US" sz="1000" dirty="0">
                <a:solidFill>
                  <a:srgbClr val="000000"/>
                </a:solidFill>
              </a:rPr>
              <a:t>&lt;CLICK&gt; And, if you have real estate in more than one state, for example if you own a summer home in Maine and a winter home in Florida, your executor will have to file in each state where the property is located. This is referred to as ancillary probate.</a:t>
            </a:r>
          </a:p>
          <a:p>
            <a:pPr eaLnBrk="1" hangingPunct="1"/>
            <a:endParaRPr lang="en-US" sz="1000" dirty="0">
              <a:solidFill>
                <a:srgbClr val="000000"/>
              </a:solidFill>
            </a:endParaRPr>
          </a:p>
          <a:p>
            <a:pPr eaLnBrk="1" hangingPunct="1"/>
            <a:r>
              <a:rPr lang="en-US" sz="1000" dirty="0">
                <a:solidFill>
                  <a:srgbClr val="000000"/>
                </a:solidFill>
              </a:rPr>
              <a:t>&lt;CLICK&gt; Additionally, wills and any other documents submitted for probate become part of the public record, which may be undesirable if you or your family members have privacy concerns.</a:t>
            </a:r>
          </a:p>
          <a:p>
            <a:pPr eaLnBrk="1" hangingPunct="1"/>
            <a:endParaRPr lang="en-US" sz="1000" dirty="0">
              <a:solidFill>
                <a:srgbClr val="000000"/>
              </a:solidFill>
            </a:endParaRP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133977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9DA10B8-2E30-4FBD-9E12-BDD328D35C0F}" type="slidenum">
              <a:rPr lang="en-US" smtClean="0"/>
              <a:pPr/>
              <a:t>14</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If any of these issues are a concern to you, an estate plan can be designed to limit the assets that pass through probate, or to avoid probate altogether.</a:t>
            </a:r>
          </a:p>
          <a:p>
            <a:pPr eaLnBrk="1" hangingPunct="1"/>
            <a:endParaRPr lang="en-US" dirty="0"/>
          </a:p>
          <a:p>
            <a:pPr eaLnBrk="1" hangingPunct="1"/>
            <a:r>
              <a:rPr lang="en-US" dirty="0"/>
              <a:t>The major ways property is passed outside of probate are &lt;CLICK&gt; by owning property jointly with rights of survivorship; &lt;CLICK&gt; by ensuring that beneficiary designation forms are completed for those types of assets that allow them, such as IRAs, retirement plans, and life insurance; &lt;CLICK&gt; by putting property in a trust; and &lt;CLICK&gt; by making lifetime gifts.</a:t>
            </a:r>
          </a:p>
          <a:p>
            <a:pPr eaLnBrk="1" hangingPunct="1"/>
            <a:endParaRPr lang="en-US" dirty="0"/>
          </a:p>
          <a:p>
            <a:pPr eaLnBrk="1" hangingPunct="1"/>
            <a:r>
              <a:rPr lang="en-US" dirty="0"/>
              <a:t>Now, let’s switch gears a little and talk about estate taxes.</a:t>
            </a:r>
          </a:p>
          <a:p>
            <a:pPr eaLnBrk="1" hangingPunct="1"/>
            <a:endParaRPr lang="en-US" dirty="0"/>
          </a:p>
          <a:p>
            <a:pPr eaLnBrk="1" hangingPunct="1"/>
            <a:endParaRPr lang="en-US" dirty="0"/>
          </a:p>
        </p:txBody>
      </p:sp>
    </p:spTree>
    <p:extLst>
      <p:ext uri="{BB962C8B-B14F-4D97-AF65-F5344CB8AC3E}">
        <p14:creationId xmlns:p14="http://schemas.microsoft.com/office/powerpoint/2010/main" val="783815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298557D-EBA1-4002-B1C4-4A7DAF4102C4}" type="slidenum">
              <a:rPr lang="en-US" smtClean="0"/>
              <a:pPr/>
              <a:t>15</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solidFill>
                  <a:srgbClr val="000000"/>
                </a:solidFill>
              </a:rPr>
              <a:t>There are three types of federal taxes that may be imposed when property is transferred from one person to another either during life or at death. Referred to collectively as “transfer taxes,” these taxes are &lt;CLICK&gt; the gift tax, &lt;CLICK&gt; the estate tax, &lt;CLICK&gt; and the generation-skipping transfer tax.</a:t>
            </a:r>
          </a:p>
          <a:p>
            <a:pPr eaLnBrk="1" hangingPunct="1"/>
            <a:endParaRPr lang="en-US" dirty="0">
              <a:solidFill>
                <a:srgbClr val="000000"/>
              </a:solidFill>
            </a:endParaRPr>
          </a:p>
          <a:p>
            <a:pPr eaLnBrk="1" hangingPunct="1"/>
            <a:r>
              <a:rPr lang="en-US" dirty="0">
                <a:solidFill>
                  <a:srgbClr val="000000"/>
                </a:solidFill>
              </a:rPr>
              <a:t>We’re going to discuss transfer taxes on the federal level only, but be aware that &lt;CLICK&gt; the individual states may also impose their own transfer taxes, and they generally affect smaller estates. It’s important for you to get more information on the transfer taxes imposed by your particular state.</a:t>
            </a:r>
          </a:p>
        </p:txBody>
      </p:sp>
    </p:spTree>
    <p:extLst>
      <p:ext uri="{BB962C8B-B14F-4D97-AF65-F5344CB8AC3E}">
        <p14:creationId xmlns:p14="http://schemas.microsoft.com/office/powerpoint/2010/main" val="3034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F34AE8C-ECFE-4C72-8A3E-55D9A2CDA07D}" type="slidenum">
              <a:rPr lang="en-US" smtClean="0"/>
              <a:pPr/>
              <a:t>16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solidFill>
                  <a:srgbClr val="000000"/>
                </a:solidFill>
              </a:rPr>
              <a:t>If you (the donor) transfer property to another person (the donee) during life, the transfer may be subject to gift tax. The reason there’s a gift tax is to prevent individuals from avoiding the estate tax by giving all their property away before they die.</a:t>
            </a:r>
          </a:p>
          <a:p>
            <a:pPr eaLnBrk="1" hangingPunct="1"/>
            <a:endParaRPr lang="en-US" dirty="0">
              <a:solidFill>
                <a:srgbClr val="000000"/>
              </a:solidFill>
            </a:endParaRPr>
          </a:p>
          <a:p>
            <a:pPr eaLnBrk="1" hangingPunct="1"/>
            <a:r>
              <a:rPr lang="en-US" dirty="0">
                <a:solidFill>
                  <a:srgbClr val="000000"/>
                </a:solidFill>
              </a:rPr>
              <a:t>The gift tax doesn’t apply to every lifetime gift, though.</a:t>
            </a:r>
          </a:p>
          <a:p>
            <a:pPr eaLnBrk="1" hangingPunct="1"/>
            <a:endParaRPr lang="en-US" dirty="0">
              <a:solidFill>
                <a:srgbClr val="000000"/>
              </a:solidFill>
            </a:endParaRPr>
          </a:p>
          <a:p>
            <a:pPr eaLnBrk="1" hangingPunct="1"/>
            <a:r>
              <a:rPr lang="en-US" dirty="0">
                <a:solidFill>
                  <a:srgbClr val="000000"/>
                </a:solidFill>
              </a:rPr>
              <a:t>&lt;CLICK&gt; For example, in</a:t>
            </a:r>
            <a:r>
              <a:rPr lang="en-US" baseline="0" dirty="0">
                <a:solidFill>
                  <a:srgbClr val="000000"/>
                </a:solidFill>
              </a:rPr>
              <a:t> 2022</a:t>
            </a:r>
            <a:r>
              <a:rPr lang="en-US" dirty="0">
                <a:solidFill>
                  <a:srgbClr val="000000"/>
                </a:solidFill>
              </a:rPr>
              <a:t>, you can give up to $16,000 to as many individuals as you want gift</a:t>
            </a:r>
            <a:r>
              <a:rPr lang="en-US" baseline="0" dirty="0">
                <a:solidFill>
                  <a:srgbClr val="000000"/>
                </a:solidFill>
              </a:rPr>
              <a:t> tax free under the annual gift tax exclusion</a:t>
            </a:r>
            <a:r>
              <a:rPr lang="en-US" dirty="0">
                <a:solidFill>
                  <a:srgbClr val="000000"/>
                </a:solidFill>
              </a:rPr>
              <a:t>. By the way, that $16,000 figure is for 2022, but the</a:t>
            </a:r>
            <a:r>
              <a:rPr lang="en-US" baseline="0" dirty="0">
                <a:solidFill>
                  <a:srgbClr val="000000"/>
                </a:solidFill>
              </a:rPr>
              <a:t> annual gift tax exclusion is</a:t>
            </a:r>
            <a:r>
              <a:rPr lang="en-US" dirty="0">
                <a:solidFill>
                  <a:srgbClr val="000000"/>
                </a:solidFill>
              </a:rPr>
              <a:t> indexed for inflation, so it may change in future years.</a:t>
            </a:r>
          </a:p>
          <a:p>
            <a:pPr eaLnBrk="1" hangingPunct="1"/>
            <a:endParaRPr lang="en-US" dirty="0">
              <a:solidFill>
                <a:srgbClr val="000000"/>
              </a:solidFill>
            </a:endParaRPr>
          </a:p>
          <a:p>
            <a:pPr eaLnBrk="1" hangingPunct="1"/>
            <a:r>
              <a:rPr lang="en-US" dirty="0">
                <a:solidFill>
                  <a:srgbClr val="000000"/>
                </a:solidFill>
              </a:rPr>
              <a:t>&lt;CLICK&gt;  In addition, each</a:t>
            </a:r>
            <a:r>
              <a:rPr lang="en-US" baseline="0" dirty="0">
                <a:solidFill>
                  <a:srgbClr val="000000"/>
                </a:solidFill>
              </a:rPr>
              <a:t> individual has a lifetime exclusion from all transfers (that’s gifts and your estate) combined. That amount is $12,060,000 in 2022</a:t>
            </a:r>
            <a:r>
              <a:rPr lang="en-US" dirty="0">
                <a:solidFill>
                  <a:srgbClr val="000000"/>
                </a:solidFill>
              </a:rPr>
              <a:t>. </a:t>
            </a:r>
            <a:r>
              <a:rPr lang="en-US" baseline="0" dirty="0">
                <a:solidFill>
                  <a:srgbClr val="000000"/>
                </a:solidFill>
              </a:rPr>
              <a:t> </a:t>
            </a:r>
          </a:p>
          <a:p>
            <a:pPr eaLnBrk="1" hangingPunct="1"/>
            <a:endParaRPr lang="en-US" baseline="0" dirty="0">
              <a:solidFill>
                <a:srgbClr val="000000"/>
              </a:solidFill>
            </a:endParaRPr>
          </a:p>
          <a:p>
            <a:pPr eaLnBrk="1" hangingPunct="1"/>
            <a:r>
              <a:rPr lang="en-US" baseline="0" dirty="0">
                <a:solidFill>
                  <a:srgbClr val="000000"/>
                </a:solidFill>
              </a:rPr>
              <a:t>&lt;CLICK&gt; </a:t>
            </a:r>
            <a:r>
              <a:rPr lang="en-US" dirty="0">
                <a:solidFill>
                  <a:srgbClr val="000000"/>
                </a:solidFill>
              </a:rPr>
              <a:t>That’s the largest exclusion that has ever been allowed</a:t>
            </a:r>
            <a:r>
              <a:rPr lang="en-US" baseline="0" dirty="0">
                <a:solidFill>
                  <a:srgbClr val="000000"/>
                </a:solidFill>
              </a:rPr>
              <a:t> in the history of the federal gift and estate tax.</a:t>
            </a:r>
            <a:endParaRPr lang="en-US" dirty="0">
              <a:solidFill>
                <a:srgbClr val="000000"/>
              </a:solidFill>
            </a:endParaRPr>
          </a:p>
          <a:p>
            <a:pPr eaLnBrk="1" hangingPunct="1"/>
            <a:endParaRPr lang="en-US" dirty="0">
              <a:solidFill>
                <a:srgbClr val="000000"/>
              </a:solidFill>
            </a:endParaRPr>
          </a:p>
          <a:p>
            <a:pPr eaLnBrk="1" hangingPunct="1"/>
            <a:r>
              <a:rPr lang="en-US" dirty="0">
                <a:solidFill>
                  <a:srgbClr val="000000"/>
                </a:solidFill>
              </a:rPr>
              <a:t> </a:t>
            </a:r>
          </a:p>
        </p:txBody>
      </p:sp>
    </p:spTree>
    <p:extLst>
      <p:ext uri="{BB962C8B-B14F-4D97-AF65-F5344CB8AC3E}">
        <p14:creationId xmlns:p14="http://schemas.microsoft.com/office/powerpoint/2010/main" val="121105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DC9ED7A-0596-4158-BAFC-748759A86342}" type="slidenum">
              <a:rPr lang="en-US" smtClean="0"/>
              <a:pPr/>
              <a:t>17</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000" dirty="0">
                <a:solidFill>
                  <a:srgbClr val="000000"/>
                </a:solidFill>
              </a:rPr>
              <a:t>When property is transferred at death, it is generally subject to estate tax. This is true whether or not the property goes through probate. For example, even though funds in an IRA pass by virtue of a beneficiary designation, the funds are still potentially subject to estate tax.</a:t>
            </a:r>
          </a:p>
          <a:p>
            <a:pPr eaLnBrk="1" hangingPunct="1"/>
            <a:endParaRPr lang="en-US" sz="1000" dirty="0">
              <a:solidFill>
                <a:srgbClr val="000000"/>
              </a:solidFill>
            </a:endParaRPr>
          </a:p>
          <a:p>
            <a:pPr eaLnBrk="1" hangingPunct="1"/>
            <a:r>
              <a:rPr lang="en-US" sz="1000" dirty="0">
                <a:solidFill>
                  <a:srgbClr val="000000"/>
                </a:solidFill>
              </a:rPr>
              <a:t>As with the gift tax, there are exceptions to the estate tax. &lt;CLICK&gt; For example, property that you leave to your spouse will generally not be subject to estate tax because there’s a full deduction allowed for marital transfers. A similar deduction is available for property left to a charity.</a:t>
            </a:r>
          </a:p>
          <a:p>
            <a:pPr eaLnBrk="1" hangingPunct="1"/>
            <a:endParaRPr lang="en-US" sz="1000" dirty="0">
              <a:solidFill>
                <a:srgbClr val="000000"/>
              </a:solidFill>
            </a:endParaRPr>
          </a:p>
          <a:p>
            <a:pPr eaLnBrk="1" hangingPunct="1"/>
            <a:r>
              <a:rPr lang="en-US" sz="1000" dirty="0"/>
              <a:t>&lt;CLICK&gt; In addition, as discussed on the previous slide, </a:t>
            </a:r>
            <a:r>
              <a:rPr lang="en-US" sz="1000" dirty="0">
                <a:solidFill>
                  <a:srgbClr val="000000"/>
                </a:solidFill>
              </a:rPr>
              <a:t>each individual has a lifetime exclusion from gifts and estate tax combined. That amount is $12,060,000 in 2022. </a:t>
            </a:r>
            <a:r>
              <a:rPr lang="en-US" sz="1000" dirty="0"/>
              <a:t>To be clear, &lt;CLICK&gt; there is one $12,060,000 exclusion that covers both gifts and estates. So, any portion of the exclusion you use for gifts will not be available for your estate.</a:t>
            </a:r>
          </a:p>
          <a:p>
            <a:pPr eaLnBrk="1" hangingPunct="1"/>
            <a:endParaRPr lang="en-US" sz="1000" dirty="0"/>
          </a:p>
          <a:p>
            <a:pPr eaLnBrk="1" hangingPunct="1"/>
            <a:endParaRPr lang="en-US" sz="1000" dirty="0"/>
          </a:p>
          <a:p>
            <a:pPr eaLnBrk="1" hangingPunct="1"/>
            <a:endParaRPr lang="en-US" sz="1000" dirty="0">
              <a:solidFill>
                <a:srgbClr val="000000"/>
              </a:solidFill>
            </a:endParaRPr>
          </a:p>
        </p:txBody>
      </p:sp>
    </p:spTree>
    <p:extLst>
      <p:ext uri="{BB962C8B-B14F-4D97-AF65-F5344CB8AC3E}">
        <p14:creationId xmlns:p14="http://schemas.microsoft.com/office/powerpoint/2010/main" val="179545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new feature of the</a:t>
            </a:r>
            <a:r>
              <a:rPr lang="en-US" baseline="0" dirty="0"/>
              <a:t> lifetime exclusion that is potentially very important to married couples. &lt;CLICK&gt; The exclusion is portable. That means that any portion of the exclusion that is not used by a deceased spouse can be transferred to the surviving spouse. In prior years, that was not the case, so married couples with larger estates had to do what is referred to as bypass planning, typically using a trust. But for 2011 and later years, such planning will not be necessary for transfer tax purposes, although there are other good reasons to use a bypass trust, but that is more than we want to discuss today. Suffice it to say that &lt;CLICK&gt;together, a married couple can pass along $24,120,000 tax free as long as the estate of the deceased spouse makes the proper election on the estate tax return.</a:t>
            </a:r>
          </a:p>
          <a:p>
            <a:endParaRPr lang="en-US" baseline="0" dirty="0"/>
          </a:p>
        </p:txBody>
      </p:sp>
      <p:sp>
        <p:nvSpPr>
          <p:cNvPr id="4" name="Slide Number Placeholder 3"/>
          <p:cNvSpPr>
            <a:spLocks noGrp="1"/>
          </p:cNvSpPr>
          <p:nvPr>
            <p:ph type="sldNum" sz="quarter" idx="10"/>
          </p:nvPr>
        </p:nvSpPr>
        <p:spPr/>
        <p:txBody>
          <a:bodyPr/>
          <a:lstStyle/>
          <a:p>
            <a:pPr>
              <a:defRPr/>
            </a:pPr>
            <a:fld id="{74766F72-B184-446E-A0EA-C127CD0627AF}" type="slidenum">
              <a:rPr lang="en-US" smtClean="0"/>
              <a:pPr>
                <a:defRPr/>
              </a:pPr>
              <a:t>18</a:t>
            </a:fld>
            <a:endParaRPr lang="en-US" dirty="0"/>
          </a:p>
        </p:txBody>
      </p:sp>
    </p:spTree>
    <p:extLst>
      <p:ext uri="{BB962C8B-B14F-4D97-AF65-F5344CB8AC3E}">
        <p14:creationId xmlns:p14="http://schemas.microsoft.com/office/powerpoint/2010/main" val="2310123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B5427A-F0F3-4723-B02C-5C5291DE75C7}" type="slidenum">
              <a:rPr lang="en-US" smtClean="0"/>
              <a:pPr/>
              <a:t>19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solidFill>
                  <a:srgbClr val="000000"/>
                </a:solidFill>
              </a:rPr>
              <a:t>The third piece of the transfer tax system that we need to mention is the generation-skipping transfer (GST) tax.</a:t>
            </a:r>
          </a:p>
          <a:p>
            <a:pPr eaLnBrk="1" hangingPunct="1"/>
            <a:endParaRPr lang="en-US" dirty="0">
              <a:solidFill>
                <a:srgbClr val="000000"/>
              </a:solidFill>
            </a:endParaRPr>
          </a:p>
          <a:p>
            <a:pPr eaLnBrk="1" hangingPunct="1"/>
            <a:r>
              <a:rPr lang="en-US" dirty="0">
                <a:solidFill>
                  <a:srgbClr val="000000"/>
                </a:solidFill>
              </a:rPr>
              <a:t>In the world of estate planning, someone who is more than one generation below you, for example a grandchild or great grandchild, is referred to as a “skip” person.  If property is transferred, either during life or at death, to a skip person, then the transfer is subject to generation-skipping transfer tax, which is imposed in addition to gift tax or estate tax. The reason there’s a generation-skipping transfer tax is to prevent individuals from avoiding estate tax on the intermediate (the skipped) generation.</a:t>
            </a:r>
          </a:p>
          <a:p>
            <a:pPr eaLnBrk="1" hangingPunct="1"/>
            <a:endParaRPr lang="en-US" dirty="0">
              <a:solidFill>
                <a:srgbClr val="000000"/>
              </a:solidFill>
            </a:endParaRPr>
          </a:p>
          <a:p>
            <a:pPr eaLnBrk="1" hangingPunct="1"/>
            <a:r>
              <a:rPr lang="en-US" dirty="0"/>
              <a:t>Because the generation-skipping transfer tax is a separate tax, you get a separate exemption. &lt;CLICK&gt; The exemption for generation-skipping transfer tax purposes is $12,060,000 in 2022</a:t>
            </a:r>
            <a:r>
              <a:rPr lang="en-US" baseline="0" dirty="0"/>
              <a:t>. </a:t>
            </a:r>
          </a:p>
          <a:p>
            <a:pPr eaLnBrk="1" hangingPunct="1"/>
            <a:endParaRPr lang="en-US" baseline="0" dirty="0"/>
          </a:p>
          <a:p>
            <a:pPr eaLnBrk="1" hangingPunct="1"/>
            <a:r>
              <a:rPr lang="en-US" baseline="0" dirty="0"/>
              <a:t>&lt;CLICK&gt; Unlike the gift and estate tax exclusion, the GST tax exemption is not portable.</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95921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2C4C665-C82A-4C8D-9F2E-8F6897A524FA}" type="slidenum">
              <a:rPr lang="en-US" smtClean="0"/>
              <a:pPr/>
              <a:t>20</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Some key tax figures are adjusted each</a:t>
            </a:r>
            <a:r>
              <a:rPr lang="en-US" baseline="0" dirty="0"/>
              <a:t> year for inflation</a:t>
            </a:r>
            <a:r>
              <a:rPr lang="en-US" dirty="0"/>
              <a:t>. You can see here how the exclusion and exemption amounts have changed</a:t>
            </a:r>
            <a:r>
              <a:rPr lang="en-US" baseline="0" dirty="0"/>
              <a:t>.</a:t>
            </a:r>
          </a:p>
          <a:p>
            <a:pPr eaLnBrk="1" hangingPunct="1"/>
            <a:endParaRPr lang="en-US" baseline="0" dirty="0"/>
          </a:p>
          <a:p>
            <a:pPr eaLnBrk="1" hangingPunct="1"/>
            <a:r>
              <a:rPr lang="en-US" baseline="0" dirty="0"/>
              <a:t>The Tax Cuts and Jobs Act, signed into law in December 2017, doubled the gift and estate tax exclusion amount and the GST tax exemption to $11,180,000 in 2018. The amounts are $12,060,000 for 2022. After 2025, they are scheduled to revert to pre-2018 levels and cut by about one-half.</a:t>
            </a:r>
            <a:endParaRPr lang="en-US" dirty="0"/>
          </a:p>
          <a:p>
            <a:pPr eaLnBrk="1" hangingPunct="1"/>
            <a:endParaRPr lang="en-US" baseline="0" dirty="0"/>
          </a:p>
          <a:p>
            <a:pPr eaLnBrk="1" hangingPunct="1"/>
            <a:r>
              <a:rPr lang="en-US" baseline="0" dirty="0"/>
              <a:t>If your estate is larger than the exclusion or exemption, you may want to do some estate planning to minimize the potential impact of transfer taxes.</a:t>
            </a: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74004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53F30F5-42DD-4EFE-823C-EF8EB64E0B26}" type="slidenum">
              <a:rPr lang="en-US" smtClean="0"/>
              <a:pPr/>
              <a:t>3</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t>What is an estate plan? Simply put, it’s a map of how you want your personal and financial affairs to be handled in case of incapacity or death, and the subsequent implementation of the strategies that will fulfill those objectives. </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82603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FE13C68-C1CF-4CEE-B93F-EAAE87C9BA78}" type="slidenum">
              <a:rPr lang="en-US" smtClean="0"/>
              <a:pPr/>
              <a:t>21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000" dirty="0"/>
              <a:t>Making gifts during one’s life is a common estate planning strategy that can also serve to minimize transfer taxes. In fact, transferring property to your heirs during your lifetime has certain advantages over waiting until you die.</a:t>
            </a:r>
          </a:p>
          <a:p>
            <a:pPr eaLnBrk="1" hangingPunct="1"/>
            <a:endParaRPr lang="en-US" sz="1000" dirty="0"/>
          </a:p>
          <a:p>
            <a:pPr eaLnBrk="1" hangingPunct="1"/>
            <a:r>
              <a:rPr lang="en-US" sz="1000" dirty="0"/>
              <a:t>For one thing, when you make lifetime gifts, you have the satisfaction of seeing the recipients enjoy your gifts. &lt;CLICK&gt; For many people, though, gifting is used to minimize transfer taxes. As I mentioned earlier, one way to do this is to take advantage of the annual gift tax exclusion, which lets you give up to $16,000 to as many individuals as you want gift tax free in 2022. And there are several other gift tax exclusions and deductions that you can take advantage of.</a:t>
            </a:r>
          </a:p>
          <a:p>
            <a:pPr eaLnBrk="1" hangingPunct="1"/>
            <a:endParaRPr lang="en-US" sz="1000" dirty="0"/>
          </a:p>
          <a:p>
            <a:pPr eaLnBrk="1" hangingPunct="1"/>
            <a:r>
              <a:rPr lang="en-US" sz="1000" dirty="0"/>
              <a:t>&lt;CLICK&gt; In addition, when you gift property that is expected to appreciate in value, you remove the future appreciation from your taxable estate.</a:t>
            </a:r>
          </a:p>
          <a:p>
            <a:pPr eaLnBrk="1" hangingPunct="1"/>
            <a:endParaRPr lang="en-US" sz="1000" dirty="0"/>
          </a:p>
          <a:p>
            <a:pPr eaLnBrk="1" hangingPunct="1"/>
            <a:r>
              <a:rPr lang="en-US" sz="1000" dirty="0"/>
              <a:t>&lt;CLICK&gt; There is one tradeoff to lifetime gifting, though. Generally, if you give property during your life, your basis in the property for federal income tax purposes is carried over to the person who receives the gift.  So, if you give your $1 million home that you purchased for $50,000 to your brother, your $50,000 basis carries over to your brother — if he sells the house immediately, income tax will be due on the resulting gain.</a:t>
            </a:r>
          </a:p>
          <a:p>
            <a:pPr eaLnBrk="1" hangingPunct="1"/>
            <a:endParaRPr lang="en-US" sz="1000" dirty="0"/>
          </a:p>
          <a:p>
            <a:pPr eaLnBrk="1" hangingPunct="1"/>
            <a:r>
              <a:rPr lang="en-US" sz="1000" dirty="0"/>
              <a:t>In contrast, if you leave property to your heirs at death, they get a “stepped-up” (or “stepped-down”) basis in the property equal to the property’s fair market value at the time of your death. So, if the home that you purchased for $50,000 is worth $1 million when you die, your heirs get the property with a basis of $1 million.  If they then sell the home for $1 million, they pay no federal income tax. </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198655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E50961D-327D-4562-9540-281398CC8B38}" type="slidenum">
              <a:rPr lang="en-US" smtClean="0"/>
              <a:pPr/>
              <a:t>22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Remember that the annual gift tax exclusion lets you give $16,000 to as many individuals as you want gift tax free in 2022. If you and your spouse make gifts together, you can double that amount and give $32,000 to as many individuals as you want. </a:t>
            </a:r>
          </a:p>
          <a:p>
            <a:pPr eaLnBrk="1" hangingPunct="1"/>
            <a:endParaRPr lang="en-US" dirty="0"/>
          </a:p>
          <a:p>
            <a:pPr eaLnBrk="1" hangingPunct="1"/>
            <a:r>
              <a:rPr lang="en-US" dirty="0"/>
              <a:t>&lt;CLICK&gt; If you’re contributing to a child or grandchild’s Section 529 plan, a type of tax-deferred college savings plan, you can give $80,000 in 2022 gift tax free, though you will have to report the gift over a period of five years. If you and your spouse contribute together, this amount is $160,000.</a:t>
            </a:r>
          </a:p>
          <a:p>
            <a:pPr eaLnBrk="1" hangingPunct="1"/>
            <a:endParaRPr lang="en-US" dirty="0"/>
          </a:p>
          <a:p>
            <a:pPr eaLnBrk="1" hangingPunct="1"/>
            <a:r>
              <a:rPr lang="en-US" dirty="0"/>
              <a:t>Certain conditions apply in each case. Be aware that, if you should die during the five-year</a:t>
            </a:r>
            <a:r>
              <a:rPr lang="en-US" baseline="0" dirty="0"/>
              <a:t> period, a pro rata share of the gift will be included in your estate for estate tax purposes.</a:t>
            </a:r>
            <a:r>
              <a:rPr lang="en-US" dirty="0"/>
              <a:t> Also be aware that the $16,000 figure is indexed for inflation, so this amount may rise or fall in future years. </a:t>
            </a:r>
          </a:p>
          <a:p>
            <a:pPr eaLnBrk="1" hangingPunct="1"/>
            <a:endParaRPr lang="en-US" dirty="0"/>
          </a:p>
          <a:p>
            <a:pPr eaLnBrk="1" hangingPunct="1"/>
            <a:r>
              <a:rPr lang="en-US" dirty="0"/>
              <a:t>&lt;CLICK&gt; In addition, there’s no gift tax imposed on any amounts paid directly to an educational institution for an individual’s tuition. &lt;CLICK&gt; There’s also no gift tax imposed on any amounts paid directly to a medical care provider for an individual’s medical care, including payments for health insurance premiums.</a:t>
            </a:r>
          </a:p>
          <a:p>
            <a:pPr eaLnBrk="1" hangingPunct="1"/>
            <a:endParaRPr lang="en-US" dirty="0"/>
          </a:p>
        </p:txBody>
      </p:sp>
    </p:spTree>
    <p:extLst>
      <p:ext uri="{BB962C8B-B14F-4D97-AF65-F5344CB8AC3E}">
        <p14:creationId xmlns:p14="http://schemas.microsoft.com/office/powerpoint/2010/main" val="218002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7376C1B-DB3A-4D6A-ACAF-45F3C97B0724}" type="slidenum">
              <a:rPr lang="en-US" smtClean="0"/>
              <a:pPr/>
              <a:t>23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If you aren’t inclined to make outright gifts, you might consider using a trust. A trust is a common and versatile estate planning tool. We’ve already seen that a trust can play a role in planning for incapacity, and in avoiding probate. In addition, you may want to use a trust as part of an overall strategy to minimize transfer taxes, to have certain property managed by a professional, and to provide for minor children, elderly parents, and other beneficiaries. And, certain trusts can be established to protect your assets from future creditors. Most importantly, though, trusts can provide a means to administer property on an ongoing basis according to your wishes, allowing you to maintain a degree of control after property is placed in the trust, even after your death. </a:t>
            </a:r>
          </a:p>
        </p:txBody>
      </p:sp>
    </p:spTree>
    <p:extLst>
      <p:ext uri="{BB962C8B-B14F-4D97-AF65-F5344CB8AC3E}">
        <p14:creationId xmlns:p14="http://schemas.microsoft.com/office/powerpoint/2010/main" val="268092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A622DDC-81FC-46AC-B5D5-2E57CCF29ACF}" type="slidenum">
              <a:rPr lang="en-US" smtClean="0"/>
              <a:pPr/>
              <a:t>24</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z="1000" dirty="0">
                <a:solidFill>
                  <a:srgbClr val="000000"/>
                </a:solidFill>
                <a:cs typeface="Arial" charset="0"/>
              </a:rPr>
              <a:t>A trust is a legal entity where someone, who’s called the grantor, arranges with another person, who’s called the trustee, to hold property for the benefit of a third party, who’s called the beneficiary. The grantor names the beneficiary and trustee, and establishes the rules the trustee must follow in a document known as a trust agreement. </a:t>
            </a:r>
          </a:p>
          <a:p>
            <a:pPr eaLnBrk="1" hangingPunct="1"/>
            <a:endParaRPr lang="en-US" sz="1000" dirty="0">
              <a:solidFill>
                <a:srgbClr val="000000"/>
              </a:solidFill>
              <a:cs typeface="Arial" charset="0"/>
            </a:endParaRPr>
          </a:p>
          <a:p>
            <a:pPr eaLnBrk="1" hangingPunct="1"/>
            <a:r>
              <a:rPr lang="en-US" sz="1000" dirty="0">
                <a:solidFill>
                  <a:srgbClr val="000000"/>
                </a:solidFill>
                <a:cs typeface="Arial" charset="0"/>
              </a:rPr>
              <a:t>When you create a trust, you split the ownership of the trust property — legal ownership goes to the trustee and beneficial ownership goes to the beneficiary. That means that the trustee is legally responsible for managing the property according to the trust rules, and that the beneficiary receives the financial benefits, such as income, principal, and use of and enjoyment from the trust property.</a:t>
            </a:r>
          </a:p>
          <a:p>
            <a:pPr eaLnBrk="1" hangingPunct="1"/>
            <a:endParaRPr lang="en-US" sz="1000" dirty="0">
              <a:solidFill>
                <a:srgbClr val="000000"/>
              </a:solidFill>
              <a:cs typeface="Arial" charset="0"/>
            </a:endParaRPr>
          </a:p>
          <a:p>
            <a:pPr eaLnBrk="1" hangingPunct="1"/>
            <a:r>
              <a:rPr lang="en-US" sz="1000" dirty="0"/>
              <a:t>A trust that you create while you’re alive is referred to as a living (or “inter vivos”) trust. A trust that is created upon your death (for example, under the terms of your will) is referred to as a testamentary trust. </a:t>
            </a:r>
          </a:p>
          <a:p>
            <a:pPr eaLnBrk="1" hangingPunct="1"/>
            <a:endParaRPr lang="en-US" sz="1000" dirty="0"/>
          </a:p>
          <a:p>
            <a:pPr eaLnBrk="1" hangingPunct="1"/>
            <a:r>
              <a:rPr lang="en-US" sz="1000" dirty="0"/>
              <a:t>If you have the right to change or end the trust anytime you want to, the trust is described as a revocable trust. If the trust cannot be changed or revoked, the trust is described as an irrevocable trust. A revocable trust generally becomes irrevocable when you die, since you’re no longer around to change or revoke it.</a:t>
            </a:r>
          </a:p>
          <a:p>
            <a:pPr eaLnBrk="1" hangingPunct="1"/>
            <a:endParaRPr lang="en-US" sz="1000" dirty="0"/>
          </a:p>
          <a:p>
            <a:pPr eaLnBrk="1" hangingPunct="1"/>
            <a:r>
              <a:rPr lang="en-US" sz="1000" dirty="0">
                <a:solidFill>
                  <a:srgbClr val="000000"/>
                </a:solidFill>
                <a:cs typeface="Arial" charset="0"/>
              </a:rPr>
              <a:t>While we won’t go into great detail, revocable trusts are commonly used to plan for incapacity, and avoid probate. A trust avoids probate because the trust agreement itself determines what happens to the trust property upon your death. Irrevocable trusts, on the other hand, are commonly used for transfer tax planning and creditor protection.</a:t>
            </a:r>
          </a:p>
          <a:p>
            <a:pPr eaLnBrk="1" hangingPunct="1"/>
            <a:endParaRPr lang="en-US" sz="1000" dirty="0">
              <a:solidFill>
                <a:srgbClr val="000000"/>
              </a:solidFill>
              <a:cs typeface="Arial" charset="0"/>
            </a:endParaRPr>
          </a:p>
          <a:p>
            <a:pPr eaLnBrk="1" hangingPunct="1"/>
            <a:endParaRPr lang="en-US" sz="1000" dirty="0"/>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38633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F4BFD58-438E-4F28-BD6F-0DA6F2BB4807}" type="slidenum">
              <a:rPr lang="en-US" smtClean="0"/>
              <a:pPr/>
              <a:t>25</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000" dirty="0"/>
              <a:t>Life insurance plays a part in almost everyone’s estate plan in one way or another. For example, if you otherwise have a small or modest estate, life insurance can be used to actually create an estate. In other words, the life insurance proceeds will be the primary financial resource for your surviving family members, at least until they are able to access other financial resources. Life insurance can also be used to provide liquidity for your estate. That is, the life insurance proceeds will provide the cash your survivors need to pay final expenses, outstanding debts, and taxes. For example, you may have physical assets, such as a home, retirement plan, and some investments, that you do not want to be liquidated, but rather left intact for your surviving spouse. And life insurance can play many other roles as well, such as creating a bequest to a charity, or providing funds for your child’s college education.</a:t>
            </a:r>
          </a:p>
          <a:p>
            <a:pPr eaLnBrk="1" hangingPunct="1"/>
            <a:endParaRPr lang="en-US" sz="1000" dirty="0"/>
          </a:p>
          <a:p>
            <a:pPr eaLnBrk="1" hangingPunct="1"/>
            <a:r>
              <a:rPr lang="en-US" sz="1000" dirty="0"/>
              <a:t>You need to be aware, however, that the general rule is that life insurance proceeds will be included in your estate for estate tax purposes. Now, recall that in the beginning of this presentation, I made clear that we’re only talking about taxes on the federal level here, and the situation may be different on the state level. Recall, also, that I said that $12,060,000 is effectively excluded from estate tax in 2022. So, if your total estate, including the proceeds from your life insurance, is equal to or less than $12,060,000, you have no worries. But, if your total estate is more than $12,060,000, then some of those life insurance proceeds may have to go to pay estate tax.</a:t>
            </a:r>
          </a:p>
          <a:p>
            <a:pPr eaLnBrk="1" hangingPunct="1"/>
            <a:endParaRPr lang="en-US" sz="1000" dirty="0"/>
          </a:p>
          <a:p>
            <a:pPr eaLnBrk="1" hangingPunct="1"/>
            <a:r>
              <a:rPr lang="en-US" sz="1000" dirty="0"/>
              <a:t>Although the general rule is that life insurance proceeds are included in your estate for estate tax purposes, an estate plan can be structured to exclude life insurance proceeds from your taxable estate. The key issue is the ownership of the life insurance policy.</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3492279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AB5A078-E0B9-4795-907E-CDA02742297F}" type="slidenum">
              <a:rPr lang="en-US" smtClean="0"/>
              <a:pPr/>
              <a:t>26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A common strategy to avoid estate tax on life insurance uses a trust to own and hold the life insurance policy. Such a trust is commonly referred to as an irrevocable life insurance trust, or “ILIT.” If the ILIT owns the life insurance policy, the proceeds of the policy will not be included in your estate for estate tax purposes. However, this is only true if the strategy is correctly implemented. Ultimately, you’ll need to work with an experienced estate planning attorney if this strategy is of interest to you.</a:t>
            </a:r>
          </a:p>
          <a:p>
            <a:pPr eaLnBrk="1" hangingPunct="1"/>
            <a:endParaRPr lang="en-US" dirty="0"/>
          </a:p>
          <a:p>
            <a:pPr eaLnBrk="1" hangingPunct="1"/>
            <a:r>
              <a:rPr lang="en-US" dirty="0"/>
              <a:t>But let me give you a basic idea of how an ILIT can work. &lt;CLICK&gt; You create an irrevocable trust, name someone as trustee, and name beneficiaries. The trustee &lt;CLICK&gt; buys a new life insurance policy on your life. The ILIT owns the policy. &lt;CLICK&gt; You make cash gifts to the ILIT. &lt;CLICK&gt; The trustee notifies the beneficiaries as you make the cash gifts. The beneficiaries have a limited window of time during which they have a technical right to withdraw your cash gift, but they don’t, since withdrawing the gifts would defeat the purpose of the trust. &lt;CLICK&gt; As the withdrawal periods elapse, the trustee uses the cash gifts to pay the premiums on the policy to the insurance company.</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67796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8C1DE70-59ED-4B82-8808-12E3EE8A9441}" type="slidenum">
              <a:rPr lang="en-US" smtClean="0"/>
              <a:pPr/>
              <a:t>27</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At your death, &lt;CLICK&gt; the ILIT receives the proceeds of the life insurance policy. &lt;CLICK&gt; If properly implemented, no estate tax is due on the life insurance proceeds, &lt;CLICK&gt; and the funds are distributed according to the terms of the trust. &lt;CLICK&gt; The beneficiaries of the ILIT receive funds free from estate tax.</a:t>
            </a:r>
          </a:p>
          <a:p>
            <a:pPr eaLnBrk="1" hangingPunct="1"/>
            <a:endParaRPr lang="en-US" dirty="0"/>
          </a:p>
          <a:p>
            <a:pPr eaLnBrk="1" hangingPunct="1"/>
            <a:r>
              <a:rPr lang="en-US" dirty="0"/>
              <a:t>Like most trusts, irrevocable life insurance trusts are a more advanced estate planning strategy, and I’ve just attempted to give you a very basic understanding of how they might apply to your situation. If you are interested in learning more, I’d be happy to provide you with additional information.</a:t>
            </a:r>
          </a:p>
        </p:txBody>
      </p:sp>
    </p:spTree>
    <p:extLst>
      <p:ext uri="{BB962C8B-B14F-4D97-AF65-F5344CB8AC3E}">
        <p14:creationId xmlns:p14="http://schemas.microsoft.com/office/powerpoint/2010/main" val="3440072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5E98FEA-5C00-46A1-9730-6BCFD236829B}" type="slidenum">
              <a:rPr lang="en-US" smtClean="0"/>
              <a:pPr/>
              <a:t>28</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As we wrap up, take a moment and ask yourself these questions:</a:t>
            </a:r>
          </a:p>
          <a:p>
            <a:pPr eaLnBrk="1" hangingPunct="1">
              <a:buFontTx/>
              <a:buChar char="•"/>
            </a:pPr>
            <a:r>
              <a:rPr lang="en-US" dirty="0"/>
              <a:t>Do you have a plan in place for incapacity?</a:t>
            </a:r>
          </a:p>
          <a:p>
            <a:pPr eaLnBrk="1" hangingPunct="1">
              <a:buFontTx/>
              <a:buChar char="•"/>
            </a:pPr>
            <a:r>
              <a:rPr lang="en-US" dirty="0"/>
              <a:t>Do you have a will?</a:t>
            </a:r>
          </a:p>
          <a:p>
            <a:pPr eaLnBrk="1" hangingPunct="1">
              <a:buFontTx/>
              <a:buChar char="•"/>
            </a:pPr>
            <a:endParaRPr lang="en-US" dirty="0"/>
          </a:p>
          <a:p>
            <a:pPr eaLnBrk="1" hangingPunct="1"/>
            <a:r>
              <a:rPr lang="en-US" dirty="0"/>
              <a:t>If the answer to either question is no, there’s really no time to waste — you need to address these issues as soon as possible.</a:t>
            </a:r>
          </a:p>
          <a:p>
            <a:pPr eaLnBrk="1" hangingPunct="1"/>
            <a:endParaRPr lang="en-US" dirty="0"/>
          </a:p>
          <a:p>
            <a:pPr eaLnBrk="1" hangingPunct="1"/>
            <a:r>
              <a:rPr lang="en-US" dirty="0"/>
              <a:t>Ask yourself as well if transfer</a:t>
            </a:r>
            <a:r>
              <a:rPr lang="en-US" baseline="0" dirty="0"/>
              <a:t> </a:t>
            </a:r>
            <a:r>
              <a:rPr lang="en-US" dirty="0"/>
              <a:t>taxes are an issue for you. If you died today, would your total estate, including your home and life insurance, exceed the federal exclusion of $12,060,000 or your state’s exemption limit, which may be less?</a:t>
            </a:r>
          </a:p>
          <a:p>
            <a:pPr eaLnBrk="1" hangingPunct="1"/>
            <a:endParaRPr lang="en-US" dirty="0"/>
          </a:p>
          <a:p>
            <a:pPr eaLnBrk="1" hangingPunct="1"/>
            <a:r>
              <a:rPr lang="en-US" dirty="0"/>
              <a:t>Finally, even if you have an estate plan, does it reflect your current wishes and circumstances?</a:t>
            </a:r>
          </a:p>
          <a:p>
            <a:pPr eaLnBrk="1" hangingPunct="1"/>
            <a:endParaRPr lang="en-US" dirty="0"/>
          </a:p>
        </p:txBody>
      </p:sp>
    </p:spTree>
    <p:extLst>
      <p:ext uri="{BB962C8B-B14F-4D97-AF65-F5344CB8AC3E}">
        <p14:creationId xmlns:p14="http://schemas.microsoft.com/office/powerpoint/2010/main" val="4055173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Small steps can enhance your financial life one day at a time. Questions are always welcome.</a:t>
            </a:r>
          </a:p>
        </p:txBody>
      </p:sp>
    </p:spTree>
    <p:extLst>
      <p:ext uri="{BB962C8B-B14F-4D97-AF65-F5344CB8AC3E}">
        <p14:creationId xmlns:p14="http://schemas.microsoft.com/office/powerpoint/2010/main" val="331543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4BA4F75-1D6F-4343-A4E9-2DE7042586B0}" type="slidenum">
              <a:rPr lang="en-US" smtClean="0"/>
              <a:pPr/>
              <a:t>4</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90000"/>
              </a:lnSpc>
            </a:pPr>
            <a:r>
              <a:rPr lang="en-US" sz="1000" dirty="0">
                <a:solidFill>
                  <a:srgbClr val="000000"/>
                </a:solidFill>
                <a:cs typeface="Arial" charset="0"/>
              </a:rPr>
              <a:t>Who needs an estate plan? Chances are, you do. You may think that estate planning is just for the wealthy, but it’s not.  In fact, an estate plan may actually be more important if you have a smaller estate, because your final expenses will have a much greater impact on your estate and there’s a much greater possibility that your loved ones could suffer from a lack of financial resources. The fact is, without an estate plan, you can’t control what happens to your property if you die or become incapacitated.</a:t>
            </a:r>
          </a:p>
          <a:p>
            <a:pPr eaLnBrk="1" hangingPunct="1">
              <a:lnSpc>
                <a:spcPct val="90000"/>
              </a:lnSpc>
            </a:pPr>
            <a:endParaRPr lang="en-US" sz="1000" dirty="0">
              <a:solidFill>
                <a:srgbClr val="000000"/>
              </a:solidFill>
              <a:cs typeface="Arial" charset="0"/>
            </a:endParaRPr>
          </a:p>
          <a:p>
            <a:pPr eaLnBrk="1" hangingPunct="1">
              <a:lnSpc>
                <a:spcPct val="90000"/>
              </a:lnSpc>
            </a:pPr>
            <a:r>
              <a:rPr lang="en-US" sz="1000" dirty="0">
                <a:solidFill>
                  <a:srgbClr val="000000"/>
                </a:solidFill>
                <a:cs typeface="Arial" charset="0"/>
              </a:rPr>
              <a:t>Generally, people create estate plans because they want that control. They also want to make sure that their wishes are clear in order to avoid  family disputes. In addition, they care about preserving their property for their loved ones and want to make sure that their loved ones are properly provided for. </a:t>
            </a:r>
          </a:p>
          <a:p>
            <a:pPr eaLnBrk="1" hangingPunct="1">
              <a:lnSpc>
                <a:spcPct val="90000"/>
              </a:lnSpc>
            </a:pPr>
            <a:endParaRPr lang="en-US" sz="1000" dirty="0">
              <a:solidFill>
                <a:srgbClr val="000000"/>
              </a:solidFill>
              <a:cs typeface="Arial" charset="0"/>
            </a:endParaRPr>
          </a:p>
          <a:p>
            <a:pPr eaLnBrk="1" hangingPunct="1">
              <a:lnSpc>
                <a:spcPct val="90000"/>
              </a:lnSpc>
            </a:pPr>
            <a:r>
              <a:rPr lang="en-US" sz="1000" dirty="0">
                <a:solidFill>
                  <a:srgbClr val="000000"/>
                </a:solidFill>
                <a:cs typeface="Arial" charset="0"/>
              </a:rPr>
              <a:t>&lt;CLICK&gt; An estate plan is especially important if:</a:t>
            </a:r>
          </a:p>
          <a:p>
            <a:pPr eaLnBrk="1" hangingPunct="1">
              <a:lnSpc>
                <a:spcPct val="90000"/>
              </a:lnSpc>
              <a:buFontTx/>
              <a:buChar char="•"/>
            </a:pPr>
            <a:r>
              <a:rPr lang="en-US" sz="1000" dirty="0">
                <a:solidFill>
                  <a:srgbClr val="000000"/>
                </a:solidFill>
                <a:cs typeface="Arial" charset="0"/>
              </a:rPr>
              <a:t>&lt;CLICK&gt;Your spouse isn’t comfortable with financial matters.</a:t>
            </a:r>
          </a:p>
          <a:p>
            <a:pPr eaLnBrk="1" hangingPunct="1">
              <a:lnSpc>
                <a:spcPct val="90000"/>
              </a:lnSpc>
              <a:buFontTx/>
              <a:buChar char="•"/>
            </a:pPr>
            <a:r>
              <a:rPr lang="en-US" sz="1000" dirty="0">
                <a:solidFill>
                  <a:srgbClr val="000000"/>
                </a:solidFill>
                <a:cs typeface="Arial" charset="0"/>
              </a:rPr>
              <a:t>&lt;CLICK&gt;You have young children who would need a guardian.</a:t>
            </a:r>
          </a:p>
          <a:p>
            <a:pPr eaLnBrk="1" hangingPunct="1">
              <a:lnSpc>
                <a:spcPct val="90000"/>
              </a:lnSpc>
              <a:buFontTx/>
              <a:buChar char="•"/>
            </a:pPr>
            <a:r>
              <a:rPr lang="en-US" sz="1000" dirty="0">
                <a:solidFill>
                  <a:srgbClr val="000000"/>
                </a:solidFill>
                <a:cs typeface="Arial" charset="0"/>
              </a:rPr>
              <a:t>&lt;CLICK&gt; You have an estate that will be impacted by transfer taxes. In 2022, on the federal level, that generally means estates that are over $12,060,000. We’ll go into more detail about that later. Also, be aware that this amount may be lower on the state level. States impose their own transfer taxes and each state has a different exemption amount. </a:t>
            </a:r>
          </a:p>
          <a:p>
            <a:pPr eaLnBrk="1" hangingPunct="1">
              <a:lnSpc>
                <a:spcPct val="90000"/>
              </a:lnSpc>
              <a:buFontTx/>
              <a:buChar char="•"/>
            </a:pPr>
            <a:r>
              <a:rPr lang="en-US" sz="1000" dirty="0">
                <a:solidFill>
                  <a:srgbClr val="000000"/>
                </a:solidFill>
                <a:cs typeface="Arial" charset="0"/>
              </a:rPr>
              <a:t>&lt;CLICK&gt; Estate planning is also particularly important if:  you own property in more than one state.</a:t>
            </a:r>
          </a:p>
          <a:p>
            <a:pPr eaLnBrk="1" hangingPunct="1">
              <a:lnSpc>
                <a:spcPct val="90000"/>
              </a:lnSpc>
              <a:buFontTx/>
              <a:buChar char="•"/>
            </a:pPr>
            <a:r>
              <a:rPr lang="en-US" sz="1000" dirty="0">
                <a:solidFill>
                  <a:srgbClr val="000000"/>
                </a:solidFill>
                <a:cs typeface="Arial" charset="0"/>
              </a:rPr>
              <a:t>&lt;CLICK&gt; You have privacy concerns.</a:t>
            </a:r>
          </a:p>
          <a:p>
            <a:pPr eaLnBrk="1" hangingPunct="1">
              <a:lnSpc>
                <a:spcPct val="90000"/>
              </a:lnSpc>
              <a:buFontTx/>
              <a:buChar char="•"/>
            </a:pPr>
            <a:r>
              <a:rPr lang="en-US" sz="1000" dirty="0">
                <a:solidFill>
                  <a:srgbClr val="000000"/>
                </a:solidFill>
                <a:cs typeface="Arial" charset="0"/>
              </a:rPr>
              <a:t>&lt;CLICK&gt; You have other distinct needs; for example, planning for the succession of a business.</a:t>
            </a: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p>
          <a:p>
            <a:pPr eaLnBrk="1" hangingPunct="1">
              <a:lnSpc>
                <a:spcPct val="90000"/>
              </a:lnSpc>
            </a:pPr>
            <a:endParaRPr lang="en-US" sz="1000" dirty="0"/>
          </a:p>
        </p:txBody>
      </p:sp>
    </p:spTree>
    <p:extLst>
      <p:ext uri="{BB962C8B-B14F-4D97-AF65-F5344CB8AC3E}">
        <p14:creationId xmlns:p14="http://schemas.microsoft.com/office/powerpoint/2010/main" val="9467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0096E9A-9415-4B34-BC45-A7F9734C9EB9}" type="slidenum">
              <a:rPr lang="en-US" smtClean="0"/>
              <a:pPr/>
              <a:t>5</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These are the estate planning concepts we’ll be looking at today.</a:t>
            </a:r>
          </a:p>
          <a:p>
            <a:pPr eaLnBrk="1" hangingPunct="1"/>
            <a:endParaRPr lang="en-US" dirty="0"/>
          </a:p>
          <a:p>
            <a:pPr eaLnBrk="1" hangingPunct="1"/>
            <a:r>
              <a:rPr lang="en-US" dirty="0"/>
              <a:t>We’ll talk about planning for incapacity first, briefly discussing both &lt;CLICK&gt; health-care issues and &lt;CLICK&gt; property management issues.</a:t>
            </a:r>
          </a:p>
          <a:p>
            <a:pPr eaLnBrk="1" hangingPunct="1"/>
            <a:endParaRPr lang="en-US" dirty="0"/>
          </a:p>
          <a:p>
            <a:pPr eaLnBrk="1" hangingPunct="1"/>
            <a:r>
              <a:rPr lang="en-US" dirty="0"/>
              <a:t>Then we’re going to talk about planning for death, focusing on &lt;CLICK&gt; wills and probate, &lt;CLICK&gt; tax basics, &lt;CLICK&gt; lifetime gifting, &lt;CLICK&gt; trusts, and &lt;CLICK&gt; the role of life insurance in estate planning. </a:t>
            </a:r>
          </a:p>
          <a:p>
            <a:pPr eaLnBrk="1" hangingPunct="1"/>
            <a:endParaRPr lang="en-US" dirty="0"/>
          </a:p>
        </p:txBody>
      </p:sp>
    </p:spTree>
    <p:extLst>
      <p:ext uri="{BB962C8B-B14F-4D97-AF65-F5344CB8AC3E}">
        <p14:creationId xmlns:p14="http://schemas.microsoft.com/office/powerpoint/2010/main" val="175375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8A4309E-0303-46BD-A61A-9C90A24F9BCE}" type="slidenum">
              <a:rPr lang="en-US" smtClean="0"/>
              <a:pPr/>
              <a:t>6</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000" dirty="0"/>
              <a:t>Incapacity describes a condition in which you are legally unable to make your own decisions. </a:t>
            </a:r>
          </a:p>
          <a:p>
            <a:pPr eaLnBrk="1" hangingPunct="1"/>
            <a:endParaRPr lang="en-US" sz="1000" dirty="0"/>
          </a:p>
          <a:p>
            <a:pPr eaLnBrk="1" hangingPunct="1"/>
            <a:r>
              <a:rPr lang="en-US" sz="1000" dirty="0"/>
              <a:t>We’re talking about planning for incapacity first because incapacity could happen to anyone at anytime. Think for a moment what might happen if, for example, you were to become the victim of an accident that puts you in a coma for several months. How would your doctor know what medical treatments you would want or not want if you can’t speak for yourself? How would your personal business be transacted if no one is authorized to sign documents for you? </a:t>
            </a:r>
          </a:p>
          <a:p>
            <a:pPr eaLnBrk="1" hangingPunct="1"/>
            <a:endParaRPr lang="en-US" sz="1000" dirty="0"/>
          </a:p>
          <a:p>
            <a:pPr eaLnBrk="1" hangingPunct="1"/>
            <a:r>
              <a:rPr lang="en-US" sz="1000" dirty="0"/>
              <a:t>What would happen is this: &lt;CLICK&gt; Someone would have to go to court and get legal permission to do things for you. And that person, who’s called a guardian and is usually a close family member such as a spouse or child, &lt;CLICK&gt; would have to go back to court every time permission is needed. As you can imagine, this might be quite burdensome to the guardian.  </a:t>
            </a:r>
          </a:p>
          <a:p>
            <a:pPr eaLnBrk="1" hangingPunct="1"/>
            <a:endParaRPr lang="en-US" sz="1000" dirty="0"/>
          </a:p>
          <a:p>
            <a:pPr eaLnBrk="1" hangingPunct="1"/>
            <a:r>
              <a:rPr lang="en-US" sz="1000" dirty="0"/>
              <a:t>&lt;CLICK&gt; Further, without any prepared instructions from you, your guardian might make decisions that would be different from what you would have decided. </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40037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C2BD78-E200-4AB1-96FE-106E26A1B616}" type="slidenum">
              <a:rPr lang="en-US" smtClean="0"/>
              <a:pPr/>
              <a:t>7</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80000"/>
              </a:lnSpc>
            </a:pPr>
            <a:r>
              <a:rPr lang="en-US" sz="900" dirty="0"/>
              <a:t>Let’s talk about health-care directives first.</a:t>
            </a:r>
          </a:p>
          <a:p>
            <a:pPr eaLnBrk="1" hangingPunct="1">
              <a:lnSpc>
                <a:spcPct val="80000"/>
              </a:lnSpc>
            </a:pPr>
            <a:endParaRPr lang="en-US" sz="900" dirty="0"/>
          </a:p>
          <a:p>
            <a:pPr eaLnBrk="1" hangingPunct="1">
              <a:lnSpc>
                <a:spcPct val="80000"/>
              </a:lnSpc>
            </a:pPr>
            <a:r>
              <a:rPr lang="en-US" sz="900" dirty="0"/>
              <a:t>You can leave instructions about the medical care you would want if conditions were such that you couldn’t express your own wishes. There are three different ways to do this: with a living will;  a durable power of attorney for health care, which is referred to as a health-care proxy in some states; and a Do Not Resuscitate order, or DNR.</a:t>
            </a:r>
          </a:p>
          <a:p>
            <a:pPr eaLnBrk="1" hangingPunct="1">
              <a:lnSpc>
                <a:spcPct val="80000"/>
              </a:lnSpc>
            </a:pPr>
            <a:endParaRPr lang="en-US" sz="900" dirty="0"/>
          </a:p>
          <a:p>
            <a:pPr eaLnBrk="1" hangingPunct="1">
              <a:lnSpc>
                <a:spcPct val="80000"/>
              </a:lnSpc>
            </a:pPr>
            <a:r>
              <a:rPr lang="en-US" sz="900" dirty="0"/>
              <a:t>&lt;CLICK&gt; A living will is a document that lists the types of medical treatment you would want, or not want, under particular circumstances. For example, your living will might state that you would not want life support if you fell into a persistent vegetative state. With a living will, you’ll have to think about all possible scenarios where you would want a specific action to be taken, and then put your wishes in writing so that the reader will clearly understand them. </a:t>
            </a:r>
          </a:p>
          <a:p>
            <a:pPr eaLnBrk="1" hangingPunct="1">
              <a:lnSpc>
                <a:spcPct val="80000"/>
              </a:lnSpc>
            </a:pPr>
            <a:endParaRPr lang="en-US" sz="900" dirty="0"/>
          </a:p>
          <a:p>
            <a:pPr eaLnBrk="1" hangingPunct="1">
              <a:lnSpc>
                <a:spcPct val="80000"/>
              </a:lnSpc>
            </a:pPr>
            <a:r>
              <a:rPr lang="en-US" sz="900" dirty="0"/>
              <a:t>&lt;CLICK&gt; A durable power of attorney for health care, or health-care proxy, lets one or more family members or other trusted individuals (who are called agents) make medical care decisions for you. Unlike a living will, with this type of health-care directive you don’t have to envision specific circumstances. You simply grant authority to your agent or agents to make decisions for you.</a:t>
            </a:r>
          </a:p>
          <a:p>
            <a:pPr eaLnBrk="1" hangingPunct="1">
              <a:lnSpc>
                <a:spcPct val="80000"/>
              </a:lnSpc>
            </a:pPr>
            <a:endParaRPr lang="en-US" sz="900" dirty="0"/>
          </a:p>
          <a:p>
            <a:pPr eaLnBrk="1" hangingPunct="1">
              <a:lnSpc>
                <a:spcPct val="80000"/>
              </a:lnSpc>
            </a:pPr>
            <a:r>
              <a:rPr lang="en-US" sz="900" dirty="0"/>
              <a:t>&lt;CLICK&gt; A Do Not Resuscitate order is used for a different purpose. Let’s say that you’re in the hospital, lingering and suffering with a terminal illness, and you don’t want the hospital staff to take life-saving measures if you suddenly go into cardiac or respiratory arrest. To make sure your wishes are carried out, you may be able to get your doctor to issue a DNR. A DNR is a legal form, signed by both you and your doctor, that’s posted by your bed to give staff members the permission they need to carry out your wishes. </a:t>
            </a:r>
          </a:p>
          <a:p>
            <a:pPr eaLnBrk="1" hangingPunct="1">
              <a:lnSpc>
                <a:spcPct val="80000"/>
              </a:lnSpc>
            </a:pPr>
            <a:endParaRPr lang="en-US" sz="900" dirty="0"/>
          </a:p>
          <a:p>
            <a:pPr eaLnBrk="1" hangingPunct="1">
              <a:lnSpc>
                <a:spcPct val="80000"/>
              </a:lnSpc>
            </a:pPr>
            <a:r>
              <a:rPr lang="en-US" sz="900" dirty="0"/>
              <a:t>Be careful if you’re using a DNR. Some states require their own DNR form. And, some states require one DNR form if you’re in the hospital, and a different DNR form if you’re in a nursing home. </a:t>
            </a:r>
          </a:p>
          <a:p>
            <a:pPr eaLnBrk="1" hangingPunct="1">
              <a:lnSpc>
                <a:spcPct val="80000"/>
              </a:lnSpc>
            </a:pPr>
            <a:endParaRPr lang="en-US" sz="900" dirty="0"/>
          </a:p>
          <a:p>
            <a:pPr eaLnBrk="1" hangingPunct="1">
              <a:lnSpc>
                <a:spcPct val="80000"/>
              </a:lnSpc>
            </a:pPr>
            <a:r>
              <a:rPr lang="en-US" sz="900" dirty="0"/>
              <a:t>&lt;CLICK&gt; Be aware also that some states don’t recognize some of these health-care directives.  So, depending on your state, you might need one, two, or all three of them.</a:t>
            </a:r>
          </a:p>
          <a:p>
            <a:pPr eaLnBrk="1" hangingPunct="1">
              <a:lnSpc>
                <a:spcPct val="80000"/>
              </a:lnSpc>
            </a:pPr>
            <a:endParaRPr lang="en-US" sz="900" dirty="0"/>
          </a:p>
          <a:p>
            <a:pPr eaLnBrk="1" hangingPunct="1">
              <a:lnSpc>
                <a:spcPct val="80000"/>
              </a:lnSpc>
            </a:pPr>
            <a:endParaRPr lang="en-US" sz="900" dirty="0"/>
          </a:p>
        </p:txBody>
      </p:sp>
    </p:spTree>
    <p:extLst>
      <p:ext uri="{BB962C8B-B14F-4D97-AF65-F5344CB8AC3E}">
        <p14:creationId xmlns:p14="http://schemas.microsoft.com/office/powerpoint/2010/main" val="244867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91229D9-2327-4CD8-B0CF-DD9C7E5C1926}" type="slidenum">
              <a:rPr lang="en-US" smtClean="0"/>
              <a:pPr/>
              <a:t>8</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z="1000" dirty="0"/>
              <a:t>Now, let’s take a look at some property management tools. </a:t>
            </a:r>
          </a:p>
          <a:p>
            <a:pPr eaLnBrk="1" hangingPunct="1"/>
            <a:endParaRPr lang="en-US" sz="1000" dirty="0"/>
          </a:p>
          <a:p>
            <a:pPr eaLnBrk="1" hangingPunct="1"/>
            <a:r>
              <a:rPr lang="en-US" sz="1000" dirty="0"/>
              <a:t>There are three ways you can plan to have your financial affairs taken care of for you in the event you become incapacitated. You can arrange to own property jointly, appoint an agent using a durable power of attorney, or create and put property in a living trust and name someone to take over the management of the trust if something happens to you. </a:t>
            </a:r>
          </a:p>
          <a:p>
            <a:pPr eaLnBrk="1" hangingPunct="1"/>
            <a:endParaRPr lang="en-US" sz="1000" dirty="0"/>
          </a:p>
          <a:p>
            <a:pPr eaLnBrk="1" hangingPunct="1"/>
            <a:r>
              <a:rPr lang="en-US" sz="1000" dirty="0"/>
              <a:t>&lt;CLICK&gt; Granting joint ownership of your property to another person allows that person to have the same access to the property as you do. If you become incapacitated, your joint owner simply acts instead. For example, if you and your spouse have a joint checking account, each of you can make deposits and write checks. So, if you were to go into a coma, your spouse would still be able to make the mortgage payments on time. </a:t>
            </a:r>
          </a:p>
          <a:p>
            <a:pPr eaLnBrk="1" hangingPunct="1"/>
            <a:endParaRPr lang="en-US" sz="1000" dirty="0"/>
          </a:p>
          <a:p>
            <a:pPr eaLnBrk="1" hangingPunct="1"/>
            <a:r>
              <a:rPr lang="en-US" sz="1000" dirty="0"/>
              <a:t>&lt;CLICK&gt; A durable power of attorney lets you name family members or other trusted individuals to make financial decisions or transact business on your behalf (just like with the durable power of attorney for health care). </a:t>
            </a:r>
          </a:p>
          <a:p>
            <a:pPr eaLnBrk="1" hangingPunct="1"/>
            <a:endParaRPr lang="en-US" sz="1000" dirty="0"/>
          </a:p>
          <a:p>
            <a:pPr eaLnBrk="1" hangingPunct="1"/>
            <a:r>
              <a:rPr lang="en-US" sz="1000" dirty="0"/>
              <a:t>&lt;CLICK&gt; In addition to joint ownership and a durable power of attorney, using a living trust is another common strategy. We’ll talk in more detail about trusts later, but for now, just know that a living trust can be used in planning for incapacity because someone (called a successor trustee) can step into your shoes to manage the property in the trust if something should happen to you. </a:t>
            </a:r>
          </a:p>
        </p:txBody>
      </p:sp>
    </p:spTree>
    <p:extLst>
      <p:ext uri="{BB962C8B-B14F-4D97-AF65-F5344CB8AC3E}">
        <p14:creationId xmlns:p14="http://schemas.microsoft.com/office/powerpoint/2010/main" val="189101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E3A3BE-6726-4C65-80CF-A8E32C94C028}" type="slidenum">
              <a:rPr lang="en-US" smtClean="0"/>
              <a:pPr/>
              <a:t>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All of us make plans that are based on the possibility that a specific event may occur. Many of us carry more than the minimum required amount of auto insurance because we recognize the possibility that financial loss could result from an accident. Since it is 100 percent certain that each of us is going to die at some point, you might think that everyone would have an estate plan.  The fact is, though, that’s just not the case.</a:t>
            </a:r>
          </a:p>
          <a:p>
            <a:pPr eaLnBrk="1" hangingPunct="1"/>
            <a:endParaRPr lang="en-US" dirty="0"/>
          </a:p>
          <a:p>
            <a:pPr eaLnBrk="1" hangingPunct="1"/>
            <a:r>
              <a:rPr lang="en-US" dirty="0"/>
              <a:t>So, what happens if you die with no estate plan? If you own property jointly, that property may pass automatically to your joint owner upon your death. If you have an IRA or retirement plan, or you own life insurance, funds may pass automatically to your designated beneficiaries when you die. Similarly, property held in a trust may pass automatically to a designated beneficiary.</a:t>
            </a:r>
          </a:p>
          <a:p>
            <a:pPr eaLnBrk="1" hangingPunct="1"/>
            <a:endParaRPr lang="en-US" dirty="0"/>
          </a:p>
          <a:p>
            <a:pPr eaLnBrk="1" hangingPunct="1"/>
            <a:r>
              <a:rPr lang="en-US" dirty="0"/>
              <a:t>In general, however, property will pass according to state intestacy laws. These laws govern the disposition of property when someone dies without a will, or with a will that doesn’t account for a portion of his or her estate.</a:t>
            </a:r>
          </a:p>
          <a:p>
            <a:pPr eaLnBrk="1" hangingPunct="1"/>
            <a:endParaRPr lang="en-US" dirty="0"/>
          </a:p>
        </p:txBody>
      </p:sp>
    </p:spTree>
    <p:extLst>
      <p:ext uri="{BB962C8B-B14F-4D97-AF65-F5344CB8AC3E}">
        <p14:creationId xmlns:p14="http://schemas.microsoft.com/office/powerpoint/2010/main" val="132193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CC62540-B82B-4554-9B87-942B0DFCCB06}" type="slidenum">
              <a:rPr lang="en-US" smtClean="0"/>
              <a:pPr/>
              <a:t>10</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a:t>Let’s say you die leaving $5,000 in a savings account. Who does the money go to? Without instructions from you, the money would go to the person or people that your state’s intestacy laws say it should go to. </a:t>
            </a:r>
          </a:p>
          <a:p>
            <a:pPr eaLnBrk="1" hangingPunct="1"/>
            <a:endParaRPr lang="en-US" dirty="0"/>
          </a:p>
          <a:p>
            <a:pPr eaLnBrk="1" hangingPunct="1"/>
            <a:r>
              <a:rPr lang="en-US" dirty="0"/>
              <a:t>Intestacy laws vary from state to state, but &lt;CLICK&gt; here you see a typical pattern of distribution: 50 percent of property goes to the spouse and 50 percent to the children. Remember, it may be different in your particular state.</a:t>
            </a:r>
          </a:p>
          <a:p>
            <a:pPr eaLnBrk="1" hangingPunct="1"/>
            <a:endParaRPr lang="en-US" dirty="0"/>
          </a:p>
          <a:p>
            <a:pPr eaLnBrk="1" hangingPunct="1"/>
            <a:r>
              <a:rPr lang="en-US" dirty="0"/>
              <a:t>The biggest issue with intestacy is the fact that your actual wishes are irrelevant. Let’s assume that  you live in a state that has intestacy laws patterned as shown on this slide.  Without an estate plan, regardless of your actual wishes (for example, let’s say that you want all of your property to go to your spouse and none to your children) your estate would be divided between your spouse and your children.</a:t>
            </a:r>
          </a:p>
          <a:p>
            <a:pPr eaLnBrk="1" hangingPunct="1"/>
            <a:endParaRPr lang="en-US" dirty="0"/>
          </a:p>
          <a:p>
            <a:pPr eaLnBrk="1" hangingPunct="1"/>
            <a:r>
              <a:rPr lang="en-US" dirty="0"/>
              <a:t>There are many potential problems with allowing your property to pass by intestacy. For example, the distribution pattern imposed by your state’s intestacy laws could result in disputes among your heirs, and higher overall taxes due. Intestacy can be particularly problematic for unmarried couples, since intestacy laws generally will not include an unmarried partner in the distribution of property.</a:t>
            </a:r>
          </a:p>
          <a:p>
            <a:pPr eaLnBrk="1" hangingPunct="1"/>
            <a:endParaRPr lang="en-US" dirty="0"/>
          </a:p>
          <a:p>
            <a:pPr eaLnBrk="1" hangingPunct="1"/>
            <a:r>
              <a:rPr lang="en-US" dirty="0"/>
              <a:t>There’s a very simple way to avoid intestacy, though. You can create a will.</a:t>
            </a:r>
          </a:p>
          <a:p>
            <a:pPr eaLnBrk="1" hangingPunct="1"/>
            <a:endParaRPr lang="en-US" dirty="0"/>
          </a:p>
          <a:p>
            <a:pPr eaLnBrk="1" hangingPunct="1"/>
            <a:endParaRPr lang="en-US" dirty="0"/>
          </a:p>
        </p:txBody>
      </p:sp>
    </p:spTree>
    <p:extLst>
      <p:ext uri="{BB962C8B-B14F-4D97-AF65-F5344CB8AC3E}">
        <p14:creationId xmlns:p14="http://schemas.microsoft.com/office/powerpoint/2010/main" val="296816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86802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47658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6708648" cy="67932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85800" y="1828800"/>
            <a:ext cx="5978178" cy="317926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3" r:id="rId4"/>
    <p:sldLayoutId id="2147483664" r:id="rId5"/>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3pPr>
      <a:lvl4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4pPr>
      <a:lvl5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7.jp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5" name="Title 1"/>
          <p:cNvSpPr txBox="1">
            <a:spLocks/>
          </p:cNvSpPr>
          <p:nvPr/>
        </p:nvSpPr>
        <p:spPr>
          <a:xfrm>
            <a:off x="1209675" y="2613770"/>
            <a:ext cx="5857875"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Estate Planning Basics</a:t>
            </a:r>
          </a:p>
        </p:txBody>
      </p:sp>
      <p:sp>
        <p:nvSpPr>
          <p:cNvPr id="17" name="Subtitle 2"/>
          <p:cNvSpPr txBox="1">
            <a:spLocks/>
          </p:cNvSpPr>
          <p:nvPr/>
        </p:nvSpPr>
        <p:spPr>
          <a:xfrm>
            <a:off x="1209675" y="3368674"/>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the </a:t>
            </a:r>
            <a:br>
              <a:rPr lang="en-US" sz="2600" dirty="0">
                <a:solidFill>
                  <a:srgbClr val="5D5D5D"/>
                </a:solidFill>
              </a:rPr>
            </a:br>
            <a:r>
              <a:rPr lang="en-US" sz="2600" dirty="0">
                <a:solidFill>
                  <a:srgbClr val="5D5D5D"/>
                </a:solidFill>
              </a:rPr>
              <a:t>Estate Planning Process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Autofit/>
          </a:bodyPr>
          <a:lstStyle/>
          <a:p>
            <a:pPr eaLnBrk="1" hangingPunct="1"/>
            <a:r>
              <a:rPr lang="en-US" dirty="0"/>
              <a:t>What Happens If You Die Without an Estate Plan? — </a:t>
            </a:r>
            <a:r>
              <a:rPr lang="en-US" sz="3400" b="0" dirty="0"/>
              <a:t>Intestacy</a:t>
            </a:r>
          </a:p>
        </p:txBody>
      </p:sp>
      <p:sp>
        <p:nvSpPr>
          <p:cNvPr id="13315" name="Rectangle 6"/>
          <p:cNvSpPr>
            <a:spLocks noGrp="1" noChangeArrowheads="1"/>
          </p:cNvSpPr>
          <p:nvPr>
            <p:ph idx="1"/>
          </p:nvPr>
        </p:nvSpPr>
        <p:spPr>
          <a:xfrm>
            <a:off x="546100" y="2187575"/>
            <a:ext cx="4058557" cy="3618558"/>
          </a:xfrm>
        </p:spPr>
        <p:txBody>
          <a:bodyPr/>
          <a:lstStyle/>
          <a:p>
            <a:pPr marL="282575" indent="-282575" eaLnBrk="1" hangingPunct="1"/>
            <a:r>
              <a:rPr lang="en-US" sz="2400" dirty="0"/>
              <a:t>Intestacy laws vary from state to state</a:t>
            </a:r>
          </a:p>
          <a:p>
            <a:pPr marL="282575" indent="-282575" eaLnBrk="1" hangingPunct="1"/>
            <a:r>
              <a:rPr lang="en-US" sz="2400" dirty="0"/>
              <a:t>Typical pattern of distribution divides property between surviving spouse and children</a:t>
            </a:r>
          </a:p>
          <a:p>
            <a:pPr marL="282575" indent="-282575" eaLnBrk="1" hangingPunct="1"/>
            <a:r>
              <a:rPr lang="en-US" sz="2400" dirty="0"/>
              <a:t>Your actual wishes are irrelevant</a:t>
            </a:r>
          </a:p>
          <a:p>
            <a:pPr marL="282575" indent="-282575" eaLnBrk="1" hangingPunct="1"/>
            <a:r>
              <a:rPr lang="en-US" sz="2400" dirty="0"/>
              <a:t>Many potential problems</a:t>
            </a:r>
          </a:p>
        </p:txBody>
      </p:sp>
      <p:grpSp>
        <p:nvGrpSpPr>
          <p:cNvPr id="15" name="Group 14"/>
          <p:cNvGrpSpPr/>
          <p:nvPr/>
        </p:nvGrpSpPr>
        <p:grpSpPr>
          <a:xfrm>
            <a:off x="4728125" y="2173314"/>
            <a:ext cx="4296234" cy="4288703"/>
            <a:chOff x="4728125" y="2440014"/>
            <a:chExt cx="4296234" cy="4288703"/>
          </a:xfrm>
        </p:grpSpPr>
        <p:cxnSp>
          <p:nvCxnSpPr>
            <p:cNvPr id="13325" name="AutoShape 15"/>
            <p:cNvCxnSpPr>
              <a:cxnSpLocks noChangeShapeType="1"/>
            </p:cNvCxnSpPr>
            <p:nvPr/>
          </p:nvCxnSpPr>
          <p:spPr bwMode="auto">
            <a:xfrm rot="5400000">
              <a:off x="5265808" y="4275436"/>
              <a:ext cx="1538288" cy="1532632"/>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13326" name="AutoShape 16"/>
            <p:cNvCxnSpPr>
              <a:cxnSpLocks noChangeShapeType="1"/>
            </p:cNvCxnSpPr>
            <p:nvPr/>
          </p:nvCxnSpPr>
          <p:spPr bwMode="auto">
            <a:xfrm rot="16200000" flipH="1">
              <a:off x="6034952" y="5036046"/>
              <a:ext cx="1538288" cy="5655"/>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13327" name="AutoShape 17"/>
            <p:cNvCxnSpPr>
              <a:cxnSpLocks noChangeShapeType="1"/>
            </p:cNvCxnSpPr>
            <p:nvPr/>
          </p:nvCxnSpPr>
          <p:spPr bwMode="auto">
            <a:xfrm rot="16200000" flipH="1">
              <a:off x="6804095" y="4266902"/>
              <a:ext cx="1538288" cy="1543943"/>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sp>
          <p:nvSpPr>
            <p:cNvPr id="99346" name="Text Box 18"/>
            <p:cNvSpPr txBox="1">
              <a:spLocks noChangeArrowheads="1"/>
            </p:cNvSpPr>
            <p:nvPr/>
          </p:nvSpPr>
          <p:spPr bwMode="auto">
            <a:xfrm>
              <a:off x="5014224" y="2440014"/>
              <a:ext cx="3581400" cy="641350"/>
            </a:xfrm>
            <a:prstGeom prst="rect">
              <a:avLst/>
            </a:prstGeom>
            <a:noFill/>
            <a:ln w="9525">
              <a:noFill/>
              <a:miter lim="800000"/>
              <a:headEnd/>
              <a:tailEnd/>
            </a:ln>
          </p:spPr>
          <p:txBody>
            <a:bodyPr>
              <a:spAutoFit/>
            </a:bodyPr>
            <a:lstStyle/>
            <a:p>
              <a:pPr algn="ctr">
                <a:spcBef>
                  <a:spcPct val="50000"/>
                </a:spcBef>
              </a:pPr>
              <a:r>
                <a:rPr lang="en-US" b="1" dirty="0">
                  <a:solidFill>
                    <a:schemeClr val="accent6"/>
                  </a:solidFill>
                </a:rPr>
                <a:t>A typical intestate distribution pattern looks like this: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125" y="4767528"/>
              <a:ext cx="538128" cy="119872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807" y="5100110"/>
              <a:ext cx="488404" cy="79313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890" y="5100110"/>
              <a:ext cx="528062" cy="826531"/>
            </a:xfrm>
            <a:prstGeom prst="rect">
              <a:avLst/>
            </a:prstGeom>
          </p:spPr>
        </p:pic>
        <p:sp>
          <p:nvSpPr>
            <p:cNvPr id="25" name="TextBox 24"/>
            <p:cNvSpPr txBox="1"/>
            <p:nvPr/>
          </p:nvSpPr>
          <p:spPr>
            <a:xfrm>
              <a:off x="6321509" y="5873085"/>
              <a:ext cx="970830" cy="855632"/>
            </a:xfrm>
            <a:prstGeom prst="rect">
              <a:avLst/>
            </a:prstGeom>
            <a:noFill/>
          </p:spPr>
          <p:txBody>
            <a:bodyPr wrap="square" rtlCol="0">
              <a:noAutofit/>
            </a:bodyPr>
            <a:lstStyle/>
            <a:p>
              <a:pPr algn="ctr"/>
              <a:r>
                <a:rPr lang="en-US" b="1" dirty="0">
                  <a:solidFill>
                    <a:srgbClr val="5D5D5D"/>
                  </a:solidFill>
                </a:rPr>
                <a:t>Child</a:t>
              </a:r>
              <a:br>
                <a:rPr lang="en-US" b="1" dirty="0">
                  <a:solidFill>
                    <a:srgbClr val="5D5D5D"/>
                  </a:solidFill>
                </a:rPr>
              </a:br>
              <a:r>
                <a:rPr lang="en-US" sz="2800" b="1" dirty="0">
                  <a:solidFill>
                    <a:srgbClr val="5D5D5D"/>
                  </a:solidFill>
                </a:rPr>
                <a:t>¼</a:t>
              </a:r>
            </a:p>
          </p:txBody>
        </p:sp>
        <p:sp>
          <p:nvSpPr>
            <p:cNvPr id="26" name="TextBox 25"/>
            <p:cNvSpPr txBox="1"/>
            <p:nvPr/>
          </p:nvSpPr>
          <p:spPr>
            <a:xfrm>
              <a:off x="7644710" y="5873085"/>
              <a:ext cx="1379649" cy="855632"/>
            </a:xfrm>
            <a:prstGeom prst="rect">
              <a:avLst/>
            </a:prstGeom>
            <a:noFill/>
          </p:spPr>
          <p:txBody>
            <a:bodyPr wrap="square" rtlCol="0">
              <a:noAutofit/>
            </a:bodyPr>
            <a:lstStyle/>
            <a:p>
              <a:pPr algn="ctr"/>
              <a:r>
                <a:rPr lang="en-US" b="1" dirty="0">
                  <a:solidFill>
                    <a:srgbClr val="5D5D5D"/>
                  </a:solidFill>
                </a:rPr>
                <a:t>Child</a:t>
              </a:r>
              <a:br>
                <a:rPr lang="en-US" b="1" dirty="0">
                  <a:solidFill>
                    <a:srgbClr val="5D5D5D"/>
                  </a:solidFill>
                </a:rPr>
              </a:br>
              <a:r>
                <a:rPr lang="en-US" sz="2800" b="1" dirty="0">
                  <a:solidFill>
                    <a:srgbClr val="5D5D5D"/>
                  </a:solidFill>
                </a:rPr>
                <a:t>¼</a:t>
              </a:r>
            </a:p>
          </p:txBody>
        </p:sp>
        <p:sp>
          <p:nvSpPr>
            <p:cNvPr id="27" name="TextBox 26"/>
            <p:cNvSpPr txBox="1"/>
            <p:nvPr/>
          </p:nvSpPr>
          <p:spPr>
            <a:xfrm>
              <a:off x="4783221" y="5873085"/>
              <a:ext cx="970830" cy="855632"/>
            </a:xfrm>
            <a:prstGeom prst="rect">
              <a:avLst/>
            </a:prstGeom>
            <a:noFill/>
          </p:spPr>
          <p:txBody>
            <a:bodyPr wrap="square" rtlCol="0">
              <a:noAutofit/>
            </a:bodyPr>
            <a:lstStyle/>
            <a:p>
              <a:pPr algn="ctr"/>
              <a:r>
                <a:rPr lang="en-US" b="1" dirty="0">
                  <a:solidFill>
                    <a:srgbClr val="5D5D5D"/>
                  </a:solidFill>
                </a:rPr>
                <a:t>Wife</a:t>
              </a:r>
              <a:br>
                <a:rPr lang="en-US" b="1" dirty="0">
                  <a:solidFill>
                    <a:srgbClr val="5D5D5D"/>
                  </a:solidFill>
                </a:rPr>
              </a:br>
              <a:r>
                <a:rPr lang="en-US" sz="2800" b="1" dirty="0">
                  <a:solidFill>
                    <a:srgbClr val="5D5D5D"/>
                  </a:solidFill>
                </a:rPr>
                <a:t>½</a:t>
              </a:r>
            </a:p>
            <a:p>
              <a:pPr algn="ctr"/>
              <a:endParaRPr lang="en-US" sz="2800" b="1" dirty="0"/>
            </a:p>
          </p:txBody>
        </p:sp>
        <p:sp>
          <p:nvSpPr>
            <p:cNvPr id="14" name="Rectangle 13"/>
            <p:cNvSpPr/>
            <p:nvPr/>
          </p:nvSpPr>
          <p:spPr>
            <a:xfrm>
              <a:off x="6523921" y="4233663"/>
              <a:ext cx="544025" cy="39072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897587" y="4259659"/>
              <a:ext cx="1951004" cy="369332"/>
            </a:xfrm>
            <a:prstGeom prst="rect">
              <a:avLst/>
            </a:prstGeom>
            <a:noFill/>
          </p:spPr>
          <p:txBody>
            <a:bodyPr wrap="square" rtlCol="0">
              <a:spAutoFit/>
            </a:bodyPr>
            <a:lstStyle/>
            <a:p>
              <a:r>
                <a:rPr lang="en-US" b="1" dirty="0">
                  <a:solidFill>
                    <a:srgbClr val="5D5D5D"/>
                  </a:solidFill>
                </a:rPr>
                <a:t>Husband / Father</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959" y="3115962"/>
              <a:ext cx="559987" cy="1247419"/>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dirty="0"/>
              <a:t>Wills &amp; Probate</a:t>
            </a:r>
          </a:p>
        </p:txBody>
      </p:sp>
      <p:sp>
        <p:nvSpPr>
          <p:cNvPr id="14339" name="Rectangle 6"/>
          <p:cNvSpPr>
            <a:spLocks noGrp="1" noChangeArrowheads="1"/>
          </p:cNvSpPr>
          <p:nvPr>
            <p:ph type="body" sz="half" idx="4294967295"/>
          </p:nvPr>
        </p:nvSpPr>
        <p:spPr>
          <a:xfrm>
            <a:off x="847723" y="2093232"/>
            <a:ext cx="7277102" cy="3768725"/>
          </a:xfrm>
        </p:spPr>
        <p:txBody>
          <a:bodyPr/>
          <a:lstStyle/>
          <a:p>
            <a:pPr eaLnBrk="1" hangingPunct="1"/>
            <a:r>
              <a:rPr lang="en-US" sz="2600" dirty="0"/>
              <a:t>A will is the cornerstone of an </a:t>
            </a:r>
            <a:br>
              <a:rPr lang="en-US" sz="2600" dirty="0"/>
            </a:br>
            <a:r>
              <a:rPr lang="en-US" sz="2600" dirty="0"/>
              <a:t>estate plan</a:t>
            </a:r>
          </a:p>
          <a:p>
            <a:pPr eaLnBrk="1" hangingPunct="1"/>
            <a:r>
              <a:rPr lang="en-US" sz="2600" dirty="0"/>
              <a:t>Directs how your property will </a:t>
            </a:r>
            <a:br>
              <a:rPr lang="en-US" sz="2600" dirty="0"/>
            </a:br>
            <a:r>
              <a:rPr lang="en-US" sz="2600" dirty="0"/>
              <a:t>be distributed</a:t>
            </a:r>
          </a:p>
          <a:p>
            <a:pPr eaLnBrk="1" hangingPunct="1"/>
            <a:r>
              <a:rPr lang="en-US" sz="2600" dirty="0"/>
              <a:t>Names executor and guardian for minor children</a:t>
            </a:r>
          </a:p>
          <a:p>
            <a:pPr eaLnBrk="1" hangingPunct="1"/>
            <a:r>
              <a:rPr lang="en-US" sz="2600" dirty="0"/>
              <a:t>Can accomplish other estate planning goals </a:t>
            </a:r>
            <a:br>
              <a:rPr lang="en-US" sz="2600" dirty="0"/>
            </a:br>
            <a:r>
              <a:rPr lang="en-US" sz="2600" dirty="0"/>
              <a:t>(e.g., minimizing taxes) </a:t>
            </a:r>
          </a:p>
          <a:p>
            <a:pPr eaLnBrk="1" hangingPunct="1"/>
            <a:r>
              <a:rPr lang="en-US" sz="2600" dirty="0"/>
              <a:t>Written, signed by you, and witnessed</a:t>
            </a:r>
          </a:p>
          <a:p>
            <a:pPr eaLnBrk="1" hangingPunct="1"/>
            <a:endParaRPr lang="en-US" sz="2600" dirty="0"/>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noAutofit/>
          </a:bodyPr>
          <a:lstStyle/>
          <a:p>
            <a:pPr eaLnBrk="1" hangingPunct="1"/>
            <a:r>
              <a:rPr lang="en-US" dirty="0"/>
              <a:t>Wills &amp; Probate — </a:t>
            </a:r>
            <a:br>
              <a:rPr lang="en-US" sz="3800" dirty="0"/>
            </a:br>
            <a:r>
              <a:rPr lang="en-US" sz="3400" b="0" dirty="0"/>
              <a:t>The Probate Process</a:t>
            </a:r>
          </a:p>
        </p:txBody>
      </p:sp>
      <p:sp>
        <p:nvSpPr>
          <p:cNvPr id="15363" name="Rectangle 6"/>
          <p:cNvSpPr>
            <a:spLocks noGrp="1" noChangeArrowheads="1"/>
          </p:cNvSpPr>
          <p:nvPr>
            <p:ph idx="1"/>
          </p:nvPr>
        </p:nvSpPr>
        <p:spPr>
          <a:xfrm>
            <a:off x="546099" y="2187575"/>
            <a:ext cx="6969125" cy="3413125"/>
          </a:xfrm>
        </p:spPr>
        <p:txBody>
          <a:bodyPr/>
          <a:lstStyle/>
          <a:p>
            <a:pPr marL="285750" indent="-285750" eaLnBrk="1" hangingPunct="1">
              <a:lnSpc>
                <a:spcPct val="90000"/>
              </a:lnSpc>
            </a:pPr>
            <a:r>
              <a:rPr lang="en-US" sz="2600" dirty="0"/>
              <a:t>Most wills must be probated</a:t>
            </a:r>
          </a:p>
          <a:p>
            <a:pPr marL="285750" indent="-285750" eaLnBrk="1" hangingPunct="1">
              <a:lnSpc>
                <a:spcPct val="90000"/>
              </a:lnSpc>
            </a:pPr>
            <a:r>
              <a:rPr lang="en-US" sz="2600" dirty="0"/>
              <a:t>Will is filed with probate court</a:t>
            </a:r>
          </a:p>
          <a:p>
            <a:pPr marL="285750" indent="-285750" eaLnBrk="1" hangingPunct="1">
              <a:lnSpc>
                <a:spcPct val="90000"/>
              </a:lnSpc>
            </a:pPr>
            <a:r>
              <a:rPr lang="en-US" sz="2600" dirty="0"/>
              <a:t>Executor collects assets, pays debts, </a:t>
            </a:r>
            <a:br>
              <a:rPr lang="en-US" sz="2600" dirty="0"/>
            </a:br>
            <a:r>
              <a:rPr lang="en-US" sz="2600" dirty="0"/>
              <a:t>files tax returns, and distributes property </a:t>
            </a:r>
            <a:br>
              <a:rPr lang="en-US" sz="2600" dirty="0"/>
            </a:br>
            <a:r>
              <a:rPr lang="en-US" sz="2600" dirty="0"/>
              <a:t>to heirs</a:t>
            </a:r>
          </a:p>
          <a:p>
            <a:pPr marL="285750" indent="-285750" eaLnBrk="1" hangingPunct="1">
              <a:lnSpc>
                <a:spcPct val="90000"/>
              </a:lnSpc>
            </a:pPr>
            <a:r>
              <a:rPr lang="en-US" sz="2600" dirty="0"/>
              <a:t>Typically, process lasts several months to a year</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1544638"/>
            <a:ext cx="2286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30352" y="533400"/>
            <a:ext cx="7302500" cy="1219200"/>
          </a:xfrm>
        </p:spPr>
        <p:txBody>
          <a:bodyPr/>
          <a:lstStyle/>
          <a:p>
            <a:pPr eaLnBrk="1" hangingPunct="1"/>
            <a:r>
              <a:rPr lang="en-US" dirty="0"/>
              <a:t>Wills &amp; Probate — </a:t>
            </a:r>
            <a:br>
              <a:rPr lang="en-US" sz="3800" dirty="0"/>
            </a:br>
            <a:r>
              <a:rPr lang="en-US" sz="3400" b="0" dirty="0"/>
              <a:t>Probate Pros &amp; Cons</a:t>
            </a:r>
          </a:p>
        </p:txBody>
      </p:sp>
      <p:sp>
        <p:nvSpPr>
          <p:cNvPr id="116741" name="Rectangle 5"/>
          <p:cNvSpPr>
            <a:spLocks noGrp="1" noChangeArrowheads="1"/>
          </p:cNvSpPr>
          <p:nvPr>
            <p:ph idx="1"/>
          </p:nvPr>
        </p:nvSpPr>
        <p:spPr>
          <a:xfrm>
            <a:off x="765175" y="2580814"/>
            <a:ext cx="3616325" cy="2212981"/>
          </a:xfrm>
        </p:spPr>
        <p:txBody>
          <a:bodyPr/>
          <a:lstStyle/>
          <a:p>
            <a:pPr marL="285750" indent="-285750" eaLnBrk="1" hangingPunct="1">
              <a:lnSpc>
                <a:spcPct val="90000"/>
              </a:lnSpc>
            </a:pPr>
            <a:r>
              <a:rPr lang="en-US" sz="2400" dirty="0"/>
              <a:t>Time and costs are typically modest</a:t>
            </a:r>
          </a:p>
          <a:p>
            <a:pPr marL="285750" indent="-285750" eaLnBrk="1" hangingPunct="1">
              <a:lnSpc>
                <a:spcPct val="90000"/>
              </a:lnSpc>
            </a:pPr>
            <a:r>
              <a:rPr lang="en-US" sz="2400" dirty="0"/>
              <a:t>Court supervision</a:t>
            </a:r>
          </a:p>
          <a:p>
            <a:pPr marL="285750" indent="-285750" eaLnBrk="1" hangingPunct="1">
              <a:lnSpc>
                <a:spcPct val="90000"/>
              </a:lnSpc>
            </a:pPr>
            <a:r>
              <a:rPr lang="en-US" sz="2400" dirty="0"/>
              <a:t>Protection against creditors</a:t>
            </a:r>
          </a:p>
        </p:txBody>
      </p:sp>
      <p:sp>
        <p:nvSpPr>
          <p:cNvPr id="116742" name="Rectangle 6"/>
          <p:cNvSpPr>
            <a:spLocks noGrp="1" noChangeArrowheads="1"/>
          </p:cNvSpPr>
          <p:nvPr>
            <p:ph type="body" sz="half" idx="4294967295"/>
          </p:nvPr>
        </p:nvSpPr>
        <p:spPr>
          <a:xfrm>
            <a:off x="4943475" y="2580815"/>
            <a:ext cx="3733800" cy="2397125"/>
          </a:xfrm>
        </p:spPr>
        <p:txBody>
          <a:bodyPr/>
          <a:lstStyle/>
          <a:p>
            <a:pPr marL="285750" indent="-231775" eaLnBrk="1" hangingPunct="1">
              <a:lnSpc>
                <a:spcPct val="90000"/>
              </a:lnSpc>
            </a:pPr>
            <a:r>
              <a:rPr lang="en-US" sz="2400" dirty="0"/>
              <a:t>Can be time consuming for complex estates</a:t>
            </a:r>
          </a:p>
          <a:p>
            <a:pPr marL="285750" indent="-231775" eaLnBrk="1" hangingPunct="1">
              <a:lnSpc>
                <a:spcPct val="90000"/>
              </a:lnSpc>
            </a:pPr>
            <a:r>
              <a:rPr lang="en-US" sz="2400" dirty="0"/>
              <a:t>Title transfer delays</a:t>
            </a:r>
          </a:p>
          <a:p>
            <a:pPr marL="285750" indent="-231775" eaLnBrk="1" hangingPunct="1">
              <a:lnSpc>
                <a:spcPct val="90000"/>
              </a:lnSpc>
            </a:pPr>
            <a:r>
              <a:rPr lang="en-US" sz="2400" dirty="0"/>
              <a:t>Fees</a:t>
            </a:r>
          </a:p>
          <a:p>
            <a:pPr marL="285750" indent="-231775" eaLnBrk="1" hangingPunct="1">
              <a:lnSpc>
                <a:spcPct val="90000"/>
              </a:lnSpc>
            </a:pPr>
            <a:r>
              <a:rPr lang="en-US" sz="2400" dirty="0"/>
              <a:t>Ancillary probate</a:t>
            </a:r>
          </a:p>
          <a:p>
            <a:pPr marL="285750" indent="-231775" eaLnBrk="1" hangingPunct="1">
              <a:lnSpc>
                <a:spcPct val="90000"/>
              </a:lnSpc>
            </a:pPr>
            <a:r>
              <a:rPr lang="en-US" sz="2400" dirty="0"/>
              <a:t>Public record</a:t>
            </a:r>
          </a:p>
        </p:txBody>
      </p:sp>
      <p:sp>
        <p:nvSpPr>
          <p:cNvPr id="16387" name="Text Box 12"/>
          <p:cNvSpPr txBox="1">
            <a:spLocks noChangeArrowheads="1"/>
          </p:cNvSpPr>
          <p:nvPr/>
        </p:nvSpPr>
        <p:spPr bwMode="auto">
          <a:xfrm>
            <a:off x="901700" y="1997075"/>
            <a:ext cx="1524000" cy="461665"/>
          </a:xfrm>
          <a:prstGeom prst="rect">
            <a:avLst/>
          </a:prstGeom>
          <a:noFill/>
          <a:ln w="9525">
            <a:noFill/>
            <a:miter lim="800000"/>
            <a:headEnd/>
            <a:tailEnd/>
          </a:ln>
        </p:spPr>
        <p:txBody>
          <a:bodyPr wrap="square">
            <a:spAutoFit/>
          </a:bodyPr>
          <a:lstStyle/>
          <a:p>
            <a:pPr>
              <a:spcBef>
                <a:spcPct val="50000"/>
              </a:spcBef>
            </a:pPr>
            <a:r>
              <a:rPr lang="en-US" sz="2400" b="1" dirty="0">
                <a:solidFill>
                  <a:schemeClr val="accent6"/>
                </a:solidFill>
              </a:rPr>
              <a:t>Pros</a:t>
            </a:r>
          </a:p>
        </p:txBody>
      </p:sp>
      <p:sp>
        <p:nvSpPr>
          <p:cNvPr id="16388" name="Text Box 13"/>
          <p:cNvSpPr txBox="1">
            <a:spLocks noChangeArrowheads="1"/>
          </p:cNvSpPr>
          <p:nvPr/>
        </p:nvSpPr>
        <p:spPr bwMode="auto">
          <a:xfrm>
            <a:off x="5020310" y="1984375"/>
            <a:ext cx="1554480" cy="461665"/>
          </a:xfrm>
          <a:prstGeom prst="rect">
            <a:avLst/>
          </a:prstGeom>
          <a:noFill/>
          <a:ln w="9525">
            <a:noFill/>
            <a:miter lim="800000"/>
            <a:headEnd/>
            <a:tailEnd/>
          </a:ln>
        </p:spPr>
        <p:txBody>
          <a:bodyPr wrap="square">
            <a:spAutoFit/>
          </a:bodyPr>
          <a:lstStyle/>
          <a:p>
            <a:pPr>
              <a:spcBef>
                <a:spcPct val="50000"/>
              </a:spcBef>
            </a:pPr>
            <a:r>
              <a:rPr lang="en-US" sz="2400" b="1" dirty="0">
                <a:solidFill>
                  <a:schemeClr val="accent6"/>
                </a:solidFill>
              </a:rPr>
              <a:t>Cons</a:t>
            </a:r>
          </a:p>
        </p:txBody>
      </p:sp>
      <p:sp>
        <p:nvSpPr>
          <p:cNvPr id="9" name="Line 14"/>
          <p:cNvSpPr>
            <a:spLocks noChangeShapeType="1"/>
          </p:cNvSpPr>
          <p:nvPr/>
        </p:nvSpPr>
        <p:spPr bwMode="auto">
          <a:xfrm flipH="1" flipV="1">
            <a:off x="901700" y="2468721"/>
            <a:ext cx="2794000" cy="0"/>
          </a:xfrm>
          <a:prstGeom prst="line">
            <a:avLst/>
          </a:prstGeom>
          <a:noFill/>
          <a:ln w="19050">
            <a:solidFill>
              <a:schemeClr val="accent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4"/>
          <p:cNvSpPr>
            <a:spLocks noChangeShapeType="1"/>
          </p:cNvSpPr>
          <p:nvPr/>
        </p:nvSpPr>
        <p:spPr bwMode="auto">
          <a:xfrm flipH="1">
            <a:off x="5020310" y="2446040"/>
            <a:ext cx="3266440" cy="4921"/>
          </a:xfrm>
          <a:prstGeom prst="line">
            <a:avLst/>
          </a:prstGeom>
          <a:noFill/>
          <a:ln w="19050">
            <a:solidFill>
              <a:schemeClr val="accent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animEffect transition="in" filter="dissolve">
                                      <p:cBhvr>
                                        <p:cTn id="7" dur="500"/>
                                        <p:tgtEl>
                                          <p:spTgt spid="1167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41">
                                            <p:txEl>
                                              <p:pRg st="1" end="1"/>
                                            </p:txEl>
                                          </p:spTgt>
                                        </p:tgtEl>
                                        <p:attrNameLst>
                                          <p:attrName>style.visibility</p:attrName>
                                        </p:attrNameLst>
                                      </p:cBhvr>
                                      <p:to>
                                        <p:strVal val="visible"/>
                                      </p:to>
                                    </p:set>
                                    <p:animEffect transition="in" filter="dissolve">
                                      <p:cBhvr>
                                        <p:cTn id="12" dur="500"/>
                                        <p:tgtEl>
                                          <p:spTgt spid="1167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6741">
                                            <p:txEl>
                                              <p:pRg st="2" end="2"/>
                                            </p:txEl>
                                          </p:spTgt>
                                        </p:tgtEl>
                                        <p:attrNameLst>
                                          <p:attrName>style.visibility</p:attrName>
                                        </p:attrNameLst>
                                      </p:cBhvr>
                                      <p:to>
                                        <p:strVal val="visible"/>
                                      </p:to>
                                    </p:set>
                                    <p:animEffect transition="in" filter="dissolve">
                                      <p:cBhvr>
                                        <p:cTn id="17" dur="500"/>
                                        <p:tgtEl>
                                          <p:spTgt spid="1167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6742">
                                            <p:txEl>
                                              <p:pRg st="0" end="0"/>
                                            </p:txEl>
                                          </p:spTgt>
                                        </p:tgtEl>
                                        <p:attrNameLst>
                                          <p:attrName>style.visibility</p:attrName>
                                        </p:attrNameLst>
                                      </p:cBhvr>
                                      <p:to>
                                        <p:strVal val="visible"/>
                                      </p:to>
                                    </p:set>
                                    <p:animEffect transition="in" filter="dissolve">
                                      <p:cBhvr>
                                        <p:cTn id="22" dur="500"/>
                                        <p:tgtEl>
                                          <p:spTgt spid="1167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6742">
                                            <p:txEl>
                                              <p:pRg st="1" end="1"/>
                                            </p:txEl>
                                          </p:spTgt>
                                        </p:tgtEl>
                                        <p:attrNameLst>
                                          <p:attrName>style.visibility</p:attrName>
                                        </p:attrNameLst>
                                      </p:cBhvr>
                                      <p:to>
                                        <p:strVal val="visible"/>
                                      </p:to>
                                    </p:set>
                                    <p:animEffect transition="in" filter="dissolve">
                                      <p:cBhvr>
                                        <p:cTn id="27" dur="500"/>
                                        <p:tgtEl>
                                          <p:spTgt spid="11674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6742">
                                            <p:txEl>
                                              <p:pRg st="2" end="2"/>
                                            </p:txEl>
                                          </p:spTgt>
                                        </p:tgtEl>
                                        <p:attrNameLst>
                                          <p:attrName>style.visibility</p:attrName>
                                        </p:attrNameLst>
                                      </p:cBhvr>
                                      <p:to>
                                        <p:strVal val="visible"/>
                                      </p:to>
                                    </p:set>
                                    <p:animEffect transition="in" filter="dissolve">
                                      <p:cBhvr>
                                        <p:cTn id="32" dur="500"/>
                                        <p:tgtEl>
                                          <p:spTgt spid="11674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6742">
                                            <p:txEl>
                                              <p:pRg st="3" end="3"/>
                                            </p:txEl>
                                          </p:spTgt>
                                        </p:tgtEl>
                                        <p:attrNameLst>
                                          <p:attrName>style.visibility</p:attrName>
                                        </p:attrNameLst>
                                      </p:cBhvr>
                                      <p:to>
                                        <p:strVal val="visible"/>
                                      </p:to>
                                    </p:set>
                                    <p:animEffect transition="in" filter="dissolve">
                                      <p:cBhvr>
                                        <p:cTn id="37" dur="500"/>
                                        <p:tgtEl>
                                          <p:spTgt spid="11674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6742">
                                            <p:txEl>
                                              <p:pRg st="4" end="4"/>
                                            </p:txEl>
                                          </p:spTgt>
                                        </p:tgtEl>
                                        <p:attrNameLst>
                                          <p:attrName>style.visibility</p:attrName>
                                        </p:attrNameLst>
                                      </p:cBhvr>
                                      <p:to>
                                        <p:strVal val="visible"/>
                                      </p:to>
                                    </p:set>
                                    <p:animEffect transition="in" filter="dissolve">
                                      <p:cBhvr>
                                        <p:cTn id="42" dur="500"/>
                                        <p:tgtEl>
                                          <p:spTgt spid="1167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autoUpdateAnimBg="0"/>
      <p:bldP spid="11674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530351" y="530352"/>
            <a:ext cx="7937373" cy="745998"/>
          </a:xfrm>
        </p:spPr>
        <p:txBody>
          <a:bodyPr/>
          <a:lstStyle/>
          <a:p>
            <a:pPr eaLnBrk="1" hangingPunct="1"/>
            <a:r>
              <a:rPr lang="en-US" dirty="0"/>
              <a:t>Wills &amp; Probate — </a:t>
            </a:r>
            <a:r>
              <a:rPr lang="en-US" sz="3400" b="0" dirty="0"/>
              <a:t>Avoiding Probate</a:t>
            </a:r>
          </a:p>
        </p:txBody>
      </p:sp>
      <p:sp>
        <p:nvSpPr>
          <p:cNvPr id="17411" name="Rectangle 5"/>
          <p:cNvSpPr>
            <a:spLocks noGrp="1" noChangeArrowheads="1"/>
          </p:cNvSpPr>
          <p:nvPr>
            <p:ph idx="4294967295"/>
          </p:nvPr>
        </p:nvSpPr>
        <p:spPr>
          <a:xfrm>
            <a:off x="600075" y="1758950"/>
            <a:ext cx="7940675" cy="1279525"/>
          </a:xfrm>
          <a:noFill/>
          <a:effectLst/>
        </p:spPr>
        <p:txBody>
          <a:bodyPr/>
          <a:lstStyle/>
          <a:p>
            <a:pPr marL="0" indent="0" eaLnBrk="1" hangingPunct="1">
              <a:buFont typeface="Wingdings" pitchFamily="2" charset="2"/>
              <a:buNone/>
            </a:pPr>
            <a:r>
              <a:rPr lang="en-US" b="1" dirty="0">
                <a:solidFill>
                  <a:schemeClr val="accent6"/>
                </a:solidFill>
              </a:rPr>
              <a:t>Can you avoid probate?</a:t>
            </a:r>
          </a:p>
          <a:p>
            <a:pPr marL="0" indent="0" eaLnBrk="1" hangingPunct="1">
              <a:buFont typeface="Wingdings" pitchFamily="2" charset="2"/>
              <a:buNone/>
            </a:pPr>
            <a:r>
              <a:rPr lang="en-US" sz="2400" dirty="0">
                <a:solidFill>
                  <a:schemeClr val="accent6"/>
                </a:solidFill>
              </a:rPr>
              <a:t>Yes, an estate plan can be designed to control which assets pass through probate, or to avoid probate.</a:t>
            </a:r>
          </a:p>
        </p:txBody>
      </p:sp>
      <p:sp>
        <p:nvSpPr>
          <p:cNvPr id="124934" name="Rectangle 6"/>
          <p:cNvSpPr>
            <a:spLocks noGrp="1" noChangeArrowheads="1"/>
          </p:cNvSpPr>
          <p:nvPr>
            <p:ph type="body" sz="half" idx="4294967295"/>
          </p:nvPr>
        </p:nvSpPr>
        <p:spPr>
          <a:xfrm>
            <a:off x="552450" y="3330575"/>
            <a:ext cx="8229600" cy="2393950"/>
          </a:xfrm>
        </p:spPr>
        <p:txBody>
          <a:bodyPr/>
          <a:lstStyle/>
          <a:p>
            <a:pPr eaLnBrk="1" hangingPunct="1"/>
            <a:r>
              <a:rPr lang="en-US" sz="2600" dirty="0"/>
              <a:t>Own property jointly with rights of survivorship</a:t>
            </a:r>
          </a:p>
          <a:p>
            <a:pPr eaLnBrk="1" hangingPunct="1"/>
            <a:r>
              <a:rPr lang="en-US" sz="2600" dirty="0"/>
              <a:t>Complete beneficiary  designation forms for property such as IRAs, retirement plans, and life insurance</a:t>
            </a:r>
          </a:p>
          <a:p>
            <a:pPr eaLnBrk="1" hangingPunct="1"/>
            <a:r>
              <a:rPr lang="en-US" sz="2600" dirty="0"/>
              <a:t>Use trusts</a:t>
            </a:r>
          </a:p>
          <a:p>
            <a:pPr eaLnBrk="1" hangingPunct="1"/>
            <a:r>
              <a:rPr lang="en-US" sz="2600" dirty="0"/>
              <a:t>Make lifetime gifts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4">
                                            <p:txEl>
                                              <p:pRg st="0" end="0"/>
                                            </p:txEl>
                                          </p:spTgt>
                                        </p:tgtEl>
                                        <p:attrNameLst>
                                          <p:attrName>style.visibility</p:attrName>
                                        </p:attrNameLst>
                                      </p:cBhvr>
                                      <p:to>
                                        <p:strVal val="visible"/>
                                      </p:to>
                                    </p:set>
                                    <p:animEffect transition="in" filter="fade">
                                      <p:cBhvr>
                                        <p:cTn id="7" dur="1000"/>
                                        <p:tgtEl>
                                          <p:spTgt spid="124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934">
                                            <p:txEl>
                                              <p:pRg st="1" end="1"/>
                                            </p:txEl>
                                          </p:spTgt>
                                        </p:tgtEl>
                                        <p:attrNameLst>
                                          <p:attrName>style.visibility</p:attrName>
                                        </p:attrNameLst>
                                      </p:cBhvr>
                                      <p:to>
                                        <p:strVal val="visible"/>
                                      </p:to>
                                    </p:set>
                                    <p:animEffect transition="in" filter="fade">
                                      <p:cBhvr>
                                        <p:cTn id="12" dur="1000"/>
                                        <p:tgtEl>
                                          <p:spTgt spid="1249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934">
                                            <p:txEl>
                                              <p:pRg st="2" end="2"/>
                                            </p:txEl>
                                          </p:spTgt>
                                        </p:tgtEl>
                                        <p:attrNameLst>
                                          <p:attrName>style.visibility</p:attrName>
                                        </p:attrNameLst>
                                      </p:cBhvr>
                                      <p:to>
                                        <p:strVal val="visible"/>
                                      </p:to>
                                    </p:set>
                                    <p:animEffect transition="in" filter="fade">
                                      <p:cBhvr>
                                        <p:cTn id="17" dur="1000"/>
                                        <p:tgtEl>
                                          <p:spTgt spid="1249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4934">
                                            <p:txEl>
                                              <p:pRg st="3" end="3"/>
                                            </p:txEl>
                                          </p:spTgt>
                                        </p:tgtEl>
                                        <p:attrNameLst>
                                          <p:attrName>style.visibility</p:attrName>
                                        </p:attrNameLst>
                                      </p:cBhvr>
                                      <p:to>
                                        <p:strVal val="visible"/>
                                      </p:to>
                                    </p:set>
                                    <p:animEffect transition="in" filter="fade">
                                      <p:cBhvr>
                                        <p:cTn id="22" dur="1000"/>
                                        <p:tgtEl>
                                          <p:spTgt spid="1249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493"/>
          <a:stretch/>
        </p:blipFill>
        <p:spPr>
          <a:xfrm>
            <a:off x="4102309" y="1447800"/>
            <a:ext cx="5041691" cy="5410200"/>
          </a:xfrm>
          <a:prstGeom prst="rect">
            <a:avLst/>
          </a:prstGeom>
        </p:spPr>
      </p:pic>
      <p:sp>
        <p:nvSpPr>
          <p:cNvPr id="18434" name="Rectangle 4"/>
          <p:cNvSpPr>
            <a:spLocks noGrp="1" noChangeArrowheads="1"/>
          </p:cNvSpPr>
          <p:nvPr>
            <p:ph type="title"/>
          </p:nvPr>
        </p:nvSpPr>
        <p:spPr/>
        <p:txBody>
          <a:bodyPr>
            <a:noAutofit/>
          </a:bodyPr>
          <a:lstStyle/>
          <a:p>
            <a:pPr eaLnBrk="1" hangingPunct="1"/>
            <a:r>
              <a:rPr lang="en-US" dirty="0"/>
              <a:t>Tax Basics</a:t>
            </a:r>
          </a:p>
        </p:txBody>
      </p:sp>
      <p:sp>
        <p:nvSpPr>
          <p:cNvPr id="128006" name="Rectangle 6"/>
          <p:cNvSpPr>
            <a:spLocks noGrp="1" noChangeArrowheads="1"/>
          </p:cNvSpPr>
          <p:nvPr>
            <p:ph type="body" sz="half" idx="4294967295"/>
          </p:nvPr>
        </p:nvSpPr>
        <p:spPr>
          <a:xfrm>
            <a:off x="685800" y="1828800"/>
            <a:ext cx="6076950" cy="4225925"/>
          </a:xfrm>
        </p:spPr>
        <p:txBody>
          <a:bodyPr>
            <a:noAutofit/>
          </a:bodyPr>
          <a:lstStyle/>
          <a:p>
            <a:pPr eaLnBrk="1" hangingPunct="1">
              <a:lnSpc>
                <a:spcPct val="90000"/>
              </a:lnSpc>
              <a:buFont typeface="Wingdings" pitchFamily="2" charset="2"/>
              <a:buNone/>
            </a:pPr>
            <a:r>
              <a:rPr lang="en-US" sz="2400" b="1" dirty="0"/>
              <a:t>Transfer taxes include:</a:t>
            </a:r>
          </a:p>
          <a:p>
            <a:pPr eaLnBrk="1" hangingPunct="1">
              <a:lnSpc>
                <a:spcPct val="90000"/>
              </a:lnSpc>
            </a:pPr>
            <a:r>
              <a:rPr lang="en-US" sz="2400" dirty="0"/>
              <a:t>Federal gift tax — imposed on transfers you make during your life</a:t>
            </a:r>
          </a:p>
          <a:p>
            <a:pPr eaLnBrk="1" hangingPunct="1">
              <a:lnSpc>
                <a:spcPct val="90000"/>
              </a:lnSpc>
            </a:pPr>
            <a:r>
              <a:rPr lang="en-US" sz="2400" dirty="0"/>
              <a:t>Federal estate tax — imposed on transfers made upon your death</a:t>
            </a:r>
          </a:p>
          <a:p>
            <a:pPr eaLnBrk="1" hangingPunct="1">
              <a:lnSpc>
                <a:spcPct val="90000"/>
              </a:lnSpc>
            </a:pPr>
            <a:r>
              <a:rPr lang="en-US" sz="2400" dirty="0"/>
              <a:t>Federal generation-skipping transfer </a:t>
            </a:r>
            <a:br>
              <a:rPr lang="en-US" sz="2400" dirty="0"/>
            </a:br>
            <a:r>
              <a:rPr lang="en-US" sz="2400" dirty="0"/>
              <a:t>(GST) tax — imposed on transfers to individuals who are more than one generation below you </a:t>
            </a:r>
            <a:br>
              <a:rPr lang="en-US" sz="2400" dirty="0"/>
            </a:br>
            <a:r>
              <a:rPr lang="en-US" sz="2400" dirty="0"/>
              <a:t>(e.g., grandchildren) both during </a:t>
            </a:r>
            <a:br>
              <a:rPr lang="en-US" sz="2400" dirty="0"/>
            </a:br>
            <a:r>
              <a:rPr lang="en-US" sz="2400" dirty="0"/>
              <a:t>your life and upon your death</a:t>
            </a:r>
          </a:p>
        </p:txBody>
      </p:sp>
      <p:sp>
        <p:nvSpPr>
          <p:cNvPr id="5" name="TextBox 4"/>
          <p:cNvSpPr txBox="1"/>
          <p:nvPr/>
        </p:nvSpPr>
        <p:spPr>
          <a:xfrm>
            <a:off x="533400" y="6048375"/>
            <a:ext cx="8153400" cy="707886"/>
          </a:xfrm>
          <a:prstGeom prst="rect">
            <a:avLst/>
          </a:prstGeom>
          <a:noFill/>
        </p:spPr>
        <p:txBody>
          <a:bodyPr wrap="square" rtlCol="0">
            <a:spAutoFit/>
          </a:bodyPr>
          <a:lstStyle/>
          <a:p>
            <a:r>
              <a:rPr lang="en-US" sz="2000" dirty="0">
                <a:solidFill>
                  <a:srgbClr val="5D5D5D"/>
                </a:solidFill>
              </a:rPr>
              <a:t>Transfer taxes imposed on the state level </a:t>
            </a:r>
            <a:br>
              <a:rPr lang="en-US" sz="2000" dirty="0">
                <a:solidFill>
                  <a:srgbClr val="5D5D5D"/>
                </a:solidFill>
              </a:rPr>
            </a:br>
            <a:r>
              <a:rPr lang="en-US" sz="2000" dirty="0">
                <a:solidFill>
                  <a:srgbClr val="5D5D5D"/>
                </a:solidFill>
              </a:rPr>
              <a:t>tend to affect smaller estates.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additive="base">
                                        <p:cTn id="7" dur="500" fill="hold"/>
                                        <p:tgtEl>
                                          <p:spTgt spid="1280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80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8006">
                                            <p:txEl>
                                              <p:pRg st="1" end="1"/>
                                            </p:txEl>
                                          </p:spTgt>
                                        </p:tgtEl>
                                        <p:attrNameLst>
                                          <p:attrName>style.visibility</p:attrName>
                                        </p:attrNameLst>
                                      </p:cBhvr>
                                      <p:to>
                                        <p:strVal val="visible"/>
                                      </p:to>
                                    </p:set>
                                    <p:anim calcmode="lin" valueType="num">
                                      <p:cBhvr additive="base">
                                        <p:cTn id="13" dur="500" fill="hold"/>
                                        <p:tgtEl>
                                          <p:spTgt spid="1280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80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8006">
                                            <p:txEl>
                                              <p:pRg st="2" end="2"/>
                                            </p:txEl>
                                          </p:spTgt>
                                        </p:tgtEl>
                                        <p:attrNameLst>
                                          <p:attrName>style.visibility</p:attrName>
                                        </p:attrNameLst>
                                      </p:cBhvr>
                                      <p:to>
                                        <p:strVal val="visible"/>
                                      </p:to>
                                    </p:set>
                                    <p:anim calcmode="lin" valueType="num">
                                      <p:cBhvr additive="base">
                                        <p:cTn id="19" dur="500" fill="hold"/>
                                        <p:tgtEl>
                                          <p:spTgt spid="1280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80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8006">
                                            <p:txEl>
                                              <p:pRg st="3" end="3"/>
                                            </p:txEl>
                                          </p:spTgt>
                                        </p:tgtEl>
                                        <p:attrNameLst>
                                          <p:attrName>style.visibility</p:attrName>
                                        </p:attrNameLst>
                                      </p:cBhvr>
                                      <p:to>
                                        <p:strVal val="visible"/>
                                      </p:to>
                                    </p:set>
                                    <p:anim calcmode="lin" valueType="num">
                                      <p:cBhvr additive="base">
                                        <p:cTn id="25" dur="500" fill="hold"/>
                                        <p:tgtEl>
                                          <p:spTgt spid="12800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80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400" dirty="0"/>
              <a:t>Tax Basics </a:t>
            </a:r>
            <a:r>
              <a:rPr lang="en-US" dirty="0"/>
              <a:t>— </a:t>
            </a:r>
            <a:r>
              <a:rPr lang="en-US" sz="3800" b="0" dirty="0"/>
              <a:t>Federal Gift Tax</a:t>
            </a:r>
          </a:p>
        </p:txBody>
      </p:sp>
      <p:sp>
        <p:nvSpPr>
          <p:cNvPr id="143364" name="Rectangle 4"/>
          <p:cNvSpPr>
            <a:spLocks noGrp="1" noChangeArrowheads="1"/>
          </p:cNvSpPr>
          <p:nvPr>
            <p:ph type="body" sz="half" idx="4294967295"/>
          </p:nvPr>
        </p:nvSpPr>
        <p:spPr>
          <a:xfrm>
            <a:off x="3611880" y="1958340"/>
            <a:ext cx="4791075" cy="3948846"/>
          </a:xfrm>
        </p:spPr>
        <p:txBody>
          <a:bodyPr/>
          <a:lstStyle/>
          <a:p>
            <a:pPr eaLnBrk="1" hangingPunct="1"/>
            <a:r>
              <a:rPr lang="en-US" sz="2400" dirty="0"/>
              <a:t>Gift tax applies to transfers made during your life</a:t>
            </a:r>
          </a:p>
          <a:p>
            <a:pPr eaLnBrk="1" hangingPunct="1"/>
            <a:r>
              <a:rPr lang="en-US" sz="2400" dirty="0"/>
              <a:t>Certain gifts are excluded (e.g., $16,000 annual gift tax exclusion)</a:t>
            </a:r>
          </a:p>
          <a:p>
            <a:pPr eaLnBrk="1" hangingPunct="1"/>
            <a:r>
              <a:rPr lang="en-US" sz="2400" dirty="0"/>
              <a:t>$12,060,000 excluded from all transfers (gifts and estates) combined in 2022</a:t>
            </a:r>
            <a:endParaRPr lang="en-US" sz="2400" dirty="0">
              <a:solidFill>
                <a:srgbClr val="FF0000"/>
              </a:solidFill>
            </a:endParaRPr>
          </a:p>
          <a:p>
            <a:pPr eaLnBrk="1" hangingPunct="1"/>
            <a:r>
              <a:rPr lang="en-US" sz="2400" dirty="0"/>
              <a:t>The $12,060,000 exclusion is the largest in the history of the federal gift and estate tax</a:t>
            </a:r>
          </a:p>
          <a:p>
            <a:pPr eaLnBrk="1" hangingPunct="1"/>
            <a:endParaRPr lang="en-US" sz="2400" dirty="0"/>
          </a:p>
          <a:p>
            <a:pPr eaLnBrk="1" hangingPunct="1"/>
            <a:endParaRPr lang="en-US" sz="2400" dirty="0"/>
          </a:p>
          <a:p>
            <a:pPr eaLnBrk="1" hangingPunct="1"/>
            <a:endParaRPr lang="en-US" sz="2400" dirty="0"/>
          </a:p>
        </p:txBody>
      </p:sp>
      <p:sp>
        <p:nvSpPr>
          <p:cNvPr id="19461" name="Line 12"/>
          <p:cNvSpPr>
            <a:spLocks noChangeShapeType="1"/>
          </p:cNvSpPr>
          <p:nvPr/>
        </p:nvSpPr>
        <p:spPr bwMode="auto">
          <a:xfrm>
            <a:off x="2247900" y="3596929"/>
            <a:ext cx="0" cy="0"/>
          </a:xfrm>
          <a:prstGeom prst="line">
            <a:avLst/>
          </a:prstGeom>
          <a:noFill/>
          <a:ln w="9525">
            <a:solidFill>
              <a:schemeClr val="tx1"/>
            </a:solidFill>
            <a:round/>
            <a:headEnd/>
            <a:tailEnd/>
          </a:ln>
        </p:spPr>
        <p:txBody>
          <a:bodyPr wrap="none" anchor="ctr"/>
          <a:lstStyle/>
          <a:p>
            <a:endParaRPr lang="en-US" dirty="0"/>
          </a:p>
        </p:txBody>
      </p:sp>
      <p:sp>
        <p:nvSpPr>
          <p:cNvPr id="19462" name="Rectangle 13"/>
          <p:cNvSpPr>
            <a:spLocks noChangeArrowheads="1"/>
          </p:cNvSpPr>
          <p:nvPr/>
        </p:nvSpPr>
        <p:spPr bwMode="auto">
          <a:xfrm>
            <a:off x="1323975" y="3171825"/>
            <a:ext cx="1600200" cy="642926"/>
          </a:xfrm>
          <a:prstGeom prst="rect">
            <a:avLst/>
          </a:prstGeom>
          <a:noFill/>
          <a:ln w="9525">
            <a:noFill/>
            <a:miter lim="800000"/>
            <a:headEnd/>
            <a:tailEnd/>
          </a:ln>
        </p:spPr>
        <p:txBody>
          <a:bodyPr wrap="none" anchor="ctr"/>
          <a:lstStyle/>
          <a:p>
            <a:pPr algn="ctr"/>
            <a:r>
              <a:rPr lang="en-US" sz="2000" b="1" dirty="0">
                <a:solidFill>
                  <a:srgbClr val="5D5D5D"/>
                </a:solidFill>
              </a:rPr>
              <a:t>You (Donor)</a:t>
            </a:r>
          </a:p>
        </p:txBody>
      </p:sp>
      <p:sp>
        <p:nvSpPr>
          <p:cNvPr id="19463" name="Rectangle 14"/>
          <p:cNvSpPr>
            <a:spLocks noChangeArrowheads="1"/>
          </p:cNvSpPr>
          <p:nvPr/>
        </p:nvSpPr>
        <p:spPr bwMode="auto">
          <a:xfrm>
            <a:off x="719441" y="5261314"/>
            <a:ext cx="2781301" cy="1024456"/>
          </a:xfrm>
          <a:prstGeom prst="rect">
            <a:avLst/>
          </a:prstGeom>
          <a:noFill/>
          <a:ln w="9525">
            <a:noFill/>
            <a:miter lim="800000"/>
            <a:headEnd/>
            <a:tailEnd/>
          </a:ln>
        </p:spPr>
        <p:txBody>
          <a:bodyPr wrap="none" anchor="ctr"/>
          <a:lstStyle/>
          <a:p>
            <a:pPr algn="ctr"/>
            <a:r>
              <a:rPr lang="en-US" sz="2000" b="1" dirty="0">
                <a:solidFill>
                  <a:srgbClr val="5D5D5D"/>
                </a:solidFill>
              </a:rPr>
              <a:t>Person Receiving Gift </a:t>
            </a:r>
            <a:br>
              <a:rPr lang="en-US" sz="2000" b="1" dirty="0">
                <a:solidFill>
                  <a:srgbClr val="5D5D5D"/>
                </a:solidFill>
              </a:rPr>
            </a:br>
            <a:r>
              <a:rPr lang="en-US" sz="2000" b="1" dirty="0">
                <a:solidFill>
                  <a:srgbClr val="5D5D5D"/>
                </a:solidFill>
              </a:rPr>
              <a:t>(Donee)</a:t>
            </a:r>
          </a:p>
        </p:txBody>
      </p:sp>
      <p:sp>
        <p:nvSpPr>
          <p:cNvPr id="19466" name="Text Box 17"/>
          <p:cNvSpPr txBox="1">
            <a:spLocks noChangeArrowheads="1"/>
          </p:cNvSpPr>
          <p:nvPr/>
        </p:nvSpPr>
        <p:spPr bwMode="auto">
          <a:xfrm>
            <a:off x="762000" y="6119570"/>
            <a:ext cx="2771775" cy="400110"/>
          </a:xfrm>
          <a:prstGeom prst="rect">
            <a:avLst/>
          </a:prstGeom>
          <a:noFill/>
          <a:ln w="9525">
            <a:noFill/>
            <a:miter lim="800000"/>
            <a:headEnd/>
            <a:tailEnd/>
          </a:ln>
        </p:spPr>
        <p:txBody>
          <a:bodyPr wrap="square">
            <a:spAutoFit/>
          </a:bodyPr>
          <a:lstStyle/>
          <a:p>
            <a:pPr algn="ctr">
              <a:spcBef>
                <a:spcPct val="50000"/>
              </a:spcBef>
            </a:pPr>
            <a:r>
              <a:rPr lang="en-US" sz="2000" dirty="0">
                <a:solidFill>
                  <a:srgbClr val="5D5D5D"/>
                </a:solidFill>
              </a:rPr>
              <a:t>Gift tax may apply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86066" y="3856943"/>
            <a:ext cx="837693" cy="37230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406" y="2150814"/>
            <a:ext cx="559987" cy="124741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848" y="4372121"/>
            <a:ext cx="538128" cy="1198726"/>
          </a:xfrm>
          <a:prstGeom prst="rect">
            <a:avLst/>
          </a:prstGeom>
        </p:spPr>
      </p:pic>
      <p:sp>
        <p:nvSpPr>
          <p:cNvPr id="14" name="Text Box 16"/>
          <p:cNvSpPr txBox="1">
            <a:spLocks noChangeArrowheads="1"/>
          </p:cNvSpPr>
          <p:nvPr/>
        </p:nvSpPr>
        <p:spPr bwMode="auto">
          <a:xfrm>
            <a:off x="495300" y="1807526"/>
            <a:ext cx="3200400" cy="461665"/>
          </a:xfrm>
          <a:prstGeom prst="rect">
            <a:avLst/>
          </a:prstGeom>
          <a:noFill/>
          <a:ln w="9525">
            <a:noFill/>
            <a:miter lim="800000"/>
            <a:headEnd/>
            <a:tailEnd/>
          </a:ln>
        </p:spPr>
        <p:txBody>
          <a:bodyPr>
            <a:spAutoFit/>
          </a:bodyPr>
          <a:lstStyle/>
          <a:p>
            <a:pPr algn="ctr">
              <a:spcBef>
                <a:spcPct val="50000"/>
              </a:spcBef>
            </a:pPr>
            <a:r>
              <a:rPr lang="en-US" sz="2400" b="1" dirty="0">
                <a:solidFill>
                  <a:srgbClr val="5D5D5D"/>
                </a:solidFill>
              </a:rPr>
              <a:t>Lifetime Transfer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Effect transition="in" filter="wipe(up)">
                                      <p:cBhvr>
                                        <p:cTn id="7" dur="500"/>
                                        <p:tgtEl>
                                          <p:spTgt spid="143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64">
                                            <p:txEl>
                                              <p:pRg st="1" end="1"/>
                                            </p:txEl>
                                          </p:spTgt>
                                        </p:tgtEl>
                                        <p:attrNameLst>
                                          <p:attrName>style.visibility</p:attrName>
                                        </p:attrNameLst>
                                      </p:cBhvr>
                                      <p:to>
                                        <p:strVal val="visible"/>
                                      </p:to>
                                    </p:set>
                                    <p:animEffect transition="in" filter="wipe(up)">
                                      <p:cBhvr>
                                        <p:cTn id="12" dur="500"/>
                                        <p:tgtEl>
                                          <p:spTgt spid="143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64">
                                            <p:txEl>
                                              <p:pRg st="2" end="2"/>
                                            </p:txEl>
                                          </p:spTgt>
                                        </p:tgtEl>
                                        <p:attrNameLst>
                                          <p:attrName>style.visibility</p:attrName>
                                        </p:attrNameLst>
                                      </p:cBhvr>
                                      <p:to>
                                        <p:strVal val="visible"/>
                                      </p:to>
                                    </p:set>
                                    <p:animEffect transition="in" filter="wipe(up)">
                                      <p:cBhvr>
                                        <p:cTn id="17" dur="500"/>
                                        <p:tgtEl>
                                          <p:spTgt spid="143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364">
                                            <p:txEl>
                                              <p:pRg st="3" end="3"/>
                                            </p:txEl>
                                          </p:spTgt>
                                        </p:tgtEl>
                                        <p:attrNameLst>
                                          <p:attrName>style.visibility</p:attrName>
                                        </p:attrNameLst>
                                      </p:cBhvr>
                                      <p:to>
                                        <p:strVal val="visible"/>
                                      </p:to>
                                    </p:set>
                                    <p:animEffect transition="in" filter="wipe(up)">
                                      <p:cBhvr>
                                        <p:cTn id="22" dur="500"/>
                                        <p:tgtEl>
                                          <p:spTgt spid="143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908" y="2173290"/>
            <a:ext cx="1423458" cy="1201451"/>
          </a:xfrm>
          <a:prstGeom prst="rect">
            <a:avLst/>
          </a:prstGeom>
        </p:spPr>
      </p:pic>
      <p:sp>
        <p:nvSpPr>
          <p:cNvPr id="20482" name="Rectangle 2"/>
          <p:cNvSpPr>
            <a:spLocks noGrp="1" noChangeArrowheads="1"/>
          </p:cNvSpPr>
          <p:nvPr>
            <p:ph type="title"/>
          </p:nvPr>
        </p:nvSpPr>
        <p:spPr/>
        <p:txBody>
          <a:bodyPr>
            <a:normAutofit fontScale="90000"/>
          </a:bodyPr>
          <a:lstStyle/>
          <a:p>
            <a:pPr eaLnBrk="1" hangingPunct="1"/>
            <a:r>
              <a:rPr lang="en-US" sz="4400" dirty="0"/>
              <a:t>Tax Basics — </a:t>
            </a:r>
            <a:r>
              <a:rPr lang="en-US" sz="3800" b="0" dirty="0"/>
              <a:t>Federal Estate Tax</a:t>
            </a:r>
          </a:p>
        </p:txBody>
      </p:sp>
      <p:sp>
        <p:nvSpPr>
          <p:cNvPr id="11" name="Line 12"/>
          <p:cNvSpPr>
            <a:spLocks noChangeShapeType="1"/>
          </p:cNvSpPr>
          <p:nvPr/>
        </p:nvSpPr>
        <p:spPr bwMode="auto">
          <a:xfrm>
            <a:off x="2247900" y="3596929"/>
            <a:ext cx="0" cy="0"/>
          </a:xfrm>
          <a:prstGeom prst="line">
            <a:avLst/>
          </a:prstGeom>
          <a:noFill/>
          <a:ln w="9525">
            <a:solidFill>
              <a:schemeClr val="tx1"/>
            </a:solidFill>
            <a:round/>
            <a:headEnd/>
            <a:tailEnd/>
          </a:ln>
        </p:spPr>
        <p:txBody>
          <a:bodyPr wrap="none" anchor="ctr"/>
          <a:lstStyle/>
          <a:p>
            <a:endParaRPr lang="en-US" dirty="0"/>
          </a:p>
        </p:txBody>
      </p:sp>
      <p:sp>
        <p:nvSpPr>
          <p:cNvPr id="12" name="Rectangle 13"/>
          <p:cNvSpPr>
            <a:spLocks noChangeArrowheads="1"/>
          </p:cNvSpPr>
          <p:nvPr/>
        </p:nvSpPr>
        <p:spPr bwMode="auto">
          <a:xfrm>
            <a:off x="1257300" y="2924923"/>
            <a:ext cx="1600200" cy="1127953"/>
          </a:xfrm>
          <a:prstGeom prst="rect">
            <a:avLst/>
          </a:prstGeom>
          <a:noFill/>
          <a:ln w="9525">
            <a:noFill/>
            <a:miter lim="800000"/>
            <a:headEnd/>
            <a:tailEnd/>
          </a:ln>
        </p:spPr>
        <p:txBody>
          <a:bodyPr wrap="none" anchor="ctr"/>
          <a:lstStyle/>
          <a:p>
            <a:pPr algn="ctr"/>
            <a:r>
              <a:rPr lang="en-US" sz="2000" b="1" dirty="0">
                <a:solidFill>
                  <a:srgbClr val="5D5D5D"/>
                </a:solidFill>
              </a:rPr>
              <a:t>Your Estate</a:t>
            </a:r>
          </a:p>
        </p:txBody>
      </p:sp>
      <p:sp>
        <p:nvSpPr>
          <p:cNvPr id="13" name="Rectangle 14"/>
          <p:cNvSpPr>
            <a:spLocks noChangeArrowheads="1"/>
          </p:cNvSpPr>
          <p:nvPr/>
        </p:nvSpPr>
        <p:spPr bwMode="auto">
          <a:xfrm>
            <a:off x="1343025" y="5423970"/>
            <a:ext cx="1600200" cy="563976"/>
          </a:xfrm>
          <a:prstGeom prst="rect">
            <a:avLst/>
          </a:prstGeom>
          <a:noFill/>
          <a:ln w="9525">
            <a:noFill/>
            <a:miter lim="800000"/>
            <a:headEnd/>
            <a:tailEnd/>
          </a:ln>
        </p:spPr>
        <p:txBody>
          <a:bodyPr wrap="none" anchor="ctr"/>
          <a:lstStyle/>
          <a:p>
            <a:pPr algn="ctr"/>
            <a:r>
              <a:rPr lang="en-US" sz="2000" b="1" dirty="0">
                <a:solidFill>
                  <a:srgbClr val="5D5D5D"/>
                </a:solidFill>
              </a:rPr>
              <a:t>Beneficiary</a:t>
            </a:r>
          </a:p>
        </p:txBody>
      </p:sp>
      <p:sp>
        <p:nvSpPr>
          <p:cNvPr id="14" name="Text Box 16"/>
          <p:cNvSpPr txBox="1">
            <a:spLocks noChangeArrowheads="1"/>
          </p:cNvSpPr>
          <p:nvPr/>
        </p:nvSpPr>
        <p:spPr bwMode="auto">
          <a:xfrm>
            <a:off x="495300" y="1807526"/>
            <a:ext cx="3200400" cy="461665"/>
          </a:xfrm>
          <a:prstGeom prst="rect">
            <a:avLst/>
          </a:prstGeom>
          <a:noFill/>
          <a:ln w="9525">
            <a:noFill/>
            <a:miter lim="800000"/>
            <a:headEnd/>
            <a:tailEnd/>
          </a:ln>
        </p:spPr>
        <p:txBody>
          <a:bodyPr>
            <a:spAutoFit/>
          </a:bodyPr>
          <a:lstStyle/>
          <a:p>
            <a:pPr algn="ctr">
              <a:spcBef>
                <a:spcPct val="50000"/>
              </a:spcBef>
            </a:pPr>
            <a:r>
              <a:rPr lang="en-US" sz="2400" b="1" dirty="0">
                <a:solidFill>
                  <a:srgbClr val="5D5D5D"/>
                </a:solidFill>
              </a:rPr>
              <a:t>Transfer at Death</a:t>
            </a:r>
          </a:p>
        </p:txBody>
      </p:sp>
      <p:sp>
        <p:nvSpPr>
          <p:cNvPr id="15" name="Text Box 17"/>
          <p:cNvSpPr txBox="1">
            <a:spLocks noChangeArrowheads="1"/>
          </p:cNvSpPr>
          <p:nvPr/>
        </p:nvSpPr>
        <p:spPr bwMode="auto">
          <a:xfrm>
            <a:off x="752475" y="5930288"/>
            <a:ext cx="2771775" cy="400110"/>
          </a:xfrm>
          <a:prstGeom prst="rect">
            <a:avLst/>
          </a:prstGeom>
          <a:noFill/>
          <a:ln w="9525">
            <a:noFill/>
            <a:miter lim="800000"/>
            <a:headEnd/>
            <a:tailEnd/>
          </a:ln>
        </p:spPr>
        <p:txBody>
          <a:bodyPr wrap="square">
            <a:spAutoFit/>
          </a:bodyPr>
          <a:lstStyle/>
          <a:p>
            <a:pPr algn="ctr">
              <a:spcBef>
                <a:spcPct val="50000"/>
              </a:spcBef>
            </a:pPr>
            <a:r>
              <a:rPr lang="en-US" sz="2000" dirty="0">
                <a:solidFill>
                  <a:srgbClr val="5D5D5D"/>
                </a:solidFill>
              </a:rPr>
              <a:t>Estate tax may apply</a:t>
            </a:r>
          </a:p>
        </p:txBody>
      </p:sp>
      <p:sp>
        <p:nvSpPr>
          <p:cNvPr id="17" name="Rectangle 4"/>
          <p:cNvSpPr txBox="1">
            <a:spLocks noChangeArrowheads="1"/>
          </p:cNvSpPr>
          <p:nvPr/>
        </p:nvSpPr>
        <p:spPr>
          <a:xfrm>
            <a:off x="3609975" y="1959710"/>
            <a:ext cx="5210175" cy="3618154"/>
          </a:xfrm>
          <a:prstGeom prst="rect">
            <a:avLst/>
          </a:prstGeom>
        </p:spPr>
        <p:txBody>
          <a:bodyPr vert="horz" lIns="91440" tIns="45720" rIns="91440" bIns="45720" rtlCol="0">
            <a:noAutofit/>
          </a:bodyPr>
          <a:lstStyle>
            <a:lvl1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3pPr>
            <a:lvl4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4pPr>
            <a:lvl5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Estate tax applies to transfers made </a:t>
            </a:r>
            <a:br>
              <a:rPr lang="en-US" sz="2400" dirty="0"/>
            </a:br>
            <a:r>
              <a:rPr lang="en-US" sz="2400" dirty="0"/>
              <a:t>at death</a:t>
            </a:r>
          </a:p>
          <a:p>
            <a:r>
              <a:rPr lang="en-US" sz="2400" dirty="0"/>
              <a:t>Generally does not apply to transfers made to spouse or charity</a:t>
            </a:r>
          </a:p>
          <a:p>
            <a:r>
              <a:rPr lang="en-US" sz="2400" dirty="0"/>
              <a:t>$12,060,000 excluded from all transfers (gifts and estates) combined in 2022</a:t>
            </a:r>
          </a:p>
          <a:p>
            <a:r>
              <a:rPr lang="en-US" sz="2400" dirty="0"/>
              <a:t>Any portion of exclusion used for gifts will be unavailable to the estate</a:t>
            </a:r>
          </a:p>
          <a:p>
            <a:endParaRPr lang="en-US" sz="2400" dirty="0"/>
          </a:p>
          <a:p>
            <a:endParaRPr lang="en-US" sz="2400"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86066" y="3856943"/>
            <a:ext cx="837693" cy="37230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848" y="4372121"/>
            <a:ext cx="538128" cy="1198726"/>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up)">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up)">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up)">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4" y="2190750"/>
            <a:ext cx="7000875" cy="4667250"/>
          </a:xfrm>
          <a:prstGeom prst="rect">
            <a:avLst/>
          </a:prstGeom>
        </p:spPr>
      </p:pic>
      <p:sp>
        <p:nvSpPr>
          <p:cNvPr id="2" name="Title 1"/>
          <p:cNvSpPr>
            <a:spLocks noGrp="1"/>
          </p:cNvSpPr>
          <p:nvPr>
            <p:ph type="title"/>
          </p:nvPr>
        </p:nvSpPr>
        <p:spPr/>
        <p:txBody>
          <a:bodyPr/>
          <a:lstStyle/>
          <a:p>
            <a:r>
              <a:rPr lang="en-US" dirty="0"/>
              <a:t>Tax Basics — </a:t>
            </a:r>
            <a:r>
              <a:rPr lang="en-US" sz="3400" b="0" dirty="0"/>
              <a:t>Federal Estate Tax</a:t>
            </a:r>
          </a:p>
        </p:txBody>
      </p:sp>
      <p:sp>
        <p:nvSpPr>
          <p:cNvPr id="4" name="Text Placeholder 3"/>
          <p:cNvSpPr>
            <a:spLocks noGrp="1"/>
          </p:cNvSpPr>
          <p:nvPr>
            <p:ph type="body" sz="half" idx="4294967295"/>
          </p:nvPr>
        </p:nvSpPr>
        <p:spPr>
          <a:xfrm>
            <a:off x="685800" y="1828800"/>
            <a:ext cx="6791325" cy="4876800"/>
          </a:xfrm>
        </p:spPr>
        <p:txBody>
          <a:bodyPr>
            <a:normAutofit/>
          </a:bodyPr>
          <a:lstStyle/>
          <a:p>
            <a:r>
              <a:rPr lang="en-US" sz="2600" dirty="0"/>
              <a:t>New feature important for married couples</a:t>
            </a:r>
          </a:p>
          <a:p>
            <a:r>
              <a:rPr lang="en-US" sz="2600" dirty="0"/>
              <a:t>Exclusion is “portable” — unused portion left by deceased spouse can be </a:t>
            </a:r>
            <a:br>
              <a:rPr lang="en-US" sz="2600" dirty="0"/>
            </a:br>
            <a:r>
              <a:rPr lang="en-US" sz="2600" dirty="0"/>
              <a:t>transferred to surviving spouse</a:t>
            </a:r>
          </a:p>
          <a:p>
            <a:r>
              <a:rPr lang="en-US" sz="2600" dirty="0"/>
              <a:t>$24,120,000 can be </a:t>
            </a:r>
            <a:br>
              <a:rPr lang="en-US" sz="2600" dirty="0"/>
            </a:br>
            <a:r>
              <a:rPr lang="en-US" sz="2600" dirty="0"/>
              <a:t>left to beneficiaries </a:t>
            </a:r>
            <a:br>
              <a:rPr lang="en-US" sz="2600" dirty="0"/>
            </a:br>
            <a:r>
              <a:rPr lang="en-US" sz="2600" dirty="0"/>
              <a:t>tax free (in 2022)</a:t>
            </a:r>
          </a:p>
          <a:p>
            <a:pPr marL="0" indent="0">
              <a:buNone/>
            </a:pPr>
            <a:endParaRPr lang="en-US" sz="2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530352" y="530351"/>
            <a:ext cx="9144000" cy="655131"/>
          </a:xfrm>
        </p:spPr>
        <p:txBody>
          <a:bodyPr>
            <a:normAutofit fontScale="90000"/>
          </a:bodyPr>
          <a:lstStyle/>
          <a:p>
            <a:pPr eaLnBrk="1" hangingPunct="1"/>
            <a:r>
              <a:rPr lang="en-US" sz="4400" dirty="0"/>
              <a:t>Tax Basics </a:t>
            </a:r>
            <a:r>
              <a:rPr lang="en-US" dirty="0"/>
              <a:t>— </a:t>
            </a:r>
            <a:r>
              <a:rPr lang="en-US" sz="3800" b="0" dirty="0"/>
              <a:t>Federal GST Tax</a:t>
            </a:r>
          </a:p>
        </p:txBody>
      </p:sp>
      <p:sp>
        <p:nvSpPr>
          <p:cNvPr id="150534" name="Rectangle 6"/>
          <p:cNvSpPr>
            <a:spLocks noGrp="1" noChangeArrowheads="1"/>
          </p:cNvSpPr>
          <p:nvPr>
            <p:ph type="body" sz="half" idx="4294967295"/>
          </p:nvPr>
        </p:nvSpPr>
        <p:spPr>
          <a:xfrm>
            <a:off x="4582886" y="1750331"/>
            <a:ext cx="4122964" cy="4530725"/>
          </a:xfrm>
        </p:spPr>
        <p:txBody>
          <a:bodyPr/>
          <a:lstStyle/>
          <a:p>
            <a:pPr marL="285750" indent="-231775" eaLnBrk="1" hangingPunct="1"/>
            <a:r>
              <a:rPr lang="en-US" sz="2400" dirty="0"/>
              <a:t>The generation-skipping transfer (GST) tax may apply to transfers made to someone more than one generation below you</a:t>
            </a:r>
          </a:p>
          <a:p>
            <a:pPr marL="285750" indent="-231775" eaLnBrk="1" hangingPunct="1"/>
            <a:r>
              <a:rPr lang="en-US" sz="2400" dirty="0"/>
              <a:t>$12,060,000 GST tax exemption in 2022</a:t>
            </a:r>
          </a:p>
          <a:p>
            <a:pPr marL="285750" indent="-231775" eaLnBrk="1" hangingPunct="1"/>
            <a:r>
              <a:rPr lang="en-US" sz="2400" dirty="0"/>
              <a:t>Unlike the gift and estate tax exclusion, the GST tax exemption is NOT portable</a:t>
            </a:r>
          </a:p>
        </p:txBody>
      </p:sp>
      <p:sp>
        <p:nvSpPr>
          <p:cNvPr id="21509" name="Line 8"/>
          <p:cNvSpPr>
            <a:spLocks noChangeShapeType="1"/>
          </p:cNvSpPr>
          <p:nvPr/>
        </p:nvSpPr>
        <p:spPr bwMode="auto">
          <a:xfrm>
            <a:off x="3009900" y="3752849"/>
            <a:ext cx="0" cy="0"/>
          </a:xfrm>
          <a:prstGeom prst="line">
            <a:avLst/>
          </a:prstGeom>
          <a:noFill/>
          <a:ln w="9525">
            <a:solidFill>
              <a:schemeClr val="tx1"/>
            </a:solidFill>
            <a:round/>
            <a:headEnd/>
            <a:tailEnd/>
          </a:ln>
        </p:spPr>
        <p:txBody>
          <a:bodyPr wrap="none" anchor="ctr"/>
          <a:lstStyle/>
          <a:p>
            <a:endParaRPr lang="en-US" dirty="0"/>
          </a:p>
        </p:txBody>
      </p:sp>
      <p:sp>
        <p:nvSpPr>
          <p:cNvPr id="21511" name="Rectangle 10"/>
          <p:cNvSpPr>
            <a:spLocks noChangeArrowheads="1"/>
          </p:cNvSpPr>
          <p:nvPr/>
        </p:nvSpPr>
        <p:spPr bwMode="auto">
          <a:xfrm>
            <a:off x="1962149" y="4210048"/>
            <a:ext cx="2971800" cy="838200"/>
          </a:xfrm>
          <a:prstGeom prst="rect">
            <a:avLst/>
          </a:prstGeom>
          <a:noFill/>
          <a:ln w="9525">
            <a:noFill/>
            <a:miter lim="800000"/>
            <a:headEnd/>
            <a:tailEnd/>
          </a:ln>
          <a:scene3d>
            <a:camera prst="orthographicFront"/>
            <a:lightRig rig="threePt" dir="t"/>
          </a:scene3d>
          <a:sp3d>
            <a:bevelT/>
          </a:sp3d>
        </p:spPr>
        <p:txBody>
          <a:bodyPr wrap="none" anchor="ctr"/>
          <a:lstStyle/>
          <a:p>
            <a:r>
              <a:rPr lang="en-US" b="1" dirty="0">
                <a:solidFill>
                  <a:srgbClr val="5D5D5D"/>
                </a:solidFill>
              </a:rPr>
              <a:t>Child</a:t>
            </a:r>
          </a:p>
          <a:p>
            <a:r>
              <a:rPr lang="en-US" b="1" dirty="0">
                <a:solidFill>
                  <a:srgbClr val="5D5D5D"/>
                </a:solidFill>
              </a:rPr>
              <a:t>(Donee / Beneficiary)</a:t>
            </a:r>
          </a:p>
        </p:txBody>
      </p:sp>
      <p:sp>
        <p:nvSpPr>
          <p:cNvPr id="21512" name="Text Box 11"/>
          <p:cNvSpPr txBox="1">
            <a:spLocks noChangeArrowheads="1"/>
          </p:cNvSpPr>
          <p:nvPr/>
        </p:nvSpPr>
        <p:spPr bwMode="auto">
          <a:xfrm>
            <a:off x="723900" y="1676399"/>
            <a:ext cx="3200400" cy="830997"/>
          </a:xfrm>
          <a:prstGeom prst="rect">
            <a:avLst/>
          </a:prstGeom>
          <a:noFill/>
          <a:ln w="9525">
            <a:noFill/>
            <a:miter lim="800000"/>
            <a:headEnd/>
            <a:tailEnd/>
          </a:ln>
        </p:spPr>
        <p:txBody>
          <a:bodyPr>
            <a:spAutoFit/>
          </a:bodyPr>
          <a:lstStyle/>
          <a:p>
            <a:pPr algn="ctr">
              <a:spcBef>
                <a:spcPct val="50000"/>
              </a:spcBef>
            </a:pPr>
            <a:r>
              <a:rPr lang="en-US" sz="2400" b="1" dirty="0">
                <a:solidFill>
                  <a:srgbClr val="5D5D5D"/>
                </a:solidFill>
              </a:rPr>
              <a:t>Transfer During Life or at Death</a:t>
            </a:r>
          </a:p>
        </p:txBody>
      </p:sp>
      <p:sp>
        <p:nvSpPr>
          <p:cNvPr id="21513" name="Rectangle 12"/>
          <p:cNvSpPr>
            <a:spLocks noChangeArrowheads="1"/>
          </p:cNvSpPr>
          <p:nvPr/>
        </p:nvSpPr>
        <p:spPr bwMode="auto">
          <a:xfrm>
            <a:off x="1962149" y="5181598"/>
            <a:ext cx="2971800" cy="838200"/>
          </a:xfrm>
          <a:prstGeom prst="rect">
            <a:avLst/>
          </a:prstGeom>
          <a:noFill/>
          <a:ln w="9525">
            <a:noFill/>
            <a:miter lim="800000"/>
            <a:headEnd/>
            <a:tailEnd/>
          </a:ln>
          <a:scene3d>
            <a:camera prst="orthographicFront"/>
            <a:lightRig rig="threePt" dir="t"/>
          </a:scene3d>
          <a:sp3d>
            <a:bevelT/>
          </a:sp3d>
        </p:spPr>
        <p:txBody>
          <a:bodyPr wrap="none" anchor="ctr"/>
          <a:lstStyle/>
          <a:p>
            <a:r>
              <a:rPr lang="en-US" b="1" dirty="0">
                <a:solidFill>
                  <a:srgbClr val="5D5D5D"/>
                </a:solidFill>
              </a:rPr>
              <a:t>Grandchild</a:t>
            </a:r>
          </a:p>
          <a:p>
            <a:r>
              <a:rPr lang="en-US" b="1" dirty="0">
                <a:solidFill>
                  <a:srgbClr val="5D5D5D"/>
                </a:solidFill>
              </a:rPr>
              <a:t>(Skip Donee / Beneficiary)</a:t>
            </a:r>
          </a:p>
        </p:txBody>
      </p:sp>
      <p:cxnSp>
        <p:nvCxnSpPr>
          <p:cNvPr id="21514" name="AutoShape 13"/>
          <p:cNvCxnSpPr>
            <a:cxnSpLocks noChangeShapeType="1"/>
          </p:cNvCxnSpPr>
          <p:nvPr/>
        </p:nvCxnSpPr>
        <p:spPr bwMode="auto">
          <a:xfrm rot="10800000" flipV="1">
            <a:off x="1266823" y="3166108"/>
            <a:ext cx="176340" cy="2377440"/>
          </a:xfrm>
          <a:prstGeom prst="bentConnector3">
            <a:avLst>
              <a:gd name="adj1" fmla="val 224234"/>
            </a:avLst>
          </a:prstGeom>
          <a:ln>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cxnSp>
      <p:sp>
        <p:nvSpPr>
          <p:cNvPr id="21515" name="Text Box 14"/>
          <p:cNvSpPr txBox="1">
            <a:spLocks noChangeArrowheads="1"/>
          </p:cNvSpPr>
          <p:nvPr/>
        </p:nvSpPr>
        <p:spPr bwMode="auto">
          <a:xfrm>
            <a:off x="800100" y="6022974"/>
            <a:ext cx="3124200" cy="396875"/>
          </a:xfrm>
          <a:prstGeom prst="rect">
            <a:avLst/>
          </a:prstGeom>
          <a:noFill/>
          <a:ln w="9525">
            <a:noFill/>
            <a:miter lim="800000"/>
            <a:headEnd/>
            <a:tailEnd/>
          </a:ln>
        </p:spPr>
        <p:txBody>
          <a:bodyPr>
            <a:spAutoFit/>
          </a:bodyPr>
          <a:lstStyle/>
          <a:p>
            <a:pPr algn="ctr">
              <a:spcBef>
                <a:spcPct val="50000"/>
              </a:spcBef>
            </a:pPr>
            <a:r>
              <a:rPr lang="en-US" sz="2000" dirty="0">
                <a:solidFill>
                  <a:srgbClr val="5D5D5D"/>
                </a:solidFill>
              </a:rPr>
              <a:t>GST tax may apply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011" y="2551398"/>
            <a:ext cx="1423458" cy="120145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756" y="2474663"/>
            <a:ext cx="559987" cy="124741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386" y="5232123"/>
            <a:ext cx="466725" cy="73052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742" y="4107448"/>
            <a:ext cx="469376" cy="1045576"/>
          </a:xfrm>
          <a:prstGeom prst="rect">
            <a:avLst/>
          </a:prstGeom>
        </p:spPr>
      </p:pic>
      <p:sp>
        <p:nvSpPr>
          <p:cNvPr id="21510" name="Rectangle 9"/>
          <p:cNvSpPr>
            <a:spLocks noChangeArrowheads="1"/>
          </p:cNvSpPr>
          <p:nvPr/>
        </p:nvSpPr>
        <p:spPr bwMode="auto">
          <a:xfrm>
            <a:off x="1071690" y="3524249"/>
            <a:ext cx="2585910" cy="552451"/>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You / Your Estate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0534">
                                            <p:txEl>
                                              <p:pRg st="0" end="0"/>
                                            </p:txEl>
                                          </p:spTgt>
                                        </p:tgtEl>
                                        <p:attrNameLst>
                                          <p:attrName>style.visibility</p:attrName>
                                        </p:attrNameLst>
                                      </p:cBhvr>
                                      <p:to>
                                        <p:strVal val="visible"/>
                                      </p:to>
                                    </p:set>
                                    <p:anim calcmode="lin" valueType="num">
                                      <p:cBhvr additive="base">
                                        <p:cTn id="7" dur="500" fill="hold"/>
                                        <p:tgtEl>
                                          <p:spTgt spid="1505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05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0534">
                                            <p:txEl>
                                              <p:pRg st="1" end="1"/>
                                            </p:txEl>
                                          </p:spTgt>
                                        </p:tgtEl>
                                        <p:attrNameLst>
                                          <p:attrName>style.visibility</p:attrName>
                                        </p:attrNameLst>
                                      </p:cBhvr>
                                      <p:to>
                                        <p:strVal val="visible"/>
                                      </p:to>
                                    </p:set>
                                    <p:anim calcmode="lin" valueType="num">
                                      <p:cBhvr additive="base">
                                        <p:cTn id="13" dur="500" fill="hold"/>
                                        <p:tgtEl>
                                          <p:spTgt spid="1505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05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0534">
                                            <p:txEl>
                                              <p:pRg st="2" end="2"/>
                                            </p:txEl>
                                          </p:spTgt>
                                        </p:tgtEl>
                                        <p:attrNameLst>
                                          <p:attrName>style.visibility</p:attrName>
                                        </p:attrNameLst>
                                      </p:cBhvr>
                                      <p:to>
                                        <p:strVal val="visible"/>
                                      </p:to>
                                    </p:set>
                                    <p:anim calcmode="lin" valueType="num">
                                      <p:cBhvr additive="base">
                                        <p:cTn id="19" dur="500" fill="hold"/>
                                        <p:tgtEl>
                                          <p:spTgt spid="1505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05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619375" y="1657350"/>
            <a:ext cx="5305425"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Rectangle 2"/>
          <p:cNvSpPr>
            <a:spLocks noGrp="1" noChangeArrowheads="1"/>
          </p:cNvSpPr>
          <p:nvPr>
            <p:ph type="title"/>
          </p:nvPr>
        </p:nvSpPr>
        <p:spPr/>
        <p:txBody>
          <a:bodyPr>
            <a:noAutofit/>
          </a:bodyPr>
          <a:lstStyle/>
          <a:p>
            <a:pPr eaLnBrk="1" hangingPunct="1"/>
            <a:r>
              <a:rPr lang="en-US" dirty="0"/>
              <a:t>Transfer Tax Basics</a:t>
            </a:r>
            <a:endParaRPr lang="en-US" i="1" dirty="0"/>
          </a:p>
        </p:txBody>
      </p:sp>
      <p:sp>
        <p:nvSpPr>
          <p:cNvPr id="1028" name="Text Box 4"/>
          <p:cNvSpPr txBox="1">
            <a:spLocks noChangeArrowheads="1"/>
          </p:cNvSpPr>
          <p:nvPr/>
        </p:nvSpPr>
        <p:spPr bwMode="auto">
          <a:xfrm>
            <a:off x="6477000" y="1905000"/>
            <a:ext cx="14478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92986544"/>
              </p:ext>
            </p:extLst>
          </p:nvPr>
        </p:nvGraphicFramePr>
        <p:xfrm>
          <a:off x="804717" y="1781175"/>
          <a:ext cx="7234383" cy="3907429"/>
        </p:xfrm>
        <a:graphic>
          <a:graphicData uri="http://schemas.openxmlformats.org/drawingml/2006/table">
            <a:tbl>
              <a:tblPr firstRow="1" bandRow="1">
                <a:tableStyleId>{2D5ABB26-0587-4C30-8999-92F81FD0307C}</a:tableStyleId>
              </a:tblPr>
              <a:tblGrid>
                <a:gridCol w="1818827">
                  <a:extLst>
                    <a:ext uri="{9D8B030D-6E8A-4147-A177-3AD203B41FA5}">
                      <a16:colId xmlns:a16="http://schemas.microsoft.com/office/drawing/2014/main" val="20000"/>
                    </a:ext>
                  </a:extLst>
                </a:gridCol>
                <a:gridCol w="1808983">
                  <a:extLst>
                    <a:ext uri="{9D8B030D-6E8A-4147-A177-3AD203B41FA5}">
                      <a16:colId xmlns:a16="http://schemas.microsoft.com/office/drawing/2014/main" val="20001"/>
                    </a:ext>
                  </a:extLst>
                </a:gridCol>
                <a:gridCol w="1808985">
                  <a:extLst>
                    <a:ext uri="{9D8B030D-6E8A-4147-A177-3AD203B41FA5}">
                      <a16:colId xmlns:a16="http://schemas.microsoft.com/office/drawing/2014/main" val="20002"/>
                    </a:ext>
                  </a:extLst>
                </a:gridCol>
                <a:gridCol w="1797588">
                  <a:extLst>
                    <a:ext uri="{9D8B030D-6E8A-4147-A177-3AD203B41FA5}">
                      <a16:colId xmlns:a16="http://schemas.microsoft.com/office/drawing/2014/main" val="20003"/>
                    </a:ext>
                  </a:extLst>
                </a:gridCol>
              </a:tblGrid>
              <a:tr h="752626">
                <a:tc>
                  <a:txBody>
                    <a:bodyPr/>
                    <a:lstStyle/>
                    <a:p>
                      <a:endParaRPr lang="en-US" sz="2000" dirty="0"/>
                    </a:p>
                  </a:txBody>
                  <a:tcPr/>
                </a:tc>
                <a:tc>
                  <a:txBody>
                    <a:bodyPr/>
                    <a:lstStyle/>
                    <a:p>
                      <a:r>
                        <a:rPr lang="en-US" sz="2000" dirty="0">
                          <a:solidFill>
                            <a:srgbClr val="FFFFFF"/>
                          </a:solidFill>
                        </a:rPr>
                        <a:t>   2020</a:t>
                      </a:r>
                    </a:p>
                  </a:txBody>
                  <a:tcPr>
                    <a:noFill/>
                  </a:tcPr>
                </a:tc>
                <a:tc>
                  <a:txBody>
                    <a:bodyPr/>
                    <a:lstStyle/>
                    <a:p>
                      <a:r>
                        <a:rPr lang="en-US" sz="2000" dirty="0">
                          <a:solidFill>
                            <a:srgbClr val="FFFFFF"/>
                          </a:solidFill>
                        </a:rPr>
                        <a:t>  2021</a:t>
                      </a:r>
                    </a:p>
                  </a:txBody>
                  <a:tcPr>
                    <a:noFill/>
                  </a:tcPr>
                </a:tc>
                <a:tc>
                  <a:txBody>
                    <a:bodyPr/>
                    <a:lstStyle/>
                    <a:p>
                      <a:r>
                        <a:rPr lang="en-US" sz="2000" dirty="0">
                          <a:solidFill>
                            <a:srgbClr val="FFFFFF"/>
                          </a:solidFill>
                        </a:rPr>
                        <a:t>  2022</a:t>
                      </a:r>
                    </a:p>
                  </a:txBody>
                  <a:tcPr>
                    <a:noFill/>
                  </a:tcPr>
                </a:tc>
                <a:extLst>
                  <a:ext uri="{0D108BD9-81ED-4DB2-BD59-A6C34878D82A}">
                    <a16:rowId xmlns:a16="http://schemas.microsoft.com/office/drawing/2014/main" val="10000"/>
                  </a:ext>
                </a:extLst>
              </a:tr>
              <a:tr h="682371">
                <a:tc>
                  <a:txBody>
                    <a:bodyPr/>
                    <a:lstStyle/>
                    <a:p>
                      <a:pPr algn="ctr"/>
                      <a:r>
                        <a:rPr lang="en-US" sz="2000" dirty="0">
                          <a:solidFill>
                            <a:srgbClr val="5D5D5D"/>
                          </a:solidFill>
                        </a:rPr>
                        <a:t>Top rate</a:t>
                      </a:r>
                    </a:p>
                  </a:txBody>
                  <a:tcPr/>
                </a:tc>
                <a:tc>
                  <a:txBody>
                    <a:bodyPr/>
                    <a:lstStyle/>
                    <a:p>
                      <a:r>
                        <a:rPr lang="en-US" sz="2000" dirty="0">
                          <a:solidFill>
                            <a:srgbClr val="5D5D5D"/>
                          </a:solidFill>
                        </a:rPr>
                        <a:t>   40%</a:t>
                      </a:r>
                    </a:p>
                  </a:txBody>
                  <a:tcPr/>
                </a:tc>
                <a:tc>
                  <a:txBody>
                    <a:bodyPr/>
                    <a:lstStyle/>
                    <a:p>
                      <a:r>
                        <a:rPr lang="en-US" sz="2000" dirty="0">
                          <a:solidFill>
                            <a:srgbClr val="5D5D5D"/>
                          </a:solidFill>
                        </a:rPr>
                        <a:t>  40%</a:t>
                      </a:r>
                    </a:p>
                  </a:txBody>
                  <a:tcPr/>
                </a:tc>
                <a:tc>
                  <a:txBody>
                    <a:bodyPr/>
                    <a:lstStyle/>
                    <a:p>
                      <a:r>
                        <a:rPr lang="en-US" sz="2000" dirty="0">
                          <a:solidFill>
                            <a:srgbClr val="5D5D5D"/>
                          </a:solidFill>
                        </a:rPr>
                        <a:t>  40%</a:t>
                      </a:r>
                    </a:p>
                  </a:txBody>
                  <a:tcPr/>
                </a:tc>
                <a:extLst>
                  <a:ext uri="{0D108BD9-81ED-4DB2-BD59-A6C34878D82A}">
                    <a16:rowId xmlns:a16="http://schemas.microsoft.com/office/drawing/2014/main" val="10001"/>
                  </a:ext>
                </a:extLst>
              </a:tr>
              <a:tr h="1279628">
                <a:tc>
                  <a:txBody>
                    <a:bodyPr/>
                    <a:lstStyle/>
                    <a:p>
                      <a:pPr algn="ctr"/>
                      <a:r>
                        <a:rPr lang="en-US" sz="2000" dirty="0">
                          <a:solidFill>
                            <a:srgbClr val="5D5D5D"/>
                          </a:solidFill>
                        </a:rPr>
                        <a:t>Gift</a:t>
                      </a:r>
                      <a:r>
                        <a:rPr lang="en-US" sz="2000" baseline="0" dirty="0">
                          <a:solidFill>
                            <a:srgbClr val="5D5D5D"/>
                          </a:solidFill>
                        </a:rPr>
                        <a:t> and estate</a:t>
                      </a:r>
                      <a:r>
                        <a:rPr lang="en-US" sz="2000" dirty="0">
                          <a:solidFill>
                            <a:srgbClr val="5D5D5D"/>
                          </a:solidFill>
                        </a:rPr>
                        <a:t> tax exclusion amount</a:t>
                      </a:r>
                    </a:p>
                  </a:txBody>
                  <a:tcPr/>
                </a:tc>
                <a:tc>
                  <a:txBody>
                    <a:bodyPr/>
                    <a:lstStyle/>
                    <a:p>
                      <a:r>
                        <a:rPr lang="en-US" sz="2000" dirty="0">
                          <a:solidFill>
                            <a:srgbClr val="5D5D5D"/>
                          </a:solidFill>
                        </a:rPr>
                        <a:t>  $11,580,000</a:t>
                      </a:r>
                    </a:p>
                  </a:txBody>
                  <a:tcPr/>
                </a:tc>
                <a:tc>
                  <a:txBody>
                    <a:bodyPr/>
                    <a:lstStyle/>
                    <a:p>
                      <a:r>
                        <a:rPr lang="en-US" sz="2000" dirty="0">
                          <a:solidFill>
                            <a:srgbClr val="5D5D5D"/>
                          </a:solidFill>
                        </a:rPr>
                        <a:t>  $11,700,000</a:t>
                      </a:r>
                    </a:p>
                  </a:txBody>
                  <a:tcPr/>
                </a:tc>
                <a:tc>
                  <a:txBody>
                    <a:bodyPr/>
                    <a:lstStyle/>
                    <a:p>
                      <a:r>
                        <a:rPr lang="en-US" sz="2000" dirty="0">
                          <a:solidFill>
                            <a:srgbClr val="5D5D5D"/>
                          </a:solidFill>
                        </a:rPr>
                        <a:t>  $12,060,000</a:t>
                      </a:r>
                    </a:p>
                  </a:txBody>
                  <a:tcPr/>
                </a:tc>
                <a:extLst>
                  <a:ext uri="{0D108BD9-81ED-4DB2-BD59-A6C34878D82A}">
                    <a16:rowId xmlns:a16="http://schemas.microsoft.com/office/drawing/2014/main" val="10002"/>
                  </a:ext>
                </a:extLst>
              </a:tr>
              <a:tr h="1192804">
                <a:tc>
                  <a:txBody>
                    <a:bodyPr/>
                    <a:lstStyle/>
                    <a:p>
                      <a:pPr algn="ctr"/>
                      <a:r>
                        <a:rPr lang="en-US" sz="2000" dirty="0">
                          <a:solidFill>
                            <a:srgbClr val="5D5D5D"/>
                          </a:solidFill>
                        </a:rPr>
                        <a:t>GST tax exemption</a:t>
                      </a:r>
                    </a:p>
                  </a:txBody>
                  <a:tcPr/>
                </a:tc>
                <a:tc>
                  <a:txBody>
                    <a:bodyPr/>
                    <a:lstStyle/>
                    <a:p>
                      <a:r>
                        <a:rPr lang="en-US" sz="2000" dirty="0">
                          <a:solidFill>
                            <a:srgbClr val="5D5D5D"/>
                          </a:solidFill>
                        </a:rPr>
                        <a:t>  $11,580,000</a:t>
                      </a:r>
                    </a:p>
                  </a:txBody>
                  <a:tcPr/>
                </a:tc>
                <a:tc>
                  <a:txBody>
                    <a:bodyPr/>
                    <a:lstStyle/>
                    <a:p>
                      <a:r>
                        <a:rPr lang="en-US" sz="2000" dirty="0">
                          <a:solidFill>
                            <a:srgbClr val="5D5D5D"/>
                          </a:solidFill>
                        </a:rPr>
                        <a:t>  $11,700,000</a:t>
                      </a:r>
                    </a:p>
                  </a:txBody>
                  <a:tcPr/>
                </a:tc>
                <a:tc>
                  <a:txBody>
                    <a:bodyPr/>
                    <a:lstStyle/>
                    <a:p>
                      <a:r>
                        <a:rPr lang="en-US" sz="2000" dirty="0">
                          <a:solidFill>
                            <a:srgbClr val="5D5D5D"/>
                          </a:solidFill>
                        </a:rPr>
                        <a:t>  $12,060,000</a:t>
                      </a:r>
                    </a:p>
                  </a:txBody>
                  <a:tcPr/>
                </a:tc>
                <a:extLst>
                  <a:ext uri="{0D108BD9-81ED-4DB2-BD59-A6C34878D82A}">
                    <a16:rowId xmlns:a16="http://schemas.microsoft.com/office/drawing/2014/main" val="10003"/>
                  </a:ext>
                </a:extLst>
              </a:tr>
            </a:tbl>
          </a:graphicData>
        </a:graphic>
      </p:graphicFrame>
      <p:sp>
        <p:nvSpPr>
          <p:cNvPr id="5" name="Line 20"/>
          <p:cNvSpPr>
            <a:spLocks noChangeShapeType="1"/>
          </p:cNvSpPr>
          <p:nvPr/>
        </p:nvSpPr>
        <p:spPr bwMode="auto">
          <a:xfrm>
            <a:off x="2628900" y="2266950"/>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Line 14"/>
          <p:cNvSpPr>
            <a:spLocks noChangeShapeType="1"/>
          </p:cNvSpPr>
          <p:nvPr/>
        </p:nvSpPr>
        <p:spPr bwMode="auto">
          <a:xfrm flipH="1" flipV="1">
            <a:off x="866775" y="3010356"/>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20"/>
          <p:cNvSpPr>
            <a:spLocks noChangeShapeType="1"/>
          </p:cNvSpPr>
          <p:nvPr/>
        </p:nvSpPr>
        <p:spPr bwMode="auto">
          <a:xfrm>
            <a:off x="4276725" y="2266950"/>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9" name="Line 20"/>
          <p:cNvSpPr>
            <a:spLocks noChangeShapeType="1"/>
          </p:cNvSpPr>
          <p:nvPr/>
        </p:nvSpPr>
        <p:spPr bwMode="auto">
          <a:xfrm>
            <a:off x="6134100" y="2262189"/>
            <a:ext cx="0" cy="3033712"/>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1" name="Line 14"/>
          <p:cNvSpPr>
            <a:spLocks noChangeShapeType="1"/>
          </p:cNvSpPr>
          <p:nvPr/>
        </p:nvSpPr>
        <p:spPr bwMode="auto">
          <a:xfrm flipH="1" flipV="1">
            <a:off x="866775" y="4305756"/>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Line 20"/>
          <p:cNvSpPr>
            <a:spLocks noChangeShapeType="1"/>
          </p:cNvSpPr>
          <p:nvPr/>
        </p:nvSpPr>
        <p:spPr bwMode="auto">
          <a:xfrm>
            <a:off x="7915274" y="2262189"/>
            <a:ext cx="0" cy="3033712"/>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3" name="Line 14"/>
          <p:cNvSpPr>
            <a:spLocks noChangeShapeType="1"/>
          </p:cNvSpPr>
          <p:nvPr/>
        </p:nvSpPr>
        <p:spPr bwMode="auto">
          <a:xfrm flipH="1" flipV="1">
            <a:off x="857250" y="5296356"/>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20"/>
          <p:cNvSpPr>
            <a:spLocks noChangeShapeType="1"/>
          </p:cNvSpPr>
          <p:nvPr/>
        </p:nvSpPr>
        <p:spPr bwMode="auto">
          <a:xfrm>
            <a:off x="866775" y="2257426"/>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5" name="Line 14"/>
          <p:cNvSpPr>
            <a:spLocks noChangeShapeType="1"/>
          </p:cNvSpPr>
          <p:nvPr/>
        </p:nvSpPr>
        <p:spPr bwMode="auto">
          <a:xfrm flipH="1" flipV="1">
            <a:off x="857250" y="2266950"/>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774" y="2562569"/>
            <a:ext cx="5991225" cy="4300972"/>
          </a:xfrm>
          <a:prstGeom prst="rect">
            <a:avLst/>
          </a:prstGeom>
        </p:spPr>
      </p:pic>
      <p:sp>
        <p:nvSpPr>
          <p:cNvPr id="22530" name="Rectangle 2"/>
          <p:cNvSpPr>
            <a:spLocks noGrp="1" noChangeArrowheads="1"/>
          </p:cNvSpPr>
          <p:nvPr>
            <p:ph type="title"/>
          </p:nvPr>
        </p:nvSpPr>
        <p:spPr/>
        <p:txBody>
          <a:bodyPr>
            <a:noAutofit/>
          </a:bodyPr>
          <a:lstStyle/>
          <a:p>
            <a:pPr eaLnBrk="1" hangingPunct="1"/>
            <a:r>
              <a:rPr lang="en-US" dirty="0"/>
              <a:t>Lifetime Gifting</a:t>
            </a:r>
          </a:p>
        </p:txBody>
      </p:sp>
      <p:sp>
        <p:nvSpPr>
          <p:cNvPr id="163845" name="Rectangle 5"/>
          <p:cNvSpPr>
            <a:spLocks noGrp="1" noChangeArrowheads="1"/>
          </p:cNvSpPr>
          <p:nvPr>
            <p:ph type="body" sz="half" idx="4294967295"/>
          </p:nvPr>
        </p:nvSpPr>
        <p:spPr>
          <a:xfrm>
            <a:off x="542924" y="1752600"/>
            <a:ext cx="7010401" cy="4600575"/>
          </a:xfrm>
        </p:spPr>
        <p:txBody>
          <a:bodyPr>
            <a:noAutofit/>
          </a:bodyPr>
          <a:lstStyle/>
          <a:p>
            <a:pPr eaLnBrk="1" hangingPunct="1">
              <a:lnSpc>
                <a:spcPct val="90000"/>
              </a:lnSpc>
            </a:pPr>
            <a:r>
              <a:rPr lang="en-US" sz="2600" dirty="0"/>
              <a:t>Lets you see the recipient enjoying your gift</a:t>
            </a:r>
          </a:p>
          <a:p>
            <a:pPr eaLnBrk="1" hangingPunct="1">
              <a:lnSpc>
                <a:spcPct val="90000"/>
              </a:lnSpc>
            </a:pPr>
            <a:r>
              <a:rPr lang="en-US" sz="2600" dirty="0"/>
              <a:t>Lets you minimize transfer taxes by taking advantage of the $16,000 annual gift tax exclusion and other tax deductions</a:t>
            </a:r>
          </a:p>
          <a:p>
            <a:pPr eaLnBrk="1" hangingPunct="1">
              <a:lnSpc>
                <a:spcPct val="90000"/>
              </a:lnSpc>
            </a:pPr>
            <a:r>
              <a:rPr lang="en-US" sz="2600" dirty="0"/>
              <a:t>Removes future appreciation </a:t>
            </a:r>
            <a:br>
              <a:rPr lang="en-US" sz="2600" dirty="0"/>
            </a:br>
            <a:r>
              <a:rPr lang="en-US" sz="2600" dirty="0"/>
              <a:t>of property from your </a:t>
            </a:r>
            <a:br>
              <a:rPr lang="en-US" sz="2600" dirty="0"/>
            </a:br>
            <a:r>
              <a:rPr lang="en-US" sz="2600" dirty="0"/>
              <a:t>taxable estate</a:t>
            </a:r>
          </a:p>
          <a:p>
            <a:pPr eaLnBrk="1" hangingPunct="1">
              <a:lnSpc>
                <a:spcPct val="90000"/>
              </a:lnSpc>
            </a:pPr>
            <a:r>
              <a:rPr lang="en-US" sz="2600" dirty="0"/>
              <a:t>No “step-up” in basis — </a:t>
            </a:r>
            <a:br>
              <a:rPr lang="en-US" sz="2600" dirty="0"/>
            </a:br>
            <a:r>
              <a:rPr lang="en-US" sz="2600" dirty="0"/>
              <a:t>your basis in the property </a:t>
            </a:r>
            <a:br>
              <a:rPr lang="en-US" sz="2600" dirty="0"/>
            </a:br>
            <a:r>
              <a:rPr lang="en-US" sz="2600" dirty="0"/>
              <a:t>carries over instead</a:t>
            </a:r>
          </a:p>
          <a:p>
            <a:pPr eaLnBrk="1" hangingPunct="1">
              <a:lnSpc>
                <a:spcPct val="90000"/>
              </a:lnSpc>
              <a:buFont typeface="Wingdings" pitchFamily="2" charset="2"/>
              <a:buNone/>
            </a:pPr>
            <a:r>
              <a:rPr lang="en-US" sz="2600" dirty="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animEffect transition="in" filter="fade">
                                      <p:cBhvr>
                                        <p:cTn id="7" dur="500"/>
                                        <p:tgtEl>
                                          <p:spTgt spid="163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45">
                                            <p:txEl>
                                              <p:pRg st="1" end="1"/>
                                            </p:txEl>
                                          </p:spTgt>
                                        </p:tgtEl>
                                        <p:attrNameLst>
                                          <p:attrName>style.visibility</p:attrName>
                                        </p:attrNameLst>
                                      </p:cBhvr>
                                      <p:to>
                                        <p:strVal val="visible"/>
                                      </p:to>
                                    </p:set>
                                    <p:animEffect transition="in" filter="fade">
                                      <p:cBhvr>
                                        <p:cTn id="12" dur="500"/>
                                        <p:tgtEl>
                                          <p:spTgt spid="163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45">
                                            <p:txEl>
                                              <p:pRg st="2" end="2"/>
                                            </p:txEl>
                                          </p:spTgt>
                                        </p:tgtEl>
                                        <p:attrNameLst>
                                          <p:attrName>style.visibility</p:attrName>
                                        </p:attrNameLst>
                                      </p:cBhvr>
                                      <p:to>
                                        <p:strVal val="visible"/>
                                      </p:to>
                                    </p:set>
                                    <p:animEffect transition="in" filter="fade">
                                      <p:cBhvr>
                                        <p:cTn id="17" dur="500"/>
                                        <p:tgtEl>
                                          <p:spTgt spid="163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45">
                                            <p:txEl>
                                              <p:pRg st="3" end="3"/>
                                            </p:txEl>
                                          </p:spTgt>
                                        </p:tgtEl>
                                        <p:attrNameLst>
                                          <p:attrName>style.visibility</p:attrName>
                                        </p:attrNameLst>
                                      </p:cBhvr>
                                      <p:to>
                                        <p:strVal val="visible"/>
                                      </p:to>
                                    </p:set>
                                    <p:animEffect transition="in" filter="fade">
                                      <p:cBhvr>
                                        <p:cTn id="22" dur="500"/>
                                        <p:tgtEl>
                                          <p:spTgt spid="16384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45">
                                            <p:txEl>
                                              <p:pRg st="4" end="4"/>
                                            </p:txEl>
                                          </p:spTgt>
                                        </p:tgtEl>
                                        <p:attrNameLst>
                                          <p:attrName>style.visibility</p:attrName>
                                        </p:attrNameLst>
                                      </p:cBhvr>
                                      <p:to>
                                        <p:strVal val="visible"/>
                                      </p:to>
                                    </p:set>
                                    <p:animEffect transition="in" filter="fade">
                                      <p:cBhvr>
                                        <p:cTn id="25" dur="500"/>
                                        <p:tgtEl>
                                          <p:spTgt spid="1638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003"/>
          <a:stretch/>
        </p:blipFill>
        <p:spPr>
          <a:xfrm>
            <a:off x="3257805" y="2676524"/>
            <a:ext cx="5895720" cy="4181475"/>
          </a:xfrm>
          <a:prstGeom prst="rect">
            <a:avLst/>
          </a:prstGeom>
        </p:spPr>
      </p:pic>
      <p:sp>
        <p:nvSpPr>
          <p:cNvPr id="23554" name="Rectangle 11"/>
          <p:cNvSpPr>
            <a:spLocks noGrp="1" noChangeArrowheads="1"/>
          </p:cNvSpPr>
          <p:nvPr>
            <p:ph type="title"/>
          </p:nvPr>
        </p:nvSpPr>
        <p:spPr/>
        <p:txBody>
          <a:bodyPr>
            <a:noAutofit/>
          </a:bodyPr>
          <a:lstStyle/>
          <a:p>
            <a:pPr eaLnBrk="1" hangingPunct="1"/>
            <a:r>
              <a:rPr lang="en-US" dirty="0"/>
              <a:t>Lifetime Gifting — </a:t>
            </a:r>
            <a:br>
              <a:rPr lang="en-US" dirty="0"/>
            </a:br>
            <a:r>
              <a:rPr lang="en-US" sz="3400" b="0" dirty="0"/>
              <a:t>Transfers Excluded from Gift Tax</a:t>
            </a:r>
          </a:p>
        </p:txBody>
      </p:sp>
      <p:sp>
        <p:nvSpPr>
          <p:cNvPr id="168972" name="Rectangle 12"/>
          <p:cNvSpPr>
            <a:spLocks noGrp="1" noChangeArrowheads="1"/>
          </p:cNvSpPr>
          <p:nvPr>
            <p:ph idx="1"/>
          </p:nvPr>
        </p:nvSpPr>
        <p:spPr>
          <a:xfrm>
            <a:off x="523875" y="2035176"/>
            <a:ext cx="6921500" cy="2694668"/>
          </a:xfrm>
        </p:spPr>
        <p:txBody>
          <a:bodyPr/>
          <a:lstStyle/>
          <a:p>
            <a:pPr marL="285750" indent="-285750" eaLnBrk="1" hangingPunct="1"/>
            <a:r>
              <a:rPr lang="en-US" sz="2400" dirty="0"/>
              <a:t>You can give $16,000 to as many individuals as you want federal gift tax free ($32,000 if you and your spouse make the gift together)</a:t>
            </a:r>
          </a:p>
        </p:txBody>
      </p:sp>
      <p:sp>
        <p:nvSpPr>
          <p:cNvPr id="168973" name="Rectangle 13"/>
          <p:cNvSpPr>
            <a:spLocks noGrp="1" noChangeArrowheads="1"/>
          </p:cNvSpPr>
          <p:nvPr>
            <p:ph type="body" sz="half" idx="4294967295"/>
          </p:nvPr>
        </p:nvSpPr>
        <p:spPr>
          <a:xfrm>
            <a:off x="523875" y="3308350"/>
            <a:ext cx="5410200" cy="3733800"/>
          </a:xfrm>
        </p:spPr>
        <p:txBody>
          <a:bodyPr/>
          <a:lstStyle/>
          <a:p>
            <a:pPr marL="346075" eaLnBrk="1" hangingPunct="1"/>
            <a:r>
              <a:rPr lang="en-US" sz="2400" dirty="0"/>
              <a:t>If you’re contributing to a Section 529 plan, you can give $80,000 ($160,000 with spouse) gift tax free</a:t>
            </a:r>
          </a:p>
          <a:p>
            <a:pPr marL="346075" eaLnBrk="1" hangingPunct="1"/>
            <a:r>
              <a:rPr lang="en-US" sz="2400" dirty="0"/>
              <a:t>No gift tax on amounts paid directly to a school for an individual’s tuition</a:t>
            </a:r>
          </a:p>
          <a:p>
            <a:pPr marL="346075" eaLnBrk="1" hangingPunct="1"/>
            <a:r>
              <a:rPr lang="en-US" sz="2400" dirty="0"/>
              <a:t>No gift tax on amounts paid directly to a medical care provider for an individual’s medical care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8972">
                                            <p:txEl>
                                              <p:pRg st="0" end="0"/>
                                            </p:txEl>
                                          </p:spTgt>
                                        </p:tgtEl>
                                        <p:attrNameLst>
                                          <p:attrName>style.visibility</p:attrName>
                                        </p:attrNameLst>
                                      </p:cBhvr>
                                      <p:to>
                                        <p:strVal val="visible"/>
                                      </p:to>
                                    </p:set>
                                    <p:anim calcmode="lin" valueType="num">
                                      <p:cBhvr additive="base">
                                        <p:cTn id="7" dur="500" fill="hold"/>
                                        <p:tgtEl>
                                          <p:spTgt spid="1689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73">
                                            <p:txEl>
                                              <p:pRg st="0" end="0"/>
                                            </p:txEl>
                                          </p:spTgt>
                                        </p:tgtEl>
                                        <p:attrNameLst>
                                          <p:attrName>style.visibility</p:attrName>
                                        </p:attrNameLst>
                                      </p:cBhvr>
                                      <p:to>
                                        <p:strVal val="visible"/>
                                      </p:to>
                                    </p:set>
                                    <p:anim calcmode="lin" valueType="num">
                                      <p:cBhvr additive="base">
                                        <p:cTn id="13" dur="500" fill="hold"/>
                                        <p:tgtEl>
                                          <p:spTgt spid="1689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9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8973">
                                            <p:txEl>
                                              <p:pRg st="1" end="1"/>
                                            </p:txEl>
                                          </p:spTgt>
                                        </p:tgtEl>
                                        <p:attrNameLst>
                                          <p:attrName>style.visibility</p:attrName>
                                        </p:attrNameLst>
                                      </p:cBhvr>
                                      <p:to>
                                        <p:strVal val="visible"/>
                                      </p:to>
                                    </p:set>
                                    <p:anim calcmode="lin" valueType="num">
                                      <p:cBhvr additive="base">
                                        <p:cTn id="19" dur="500" fill="hold"/>
                                        <p:tgtEl>
                                          <p:spTgt spid="16897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8973">
                                            <p:txEl>
                                              <p:pRg st="2" end="2"/>
                                            </p:txEl>
                                          </p:spTgt>
                                        </p:tgtEl>
                                        <p:attrNameLst>
                                          <p:attrName>style.visibility</p:attrName>
                                        </p:attrNameLst>
                                      </p:cBhvr>
                                      <p:to>
                                        <p:strVal val="visible"/>
                                      </p:to>
                                    </p:set>
                                    <p:anim calcmode="lin" valueType="num">
                                      <p:cBhvr additive="base">
                                        <p:cTn id="25" dur="500" fill="hold"/>
                                        <p:tgtEl>
                                          <p:spTgt spid="16897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89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2" grpId="0" build="p"/>
      <p:bldP spid="16897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4" y="2343150"/>
            <a:ext cx="6772275" cy="4514850"/>
          </a:xfrm>
          <a:prstGeom prst="rect">
            <a:avLst/>
          </a:prstGeom>
        </p:spPr>
      </p:pic>
      <p:sp>
        <p:nvSpPr>
          <p:cNvPr id="24578" name="Rectangle 4"/>
          <p:cNvSpPr>
            <a:spLocks noGrp="1" noChangeArrowheads="1"/>
          </p:cNvSpPr>
          <p:nvPr>
            <p:ph type="title"/>
          </p:nvPr>
        </p:nvSpPr>
        <p:spPr/>
        <p:txBody>
          <a:bodyPr>
            <a:noAutofit/>
          </a:bodyPr>
          <a:lstStyle/>
          <a:p>
            <a:pPr eaLnBrk="1" hangingPunct="1"/>
            <a:r>
              <a:rPr lang="en-US" dirty="0"/>
              <a:t>Trusts</a:t>
            </a:r>
          </a:p>
        </p:txBody>
      </p:sp>
      <p:sp>
        <p:nvSpPr>
          <p:cNvPr id="24579" name="Rectangle 8"/>
          <p:cNvSpPr>
            <a:spLocks noGrp="1" noChangeArrowheads="1"/>
          </p:cNvSpPr>
          <p:nvPr>
            <p:ph type="body" sz="half" idx="4294967295"/>
          </p:nvPr>
        </p:nvSpPr>
        <p:spPr>
          <a:xfrm>
            <a:off x="542925" y="1628775"/>
            <a:ext cx="7924800" cy="4530725"/>
          </a:xfrm>
        </p:spPr>
        <p:txBody>
          <a:bodyPr/>
          <a:lstStyle/>
          <a:p>
            <a:pPr eaLnBrk="1" hangingPunct="1"/>
            <a:r>
              <a:rPr lang="en-US" sz="2600" dirty="0"/>
              <a:t>Versatile estate planning tool</a:t>
            </a:r>
          </a:p>
          <a:p>
            <a:pPr eaLnBrk="1" hangingPunct="1"/>
            <a:r>
              <a:rPr lang="en-US" sz="2600" dirty="0"/>
              <a:t>Can protect against incapacity, avoid probate, </a:t>
            </a:r>
            <a:br>
              <a:rPr lang="en-US" sz="2600" dirty="0"/>
            </a:br>
            <a:r>
              <a:rPr lang="en-US" sz="2600" dirty="0"/>
              <a:t>minimize taxes</a:t>
            </a:r>
          </a:p>
          <a:p>
            <a:pPr eaLnBrk="1" hangingPunct="1"/>
            <a:r>
              <a:rPr lang="en-US" sz="2600" dirty="0"/>
              <a:t>Allow professional management of assets</a:t>
            </a:r>
          </a:p>
          <a:p>
            <a:pPr eaLnBrk="1" hangingPunct="1"/>
            <a:r>
              <a:rPr lang="en-US" sz="2600" dirty="0"/>
              <a:t>Provide safeguards for minor </a:t>
            </a:r>
            <a:br>
              <a:rPr lang="en-US" sz="2600" dirty="0"/>
            </a:br>
            <a:r>
              <a:rPr lang="en-US" sz="2600" dirty="0"/>
              <a:t>children, elderly parents, </a:t>
            </a:r>
            <a:br>
              <a:rPr lang="en-US" sz="2600" dirty="0"/>
            </a:br>
            <a:r>
              <a:rPr lang="en-US" sz="2600" dirty="0"/>
              <a:t>other beneficiaries</a:t>
            </a:r>
          </a:p>
          <a:p>
            <a:pPr eaLnBrk="1" hangingPunct="1"/>
            <a:r>
              <a:rPr lang="en-US" sz="2600" dirty="0"/>
              <a:t>Can protect assets </a:t>
            </a:r>
            <a:br>
              <a:rPr lang="en-US" sz="2600" dirty="0"/>
            </a:br>
            <a:r>
              <a:rPr lang="en-US" sz="2600" dirty="0"/>
              <a:t>from future creditors</a:t>
            </a:r>
          </a:p>
          <a:p>
            <a:pPr eaLnBrk="1" hangingPunct="1"/>
            <a:r>
              <a:rPr lang="en-US" sz="2600" dirty="0"/>
              <a:t>Control over property</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668" y="2307574"/>
            <a:ext cx="1423458" cy="12014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986" y="2404919"/>
            <a:ext cx="1285027" cy="1144587"/>
          </a:xfrm>
          <a:prstGeom prst="rect">
            <a:avLst/>
          </a:prstGeom>
        </p:spPr>
      </p:pic>
      <p:sp>
        <p:nvSpPr>
          <p:cNvPr id="25603" name="Rectangle 2"/>
          <p:cNvSpPr>
            <a:spLocks noGrp="1" noChangeArrowheads="1"/>
          </p:cNvSpPr>
          <p:nvPr>
            <p:ph type="title"/>
          </p:nvPr>
        </p:nvSpPr>
        <p:spPr/>
        <p:txBody>
          <a:bodyPr/>
          <a:lstStyle/>
          <a:p>
            <a:pPr eaLnBrk="1" hangingPunct="1"/>
            <a:r>
              <a:rPr lang="en-US" dirty="0"/>
              <a:t>Trusts — </a:t>
            </a:r>
            <a:r>
              <a:rPr lang="en-US" sz="3400" b="0" dirty="0"/>
              <a:t>What Is a Trust?</a:t>
            </a:r>
          </a:p>
        </p:txBody>
      </p:sp>
      <p:sp>
        <p:nvSpPr>
          <p:cNvPr id="25604" name="Rectangle 3"/>
          <p:cNvSpPr>
            <a:spLocks noGrp="1" noChangeArrowheads="1"/>
          </p:cNvSpPr>
          <p:nvPr>
            <p:ph type="body" sz="half" idx="4294967295"/>
          </p:nvPr>
        </p:nvSpPr>
        <p:spPr>
          <a:xfrm>
            <a:off x="547986" y="1825146"/>
            <a:ext cx="3810000" cy="4010025"/>
          </a:xfrm>
        </p:spPr>
        <p:txBody>
          <a:bodyPr/>
          <a:lstStyle/>
          <a:p>
            <a:pPr marL="285750" indent="-231775" eaLnBrk="1" hangingPunct="1"/>
            <a:r>
              <a:rPr lang="en-US" sz="2600" dirty="0"/>
              <a:t>Legal entity that holds property</a:t>
            </a:r>
          </a:p>
          <a:p>
            <a:pPr marL="285750" indent="-231775" eaLnBrk="1" hangingPunct="1"/>
            <a:r>
              <a:rPr lang="en-US" sz="2600" dirty="0"/>
              <a:t>Parties to a trust: grantor, trustee, beneficiary</a:t>
            </a:r>
          </a:p>
          <a:p>
            <a:pPr marL="285750" indent="-231775" eaLnBrk="1" hangingPunct="1"/>
            <a:r>
              <a:rPr lang="en-US" sz="2600" dirty="0"/>
              <a:t>Living trusts vs. testamentary trusts</a:t>
            </a:r>
          </a:p>
          <a:p>
            <a:pPr marL="285750" indent="-231775" eaLnBrk="1" hangingPunct="1"/>
            <a:r>
              <a:rPr lang="en-US" sz="2600" dirty="0"/>
              <a:t>Revocable trusts vs. irrevocable trusts</a:t>
            </a:r>
          </a:p>
        </p:txBody>
      </p:sp>
      <p:sp>
        <p:nvSpPr>
          <p:cNvPr id="25605" name="Rectangle 4"/>
          <p:cNvSpPr>
            <a:spLocks noChangeArrowheads="1"/>
          </p:cNvSpPr>
          <p:nvPr/>
        </p:nvSpPr>
        <p:spPr bwMode="auto">
          <a:xfrm>
            <a:off x="5549900" y="2146300"/>
            <a:ext cx="1752600" cy="762000"/>
          </a:xfrm>
          <a:prstGeom prst="rect">
            <a:avLst/>
          </a:prstGeom>
          <a:noFill/>
          <a:ln w="9525">
            <a:noFill/>
            <a:miter lim="800000"/>
            <a:headEnd/>
            <a:tailEnd/>
          </a:ln>
          <a:scene3d>
            <a:camera prst="orthographicFront"/>
            <a:lightRig rig="threePt" dir="t"/>
          </a:scene3d>
          <a:sp3d>
            <a:bevelT/>
          </a:sp3d>
        </p:spPr>
        <p:txBody>
          <a:bodyPr wrap="none" anchor="ctr"/>
          <a:lstStyle/>
          <a:p>
            <a:pPr algn="ctr"/>
            <a:endParaRPr lang="en-US" b="1" dirty="0">
              <a:solidFill>
                <a:srgbClr val="5D5D5D"/>
              </a:solidFill>
            </a:endParaRPr>
          </a:p>
          <a:p>
            <a:pPr algn="ctr"/>
            <a:r>
              <a:rPr lang="en-US" b="1" dirty="0">
                <a:solidFill>
                  <a:srgbClr val="5D5D5D"/>
                </a:solidFill>
              </a:rPr>
              <a:t>Grantor</a:t>
            </a:r>
          </a:p>
          <a:p>
            <a:pPr algn="ctr"/>
            <a:endParaRPr lang="en-US" b="1" dirty="0">
              <a:solidFill>
                <a:srgbClr val="5D5D5D"/>
              </a:solidFill>
            </a:endParaRPr>
          </a:p>
        </p:txBody>
      </p:sp>
      <p:sp>
        <p:nvSpPr>
          <p:cNvPr id="25606" name="Rectangle 5"/>
          <p:cNvSpPr>
            <a:spLocks noChangeArrowheads="1"/>
          </p:cNvSpPr>
          <p:nvPr/>
        </p:nvSpPr>
        <p:spPr bwMode="auto">
          <a:xfrm>
            <a:off x="4415239" y="3213100"/>
            <a:ext cx="1947462" cy="682625"/>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 Trust Agreement</a:t>
            </a:r>
          </a:p>
        </p:txBody>
      </p:sp>
      <p:sp>
        <p:nvSpPr>
          <p:cNvPr id="25607" name="Rectangle 6"/>
          <p:cNvSpPr>
            <a:spLocks noChangeArrowheads="1"/>
          </p:cNvSpPr>
          <p:nvPr/>
        </p:nvSpPr>
        <p:spPr bwMode="auto">
          <a:xfrm>
            <a:off x="5578475" y="5575300"/>
            <a:ext cx="3733800" cy="914400"/>
          </a:xfrm>
          <a:prstGeom prst="rect">
            <a:avLst/>
          </a:prstGeom>
          <a:noFill/>
          <a:ln w="9525">
            <a:noFill/>
            <a:miter lim="800000"/>
            <a:headEnd/>
            <a:tailEnd/>
          </a:ln>
          <a:scene3d>
            <a:camera prst="orthographicFront"/>
            <a:lightRig rig="threePt" dir="t"/>
          </a:scene3d>
          <a:sp3d>
            <a:bevelT/>
          </a:sp3d>
        </p:spPr>
        <p:txBody>
          <a:bodyPr wrap="none" anchor="ctr"/>
          <a:lstStyle/>
          <a:p>
            <a:r>
              <a:rPr lang="en-US" b="1" dirty="0">
                <a:solidFill>
                  <a:srgbClr val="5D5D5D"/>
                </a:solidFill>
              </a:rPr>
              <a:t>Beneficiaries</a:t>
            </a:r>
          </a:p>
          <a:p>
            <a:r>
              <a:rPr lang="en-US" dirty="0">
                <a:solidFill>
                  <a:srgbClr val="5D5D5D"/>
                </a:solidFill>
              </a:rPr>
              <a:t>Have rights to trust property</a:t>
            </a:r>
          </a:p>
          <a:p>
            <a:r>
              <a:rPr lang="en-US" dirty="0">
                <a:solidFill>
                  <a:srgbClr val="5D5D5D"/>
                </a:solidFill>
              </a:rPr>
              <a:t>under terms of trust agreement</a:t>
            </a:r>
          </a:p>
        </p:txBody>
      </p:sp>
      <p:sp>
        <p:nvSpPr>
          <p:cNvPr id="25608" name="Rectangle 8"/>
          <p:cNvSpPr>
            <a:spLocks noChangeArrowheads="1"/>
          </p:cNvSpPr>
          <p:nvPr/>
        </p:nvSpPr>
        <p:spPr bwMode="auto">
          <a:xfrm>
            <a:off x="6464300" y="3213100"/>
            <a:ext cx="1828800" cy="682625"/>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Trust Property</a:t>
            </a:r>
          </a:p>
        </p:txBody>
      </p:sp>
      <p:sp>
        <p:nvSpPr>
          <p:cNvPr id="25613" name="Rectangle 34"/>
          <p:cNvSpPr>
            <a:spLocks noChangeArrowheads="1"/>
          </p:cNvSpPr>
          <p:nvPr/>
        </p:nvSpPr>
        <p:spPr bwMode="auto">
          <a:xfrm>
            <a:off x="4559300" y="4400550"/>
            <a:ext cx="3733800" cy="990600"/>
          </a:xfrm>
          <a:prstGeom prst="rect">
            <a:avLst/>
          </a:prstGeom>
          <a:noFill/>
          <a:ln w="9525">
            <a:noFill/>
            <a:miter lim="800000"/>
            <a:headEnd/>
            <a:tailEnd/>
          </a:ln>
          <a:scene3d>
            <a:camera prst="orthographicFront"/>
            <a:lightRig rig="threePt" dir="t"/>
          </a:scene3d>
          <a:sp3d>
            <a:bevelT/>
          </a:sp3d>
        </p:spPr>
        <p:txBody>
          <a:bodyPr wrap="none" anchor="ctr"/>
          <a:lstStyle/>
          <a:p>
            <a:endParaRPr lang="en-US" b="1" dirty="0">
              <a:solidFill>
                <a:srgbClr val="5D5D5D"/>
              </a:solidFill>
            </a:endParaRPr>
          </a:p>
        </p:txBody>
      </p:sp>
      <p:sp>
        <p:nvSpPr>
          <p:cNvPr id="25615" name="Text Box 35"/>
          <p:cNvSpPr txBox="1">
            <a:spLocks noChangeArrowheads="1"/>
          </p:cNvSpPr>
          <p:nvPr/>
        </p:nvSpPr>
        <p:spPr bwMode="auto">
          <a:xfrm>
            <a:off x="5588000" y="4521199"/>
            <a:ext cx="2990850" cy="923330"/>
          </a:xfrm>
          <a:prstGeom prst="rect">
            <a:avLst/>
          </a:prstGeom>
          <a:noFill/>
          <a:ln w="9525">
            <a:noFill/>
            <a:miter lim="800000"/>
            <a:headEnd/>
            <a:tailEnd/>
          </a:ln>
          <a:scene3d>
            <a:camera prst="orthographicFront"/>
            <a:lightRig rig="threePt" dir="t"/>
          </a:scene3d>
          <a:sp3d>
            <a:bevelT/>
          </a:sp3d>
        </p:spPr>
        <p:txBody>
          <a:bodyPr wrap="square">
            <a:spAutoFit/>
          </a:bodyPr>
          <a:lstStyle/>
          <a:p>
            <a:pPr>
              <a:spcBef>
                <a:spcPct val="50000"/>
              </a:spcBef>
            </a:pPr>
            <a:r>
              <a:rPr lang="en-US" b="1" dirty="0">
                <a:solidFill>
                  <a:srgbClr val="5D5D5D"/>
                </a:solidFill>
              </a:rPr>
              <a:t>Trustee</a:t>
            </a:r>
            <a:br>
              <a:rPr lang="en-US" dirty="0">
                <a:solidFill>
                  <a:srgbClr val="5D5D5D"/>
                </a:solidFill>
              </a:rPr>
            </a:br>
            <a:r>
              <a:rPr lang="en-US" dirty="0">
                <a:solidFill>
                  <a:srgbClr val="5D5D5D"/>
                </a:solidFill>
              </a:rPr>
              <a:t>Manages trust property according to trust agreement</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947" y="5461000"/>
            <a:ext cx="477873" cy="106450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5453" y="5884467"/>
            <a:ext cx="354135" cy="57509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6866" y="5876950"/>
            <a:ext cx="382890" cy="599305"/>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6681" y="1201437"/>
            <a:ext cx="559987" cy="1247419"/>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6385" y="4444999"/>
            <a:ext cx="473203" cy="105410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6112303" y="2844625"/>
            <a:ext cx="627793" cy="2790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7064803" y="3823675"/>
            <a:ext cx="627793" cy="279019"/>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5118338" y="3861419"/>
            <a:ext cx="627793" cy="279019"/>
          </a:xfrm>
          <a:prstGeom prst="rect">
            <a:avLst/>
          </a:prstGeom>
        </p:spPr>
      </p:pic>
      <p:sp>
        <p:nvSpPr>
          <p:cNvPr id="4" name="Rectangle 3"/>
          <p:cNvSpPr/>
          <p:nvPr/>
        </p:nvSpPr>
        <p:spPr>
          <a:xfrm>
            <a:off x="4019550" y="4327882"/>
            <a:ext cx="4752975" cy="2216674"/>
          </a:xfrm>
          <a:prstGeom prst="rect">
            <a:avLst/>
          </a:prstGeom>
          <a:noFill/>
          <a:ln w="6350">
            <a:solidFill>
              <a:srgbClr val="5D5D5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43727" y="2600326"/>
            <a:ext cx="6200273" cy="4257672"/>
          </a:xfrm>
          <a:prstGeom prst="rect">
            <a:avLst/>
          </a:prstGeom>
        </p:spPr>
      </p:pic>
      <p:sp>
        <p:nvSpPr>
          <p:cNvPr id="28674" name="Rectangle 4"/>
          <p:cNvSpPr>
            <a:spLocks noGrp="1" noChangeArrowheads="1"/>
          </p:cNvSpPr>
          <p:nvPr>
            <p:ph type="title"/>
          </p:nvPr>
        </p:nvSpPr>
        <p:spPr/>
        <p:txBody>
          <a:bodyPr>
            <a:noAutofit/>
          </a:bodyPr>
          <a:lstStyle/>
          <a:p>
            <a:pPr eaLnBrk="1" hangingPunct="1"/>
            <a:r>
              <a:rPr lang="en-US" dirty="0"/>
              <a:t>Life Insurance</a:t>
            </a:r>
          </a:p>
        </p:txBody>
      </p:sp>
      <p:sp>
        <p:nvSpPr>
          <p:cNvPr id="28675" name="Rectangle 6"/>
          <p:cNvSpPr>
            <a:spLocks noGrp="1" noChangeArrowheads="1"/>
          </p:cNvSpPr>
          <p:nvPr>
            <p:ph type="body" sz="half" idx="4294967295"/>
          </p:nvPr>
        </p:nvSpPr>
        <p:spPr>
          <a:xfrm>
            <a:off x="548640" y="1828800"/>
            <a:ext cx="5457825" cy="4572000"/>
          </a:xfrm>
        </p:spPr>
        <p:txBody>
          <a:bodyPr/>
          <a:lstStyle/>
          <a:p>
            <a:pPr eaLnBrk="1" hangingPunct="1">
              <a:lnSpc>
                <a:spcPct val="90000"/>
              </a:lnSpc>
            </a:pPr>
            <a:r>
              <a:rPr lang="en-US" sz="2600" dirty="0"/>
              <a:t>Can provide instant estate</a:t>
            </a:r>
          </a:p>
          <a:p>
            <a:pPr eaLnBrk="1" hangingPunct="1">
              <a:lnSpc>
                <a:spcPct val="90000"/>
              </a:lnSpc>
            </a:pPr>
            <a:r>
              <a:rPr lang="en-US" sz="2600" dirty="0"/>
              <a:t>Can provide needed estate liquidity</a:t>
            </a:r>
          </a:p>
          <a:p>
            <a:pPr eaLnBrk="1" hangingPunct="1">
              <a:lnSpc>
                <a:spcPct val="90000"/>
              </a:lnSpc>
            </a:pPr>
            <a:r>
              <a:rPr lang="en-US" sz="2600" dirty="0"/>
              <a:t>Life insurance proceeds are included in your estate for federal estate tax purposes unless your estate plan  addresses this issue</a:t>
            </a:r>
          </a:p>
          <a:p>
            <a:pPr eaLnBrk="1" hangingPunct="1">
              <a:lnSpc>
                <a:spcPct val="90000"/>
              </a:lnSpc>
            </a:pPr>
            <a:r>
              <a:rPr lang="en-US" sz="2600" dirty="0"/>
              <a:t>Key issue is ownership </a:t>
            </a:r>
            <a:br>
              <a:rPr lang="en-US" sz="2600" dirty="0"/>
            </a:br>
            <a:r>
              <a:rPr lang="en-US" sz="2600" dirty="0"/>
              <a:t>of policy</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546099" y="533400"/>
            <a:ext cx="7974057" cy="1219200"/>
          </a:xfrm>
        </p:spPr>
        <p:txBody>
          <a:bodyPr>
            <a:noAutofit/>
          </a:bodyPr>
          <a:lstStyle/>
          <a:p>
            <a:pPr eaLnBrk="1" hangingPunct="1"/>
            <a:r>
              <a:rPr lang="en-US" dirty="0"/>
              <a:t>Life Insurance — </a:t>
            </a:r>
            <a:br>
              <a:rPr lang="en-US" dirty="0"/>
            </a:br>
            <a:r>
              <a:rPr lang="en-US" sz="3400" b="0" dirty="0"/>
              <a:t>Irrevocable Life Insurance Trust (ILIT)</a:t>
            </a:r>
          </a:p>
        </p:txBody>
      </p:sp>
      <p:sp>
        <p:nvSpPr>
          <p:cNvPr id="29699" name="Rectangle 5"/>
          <p:cNvSpPr>
            <a:spLocks noChangeArrowheads="1"/>
          </p:cNvSpPr>
          <p:nvPr/>
        </p:nvSpPr>
        <p:spPr bwMode="auto">
          <a:xfrm>
            <a:off x="863600" y="3219450"/>
            <a:ext cx="19050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Insured</a:t>
            </a:r>
          </a:p>
        </p:txBody>
      </p:sp>
      <p:sp>
        <p:nvSpPr>
          <p:cNvPr id="29700" name="Rectangle 6"/>
          <p:cNvSpPr>
            <a:spLocks noChangeArrowheads="1"/>
          </p:cNvSpPr>
          <p:nvPr/>
        </p:nvSpPr>
        <p:spPr bwMode="auto">
          <a:xfrm>
            <a:off x="6502400" y="3143250"/>
            <a:ext cx="1828800" cy="976313"/>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Insurance</a:t>
            </a:r>
          </a:p>
          <a:p>
            <a:pPr algn="ctr"/>
            <a:r>
              <a:rPr lang="en-US" b="1" dirty="0">
                <a:solidFill>
                  <a:srgbClr val="5D5D5D"/>
                </a:solidFill>
              </a:rPr>
              <a:t>Company</a:t>
            </a:r>
          </a:p>
        </p:txBody>
      </p:sp>
      <p:sp>
        <p:nvSpPr>
          <p:cNvPr id="29701" name="Rectangle 7"/>
          <p:cNvSpPr>
            <a:spLocks noChangeArrowheads="1"/>
          </p:cNvSpPr>
          <p:nvPr/>
        </p:nvSpPr>
        <p:spPr bwMode="auto">
          <a:xfrm>
            <a:off x="3454400" y="3219450"/>
            <a:ext cx="23622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Irrevocable Trust</a:t>
            </a:r>
          </a:p>
        </p:txBody>
      </p:sp>
      <p:sp>
        <p:nvSpPr>
          <p:cNvPr id="29702" name="Line 8"/>
          <p:cNvSpPr>
            <a:spLocks noChangeShapeType="1"/>
          </p:cNvSpPr>
          <p:nvPr/>
        </p:nvSpPr>
        <p:spPr bwMode="auto">
          <a:xfrm>
            <a:off x="2720975" y="35623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29703" name="Line 9"/>
          <p:cNvSpPr>
            <a:spLocks noChangeShapeType="1"/>
          </p:cNvSpPr>
          <p:nvPr/>
        </p:nvSpPr>
        <p:spPr bwMode="auto">
          <a:xfrm>
            <a:off x="5816600" y="34480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29704" name="Line 10"/>
          <p:cNvSpPr>
            <a:spLocks noChangeShapeType="1"/>
          </p:cNvSpPr>
          <p:nvPr/>
        </p:nvSpPr>
        <p:spPr bwMode="auto">
          <a:xfrm flipH="1">
            <a:off x="5816600" y="36766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29705" name="Text Box 12"/>
          <p:cNvSpPr txBox="1">
            <a:spLocks noChangeArrowheads="1"/>
          </p:cNvSpPr>
          <p:nvPr/>
        </p:nvSpPr>
        <p:spPr bwMode="auto">
          <a:xfrm>
            <a:off x="635000" y="2085974"/>
            <a:ext cx="5105400" cy="457200"/>
          </a:xfrm>
          <a:prstGeom prst="rect">
            <a:avLst/>
          </a:prstGeom>
          <a:noFill/>
          <a:ln w="9525">
            <a:noFill/>
            <a:miter lim="800000"/>
            <a:headEnd/>
            <a:tailEnd/>
          </a:ln>
        </p:spPr>
        <p:txBody>
          <a:bodyPr>
            <a:spAutoFit/>
          </a:bodyPr>
          <a:lstStyle/>
          <a:p>
            <a:pPr>
              <a:spcBef>
                <a:spcPct val="50000"/>
              </a:spcBef>
            </a:pPr>
            <a:r>
              <a:rPr lang="en-US" sz="2400" b="1" dirty="0">
                <a:solidFill>
                  <a:srgbClr val="5D5D5D"/>
                </a:solidFill>
              </a:rPr>
              <a:t>During Your Life</a:t>
            </a:r>
          </a:p>
        </p:txBody>
      </p:sp>
      <p:sp>
        <p:nvSpPr>
          <p:cNvPr id="196621" name="Text Box 13"/>
          <p:cNvSpPr txBox="1">
            <a:spLocks noChangeArrowheads="1"/>
          </p:cNvSpPr>
          <p:nvPr/>
        </p:nvSpPr>
        <p:spPr bwMode="auto">
          <a:xfrm>
            <a:off x="711200" y="3962400"/>
            <a:ext cx="2819400" cy="1200329"/>
          </a:xfrm>
          <a:prstGeom prst="rect">
            <a:avLst/>
          </a:prstGeom>
          <a:noFill/>
          <a:ln w="9525">
            <a:noFill/>
            <a:miter lim="800000"/>
            <a:headEnd/>
            <a:tailEnd/>
          </a:ln>
        </p:spPr>
        <p:txBody>
          <a:bodyPr>
            <a:spAutoFit/>
          </a:bodyPr>
          <a:lstStyle/>
          <a:p>
            <a:pPr marL="280988" indent="-280988">
              <a:spcBef>
                <a:spcPct val="50000"/>
              </a:spcBef>
            </a:pPr>
            <a:r>
              <a:rPr lang="en-US" dirty="0">
                <a:solidFill>
                  <a:srgbClr val="5D5D5D"/>
                </a:solidFill>
              </a:rPr>
              <a:t>1. You (the insured) create an irrevocable trust and name a trustee and beneficiaries</a:t>
            </a:r>
          </a:p>
        </p:txBody>
      </p:sp>
      <p:sp>
        <p:nvSpPr>
          <p:cNvPr id="196622" name="Text Box 14"/>
          <p:cNvSpPr txBox="1">
            <a:spLocks noChangeArrowheads="1"/>
          </p:cNvSpPr>
          <p:nvPr/>
        </p:nvSpPr>
        <p:spPr bwMode="auto">
          <a:xfrm>
            <a:off x="3378200" y="3933825"/>
            <a:ext cx="2438400" cy="1200329"/>
          </a:xfrm>
          <a:prstGeom prst="rect">
            <a:avLst/>
          </a:prstGeom>
          <a:noFill/>
          <a:ln w="9525">
            <a:noFill/>
            <a:miter lim="800000"/>
            <a:headEnd/>
            <a:tailEnd/>
          </a:ln>
        </p:spPr>
        <p:txBody>
          <a:bodyPr>
            <a:spAutoFit/>
          </a:bodyPr>
          <a:lstStyle/>
          <a:p>
            <a:pPr marL="280988" indent="-280988">
              <a:spcBef>
                <a:spcPct val="50000"/>
              </a:spcBef>
            </a:pPr>
            <a:r>
              <a:rPr lang="en-US" dirty="0">
                <a:solidFill>
                  <a:srgbClr val="5D5D5D"/>
                </a:solidFill>
              </a:rPr>
              <a:t>2. Trustee purchases life insurance policy on your life — policy owned by trust</a:t>
            </a:r>
          </a:p>
        </p:txBody>
      </p:sp>
      <p:sp>
        <p:nvSpPr>
          <p:cNvPr id="29708" name="Rectangle 15"/>
          <p:cNvSpPr>
            <a:spLocks noChangeArrowheads="1"/>
          </p:cNvSpPr>
          <p:nvPr/>
        </p:nvSpPr>
        <p:spPr bwMode="auto">
          <a:xfrm>
            <a:off x="6555416" y="4706259"/>
            <a:ext cx="17526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Beneficiaries</a:t>
            </a:r>
          </a:p>
        </p:txBody>
      </p:sp>
      <p:sp>
        <p:nvSpPr>
          <p:cNvPr id="196624" name="Text Box 16"/>
          <p:cNvSpPr txBox="1">
            <a:spLocks noChangeArrowheads="1"/>
          </p:cNvSpPr>
          <p:nvPr/>
        </p:nvSpPr>
        <p:spPr bwMode="auto">
          <a:xfrm>
            <a:off x="711200" y="5343525"/>
            <a:ext cx="2819400" cy="641350"/>
          </a:xfrm>
          <a:prstGeom prst="rect">
            <a:avLst/>
          </a:prstGeom>
          <a:noFill/>
          <a:ln w="9525">
            <a:noFill/>
            <a:miter lim="800000"/>
            <a:headEnd/>
            <a:tailEnd/>
          </a:ln>
        </p:spPr>
        <p:txBody>
          <a:bodyPr>
            <a:spAutoFit/>
          </a:bodyPr>
          <a:lstStyle/>
          <a:p>
            <a:pPr marL="280988" indent="-280988">
              <a:spcBef>
                <a:spcPct val="50000"/>
              </a:spcBef>
            </a:pPr>
            <a:r>
              <a:rPr lang="en-US" dirty="0">
                <a:solidFill>
                  <a:srgbClr val="5D5D5D"/>
                </a:solidFill>
              </a:rPr>
              <a:t>3. You make regular cash gifts to trust </a:t>
            </a:r>
          </a:p>
        </p:txBody>
      </p:sp>
      <p:sp>
        <p:nvSpPr>
          <p:cNvPr id="196625" name="Text Box 17"/>
          <p:cNvSpPr txBox="1">
            <a:spLocks noChangeArrowheads="1"/>
          </p:cNvSpPr>
          <p:nvPr/>
        </p:nvSpPr>
        <p:spPr bwMode="auto">
          <a:xfrm>
            <a:off x="3302000" y="5343525"/>
            <a:ext cx="2819400" cy="641350"/>
          </a:xfrm>
          <a:prstGeom prst="rect">
            <a:avLst/>
          </a:prstGeom>
          <a:noFill/>
          <a:ln w="9525">
            <a:noFill/>
            <a:miter lim="800000"/>
            <a:headEnd/>
            <a:tailEnd/>
          </a:ln>
        </p:spPr>
        <p:txBody>
          <a:bodyPr>
            <a:spAutoFit/>
          </a:bodyPr>
          <a:lstStyle/>
          <a:p>
            <a:pPr marL="339725" indent="-339725">
              <a:spcBef>
                <a:spcPct val="50000"/>
              </a:spcBef>
            </a:pPr>
            <a:r>
              <a:rPr lang="en-US" dirty="0">
                <a:solidFill>
                  <a:srgbClr val="5D5D5D"/>
                </a:solidFill>
              </a:rPr>
              <a:t>5.  Trustee uses cash gifts to pay premiums</a:t>
            </a:r>
          </a:p>
        </p:txBody>
      </p:sp>
      <p:sp>
        <p:nvSpPr>
          <p:cNvPr id="196626" name="Text Box 18"/>
          <p:cNvSpPr txBox="1">
            <a:spLocks noChangeArrowheads="1"/>
          </p:cNvSpPr>
          <p:nvPr/>
        </p:nvSpPr>
        <p:spPr bwMode="auto">
          <a:xfrm>
            <a:off x="6159500" y="5343525"/>
            <a:ext cx="2660650" cy="1200329"/>
          </a:xfrm>
          <a:prstGeom prst="rect">
            <a:avLst/>
          </a:prstGeom>
          <a:noFill/>
          <a:ln w="9525">
            <a:noFill/>
            <a:miter lim="800000"/>
            <a:headEnd/>
            <a:tailEnd/>
          </a:ln>
        </p:spPr>
        <p:txBody>
          <a:bodyPr wrap="square">
            <a:spAutoFit/>
          </a:bodyPr>
          <a:lstStyle/>
          <a:p>
            <a:pPr marL="280988" indent="-280988">
              <a:spcBef>
                <a:spcPct val="50000"/>
              </a:spcBef>
            </a:pPr>
            <a:r>
              <a:rPr lang="en-US" dirty="0">
                <a:solidFill>
                  <a:srgbClr val="5D5D5D"/>
                </a:solidFill>
              </a:rPr>
              <a:t>4. Beneficiaries technically can withdraw cash gifts during limited window of time</a:t>
            </a:r>
          </a:p>
        </p:txBody>
      </p:sp>
      <p:sp>
        <p:nvSpPr>
          <p:cNvPr id="196627" name="Line 19"/>
          <p:cNvSpPr>
            <a:spLocks noChangeShapeType="1"/>
          </p:cNvSpPr>
          <p:nvPr/>
        </p:nvSpPr>
        <p:spPr bwMode="auto">
          <a:xfrm>
            <a:off x="5816600" y="3981450"/>
            <a:ext cx="685800" cy="533400"/>
          </a:xfrm>
          <a:prstGeom prst="line">
            <a:avLst/>
          </a:prstGeom>
          <a:ln w="57150">
            <a:solidFill>
              <a:schemeClr val="accent2"/>
            </a:solidFill>
            <a:prstDash val="sysDash"/>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850" y="3945825"/>
            <a:ext cx="477873" cy="106450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24" y="4369292"/>
            <a:ext cx="354135" cy="57509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934" y="4361775"/>
            <a:ext cx="382890" cy="599305"/>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764" y="2476500"/>
            <a:ext cx="473203" cy="105410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1937" y="2085974"/>
            <a:ext cx="1613967" cy="1437577"/>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9455" y="2461531"/>
            <a:ext cx="1235889" cy="1100819"/>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21"/>
                                        </p:tgtEl>
                                        <p:attrNameLst>
                                          <p:attrName>style.visibility</p:attrName>
                                        </p:attrNameLst>
                                      </p:cBhvr>
                                      <p:to>
                                        <p:strVal val="visible"/>
                                      </p:to>
                                    </p:set>
                                    <p:anim calcmode="lin" valueType="num">
                                      <p:cBhvr additive="base">
                                        <p:cTn id="7" dur="500" fill="hold"/>
                                        <p:tgtEl>
                                          <p:spTgt spid="196621"/>
                                        </p:tgtEl>
                                        <p:attrNameLst>
                                          <p:attrName>ppt_x</p:attrName>
                                        </p:attrNameLst>
                                      </p:cBhvr>
                                      <p:tavLst>
                                        <p:tav tm="0">
                                          <p:val>
                                            <p:strVal val="#ppt_x"/>
                                          </p:val>
                                        </p:tav>
                                        <p:tav tm="100000">
                                          <p:val>
                                            <p:strVal val="#ppt_x"/>
                                          </p:val>
                                        </p:tav>
                                      </p:tavLst>
                                    </p:anim>
                                    <p:anim calcmode="lin" valueType="num">
                                      <p:cBhvr additive="base">
                                        <p:cTn id="8" dur="500" fill="hold"/>
                                        <p:tgtEl>
                                          <p:spTgt spid="1966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6622"/>
                                        </p:tgtEl>
                                        <p:attrNameLst>
                                          <p:attrName>style.visibility</p:attrName>
                                        </p:attrNameLst>
                                      </p:cBhvr>
                                      <p:to>
                                        <p:strVal val="visible"/>
                                      </p:to>
                                    </p:set>
                                    <p:anim calcmode="lin" valueType="num">
                                      <p:cBhvr additive="base">
                                        <p:cTn id="13" dur="500" fill="hold"/>
                                        <p:tgtEl>
                                          <p:spTgt spid="196622"/>
                                        </p:tgtEl>
                                        <p:attrNameLst>
                                          <p:attrName>ppt_x</p:attrName>
                                        </p:attrNameLst>
                                      </p:cBhvr>
                                      <p:tavLst>
                                        <p:tav tm="0">
                                          <p:val>
                                            <p:strVal val="#ppt_x"/>
                                          </p:val>
                                        </p:tav>
                                        <p:tav tm="100000">
                                          <p:val>
                                            <p:strVal val="#ppt_x"/>
                                          </p:val>
                                        </p:tav>
                                      </p:tavLst>
                                    </p:anim>
                                    <p:anim calcmode="lin" valueType="num">
                                      <p:cBhvr additive="base">
                                        <p:cTn id="14" dur="500" fill="hold"/>
                                        <p:tgtEl>
                                          <p:spTgt spid="1966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6624"/>
                                        </p:tgtEl>
                                        <p:attrNameLst>
                                          <p:attrName>style.visibility</p:attrName>
                                        </p:attrNameLst>
                                      </p:cBhvr>
                                      <p:to>
                                        <p:strVal val="visible"/>
                                      </p:to>
                                    </p:set>
                                    <p:anim calcmode="lin" valueType="num">
                                      <p:cBhvr additive="base">
                                        <p:cTn id="19" dur="500" fill="hold"/>
                                        <p:tgtEl>
                                          <p:spTgt spid="196624"/>
                                        </p:tgtEl>
                                        <p:attrNameLst>
                                          <p:attrName>ppt_x</p:attrName>
                                        </p:attrNameLst>
                                      </p:cBhvr>
                                      <p:tavLst>
                                        <p:tav tm="0">
                                          <p:val>
                                            <p:strVal val="#ppt_x"/>
                                          </p:val>
                                        </p:tav>
                                        <p:tav tm="100000">
                                          <p:val>
                                            <p:strVal val="#ppt_x"/>
                                          </p:val>
                                        </p:tav>
                                      </p:tavLst>
                                    </p:anim>
                                    <p:anim calcmode="lin" valueType="num">
                                      <p:cBhvr additive="base">
                                        <p:cTn id="20" dur="500" fill="hold"/>
                                        <p:tgtEl>
                                          <p:spTgt spid="1966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626"/>
                                        </p:tgtEl>
                                        <p:attrNameLst>
                                          <p:attrName>style.visibility</p:attrName>
                                        </p:attrNameLst>
                                      </p:cBhvr>
                                      <p:to>
                                        <p:strVal val="visible"/>
                                      </p:to>
                                    </p:set>
                                    <p:anim calcmode="lin" valueType="num">
                                      <p:cBhvr additive="base">
                                        <p:cTn id="25" dur="500" fill="hold"/>
                                        <p:tgtEl>
                                          <p:spTgt spid="196626"/>
                                        </p:tgtEl>
                                        <p:attrNameLst>
                                          <p:attrName>ppt_x</p:attrName>
                                        </p:attrNameLst>
                                      </p:cBhvr>
                                      <p:tavLst>
                                        <p:tav tm="0">
                                          <p:val>
                                            <p:strVal val="#ppt_x"/>
                                          </p:val>
                                        </p:tav>
                                        <p:tav tm="100000">
                                          <p:val>
                                            <p:strVal val="#ppt_x"/>
                                          </p:val>
                                        </p:tav>
                                      </p:tavLst>
                                    </p:anim>
                                    <p:anim calcmode="lin" valueType="num">
                                      <p:cBhvr additive="base">
                                        <p:cTn id="26" dur="500" fill="hold"/>
                                        <p:tgtEl>
                                          <p:spTgt spid="196626"/>
                                        </p:tgtEl>
                                        <p:attrNameLst>
                                          <p:attrName>ppt_y</p:attrName>
                                        </p:attrNameLst>
                                      </p:cBhvr>
                                      <p:tavLst>
                                        <p:tav tm="0">
                                          <p:val>
                                            <p:strVal val="1+#ppt_h/2"/>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196627"/>
                                        </p:tgtEl>
                                        <p:attrNameLst>
                                          <p:attrName>style.visibility</p:attrName>
                                        </p:attrNameLst>
                                      </p:cBhvr>
                                      <p:to>
                                        <p:strVal val="visible"/>
                                      </p:to>
                                    </p:set>
                                    <p:animEffect transition="in" filter="wipe(left)">
                                      <p:cBhvr>
                                        <p:cTn id="29" dur="500"/>
                                        <p:tgtEl>
                                          <p:spTgt spid="1966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6625"/>
                                        </p:tgtEl>
                                        <p:attrNameLst>
                                          <p:attrName>style.visibility</p:attrName>
                                        </p:attrNameLst>
                                      </p:cBhvr>
                                      <p:to>
                                        <p:strVal val="visible"/>
                                      </p:to>
                                    </p:set>
                                    <p:anim calcmode="lin" valueType="num">
                                      <p:cBhvr additive="base">
                                        <p:cTn id="34" dur="500" fill="hold"/>
                                        <p:tgtEl>
                                          <p:spTgt spid="196625"/>
                                        </p:tgtEl>
                                        <p:attrNameLst>
                                          <p:attrName>ppt_x</p:attrName>
                                        </p:attrNameLst>
                                      </p:cBhvr>
                                      <p:tavLst>
                                        <p:tav tm="0">
                                          <p:val>
                                            <p:strVal val="#ppt_x"/>
                                          </p:val>
                                        </p:tav>
                                        <p:tav tm="100000">
                                          <p:val>
                                            <p:strVal val="#ppt_x"/>
                                          </p:val>
                                        </p:tav>
                                      </p:tavLst>
                                    </p:anim>
                                    <p:anim calcmode="lin" valueType="num">
                                      <p:cBhvr additive="base">
                                        <p:cTn id="35" dur="500" fill="hold"/>
                                        <p:tgtEl>
                                          <p:spTgt spid="19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1" grpId="0"/>
      <p:bldP spid="196622" grpId="0"/>
      <p:bldP spid="196624" grpId="0"/>
      <p:bldP spid="196625" grpId="0"/>
      <p:bldP spid="196626" grpId="0"/>
      <p:bldP spid="1966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504825" y="3143250"/>
            <a:ext cx="2565400" cy="976312"/>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Insurance Company</a:t>
            </a:r>
          </a:p>
        </p:txBody>
      </p:sp>
      <p:sp>
        <p:nvSpPr>
          <p:cNvPr id="30724" name="Rectangle 7"/>
          <p:cNvSpPr>
            <a:spLocks noChangeArrowheads="1"/>
          </p:cNvSpPr>
          <p:nvPr/>
        </p:nvSpPr>
        <p:spPr bwMode="auto">
          <a:xfrm>
            <a:off x="3432175" y="3309937"/>
            <a:ext cx="23622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Irrevocable Trust</a:t>
            </a:r>
          </a:p>
        </p:txBody>
      </p:sp>
      <p:sp>
        <p:nvSpPr>
          <p:cNvPr id="30725" name="Line 9"/>
          <p:cNvSpPr>
            <a:spLocks noChangeShapeType="1"/>
          </p:cNvSpPr>
          <p:nvPr/>
        </p:nvSpPr>
        <p:spPr bwMode="auto">
          <a:xfrm>
            <a:off x="2832100" y="3238500"/>
            <a:ext cx="88265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30726" name="Text Box 11"/>
          <p:cNvSpPr txBox="1">
            <a:spLocks noChangeArrowheads="1"/>
          </p:cNvSpPr>
          <p:nvPr/>
        </p:nvSpPr>
        <p:spPr bwMode="auto">
          <a:xfrm>
            <a:off x="698500" y="1943100"/>
            <a:ext cx="5105400" cy="457200"/>
          </a:xfrm>
          <a:prstGeom prst="rect">
            <a:avLst/>
          </a:prstGeom>
          <a:noFill/>
          <a:ln w="9525">
            <a:noFill/>
            <a:miter lim="800000"/>
            <a:headEnd/>
            <a:tailEnd/>
          </a:ln>
        </p:spPr>
        <p:txBody>
          <a:bodyPr>
            <a:spAutoFit/>
          </a:bodyPr>
          <a:lstStyle/>
          <a:p>
            <a:pPr>
              <a:spcBef>
                <a:spcPct val="50000"/>
              </a:spcBef>
            </a:pPr>
            <a:r>
              <a:rPr lang="en-US" sz="2400" b="1" dirty="0">
                <a:solidFill>
                  <a:srgbClr val="5D5D5D"/>
                </a:solidFill>
              </a:rPr>
              <a:t>At Death</a:t>
            </a:r>
          </a:p>
        </p:txBody>
      </p:sp>
      <p:sp>
        <p:nvSpPr>
          <p:cNvPr id="198669" name="Text Box 13"/>
          <p:cNvSpPr txBox="1">
            <a:spLocks noChangeArrowheads="1"/>
          </p:cNvSpPr>
          <p:nvPr/>
        </p:nvSpPr>
        <p:spPr bwMode="auto">
          <a:xfrm>
            <a:off x="831850" y="4086780"/>
            <a:ext cx="7315200" cy="1446550"/>
          </a:xfrm>
          <a:prstGeom prst="rect">
            <a:avLst/>
          </a:prstGeom>
          <a:noFill/>
          <a:ln w="9525">
            <a:noFill/>
            <a:miter lim="800000"/>
            <a:headEnd/>
            <a:tailEnd/>
          </a:ln>
        </p:spPr>
        <p:txBody>
          <a:bodyPr wrap="square">
            <a:spAutoFit/>
          </a:bodyPr>
          <a:lstStyle/>
          <a:p>
            <a:pPr marL="342900" indent="-342900">
              <a:spcBef>
                <a:spcPct val="50000"/>
              </a:spcBef>
              <a:buFontTx/>
              <a:buAutoNum type="arabicPeriod"/>
            </a:pPr>
            <a:r>
              <a:rPr lang="en-US" sz="2200" dirty="0">
                <a:solidFill>
                  <a:srgbClr val="5D5D5D"/>
                </a:solidFill>
              </a:rPr>
              <a:t>ILIT receives proceeds of life insurance policy</a:t>
            </a:r>
          </a:p>
          <a:p>
            <a:pPr marL="342900" indent="-342900">
              <a:spcBef>
                <a:spcPct val="50000"/>
              </a:spcBef>
              <a:buFontTx/>
              <a:buAutoNum type="arabicPeriod"/>
            </a:pPr>
            <a:r>
              <a:rPr lang="en-US" sz="2200" dirty="0">
                <a:solidFill>
                  <a:srgbClr val="5D5D5D"/>
                </a:solidFill>
              </a:rPr>
              <a:t>Proceeds not subject to estate tax</a:t>
            </a:r>
          </a:p>
          <a:p>
            <a:pPr marL="342900" indent="-342900">
              <a:spcBef>
                <a:spcPct val="50000"/>
              </a:spcBef>
              <a:buFontTx/>
              <a:buAutoNum type="arabicPeriod"/>
            </a:pPr>
            <a:r>
              <a:rPr lang="en-US" sz="2200" dirty="0">
                <a:solidFill>
                  <a:srgbClr val="5D5D5D"/>
                </a:solidFill>
              </a:rPr>
              <a:t>Proceeds distributed according to terms of trust</a:t>
            </a:r>
          </a:p>
        </p:txBody>
      </p:sp>
      <p:sp>
        <p:nvSpPr>
          <p:cNvPr id="30728" name="Rectangle 14"/>
          <p:cNvSpPr>
            <a:spLocks noChangeArrowheads="1"/>
          </p:cNvSpPr>
          <p:nvPr/>
        </p:nvSpPr>
        <p:spPr bwMode="auto">
          <a:xfrm>
            <a:off x="6337300" y="3300412"/>
            <a:ext cx="20574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Beneficiaries</a:t>
            </a:r>
          </a:p>
        </p:txBody>
      </p:sp>
      <p:sp>
        <p:nvSpPr>
          <p:cNvPr id="30729" name="Line 17"/>
          <p:cNvSpPr>
            <a:spLocks noChangeShapeType="1"/>
          </p:cNvSpPr>
          <p:nvPr/>
        </p:nvSpPr>
        <p:spPr bwMode="auto">
          <a:xfrm>
            <a:off x="5505450" y="3162300"/>
            <a:ext cx="83185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198674" name="Text Box 18"/>
          <p:cNvSpPr txBox="1">
            <a:spLocks noChangeArrowheads="1"/>
          </p:cNvSpPr>
          <p:nvPr/>
        </p:nvSpPr>
        <p:spPr bwMode="auto">
          <a:xfrm>
            <a:off x="831850" y="5588555"/>
            <a:ext cx="7391400" cy="430887"/>
          </a:xfrm>
          <a:prstGeom prst="rect">
            <a:avLst/>
          </a:prstGeom>
          <a:noFill/>
          <a:ln w="9525">
            <a:noFill/>
            <a:miter lim="800000"/>
            <a:headEnd/>
            <a:tailEnd/>
          </a:ln>
        </p:spPr>
        <p:txBody>
          <a:bodyPr wrap="square">
            <a:spAutoFit/>
          </a:bodyPr>
          <a:lstStyle/>
          <a:p>
            <a:pPr marL="342900" indent="-342900">
              <a:spcBef>
                <a:spcPct val="50000"/>
              </a:spcBef>
            </a:pPr>
            <a:r>
              <a:rPr lang="en-US" sz="2200" dirty="0">
                <a:solidFill>
                  <a:srgbClr val="5D5D5D"/>
                </a:solidFill>
              </a:rPr>
              <a:t>4.   Beneficiaries receive full proceeds, free from estate tax</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625" y="2497846"/>
            <a:ext cx="477873" cy="10645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599" y="2921313"/>
            <a:ext cx="354135" cy="57509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709" y="2913796"/>
            <a:ext cx="382890" cy="59930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579" y="2200973"/>
            <a:ext cx="1613967" cy="143757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9455" y="2537731"/>
            <a:ext cx="1235889" cy="1100819"/>
          </a:xfrm>
          <a:prstGeom prst="rect">
            <a:avLst/>
          </a:prstGeom>
        </p:spPr>
      </p:pic>
      <p:sp>
        <p:nvSpPr>
          <p:cNvPr id="16" name="Rectangle 4"/>
          <p:cNvSpPr txBox="1">
            <a:spLocks noChangeArrowheads="1"/>
          </p:cNvSpPr>
          <p:nvPr/>
        </p:nvSpPr>
        <p:spPr>
          <a:xfrm>
            <a:off x="546099" y="533400"/>
            <a:ext cx="7974057"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Life Insurance — </a:t>
            </a:r>
            <a:br>
              <a:rPr lang="en-US" dirty="0"/>
            </a:br>
            <a:r>
              <a:rPr lang="en-US" sz="3400" dirty="0"/>
              <a:t>Irrevocable Life Insurance Trust (ILIT)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69">
                                            <p:txEl>
                                              <p:pRg st="0" end="0"/>
                                            </p:txEl>
                                          </p:spTgt>
                                        </p:tgtEl>
                                        <p:attrNameLst>
                                          <p:attrName>style.visibility</p:attrName>
                                        </p:attrNameLst>
                                      </p:cBhvr>
                                      <p:to>
                                        <p:strVal val="visible"/>
                                      </p:to>
                                    </p:set>
                                    <p:anim calcmode="lin" valueType="num">
                                      <p:cBhvr additive="base">
                                        <p:cTn id="7" dur="500" fill="hold"/>
                                        <p:tgtEl>
                                          <p:spTgt spid="1986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69">
                                            <p:txEl>
                                              <p:pRg st="1" end="1"/>
                                            </p:txEl>
                                          </p:spTgt>
                                        </p:tgtEl>
                                        <p:attrNameLst>
                                          <p:attrName>style.visibility</p:attrName>
                                        </p:attrNameLst>
                                      </p:cBhvr>
                                      <p:to>
                                        <p:strVal val="visible"/>
                                      </p:to>
                                    </p:set>
                                    <p:anim calcmode="lin" valueType="num">
                                      <p:cBhvr additive="base">
                                        <p:cTn id="13" dur="500" fill="hold"/>
                                        <p:tgtEl>
                                          <p:spTgt spid="1986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8669">
                                            <p:txEl>
                                              <p:pRg st="2" end="2"/>
                                            </p:txEl>
                                          </p:spTgt>
                                        </p:tgtEl>
                                        <p:attrNameLst>
                                          <p:attrName>style.visibility</p:attrName>
                                        </p:attrNameLst>
                                      </p:cBhvr>
                                      <p:to>
                                        <p:strVal val="visible"/>
                                      </p:to>
                                    </p:set>
                                    <p:anim calcmode="lin" valueType="num">
                                      <p:cBhvr additive="base">
                                        <p:cTn id="19" dur="500" fill="hold"/>
                                        <p:tgtEl>
                                          <p:spTgt spid="19866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6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8674"/>
                                        </p:tgtEl>
                                        <p:attrNameLst>
                                          <p:attrName>style.visibility</p:attrName>
                                        </p:attrNameLst>
                                      </p:cBhvr>
                                      <p:to>
                                        <p:strVal val="visible"/>
                                      </p:to>
                                    </p:set>
                                    <p:anim calcmode="lin" valueType="num">
                                      <p:cBhvr additive="base">
                                        <p:cTn id="25" dur="500" fill="hold"/>
                                        <p:tgtEl>
                                          <p:spTgt spid="198674"/>
                                        </p:tgtEl>
                                        <p:attrNameLst>
                                          <p:attrName>ppt_x</p:attrName>
                                        </p:attrNameLst>
                                      </p:cBhvr>
                                      <p:tavLst>
                                        <p:tav tm="0">
                                          <p:val>
                                            <p:strVal val="0-#ppt_w/2"/>
                                          </p:val>
                                        </p:tav>
                                        <p:tav tm="100000">
                                          <p:val>
                                            <p:strVal val="#ppt_x"/>
                                          </p:val>
                                        </p:tav>
                                      </p:tavLst>
                                    </p:anim>
                                    <p:anim calcmode="lin" valueType="num">
                                      <p:cBhvr additive="base">
                                        <p:cTn id="26" dur="500" fill="hold"/>
                                        <p:tgtEl>
                                          <p:spTgt spid="19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9" grpId="0" build="p"/>
      <p:bldP spid="1986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558" y="2206753"/>
            <a:ext cx="6979442" cy="4651248"/>
          </a:xfrm>
          <a:prstGeom prst="rect">
            <a:avLst/>
          </a:prstGeom>
        </p:spPr>
      </p:pic>
      <p:sp>
        <p:nvSpPr>
          <p:cNvPr id="31746" name="Rectangle 4"/>
          <p:cNvSpPr>
            <a:spLocks noGrp="1" noChangeArrowheads="1"/>
          </p:cNvSpPr>
          <p:nvPr>
            <p:ph type="title"/>
          </p:nvPr>
        </p:nvSpPr>
        <p:spPr/>
        <p:txBody>
          <a:bodyPr>
            <a:noAutofit/>
          </a:bodyPr>
          <a:lstStyle/>
          <a:p>
            <a:pPr eaLnBrk="1" hangingPunct="1"/>
            <a:r>
              <a:rPr lang="en-US" dirty="0"/>
              <a:t>Conclusion</a:t>
            </a:r>
          </a:p>
        </p:txBody>
      </p:sp>
      <p:sp>
        <p:nvSpPr>
          <p:cNvPr id="31747" name="Rectangle 5"/>
          <p:cNvSpPr>
            <a:spLocks noGrp="1" noChangeArrowheads="1"/>
          </p:cNvSpPr>
          <p:nvPr>
            <p:ph type="body" sz="half" idx="4294967295"/>
          </p:nvPr>
        </p:nvSpPr>
        <p:spPr>
          <a:xfrm>
            <a:off x="478564" y="1500617"/>
            <a:ext cx="6741386" cy="4876800"/>
          </a:xfrm>
        </p:spPr>
        <p:txBody>
          <a:bodyPr/>
          <a:lstStyle/>
          <a:p>
            <a:pPr eaLnBrk="1" hangingPunct="1"/>
            <a:r>
              <a:rPr lang="en-US" sz="2600" dirty="0"/>
              <a:t>Have you implemented a plan for incapacity (health and property)?</a:t>
            </a:r>
          </a:p>
          <a:p>
            <a:pPr eaLnBrk="1" hangingPunct="1"/>
            <a:r>
              <a:rPr lang="en-US" sz="2600" dirty="0"/>
              <a:t>Do you have a valid will?</a:t>
            </a:r>
          </a:p>
          <a:p>
            <a:pPr eaLnBrk="1" hangingPunct="1"/>
            <a:r>
              <a:rPr lang="en-US" sz="2600" dirty="0"/>
              <a:t>Are transfer taxes a planning </a:t>
            </a:r>
            <a:br>
              <a:rPr lang="en-US" sz="2600" dirty="0"/>
            </a:br>
            <a:r>
              <a:rPr lang="en-US" sz="2600" dirty="0"/>
              <a:t>concern for you?</a:t>
            </a:r>
          </a:p>
          <a:p>
            <a:pPr eaLnBrk="1" hangingPunct="1"/>
            <a:r>
              <a:rPr lang="en-US" sz="2600" dirty="0"/>
              <a:t>Does your overall estate plan </a:t>
            </a:r>
            <a:br>
              <a:rPr lang="en-US" sz="2600" dirty="0"/>
            </a:br>
            <a:r>
              <a:rPr lang="en-US" sz="2600" dirty="0"/>
              <a:t>reflect your current wishes </a:t>
            </a:r>
            <a:br>
              <a:rPr lang="en-US" sz="2600" dirty="0"/>
            </a:br>
            <a:r>
              <a:rPr lang="en-US" sz="2600" dirty="0"/>
              <a:t>and circumstances?</a:t>
            </a:r>
          </a:p>
          <a:p>
            <a:pPr eaLnBrk="1" hangingPunct="1"/>
            <a:endParaRPr lang="en-US" sz="2400" dirty="0"/>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9211"/>
            <a:ext cx="9144000" cy="5358789"/>
          </a:xfrm>
          <a:prstGeom prst="rect">
            <a:avLst/>
          </a:prstGeom>
        </p:spPr>
      </p:pic>
    </p:spTree>
    <p:extLst>
      <p:ext uri="{BB962C8B-B14F-4D97-AF65-F5344CB8AC3E}">
        <p14:creationId xmlns:p14="http://schemas.microsoft.com/office/powerpoint/2010/main" val="358106373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611" y="1743074"/>
            <a:ext cx="7672388" cy="5114925"/>
          </a:xfrm>
          <a:prstGeom prst="rect">
            <a:avLst/>
          </a:prstGeom>
        </p:spPr>
      </p:pic>
      <p:sp>
        <p:nvSpPr>
          <p:cNvPr id="6146" name="Rectangle 4"/>
          <p:cNvSpPr>
            <a:spLocks noGrp="1" noChangeArrowheads="1"/>
          </p:cNvSpPr>
          <p:nvPr>
            <p:ph type="title"/>
          </p:nvPr>
        </p:nvSpPr>
        <p:spPr/>
        <p:txBody>
          <a:bodyPr>
            <a:noAutofit/>
          </a:bodyPr>
          <a:lstStyle/>
          <a:p>
            <a:pPr eaLnBrk="1" hangingPunct="1"/>
            <a:r>
              <a:rPr lang="en-US" dirty="0"/>
              <a:t>What Is an Estate Plan?</a:t>
            </a:r>
          </a:p>
        </p:txBody>
      </p:sp>
      <p:sp>
        <p:nvSpPr>
          <p:cNvPr id="6147" name="Rectangle 6"/>
          <p:cNvSpPr>
            <a:spLocks noGrp="1" noChangeArrowheads="1"/>
          </p:cNvSpPr>
          <p:nvPr>
            <p:ph type="body" sz="half" idx="4294967295"/>
          </p:nvPr>
        </p:nvSpPr>
        <p:spPr>
          <a:xfrm>
            <a:off x="685800" y="1828800"/>
            <a:ext cx="5238750" cy="3425825"/>
          </a:xfrm>
        </p:spPr>
        <p:txBody>
          <a:bodyPr/>
          <a:lstStyle/>
          <a:p>
            <a:pPr eaLnBrk="1" hangingPunct="1"/>
            <a:r>
              <a:rPr lang="en-US" sz="2600" dirty="0"/>
              <a:t>An estate plan is a map</a:t>
            </a:r>
          </a:p>
          <a:p>
            <a:pPr eaLnBrk="1" hangingPunct="1"/>
            <a:r>
              <a:rPr lang="en-US" sz="2600" dirty="0"/>
              <a:t>This map reflects the way you want your  personal and financial affairs to be handled </a:t>
            </a:r>
            <a:br>
              <a:rPr lang="en-US" sz="2600" dirty="0"/>
            </a:br>
            <a:r>
              <a:rPr lang="en-US" sz="2600" dirty="0"/>
              <a:t>in case of incapacity </a:t>
            </a:r>
            <a:br>
              <a:rPr lang="en-US" sz="2600" dirty="0"/>
            </a:br>
            <a:r>
              <a:rPr lang="en-US" sz="2600" dirty="0"/>
              <a:t>or death</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Autofit/>
          </a:bodyPr>
          <a:lstStyle/>
          <a:p>
            <a:pPr eaLnBrk="1" hangingPunct="1"/>
            <a:r>
              <a:rPr lang="en-US" dirty="0"/>
              <a:t>Who Needs an Estate Plan?</a:t>
            </a:r>
          </a:p>
        </p:txBody>
      </p:sp>
      <p:sp>
        <p:nvSpPr>
          <p:cNvPr id="7171" name="Rectangle 5"/>
          <p:cNvSpPr>
            <a:spLocks noGrp="1" noChangeArrowheads="1"/>
          </p:cNvSpPr>
          <p:nvPr>
            <p:ph type="body" sz="half" idx="4294967295"/>
          </p:nvPr>
        </p:nvSpPr>
        <p:spPr>
          <a:xfrm>
            <a:off x="612321" y="1629682"/>
            <a:ext cx="3810000" cy="4530725"/>
          </a:xfrm>
        </p:spPr>
        <p:txBody>
          <a:bodyPr>
            <a:normAutofit/>
          </a:bodyPr>
          <a:lstStyle/>
          <a:p>
            <a:pPr eaLnBrk="1" hangingPunct="1">
              <a:buFont typeface="Wingdings" pitchFamily="2" charset="2"/>
              <a:buNone/>
            </a:pPr>
            <a:r>
              <a:rPr lang="en-US" sz="2000" b="1" dirty="0">
                <a:solidFill>
                  <a:schemeClr val="accent6"/>
                </a:solidFill>
              </a:rPr>
              <a:t>Chances are, you do</a:t>
            </a:r>
          </a:p>
          <a:p>
            <a:pPr marL="285750" indent="-231775" eaLnBrk="1" hangingPunct="1"/>
            <a:r>
              <a:rPr lang="en-US" sz="2000" dirty="0"/>
              <a:t>Not just for the wealthy</a:t>
            </a:r>
          </a:p>
          <a:p>
            <a:pPr marL="285750" indent="-231775" eaLnBrk="1" hangingPunct="1"/>
            <a:r>
              <a:rPr lang="en-US" sz="2000" dirty="0"/>
              <a:t>Without an estate plan, you can’t control what happens to your property if you die or become incapacitated</a:t>
            </a:r>
          </a:p>
          <a:p>
            <a:pPr marL="285750" indent="-231775" eaLnBrk="1" hangingPunct="1"/>
            <a:r>
              <a:rPr lang="en-US" sz="2000" dirty="0"/>
              <a:t>An estate plan makes your wishes clear and helps avoid family disputes</a:t>
            </a:r>
          </a:p>
          <a:p>
            <a:pPr marL="285750" indent="-231775" eaLnBrk="1" hangingPunct="1"/>
            <a:r>
              <a:rPr lang="en-US" sz="2000" dirty="0"/>
              <a:t>Proper estate planning can preserve assets and provide for loved ones</a:t>
            </a:r>
          </a:p>
        </p:txBody>
      </p:sp>
      <p:sp>
        <p:nvSpPr>
          <p:cNvPr id="63494" name="Rectangle 6"/>
          <p:cNvSpPr>
            <a:spLocks noGrp="1" noChangeArrowheads="1"/>
          </p:cNvSpPr>
          <p:nvPr>
            <p:ph type="body" sz="half" idx="4294967295"/>
          </p:nvPr>
        </p:nvSpPr>
        <p:spPr>
          <a:xfrm>
            <a:off x="4803320" y="1621518"/>
            <a:ext cx="4112079" cy="4835525"/>
          </a:xfrm>
        </p:spPr>
        <p:txBody>
          <a:bodyPr/>
          <a:lstStyle/>
          <a:p>
            <a:pPr eaLnBrk="1" hangingPunct="1">
              <a:buFont typeface="Wingdings" pitchFamily="2" charset="2"/>
              <a:buNone/>
            </a:pPr>
            <a:r>
              <a:rPr lang="en-US" sz="2000" b="1" dirty="0">
                <a:solidFill>
                  <a:schemeClr val="accent6"/>
                </a:solidFill>
              </a:rPr>
              <a:t>Especially needed if:</a:t>
            </a:r>
          </a:p>
          <a:p>
            <a:pPr marL="285750" indent="-231775" eaLnBrk="1" hangingPunct="1"/>
            <a:r>
              <a:rPr lang="en-US" sz="2000" dirty="0"/>
              <a:t>Your spouse isn’t comfortable with financial matters</a:t>
            </a:r>
          </a:p>
          <a:p>
            <a:pPr marL="285750" indent="-231775" eaLnBrk="1" hangingPunct="1"/>
            <a:r>
              <a:rPr lang="en-US" sz="2000" dirty="0"/>
              <a:t>You have minor children</a:t>
            </a:r>
          </a:p>
          <a:p>
            <a:pPr marL="285750" indent="-231775" eaLnBrk="1" hangingPunct="1"/>
            <a:r>
              <a:rPr lang="en-US" sz="2000" dirty="0"/>
              <a:t>Your net worth exceeds the federal transfer tax exclusion amount ($12,060,000 in 2022) or, if less, your state’s exemption amount</a:t>
            </a:r>
          </a:p>
          <a:p>
            <a:pPr marL="285750" indent="-231775" eaLnBrk="1" hangingPunct="1"/>
            <a:r>
              <a:rPr lang="en-US" sz="2000" dirty="0"/>
              <a:t>You own property in more than one state</a:t>
            </a:r>
          </a:p>
          <a:p>
            <a:pPr marL="285750" indent="-231775" eaLnBrk="1" hangingPunct="1"/>
            <a:r>
              <a:rPr lang="en-US" sz="2000" dirty="0"/>
              <a:t>Financial privacy is a concern</a:t>
            </a:r>
          </a:p>
          <a:p>
            <a:pPr marL="285750" indent="-231775" eaLnBrk="1" hangingPunct="1"/>
            <a:r>
              <a:rPr lang="en-US" sz="2000" dirty="0"/>
              <a:t>You own a business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anim calcmode="lin" valueType="num">
                                      <p:cBhvr additive="base">
                                        <p:cTn id="7" dur="500" fill="hold"/>
                                        <p:tgtEl>
                                          <p:spTgt spid="6349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34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4">
                                            <p:txEl>
                                              <p:pRg st="1" end="1"/>
                                            </p:txEl>
                                          </p:spTgt>
                                        </p:tgtEl>
                                        <p:attrNameLst>
                                          <p:attrName>style.visibility</p:attrName>
                                        </p:attrNameLst>
                                      </p:cBhvr>
                                      <p:to>
                                        <p:strVal val="visible"/>
                                      </p:to>
                                    </p:set>
                                    <p:anim calcmode="lin" valueType="num">
                                      <p:cBhvr additive="base">
                                        <p:cTn id="13" dur="500" fill="hold"/>
                                        <p:tgtEl>
                                          <p:spTgt spid="6349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34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3494">
                                            <p:txEl>
                                              <p:pRg st="2" end="2"/>
                                            </p:txEl>
                                          </p:spTgt>
                                        </p:tgtEl>
                                        <p:attrNameLst>
                                          <p:attrName>style.visibility</p:attrName>
                                        </p:attrNameLst>
                                      </p:cBhvr>
                                      <p:to>
                                        <p:strVal val="visible"/>
                                      </p:to>
                                    </p:set>
                                    <p:anim calcmode="lin" valueType="num">
                                      <p:cBhvr additive="base">
                                        <p:cTn id="19" dur="500" fill="hold"/>
                                        <p:tgtEl>
                                          <p:spTgt spid="6349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34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3494">
                                            <p:txEl>
                                              <p:pRg st="3" end="3"/>
                                            </p:txEl>
                                          </p:spTgt>
                                        </p:tgtEl>
                                        <p:attrNameLst>
                                          <p:attrName>style.visibility</p:attrName>
                                        </p:attrNameLst>
                                      </p:cBhvr>
                                      <p:to>
                                        <p:strVal val="visible"/>
                                      </p:to>
                                    </p:set>
                                    <p:anim calcmode="lin" valueType="num">
                                      <p:cBhvr additive="base">
                                        <p:cTn id="25" dur="500" fill="hold"/>
                                        <p:tgtEl>
                                          <p:spTgt spid="6349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34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3494">
                                            <p:txEl>
                                              <p:pRg st="4" end="4"/>
                                            </p:txEl>
                                          </p:spTgt>
                                        </p:tgtEl>
                                        <p:attrNameLst>
                                          <p:attrName>style.visibility</p:attrName>
                                        </p:attrNameLst>
                                      </p:cBhvr>
                                      <p:to>
                                        <p:strVal val="visible"/>
                                      </p:to>
                                    </p:set>
                                    <p:anim calcmode="lin" valueType="num">
                                      <p:cBhvr additive="base">
                                        <p:cTn id="31" dur="500" fill="hold"/>
                                        <p:tgtEl>
                                          <p:spTgt spid="6349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34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3494">
                                            <p:txEl>
                                              <p:pRg st="5" end="5"/>
                                            </p:txEl>
                                          </p:spTgt>
                                        </p:tgtEl>
                                        <p:attrNameLst>
                                          <p:attrName>style.visibility</p:attrName>
                                        </p:attrNameLst>
                                      </p:cBhvr>
                                      <p:to>
                                        <p:strVal val="visible"/>
                                      </p:to>
                                    </p:set>
                                    <p:anim calcmode="lin" valueType="num">
                                      <p:cBhvr additive="base">
                                        <p:cTn id="37" dur="500" fill="hold"/>
                                        <p:tgtEl>
                                          <p:spTgt spid="6349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349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3494">
                                            <p:txEl>
                                              <p:pRg st="6" end="6"/>
                                            </p:txEl>
                                          </p:spTgt>
                                        </p:tgtEl>
                                        <p:attrNameLst>
                                          <p:attrName>style.visibility</p:attrName>
                                        </p:attrNameLst>
                                      </p:cBhvr>
                                      <p:to>
                                        <p:strVal val="visible"/>
                                      </p:to>
                                    </p:set>
                                    <p:anim calcmode="lin" valueType="num">
                                      <p:cBhvr additive="base">
                                        <p:cTn id="43" dur="500" fill="hold"/>
                                        <p:tgtEl>
                                          <p:spTgt spid="6349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349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noAutofit/>
          </a:bodyPr>
          <a:lstStyle/>
          <a:p>
            <a:pPr eaLnBrk="1" hangingPunct="1"/>
            <a:r>
              <a:rPr lang="en-US" dirty="0"/>
              <a:t>Basic Estate Planning Concepts</a:t>
            </a:r>
          </a:p>
        </p:txBody>
      </p:sp>
      <p:sp>
        <p:nvSpPr>
          <p:cNvPr id="8199" name="Line 7"/>
          <p:cNvSpPr>
            <a:spLocks noChangeShapeType="1"/>
          </p:cNvSpPr>
          <p:nvPr/>
        </p:nvSpPr>
        <p:spPr bwMode="auto">
          <a:xfrm>
            <a:off x="5360827" y="2763977"/>
            <a:ext cx="228600" cy="0"/>
          </a:xfrm>
          <a:prstGeom prst="line">
            <a:avLst/>
          </a:prstGeom>
          <a:noFill/>
          <a:ln w="9525">
            <a:noFill/>
            <a:round/>
            <a:headEnd/>
            <a:tailEnd/>
          </a:ln>
        </p:spPr>
        <p:txBody>
          <a:bodyPr>
            <a:spAutoFit/>
          </a:bodyPr>
          <a:lstStyle/>
          <a:p>
            <a:endParaRPr lang="en-US" dirty="0"/>
          </a:p>
        </p:txBody>
      </p:sp>
      <p:sp>
        <p:nvSpPr>
          <p:cNvPr id="36" name="TextBox 35"/>
          <p:cNvSpPr txBox="1"/>
          <p:nvPr/>
        </p:nvSpPr>
        <p:spPr>
          <a:xfrm>
            <a:off x="3379627" y="3906977"/>
            <a:ext cx="184731" cy="369332"/>
          </a:xfrm>
          <a:prstGeom prst="rect">
            <a:avLst/>
          </a:prstGeom>
          <a:noFill/>
        </p:spPr>
        <p:txBody>
          <a:bodyPr wrap="none" rtlCol="0">
            <a:spAutoFit/>
          </a:bodyPr>
          <a:lstStyle/>
          <a:p>
            <a:endParaRPr lang="en-US" dirty="0"/>
          </a:p>
        </p:txBody>
      </p:sp>
      <p:sp>
        <p:nvSpPr>
          <p:cNvPr id="41" name="TextBox 40"/>
          <p:cNvSpPr txBox="1"/>
          <p:nvPr/>
        </p:nvSpPr>
        <p:spPr>
          <a:xfrm>
            <a:off x="1009523" y="2715217"/>
            <a:ext cx="2713004" cy="369332"/>
          </a:xfrm>
          <a:prstGeom prst="rect">
            <a:avLst/>
          </a:prstGeom>
          <a:noFill/>
        </p:spPr>
        <p:txBody>
          <a:bodyPr wrap="square" rtlCol="0">
            <a:spAutoFit/>
          </a:bodyPr>
          <a:lstStyle/>
          <a:p>
            <a:r>
              <a:rPr lang="en-US" b="1" dirty="0">
                <a:solidFill>
                  <a:srgbClr val="5D5D5D"/>
                </a:solidFill>
              </a:rPr>
              <a:t>Planning for Incapacity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272" y="1304414"/>
            <a:ext cx="1496788" cy="1402930"/>
          </a:xfrm>
          <a:prstGeom prst="rect">
            <a:avLst/>
          </a:prstGeom>
        </p:spPr>
      </p:pic>
      <p:grpSp>
        <p:nvGrpSpPr>
          <p:cNvPr id="2" name="Group 1"/>
          <p:cNvGrpSpPr/>
          <p:nvPr/>
        </p:nvGrpSpPr>
        <p:grpSpPr>
          <a:xfrm>
            <a:off x="3870074" y="1325815"/>
            <a:ext cx="1646203" cy="1758734"/>
            <a:chOff x="3870074" y="1325815"/>
            <a:chExt cx="1646203" cy="1758734"/>
          </a:xfrm>
        </p:grpSpPr>
        <p:sp>
          <p:nvSpPr>
            <p:cNvPr id="42" name="TextBox 41"/>
            <p:cNvSpPr txBox="1"/>
            <p:nvPr/>
          </p:nvSpPr>
          <p:spPr>
            <a:xfrm>
              <a:off x="3870074" y="2715217"/>
              <a:ext cx="1646203" cy="369332"/>
            </a:xfrm>
            <a:prstGeom prst="rect">
              <a:avLst/>
            </a:prstGeom>
            <a:noFill/>
          </p:spPr>
          <p:txBody>
            <a:bodyPr wrap="square" rtlCol="0">
              <a:spAutoFit/>
            </a:bodyPr>
            <a:lstStyle/>
            <a:p>
              <a:pPr algn="ctr"/>
              <a:r>
                <a:rPr lang="en-US" b="1" dirty="0">
                  <a:solidFill>
                    <a:srgbClr val="5D5D5D"/>
                  </a:solidFill>
                </a:rPr>
                <a:t>Health Care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842" y="1325815"/>
              <a:ext cx="1109533" cy="1589619"/>
            </a:xfrm>
            <a:prstGeom prst="rect">
              <a:avLst/>
            </a:prstGeom>
          </p:spPr>
        </p:pic>
      </p:grpSp>
      <p:grpSp>
        <p:nvGrpSpPr>
          <p:cNvPr id="3" name="Group 2"/>
          <p:cNvGrpSpPr/>
          <p:nvPr/>
        </p:nvGrpSpPr>
        <p:grpSpPr>
          <a:xfrm>
            <a:off x="5702156" y="1509928"/>
            <a:ext cx="2649732" cy="1574621"/>
            <a:chOff x="5702156" y="1509928"/>
            <a:chExt cx="2649732" cy="1574621"/>
          </a:xfrm>
        </p:grpSpPr>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229" y="1509928"/>
              <a:ext cx="1423458" cy="1201451"/>
            </a:xfrm>
            <a:prstGeom prst="rect">
              <a:avLst/>
            </a:prstGeom>
          </p:spPr>
        </p:pic>
        <p:sp>
          <p:nvSpPr>
            <p:cNvPr id="23" name="TextBox 22"/>
            <p:cNvSpPr txBox="1"/>
            <p:nvPr/>
          </p:nvSpPr>
          <p:spPr>
            <a:xfrm>
              <a:off x="5702156" y="2715217"/>
              <a:ext cx="2649732" cy="369332"/>
            </a:xfrm>
            <a:prstGeom prst="rect">
              <a:avLst/>
            </a:prstGeom>
            <a:noFill/>
          </p:spPr>
          <p:txBody>
            <a:bodyPr wrap="square" rtlCol="0">
              <a:spAutoFit/>
            </a:bodyPr>
            <a:lstStyle/>
            <a:p>
              <a:pPr algn="ctr"/>
              <a:r>
                <a:rPr lang="en-US" b="1" dirty="0">
                  <a:solidFill>
                    <a:srgbClr val="5D5D5D"/>
                  </a:solidFill>
                </a:rPr>
                <a:t>Property Management</a:t>
              </a:r>
            </a:p>
          </p:txBody>
        </p:sp>
      </p:grpSp>
      <p:grpSp>
        <p:nvGrpSpPr>
          <p:cNvPr id="10" name="Group 9"/>
          <p:cNvGrpSpPr/>
          <p:nvPr/>
        </p:nvGrpSpPr>
        <p:grpSpPr>
          <a:xfrm>
            <a:off x="249606" y="3275601"/>
            <a:ext cx="2085771" cy="1755626"/>
            <a:chOff x="249606" y="3275601"/>
            <a:chExt cx="2085771" cy="1755626"/>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132" y="3275601"/>
              <a:ext cx="1654186" cy="1502271"/>
            </a:xfrm>
            <a:prstGeom prst="rect">
              <a:avLst/>
            </a:prstGeom>
          </p:spPr>
        </p:pic>
        <p:sp>
          <p:nvSpPr>
            <p:cNvPr id="24" name="TextBox 23"/>
            <p:cNvSpPr txBox="1"/>
            <p:nvPr/>
          </p:nvSpPr>
          <p:spPr>
            <a:xfrm>
              <a:off x="249606" y="4661895"/>
              <a:ext cx="2085771" cy="369332"/>
            </a:xfrm>
            <a:prstGeom prst="rect">
              <a:avLst/>
            </a:prstGeom>
            <a:noFill/>
          </p:spPr>
          <p:txBody>
            <a:bodyPr wrap="square" rtlCol="0">
              <a:spAutoFit/>
            </a:bodyPr>
            <a:lstStyle/>
            <a:p>
              <a:pPr algn="ctr"/>
              <a:r>
                <a:rPr lang="en-US" b="1" dirty="0">
                  <a:solidFill>
                    <a:srgbClr val="5D5D5D"/>
                  </a:solidFill>
                </a:rPr>
                <a:t>Planning for Death</a:t>
              </a:r>
            </a:p>
          </p:txBody>
        </p:sp>
      </p:grpSp>
      <p:grpSp>
        <p:nvGrpSpPr>
          <p:cNvPr id="11" name="Group 10"/>
          <p:cNvGrpSpPr/>
          <p:nvPr/>
        </p:nvGrpSpPr>
        <p:grpSpPr>
          <a:xfrm>
            <a:off x="2521249" y="3536530"/>
            <a:ext cx="2155526" cy="1494697"/>
            <a:chOff x="2521249" y="3536530"/>
            <a:chExt cx="2155526" cy="1494697"/>
          </a:xfrm>
        </p:grpSpPr>
        <p:pic>
          <p:nvPicPr>
            <p:cNvPr id="3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64002" y="3536530"/>
              <a:ext cx="1376017" cy="98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521249" y="4661895"/>
              <a:ext cx="2155526" cy="369332"/>
            </a:xfrm>
            <a:prstGeom prst="rect">
              <a:avLst/>
            </a:prstGeom>
            <a:noFill/>
          </p:spPr>
          <p:txBody>
            <a:bodyPr wrap="square" rtlCol="0">
              <a:spAutoFit/>
            </a:bodyPr>
            <a:lstStyle/>
            <a:p>
              <a:pPr algn="ctr"/>
              <a:r>
                <a:rPr lang="en-US" b="1" dirty="0">
                  <a:solidFill>
                    <a:srgbClr val="5D5D5D"/>
                  </a:solidFill>
                </a:rPr>
                <a:t>Wills and Probate</a:t>
              </a:r>
            </a:p>
          </p:txBody>
        </p:sp>
      </p:grpSp>
      <p:grpSp>
        <p:nvGrpSpPr>
          <p:cNvPr id="12" name="Group 11"/>
          <p:cNvGrpSpPr/>
          <p:nvPr/>
        </p:nvGrpSpPr>
        <p:grpSpPr>
          <a:xfrm>
            <a:off x="4906758" y="3503056"/>
            <a:ext cx="1687376" cy="1528171"/>
            <a:chOff x="4906758" y="3503056"/>
            <a:chExt cx="1687376" cy="1528171"/>
          </a:xfrm>
        </p:grpSpPr>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17139" t="28078" r="15115" b="26996"/>
            <a:stretch/>
          </p:blipFill>
          <p:spPr>
            <a:xfrm>
              <a:off x="5097137" y="3503056"/>
              <a:ext cx="1496997" cy="1284680"/>
            </a:xfrm>
            <a:prstGeom prst="rect">
              <a:avLst/>
            </a:prstGeom>
          </p:spPr>
        </p:pic>
        <p:sp>
          <p:nvSpPr>
            <p:cNvPr id="26" name="TextBox 25"/>
            <p:cNvSpPr txBox="1"/>
            <p:nvPr/>
          </p:nvSpPr>
          <p:spPr>
            <a:xfrm>
              <a:off x="4906758" y="4661895"/>
              <a:ext cx="1646203" cy="369332"/>
            </a:xfrm>
            <a:prstGeom prst="rect">
              <a:avLst/>
            </a:prstGeom>
            <a:noFill/>
          </p:spPr>
          <p:txBody>
            <a:bodyPr wrap="square" rtlCol="0">
              <a:spAutoFit/>
            </a:bodyPr>
            <a:lstStyle/>
            <a:p>
              <a:pPr algn="ctr"/>
              <a:r>
                <a:rPr lang="en-US" b="1" dirty="0">
                  <a:solidFill>
                    <a:srgbClr val="5D5D5D"/>
                  </a:solidFill>
                </a:rPr>
                <a:t>Tax Basics</a:t>
              </a:r>
            </a:p>
          </p:txBody>
        </p:sp>
      </p:grpSp>
      <p:grpSp>
        <p:nvGrpSpPr>
          <p:cNvPr id="13" name="Group 12"/>
          <p:cNvGrpSpPr/>
          <p:nvPr/>
        </p:nvGrpSpPr>
        <p:grpSpPr>
          <a:xfrm>
            <a:off x="6920060" y="3503056"/>
            <a:ext cx="1660501" cy="1528171"/>
            <a:chOff x="6920060" y="3503056"/>
            <a:chExt cx="1660501" cy="1528171"/>
          </a:xfrm>
        </p:grpSpPr>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t="20544" b="19332"/>
            <a:stretch/>
          </p:blipFill>
          <p:spPr>
            <a:xfrm>
              <a:off x="7184948" y="3503056"/>
              <a:ext cx="1395613" cy="1202178"/>
            </a:xfrm>
            <a:prstGeom prst="rect">
              <a:avLst/>
            </a:prstGeom>
          </p:spPr>
        </p:pic>
        <p:sp>
          <p:nvSpPr>
            <p:cNvPr id="27" name="TextBox 26"/>
            <p:cNvSpPr txBox="1"/>
            <p:nvPr/>
          </p:nvSpPr>
          <p:spPr>
            <a:xfrm>
              <a:off x="6920060" y="4661895"/>
              <a:ext cx="1646203" cy="369332"/>
            </a:xfrm>
            <a:prstGeom prst="rect">
              <a:avLst/>
            </a:prstGeom>
            <a:noFill/>
          </p:spPr>
          <p:txBody>
            <a:bodyPr wrap="square" rtlCol="0">
              <a:spAutoFit/>
            </a:bodyPr>
            <a:lstStyle/>
            <a:p>
              <a:pPr algn="ctr"/>
              <a:r>
                <a:rPr lang="en-US" b="1" dirty="0">
                  <a:solidFill>
                    <a:srgbClr val="5D5D5D"/>
                  </a:solidFill>
                </a:rPr>
                <a:t>Lifetime Gifting</a:t>
              </a:r>
            </a:p>
          </p:txBody>
        </p:sp>
      </p:grpSp>
      <p:grpSp>
        <p:nvGrpSpPr>
          <p:cNvPr id="14" name="Group 13"/>
          <p:cNvGrpSpPr/>
          <p:nvPr/>
        </p:nvGrpSpPr>
        <p:grpSpPr>
          <a:xfrm>
            <a:off x="2746272" y="5071054"/>
            <a:ext cx="1770840" cy="1685646"/>
            <a:chOff x="2746272" y="5071054"/>
            <a:chExt cx="1770840" cy="1685646"/>
          </a:xfrm>
        </p:grpSpPr>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4037" y="5071054"/>
              <a:ext cx="1743075" cy="1552575"/>
            </a:xfrm>
            <a:prstGeom prst="rect">
              <a:avLst/>
            </a:prstGeom>
          </p:spPr>
        </p:pic>
        <p:sp>
          <p:nvSpPr>
            <p:cNvPr id="28" name="TextBox 27"/>
            <p:cNvSpPr txBox="1"/>
            <p:nvPr/>
          </p:nvSpPr>
          <p:spPr>
            <a:xfrm>
              <a:off x="2746272" y="6387368"/>
              <a:ext cx="1646203" cy="369332"/>
            </a:xfrm>
            <a:prstGeom prst="rect">
              <a:avLst/>
            </a:prstGeom>
            <a:noFill/>
          </p:spPr>
          <p:txBody>
            <a:bodyPr wrap="square" rtlCol="0">
              <a:spAutoFit/>
            </a:bodyPr>
            <a:lstStyle/>
            <a:p>
              <a:pPr algn="ctr"/>
              <a:r>
                <a:rPr lang="en-US" b="1" dirty="0">
                  <a:solidFill>
                    <a:srgbClr val="5D5D5D"/>
                  </a:solidFill>
                </a:rPr>
                <a:t>Life Insurance</a:t>
              </a:r>
            </a:p>
          </p:txBody>
        </p:sp>
      </p:grpSp>
      <p:grpSp>
        <p:nvGrpSpPr>
          <p:cNvPr id="15" name="Group 14"/>
          <p:cNvGrpSpPr/>
          <p:nvPr/>
        </p:nvGrpSpPr>
        <p:grpSpPr>
          <a:xfrm>
            <a:off x="4679029" y="5145527"/>
            <a:ext cx="1660724" cy="1611173"/>
            <a:chOff x="4679029" y="5145527"/>
            <a:chExt cx="1660724" cy="1611173"/>
          </a:xfrm>
        </p:grpSpPr>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33299" y="5145527"/>
              <a:ext cx="1606454" cy="1430885"/>
            </a:xfrm>
            <a:prstGeom prst="rect">
              <a:avLst/>
            </a:prstGeom>
          </p:spPr>
        </p:pic>
        <p:sp>
          <p:nvSpPr>
            <p:cNvPr id="29" name="TextBox 28"/>
            <p:cNvSpPr txBox="1"/>
            <p:nvPr/>
          </p:nvSpPr>
          <p:spPr>
            <a:xfrm>
              <a:off x="4679029" y="6387368"/>
              <a:ext cx="1646203" cy="369332"/>
            </a:xfrm>
            <a:prstGeom prst="rect">
              <a:avLst/>
            </a:prstGeom>
            <a:noFill/>
          </p:spPr>
          <p:txBody>
            <a:bodyPr wrap="square" rtlCol="0">
              <a:spAutoFit/>
            </a:bodyPr>
            <a:lstStyle/>
            <a:p>
              <a:pPr algn="ctr"/>
              <a:r>
                <a:rPr lang="en-US" b="1" dirty="0">
                  <a:solidFill>
                    <a:srgbClr val="5D5D5D"/>
                  </a:solidFill>
                </a:rPr>
                <a:t>Trusts</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26"/>
          <a:stretch/>
        </p:blipFill>
        <p:spPr>
          <a:xfrm>
            <a:off x="2700336" y="2695574"/>
            <a:ext cx="6443663" cy="4152901"/>
          </a:xfrm>
          <a:prstGeom prst="rect">
            <a:avLst/>
          </a:prstGeom>
        </p:spPr>
      </p:pic>
      <p:sp>
        <p:nvSpPr>
          <p:cNvPr id="9218" name="Rectangle 4"/>
          <p:cNvSpPr>
            <a:spLocks noGrp="1" noChangeArrowheads="1"/>
          </p:cNvSpPr>
          <p:nvPr>
            <p:ph type="title"/>
          </p:nvPr>
        </p:nvSpPr>
        <p:spPr/>
        <p:txBody>
          <a:bodyPr/>
          <a:lstStyle/>
          <a:p>
            <a:pPr eaLnBrk="1" hangingPunct="1"/>
            <a:r>
              <a:rPr lang="en-US" dirty="0"/>
              <a:t>Planning for Incapacity</a:t>
            </a:r>
          </a:p>
        </p:txBody>
      </p:sp>
      <p:sp>
        <p:nvSpPr>
          <p:cNvPr id="81926" name="Rectangle 6"/>
          <p:cNvSpPr>
            <a:spLocks noGrp="1" noChangeArrowheads="1"/>
          </p:cNvSpPr>
          <p:nvPr>
            <p:ph type="body" sz="half" idx="4294967295"/>
          </p:nvPr>
        </p:nvSpPr>
        <p:spPr>
          <a:xfrm>
            <a:off x="685799" y="1828800"/>
            <a:ext cx="6172201" cy="4530725"/>
          </a:xfrm>
        </p:spPr>
        <p:txBody>
          <a:bodyPr/>
          <a:lstStyle/>
          <a:p>
            <a:pPr marL="342900" indent="-288925" eaLnBrk="1" hangingPunct="1"/>
            <a:r>
              <a:rPr lang="en-US" sz="2600" dirty="0"/>
              <a:t>Incapacity can strike anyone at any time</a:t>
            </a:r>
          </a:p>
          <a:p>
            <a:pPr marL="342900" indent="-288925" eaLnBrk="1" hangingPunct="1"/>
            <a:r>
              <a:rPr lang="en-US" sz="2600" dirty="0"/>
              <a:t>Failing to plan means a court would have to appoint a guardian</a:t>
            </a:r>
          </a:p>
          <a:p>
            <a:pPr marL="342900" indent="-288925" eaLnBrk="1" hangingPunct="1"/>
            <a:r>
              <a:rPr lang="en-US" sz="2600" dirty="0"/>
              <a:t>Lack of planning increases the burden </a:t>
            </a:r>
            <a:br>
              <a:rPr lang="en-US" sz="2600" dirty="0"/>
            </a:br>
            <a:r>
              <a:rPr lang="en-US" sz="2600" dirty="0"/>
              <a:t>on your guardian </a:t>
            </a:r>
          </a:p>
          <a:p>
            <a:pPr marL="342900" indent="-288925" eaLnBrk="1" hangingPunct="1"/>
            <a:r>
              <a:rPr lang="en-US" sz="2600" dirty="0"/>
              <a:t>Your guardian’s decisions </a:t>
            </a:r>
            <a:br>
              <a:rPr lang="en-US" sz="2600" dirty="0"/>
            </a:br>
            <a:r>
              <a:rPr lang="en-US" sz="2600" dirty="0"/>
              <a:t>might not be what </a:t>
            </a:r>
            <a:br>
              <a:rPr lang="en-US" sz="2600" dirty="0"/>
            </a:br>
            <a:r>
              <a:rPr lang="en-US" sz="2600" dirty="0"/>
              <a:t>you would want</a:t>
            </a:r>
          </a:p>
        </p:txBody>
      </p:sp>
      <p:sp>
        <p:nvSpPr>
          <p:cNvPr id="9220" name="Text Box 11"/>
          <p:cNvSpPr txBox="1">
            <a:spLocks noChangeArrowheads="1"/>
          </p:cNvSpPr>
          <p:nvPr/>
        </p:nvSpPr>
        <p:spPr bwMode="auto">
          <a:xfrm>
            <a:off x="6858000" y="228600"/>
            <a:ext cx="1981200" cy="366713"/>
          </a:xfrm>
          <a:prstGeom prst="rect">
            <a:avLst/>
          </a:prstGeom>
          <a:noFill/>
          <a:ln w="9525">
            <a:noFill/>
            <a:miter lim="800000"/>
            <a:headEnd/>
            <a:tailEnd/>
          </a:ln>
        </p:spPr>
        <p:txBody>
          <a:bodyPr>
            <a:spAutoFit/>
          </a:bodyPr>
          <a:lstStyle/>
          <a:p>
            <a:pPr>
              <a:spcBef>
                <a:spcPct val="50000"/>
              </a:spcBef>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1926">
                                            <p:txEl>
                                              <p:pRg st="0" end="0"/>
                                            </p:txEl>
                                          </p:spTgt>
                                        </p:tgtEl>
                                        <p:attrNameLst>
                                          <p:attrName>style.visibility</p:attrName>
                                        </p:attrNameLst>
                                      </p:cBhvr>
                                      <p:to>
                                        <p:strVal val="visible"/>
                                      </p:to>
                                    </p:set>
                                    <p:anim calcmode="lin" valueType="num">
                                      <p:cBhvr additive="base">
                                        <p:cTn id="7" dur="500" fill="hold"/>
                                        <p:tgtEl>
                                          <p:spTgt spid="819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6">
                                            <p:txEl>
                                              <p:pRg st="1" end="1"/>
                                            </p:txEl>
                                          </p:spTgt>
                                        </p:tgtEl>
                                        <p:attrNameLst>
                                          <p:attrName>style.visibility</p:attrName>
                                        </p:attrNameLst>
                                      </p:cBhvr>
                                      <p:to>
                                        <p:strVal val="visible"/>
                                      </p:to>
                                    </p:set>
                                    <p:anim calcmode="lin" valueType="num">
                                      <p:cBhvr additive="base">
                                        <p:cTn id="13" dur="500" fill="hold"/>
                                        <p:tgtEl>
                                          <p:spTgt spid="819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6">
                                            <p:txEl>
                                              <p:pRg st="2" end="2"/>
                                            </p:txEl>
                                          </p:spTgt>
                                        </p:tgtEl>
                                        <p:attrNameLst>
                                          <p:attrName>style.visibility</p:attrName>
                                        </p:attrNameLst>
                                      </p:cBhvr>
                                      <p:to>
                                        <p:strVal val="visible"/>
                                      </p:to>
                                    </p:set>
                                    <p:anim calcmode="lin" valueType="num">
                                      <p:cBhvr additive="base">
                                        <p:cTn id="19" dur="500" fill="hold"/>
                                        <p:tgtEl>
                                          <p:spTgt spid="819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6">
                                            <p:txEl>
                                              <p:pRg st="3" end="3"/>
                                            </p:txEl>
                                          </p:spTgt>
                                        </p:tgtEl>
                                        <p:attrNameLst>
                                          <p:attrName>style.visibility</p:attrName>
                                        </p:attrNameLst>
                                      </p:cBhvr>
                                      <p:to>
                                        <p:strVal val="visible"/>
                                      </p:to>
                                    </p:set>
                                    <p:anim calcmode="lin" valueType="num">
                                      <p:cBhvr additive="base">
                                        <p:cTn id="25" dur="500" fill="hold"/>
                                        <p:tgtEl>
                                          <p:spTgt spid="819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530352" y="533400"/>
            <a:ext cx="7302500" cy="1219200"/>
          </a:xfrm>
        </p:spPr>
        <p:txBody>
          <a:bodyPr>
            <a:noAutofit/>
          </a:bodyPr>
          <a:lstStyle/>
          <a:p>
            <a:pPr eaLnBrk="1" hangingPunct="1"/>
            <a:r>
              <a:rPr lang="en-US" dirty="0"/>
              <a:t>Planning for Incapacity — </a:t>
            </a:r>
            <a:br>
              <a:rPr lang="en-US" dirty="0"/>
            </a:br>
            <a:r>
              <a:rPr lang="en-US" sz="3400" b="0" dirty="0"/>
              <a:t>Health-Care Directives</a:t>
            </a:r>
          </a:p>
        </p:txBody>
      </p:sp>
      <p:sp>
        <p:nvSpPr>
          <p:cNvPr id="84999" name="Rectangle 7"/>
          <p:cNvSpPr>
            <a:spLocks noChangeArrowheads="1"/>
          </p:cNvSpPr>
          <p:nvPr/>
        </p:nvSpPr>
        <p:spPr bwMode="auto">
          <a:xfrm>
            <a:off x="6032500" y="2235200"/>
            <a:ext cx="22860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Do Not Resuscitate</a:t>
            </a:r>
          </a:p>
          <a:p>
            <a:pPr algn="ctr"/>
            <a:r>
              <a:rPr lang="en-US" sz="1900" b="1" dirty="0">
                <a:solidFill>
                  <a:srgbClr val="FFFFFF"/>
                </a:solidFill>
                <a:latin typeface="Calibri" panose="020F0502020204030204" pitchFamily="34" charset="0"/>
              </a:rPr>
              <a:t> (DNR) Order</a:t>
            </a:r>
          </a:p>
        </p:txBody>
      </p:sp>
      <p:sp>
        <p:nvSpPr>
          <p:cNvPr id="84998" name="Rectangle 6"/>
          <p:cNvSpPr>
            <a:spLocks noChangeArrowheads="1"/>
          </p:cNvSpPr>
          <p:nvPr/>
        </p:nvSpPr>
        <p:spPr bwMode="auto">
          <a:xfrm>
            <a:off x="3060700" y="2235200"/>
            <a:ext cx="2819400" cy="12954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Durable Power of</a:t>
            </a:r>
          </a:p>
          <a:p>
            <a:pPr algn="ctr"/>
            <a:r>
              <a:rPr lang="en-US" sz="1900" b="1" dirty="0">
                <a:solidFill>
                  <a:srgbClr val="FFFFFF"/>
                </a:solidFill>
                <a:latin typeface="Calibri" panose="020F0502020204030204" pitchFamily="34" charset="0"/>
              </a:rPr>
              <a:t>Attorney for Health Care</a:t>
            </a:r>
          </a:p>
          <a:p>
            <a:pPr algn="ctr"/>
            <a:r>
              <a:rPr lang="en-US" sz="1900" b="1" dirty="0">
                <a:solidFill>
                  <a:srgbClr val="FFFFFF"/>
                </a:solidFill>
                <a:latin typeface="Calibri" panose="020F0502020204030204" pitchFamily="34" charset="0"/>
              </a:rPr>
              <a:t>(Health-Care Proxy)</a:t>
            </a:r>
          </a:p>
        </p:txBody>
      </p:sp>
      <p:sp>
        <p:nvSpPr>
          <p:cNvPr id="84997" name="Rectangle 5"/>
          <p:cNvSpPr>
            <a:spLocks noChangeArrowheads="1"/>
          </p:cNvSpPr>
          <p:nvPr/>
        </p:nvSpPr>
        <p:spPr bwMode="auto">
          <a:xfrm>
            <a:off x="850900" y="2235200"/>
            <a:ext cx="20574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Living Will</a:t>
            </a:r>
          </a:p>
        </p:txBody>
      </p:sp>
      <p:sp>
        <p:nvSpPr>
          <p:cNvPr id="85006" name="Rectangle 14"/>
          <p:cNvSpPr>
            <a:spLocks noChangeArrowheads="1"/>
          </p:cNvSpPr>
          <p:nvPr/>
        </p:nvSpPr>
        <p:spPr bwMode="auto">
          <a:xfrm>
            <a:off x="774700" y="6116968"/>
            <a:ext cx="7670800" cy="609600"/>
          </a:xfrm>
          <a:prstGeom prst="rect">
            <a:avLst/>
          </a:prstGeom>
          <a:noFill/>
          <a:ln w="9525">
            <a:noFill/>
            <a:miter lim="800000"/>
            <a:headEnd/>
            <a:tailEnd/>
          </a:ln>
        </p:spPr>
        <p:txBody>
          <a:bodyPr wrap="none" anchor="ctr"/>
          <a:lstStyle/>
          <a:p>
            <a:r>
              <a:rPr lang="en-US" dirty="0">
                <a:solidFill>
                  <a:srgbClr val="5D5D5D"/>
                </a:solidFill>
                <a:latin typeface="Calibri" panose="020F0502020204030204" pitchFamily="34" charset="0"/>
              </a:rPr>
              <a:t>Not all types of health-care directives are effective in all states, </a:t>
            </a:r>
          </a:p>
          <a:p>
            <a:r>
              <a:rPr lang="en-US" dirty="0">
                <a:solidFill>
                  <a:srgbClr val="5D5D5D"/>
                </a:solidFill>
                <a:latin typeface="Calibri" panose="020F0502020204030204" pitchFamily="34" charset="0"/>
              </a:rPr>
              <a:t>so be sure to execute the one(s) that will be effective for you.</a:t>
            </a:r>
          </a:p>
        </p:txBody>
      </p:sp>
      <p:grpSp>
        <p:nvGrpSpPr>
          <p:cNvPr id="6" name="Group 5"/>
          <p:cNvGrpSpPr/>
          <p:nvPr/>
        </p:nvGrpSpPr>
        <p:grpSpPr>
          <a:xfrm>
            <a:off x="774700" y="3524051"/>
            <a:ext cx="2286000" cy="2444949"/>
            <a:chOff x="774700" y="3524051"/>
            <a:chExt cx="2286000" cy="2444949"/>
          </a:xfrm>
        </p:grpSpPr>
        <p:sp>
          <p:nvSpPr>
            <p:cNvPr id="85001" name="Rectangle 9"/>
            <p:cNvSpPr>
              <a:spLocks noChangeArrowheads="1"/>
            </p:cNvSpPr>
            <p:nvPr/>
          </p:nvSpPr>
          <p:spPr bwMode="auto">
            <a:xfrm>
              <a:off x="774700" y="4445000"/>
              <a:ext cx="22860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Puts your </a:t>
              </a:r>
            </a:p>
            <a:p>
              <a:pPr algn="ctr"/>
              <a:r>
                <a:rPr lang="en-US" sz="1900" b="1" dirty="0">
                  <a:solidFill>
                    <a:srgbClr val="FFFFFF"/>
                  </a:solidFill>
                  <a:latin typeface="Calibri" panose="020F0502020204030204" pitchFamily="34" charset="0"/>
                </a:rPr>
                <a:t>instructions </a:t>
              </a:r>
            </a:p>
            <a:p>
              <a:pPr algn="ctr"/>
              <a:r>
                <a:rPr lang="en-US" sz="1900" b="1" dirty="0">
                  <a:solidFill>
                    <a:srgbClr val="FFFFFF"/>
                  </a:solidFill>
                  <a:latin typeface="Calibri" panose="020F0502020204030204" pitchFamily="34" charset="0"/>
                </a:rPr>
                <a:t>in writing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0039" y="3765695"/>
              <a:ext cx="869920" cy="386631"/>
            </a:xfrm>
            <a:prstGeom prst="rect">
              <a:avLst/>
            </a:prstGeom>
          </p:spPr>
        </p:pic>
      </p:grpSp>
      <p:grpSp>
        <p:nvGrpSpPr>
          <p:cNvPr id="7" name="Group 6"/>
          <p:cNvGrpSpPr/>
          <p:nvPr/>
        </p:nvGrpSpPr>
        <p:grpSpPr>
          <a:xfrm>
            <a:off x="3289300" y="3524051"/>
            <a:ext cx="2514600" cy="2444949"/>
            <a:chOff x="3289300" y="3524051"/>
            <a:chExt cx="2514600" cy="2444949"/>
          </a:xfrm>
        </p:grpSpPr>
        <p:sp>
          <p:nvSpPr>
            <p:cNvPr id="85000" name="Rectangle 8"/>
            <p:cNvSpPr>
              <a:spLocks noChangeArrowheads="1"/>
            </p:cNvSpPr>
            <p:nvPr/>
          </p:nvSpPr>
          <p:spPr bwMode="auto">
            <a:xfrm>
              <a:off x="3289300" y="4445000"/>
              <a:ext cx="2514600" cy="15240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Lets you designate </a:t>
              </a:r>
            </a:p>
            <a:p>
              <a:pPr algn="ctr"/>
              <a:r>
                <a:rPr lang="en-US" sz="1900" b="1" dirty="0">
                  <a:solidFill>
                    <a:srgbClr val="FFFFFF"/>
                  </a:solidFill>
                  <a:latin typeface="Calibri" panose="020F0502020204030204" pitchFamily="34" charset="0"/>
                </a:rPr>
                <a:t>an agent to make</a:t>
              </a:r>
            </a:p>
            <a:p>
              <a:pPr algn="ctr"/>
              <a:r>
                <a:rPr lang="en-US" sz="1900" b="1" dirty="0">
                  <a:solidFill>
                    <a:srgbClr val="FFFFFF"/>
                  </a:solidFill>
                  <a:latin typeface="Calibri" panose="020F0502020204030204" pitchFamily="34" charset="0"/>
                </a:rPr>
                <a:t>decisions on your </a:t>
              </a:r>
            </a:p>
            <a:p>
              <a:pPr algn="ctr"/>
              <a:r>
                <a:rPr lang="en-US" sz="1900" b="1" dirty="0">
                  <a:solidFill>
                    <a:srgbClr val="FFFFFF"/>
                  </a:solidFill>
                  <a:latin typeface="Calibri" panose="020F0502020204030204" pitchFamily="34" charset="0"/>
                </a:rPr>
                <a:t>behalf</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4989" y="3765695"/>
              <a:ext cx="869920" cy="386631"/>
            </a:xfrm>
            <a:prstGeom prst="rect">
              <a:avLst/>
            </a:prstGeom>
          </p:spPr>
        </p:pic>
      </p:grpSp>
      <p:grpSp>
        <p:nvGrpSpPr>
          <p:cNvPr id="8" name="Group 7"/>
          <p:cNvGrpSpPr/>
          <p:nvPr/>
        </p:nvGrpSpPr>
        <p:grpSpPr>
          <a:xfrm>
            <a:off x="6032500" y="3524051"/>
            <a:ext cx="2362200" cy="2444949"/>
            <a:chOff x="6032500" y="3524051"/>
            <a:chExt cx="2362200" cy="2444949"/>
          </a:xfrm>
        </p:grpSpPr>
        <p:sp>
          <p:nvSpPr>
            <p:cNvPr id="85002" name="Rectangle 10"/>
            <p:cNvSpPr>
              <a:spLocks noChangeArrowheads="1"/>
            </p:cNvSpPr>
            <p:nvPr/>
          </p:nvSpPr>
          <p:spPr bwMode="auto">
            <a:xfrm>
              <a:off x="6032500" y="4445000"/>
              <a:ext cx="23622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Directs that</a:t>
              </a:r>
            </a:p>
            <a:p>
              <a:pPr algn="ctr"/>
              <a:r>
                <a:rPr lang="en-US" sz="1900" b="1" dirty="0">
                  <a:solidFill>
                    <a:srgbClr val="FFFFFF"/>
                  </a:solidFill>
                  <a:latin typeface="Calibri" panose="020F0502020204030204" pitchFamily="34" charset="0"/>
                </a:rPr>
                <a:t>resuscitative </a:t>
              </a:r>
            </a:p>
            <a:p>
              <a:pPr algn="ctr"/>
              <a:r>
                <a:rPr lang="en-US" sz="1900" b="1" dirty="0">
                  <a:solidFill>
                    <a:srgbClr val="FFFFFF"/>
                  </a:solidFill>
                  <a:latin typeface="Calibri" panose="020F0502020204030204" pitchFamily="34" charset="0"/>
                </a:rPr>
                <a:t>measures be </a:t>
              </a:r>
            </a:p>
            <a:p>
              <a:pPr algn="ctr"/>
              <a:r>
                <a:rPr lang="en-US" sz="1900" b="1" dirty="0">
                  <a:solidFill>
                    <a:srgbClr val="FFFFFF"/>
                  </a:solidFill>
                  <a:latin typeface="Calibri" panose="020F0502020204030204" pitchFamily="34" charset="0"/>
                </a:rPr>
                <a:t>withheld or</a:t>
              </a:r>
            </a:p>
            <a:p>
              <a:pPr algn="ctr"/>
              <a:r>
                <a:rPr lang="en-US" sz="1900" b="1" dirty="0">
                  <a:solidFill>
                    <a:srgbClr val="FFFFFF"/>
                  </a:solidFill>
                  <a:latin typeface="Calibri" panose="020F0502020204030204" pitchFamily="34" charset="0"/>
                </a:rPr>
                <a:t>withdrawn</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0539" y="3765695"/>
              <a:ext cx="869920" cy="386631"/>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additive="base">
                                        <p:cTn id="7" dur="500" fill="hold"/>
                                        <p:tgtEl>
                                          <p:spTgt spid="84997"/>
                                        </p:tgtEl>
                                        <p:attrNameLst>
                                          <p:attrName>ppt_x</p:attrName>
                                        </p:attrNameLst>
                                      </p:cBhvr>
                                      <p:tavLst>
                                        <p:tav tm="0">
                                          <p:val>
                                            <p:strVal val="0-#ppt_w/2"/>
                                          </p:val>
                                        </p:tav>
                                        <p:tav tm="100000">
                                          <p:val>
                                            <p:strVal val="#ppt_x"/>
                                          </p:val>
                                        </p:tav>
                                      </p:tavLst>
                                    </p:anim>
                                    <p:anim calcmode="lin" valueType="num">
                                      <p:cBhvr additive="base">
                                        <p:cTn id="8" dur="500" fill="hold"/>
                                        <p:tgtEl>
                                          <p:spTgt spid="8499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4998"/>
                                        </p:tgtEl>
                                        <p:attrNameLst>
                                          <p:attrName>style.visibility</p:attrName>
                                        </p:attrNameLst>
                                      </p:cBhvr>
                                      <p:to>
                                        <p:strVal val="visible"/>
                                      </p:to>
                                    </p:set>
                                    <p:anim calcmode="lin" valueType="num">
                                      <p:cBhvr additive="base">
                                        <p:cTn id="11" dur="500" fill="hold"/>
                                        <p:tgtEl>
                                          <p:spTgt spid="84998"/>
                                        </p:tgtEl>
                                        <p:attrNameLst>
                                          <p:attrName>ppt_x</p:attrName>
                                        </p:attrNameLst>
                                      </p:cBhvr>
                                      <p:tavLst>
                                        <p:tav tm="0">
                                          <p:val>
                                            <p:strVal val="0-#ppt_w/2"/>
                                          </p:val>
                                        </p:tav>
                                        <p:tav tm="100000">
                                          <p:val>
                                            <p:strVal val="#ppt_x"/>
                                          </p:val>
                                        </p:tav>
                                      </p:tavLst>
                                    </p:anim>
                                    <p:anim calcmode="lin" valueType="num">
                                      <p:cBhvr additive="base">
                                        <p:cTn id="12" dur="500" fill="hold"/>
                                        <p:tgtEl>
                                          <p:spTgt spid="8499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4999"/>
                                        </p:tgtEl>
                                        <p:attrNameLst>
                                          <p:attrName>style.visibility</p:attrName>
                                        </p:attrNameLst>
                                      </p:cBhvr>
                                      <p:to>
                                        <p:strVal val="visible"/>
                                      </p:to>
                                    </p:set>
                                    <p:anim calcmode="lin" valueType="num">
                                      <p:cBhvr additive="base">
                                        <p:cTn id="15" dur="500" fill="hold"/>
                                        <p:tgtEl>
                                          <p:spTgt spid="84999"/>
                                        </p:tgtEl>
                                        <p:attrNameLst>
                                          <p:attrName>ppt_x</p:attrName>
                                        </p:attrNameLst>
                                      </p:cBhvr>
                                      <p:tavLst>
                                        <p:tav tm="0">
                                          <p:val>
                                            <p:strVal val="0-#ppt_w/2"/>
                                          </p:val>
                                        </p:tav>
                                        <p:tav tm="100000">
                                          <p:val>
                                            <p:strVal val="#ppt_x"/>
                                          </p:val>
                                        </p:tav>
                                      </p:tavLst>
                                    </p:anim>
                                    <p:anim calcmode="lin" valueType="num">
                                      <p:cBhvr additive="base">
                                        <p:cTn id="16" dur="500" fill="hold"/>
                                        <p:tgtEl>
                                          <p:spTgt spid="8499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P spid="84998" grpId="0" animBg="1"/>
      <p:bldP spid="849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6032500" y="2235200"/>
            <a:ext cx="22860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Living Trust</a:t>
            </a:r>
          </a:p>
        </p:txBody>
      </p:sp>
      <p:sp>
        <p:nvSpPr>
          <p:cNvPr id="13" name="Rectangle 6"/>
          <p:cNvSpPr>
            <a:spLocks noChangeArrowheads="1"/>
          </p:cNvSpPr>
          <p:nvPr/>
        </p:nvSpPr>
        <p:spPr bwMode="auto">
          <a:xfrm>
            <a:off x="3060700" y="2235200"/>
            <a:ext cx="2819400" cy="12954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Durable Power of</a:t>
            </a:r>
          </a:p>
          <a:p>
            <a:pPr algn="ctr"/>
            <a:r>
              <a:rPr lang="en-US" sz="1900" b="1" dirty="0">
                <a:solidFill>
                  <a:srgbClr val="FFFFFF"/>
                </a:solidFill>
                <a:latin typeface="Calibri" panose="020F0502020204030204" pitchFamily="34" charset="0"/>
              </a:rPr>
              <a:t>Attorney (DPOA)</a:t>
            </a:r>
          </a:p>
        </p:txBody>
      </p:sp>
      <p:sp>
        <p:nvSpPr>
          <p:cNvPr id="14" name="Rectangle 5"/>
          <p:cNvSpPr>
            <a:spLocks noChangeArrowheads="1"/>
          </p:cNvSpPr>
          <p:nvPr/>
        </p:nvSpPr>
        <p:spPr bwMode="auto">
          <a:xfrm>
            <a:off x="850900" y="2235200"/>
            <a:ext cx="20574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Joint Ownership</a:t>
            </a:r>
          </a:p>
        </p:txBody>
      </p:sp>
      <p:grpSp>
        <p:nvGrpSpPr>
          <p:cNvPr id="15" name="Group 14"/>
          <p:cNvGrpSpPr/>
          <p:nvPr/>
        </p:nvGrpSpPr>
        <p:grpSpPr>
          <a:xfrm>
            <a:off x="774700" y="3524051"/>
            <a:ext cx="2286000" cy="2444949"/>
            <a:chOff x="774700" y="3524051"/>
            <a:chExt cx="2286000" cy="2444949"/>
          </a:xfrm>
        </p:grpSpPr>
        <p:sp>
          <p:nvSpPr>
            <p:cNvPr id="16" name="Rectangle 9"/>
            <p:cNvSpPr>
              <a:spLocks noChangeArrowheads="1"/>
            </p:cNvSpPr>
            <p:nvPr/>
          </p:nvSpPr>
          <p:spPr bwMode="auto">
            <a:xfrm>
              <a:off x="774700" y="4445000"/>
              <a:ext cx="22860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Joint owner has</a:t>
              </a:r>
            </a:p>
            <a:p>
              <a:pPr algn="ctr"/>
              <a:r>
                <a:rPr lang="en-US" sz="1900" b="1" dirty="0">
                  <a:solidFill>
                    <a:srgbClr val="FFFFFF"/>
                  </a:solidFill>
                  <a:latin typeface="Calibri" panose="020F0502020204030204" pitchFamily="34" charset="0"/>
                </a:rPr>
                <a:t> the same access</a:t>
              </a:r>
            </a:p>
            <a:p>
              <a:pPr algn="ctr"/>
              <a:r>
                <a:rPr lang="en-US" sz="1900" b="1" dirty="0">
                  <a:solidFill>
                    <a:srgbClr val="FFFFFF"/>
                  </a:solidFill>
                  <a:latin typeface="Calibri" panose="020F0502020204030204" pitchFamily="34" charset="0"/>
                </a:rPr>
                <a:t>to property as </a:t>
              </a:r>
            </a:p>
            <a:p>
              <a:pPr algn="ctr"/>
              <a:r>
                <a:rPr lang="en-US" sz="1900" b="1" dirty="0">
                  <a:solidFill>
                    <a:srgbClr val="FFFFFF"/>
                  </a:solidFill>
                  <a:latin typeface="Calibri" panose="020F0502020204030204" pitchFamily="34" charset="0"/>
                </a:rPr>
                <a:t>you do</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0039" y="3765695"/>
              <a:ext cx="869920" cy="386631"/>
            </a:xfrm>
            <a:prstGeom prst="rect">
              <a:avLst/>
            </a:prstGeom>
          </p:spPr>
        </p:pic>
      </p:grpSp>
      <p:grpSp>
        <p:nvGrpSpPr>
          <p:cNvPr id="18" name="Group 17"/>
          <p:cNvGrpSpPr/>
          <p:nvPr/>
        </p:nvGrpSpPr>
        <p:grpSpPr>
          <a:xfrm>
            <a:off x="3289300" y="3524051"/>
            <a:ext cx="2514600" cy="2444949"/>
            <a:chOff x="3289300" y="3524051"/>
            <a:chExt cx="2514600" cy="2444949"/>
          </a:xfrm>
        </p:grpSpPr>
        <p:sp>
          <p:nvSpPr>
            <p:cNvPr id="19" name="Rectangle 8"/>
            <p:cNvSpPr>
              <a:spLocks noChangeArrowheads="1"/>
            </p:cNvSpPr>
            <p:nvPr/>
          </p:nvSpPr>
          <p:spPr bwMode="auto">
            <a:xfrm>
              <a:off x="3289300" y="4445000"/>
              <a:ext cx="2514600" cy="15240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Lets you designate </a:t>
              </a:r>
            </a:p>
            <a:p>
              <a:pPr algn="ctr"/>
              <a:r>
                <a:rPr lang="en-US" sz="1900" b="1" dirty="0">
                  <a:solidFill>
                    <a:srgbClr val="FFFFFF"/>
                  </a:solidFill>
                  <a:latin typeface="Calibri" panose="020F0502020204030204" pitchFamily="34" charset="0"/>
                </a:rPr>
                <a:t>an agent to make</a:t>
              </a:r>
            </a:p>
            <a:p>
              <a:pPr algn="ctr"/>
              <a:r>
                <a:rPr lang="en-US" sz="1900" b="1" dirty="0">
                  <a:solidFill>
                    <a:srgbClr val="FFFFFF"/>
                  </a:solidFill>
                  <a:latin typeface="Calibri" panose="020F0502020204030204" pitchFamily="34" charset="0"/>
                </a:rPr>
                <a:t>decisions on your </a:t>
              </a:r>
            </a:p>
            <a:p>
              <a:pPr algn="ctr"/>
              <a:r>
                <a:rPr lang="en-US" sz="1900" b="1" dirty="0">
                  <a:solidFill>
                    <a:srgbClr val="FFFFFF"/>
                  </a:solidFill>
                  <a:latin typeface="Calibri" panose="020F0502020204030204" pitchFamily="34" charset="0"/>
                </a:rPr>
                <a:t>behalf</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4989" y="3765695"/>
              <a:ext cx="869920" cy="386631"/>
            </a:xfrm>
            <a:prstGeom prst="rect">
              <a:avLst/>
            </a:prstGeom>
          </p:spPr>
        </p:pic>
      </p:grpSp>
      <p:grpSp>
        <p:nvGrpSpPr>
          <p:cNvPr id="21" name="Group 20"/>
          <p:cNvGrpSpPr/>
          <p:nvPr/>
        </p:nvGrpSpPr>
        <p:grpSpPr>
          <a:xfrm>
            <a:off x="6032500" y="3524051"/>
            <a:ext cx="2362200" cy="2444949"/>
            <a:chOff x="6032500" y="3524051"/>
            <a:chExt cx="2362200" cy="2444949"/>
          </a:xfrm>
        </p:grpSpPr>
        <p:sp>
          <p:nvSpPr>
            <p:cNvPr id="22" name="Rectangle 10"/>
            <p:cNvSpPr>
              <a:spLocks noChangeArrowheads="1"/>
            </p:cNvSpPr>
            <p:nvPr/>
          </p:nvSpPr>
          <p:spPr bwMode="auto">
            <a:xfrm>
              <a:off x="6032500" y="4445000"/>
              <a:ext cx="23622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Lets a successor</a:t>
              </a:r>
            </a:p>
            <a:p>
              <a:pPr algn="ctr"/>
              <a:r>
                <a:rPr lang="en-US" sz="1900" b="1" dirty="0">
                  <a:solidFill>
                    <a:srgbClr val="FFFFFF"/>
                  </a:solidFill>
                  <a:latin typeface="Calibri" panose="020F0502020204030204" pitchFamily="34" charset="0"/>
                </a:rPr>
                <a:t>trustee take over</a:t>
              </a:r>
            </a:p>
            <a:p>
              <a:pPr algn="ctr"/>
              <a:r>
                <a:rPr lang="en-US" sz="1900" b="1" dirty="0">
                  <a:solidFill>
                    <a:srgbClr val="FFFFFF"/>
                  </a:solidFill>
                  <a:latin typeface="Calibri" panose="020F0502020204030204" pitchFamily="34" charset="0"/>
                </a:rPr>
                <a:t>management of</a:t>
              </a:r>
            </a:p>
            <a:p>
              <a:pPr algn="ctr"/>
              <a:r>
                <a:rPr lang="en-US" sz="1900" b="1" dirty="0">
                  <a:solidFill>
                    <a:srgbClr val="FFFFFF"/>
                  </a:solidFill>
                  <a:latin typeface="Calibri" panose="020F0502020204030204" pitchFamily="34" charset="0"/>
                </a:rPr>
                <a:t>trust property</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0539" y="3765695"/>
              <a:ext cx="869920" cy="386631"/>
            </a:xfrm>
            <a:prstGeom prst="rect">
              <a:avLst/>
            </a:prstGeom>
          </p:spPr>
        </p:pic>
      </p:grpSp>
      <p:sp>
        <p:nvSpPr>
          <p:cNvPr id="24" name="Rectangle 4"/>
          <p:cNvSpPr txBox="1">
            <a:spLocks noChangeArrowheads="1"/>
          </p:cNvSpPr>
          <p:nvPr/>
        </p:nvSpPr>
        <p:spPr>
          <a:xfrm>
            <a:off x="530352" y="533400"/>
            <a:ext cx="7302500"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Planning for Incapacity — </a:t>
            </a:r>
            <a:br>
              <a:rPr lang="en-US" sz="3400" dirty="0"/>
            </a:br>
            <a:r>
              <a:rPr lang="en-US" sz="3400" dirty="0"/>
              <a:t>Property Management Tools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870"/>
            <a:ext cx="7339693" cy="4893129"/>
          </a:xfrm>
          <a:prstGeom prst="rect">
            <a:avLst/>
          </a:prstGeom>
        </p:spPr>
      </p:pic>
      <p:sp>
        <p:nvSpPr>
          <p:cNvPr id="12290" name="Rectangle 4"/>
          <p:cNvSpPr>
            <a:spLocks noGrp="1" noChangeArrowheads="1"/>
          </p:cNvSpPr>
          <p:nvPr>
            <p:ph type="title"/>
          </p:nvPr>
        </p:nvSpPr>
        <p:spPr/>
        <p:txBody>
          <a:bodyPr>
            <a:noAutofit/>
          </a:bodyPr>
          <a:lstStyle/>
          <a:p>
            <a:pPr eaLnBrk="1" hangingPunct="1"/>
            <a:r>
              <a:rPr lang="en-US" dirty="0"/>
              <a:t>What Happens If You Die </a:t>
            </a:r>
            <a:br>
              <a:rPr lang="en-US" dirty="0"/>
            </a:br>
            <a:r>
              <a:rPr lang="en-US" dirty="0"/>
              <a:t>Without an Estate Plan?</a:t>
            </a:r>
          </a:p>
        </p:txBody>
      </p:sp>
      <p:sp>
        <p:nvSpPr>
          <p:cNvPr id="12291" name="Rectangle 6"/>
          <p:cNvSpPr>
            <a:spLocks noGrp="1" noChangeArrowheads="1"/>
          </p:cNvSpPr>
          <p:nvPr>
            <p:ph idx="1"/>
          </p:nvPr>
        </p:nvSpPr>
        <p:spPr>
          <a:xfrm>
            <a:off x="685799" y="1828801"/>
            <a:ext cx="6315075" cy="1714499"/>
          </a:xfrm>
        </p:spPr>
        <p:txBody>
          <a:bodyPr/>
          <a:lstStyle/>
          <a:p>
            <a:pPr marL="342900" indent="-342900" eaLnBrk="1" hangingPunct="1"/>
            <a:r>
              <a:rPr lang="en-US" sz="2400" dirty="0"/>
              <a:t>Some property passes automatically to a joint owner or to a designated beneficiary (e.g., IRAs, retirement plans, life insurance, trusts)</a:t>
            </a:r>
          </a:p>
        </p:txBody>
      </p:sp>
      <p:sp>
        <p:nvSpPr>
          <p:cNvPr id="6" name="Rectangle 6"/>
          <p:cNvSpPr txBox="1">
            <a:spLocks noChangeArrowheads="1"/>
          </p:cNvSpPr>
          <p:nvPr/>
        </p:nvSpPr>
        <p:spPr>
          <a:xfrm>
            <a:off x="4645706" y="3219450"/>
            <a:ext cx="3976914" cy="1514475"/>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400" dirty="0"/>
              <a:t>All other property generally passes according to state intestacy laws</a:t>
            </a:r>
          </a:p>
          <a:p>
            <a:pPr>
              <a:buFont typeface="Wingdings" panose="05000000000000000000" pitchFamily="2" charset="2"/>
              <a:buNone/>
            </a:pPr>
            <a:endParaRPr lang="en-US" sz="2400" dirty="0"/>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2607</TotalTime>
  <Words>7317</Words>
  <Application>Microsoft Office PowerPoint</Application>
  <PresentationFormat>On-screen Show (4:3)</PresentationFormat>
  <Paragraphs>458</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PowerPoint Presentation</vt:lpstr>
      <vt:lpstr>PowerPoint Presentation</vt:lpstr>
      <vt:lpstr>What Is an Estate Plan?</vt:lpstr>
      <vt:lpstr>Who Needs an Estate Plan?</vt:lpstr>
      <vt:lpstr>Basic Estate Planning Concepts</vt:lpstr>
      <vt:lpstr>Planning for Incapacity</vt:lpstr>
      <vt:lpstr>Planning for Incapacity —  Health-Care Directives</vt:lpstr>
      <vt:lpstr>PowerPoint Presentation</vt:lpstr>
      <vt:lpstr>What Happens If You Die  Without an Estate Plan?</vt:lpstr>
      <vt:lpstr>What Happens If You Die Without an Estate Plan? — Intestacy</vt:lpstr>
      <vt:lpstr>Wills &amp; Probate</vt:lpstr>
      <vt:lpstr>Wills &amp; Probate —  The Probate Process</vt:lpstr>
      <vt:lpstr>Wills &amp; Probate —  Probate Pros &amp; Cons</vt:lpstr>
      <vt:lpstr>Wills &amp; Probate — Avoiding Probate</vt:lpstr>
      <vt:lpstr>Tax Basics</vt:lpstr>
      <vt:lpstr>Tax Basics — Federal Gift Tax</vt:lpstr>
      <vt:lpstr>Tax Basics — Federal Estate Tax</vt:lpstr>
      <vt:lpstr>Tax Basics — Federal Estate Tax</vt:lpstr>
      <vt:lpstr>Tax Basics — Federal GST Tax</vt:lpstr>
      <vt:lpstr>Transfer Tax Basics</vt:lpstr>
      <vt:lpstr>Lifetime Gifting</vt:lpstr>
      <vt:lpstr>Lifetime Gifting —  Transfers Excluded from Gift Tax</vt:lpstr>
      <vt:lpstr>Trusts</vt:lpstr>
      <vt:lpstr>Trusts — What Is a Trust?</vt:lpstr>
      <vt:lpstr>Life Insurance</vt:lpstr>
      <vt:lpstr>Life Insurance —  Irrevocable Life Insurance Trust (ILIT)</vt:lpstr>
      <vt:lpstr>PowerPoint Presentation</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279</cp:revision>
  <cp:lastPrinted>2021-11-29T19:55:27Z</cp:lastPrinted>
  <dcterms:created xsi:type="dcterms:W3CDTF">2011-07-20T16:37:58Z</dcterms:created>
  <dcterms:modified xsi:type="dcterms:W3CDTF">2022-07-26T12:58:19Z</dcterms:modified>
</cp:coreProperties>
</file>