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p:sldMasterIdLst>
    <p:sldMasterId id="2147483707" r:id="rId1"/>
    <p:sldMasterId id="2147483753" r:id="rId2"/>
    <p:sldMasterId id="2147483760" r:id="rId3"/>
    <p:sldMasterId id="2147483764" r:id="rId4"/>
    <p:sldMasterId id="2147483766" r:id="rId5"/>
  </p:sldMasterIdLst>
  <p:notesMasterIdLst>
    <p:notesMasterId r:id="rId42"/>
  </p:notesMasterIdLst>
  <p:handoutMasterIdLst>
    <p:handoutMasterId r:id="rId43"/>
  </p:handoutMasterIdLst>
  <p:sldIdLst>
    <p:sldId id="826" r:id="rId6"/>
    <p:sldId id="841" r:id="rId7"/>
    <p:sldId id="842" r:id="rId8"/>
    <p:sldId id="844" r:id="rId9"/>
    <p:sldId id="889" r:id="rId10"/>
    <p:sldId id="890" r:id="rId11"/>
    <p:sldId id="891" r:id="rId12"/>
    <p:sldId id="898" r:id="rId13"/>
    <p:sldId id="899" r:id="rId14"/>
    <p:sldId id="875" r:id="rId15"/>
    <p:sldId id="876" r:id="rId16"/>
    <p:sldId id="892" r:id="rId17"/>
    <p:sldId id="877" r:id="rId18"/>
    <p:sldId id="878" r:id="rId19"/>
    <p:sldId id="893" r:id="rId20"/>
    <p:sldId id="894" r:id="rId21"/>
    <p:sldId id="896" r:id="rId22"/>
    <p:sldId id="897" r:id="rId23"/>
    <p:sldId id="885" r:id="rId24"/>
    <p:sldId id="888" r:id="rId25"/>
    <p:sldId id="900" r:id="rId26"/>
    <p:sldId id="886" r:id="rId27"/>
    <p:sldId id="901" r:id="rId28"/>
    <p:sldId id="902" r:id="rId29"/>
    <p:sldId id="903" r:id="rId30"/>
    <p:sldId id="904" r:id="rId31"/>
    <p:sldId id="905" r:id="rId32"/>
    <p:sldId id="906" r:id="rId33"/>
    <p:sldId id="907" r:id="rId34"/>
    <p:sldId id="908" r:id="rId35"/>
    <p:sldId id="909" r:id="rId36"/>
    <p:sldId id="910" r:id="rId37"/>
    <p:sldId id="911" r:id="rId38"/>
    <p:sldId id="912" r:id="rId39"/>
    <p:sldId id="914" r:id="rId40"/>
    <p:sldId id="887" r:id="rId41"/>
  </p:sldIdLst>
  <p:sldSz cx="9144000" cy="6858000" type="screen4x3"/>
  <p:notesSz cx="7315200" cy="9601200"/>
  <p:defaultTextStyle>
    <a:defPPr>
      <a:defRPr lang="en-US"/>
    </a:defPPr>
    <a:lvl1pPr algn="l" rtl="0" fontAlgn="base">
      <a:spcBef>
        <a:spcPct val="0"/>
      </a:spcBef>
      <a:spcAft>
        <a:spcPct val="0"/>
      </a:spcAft>
      <a:defRPr sz="14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Arial" charset="0"/>
        <a:ea typeface="+mn-ea"/>
        <a:cs typeface="+mn-cs"/>
      </a:defRPr>
    </a:lvl2pPr>
    <a:lvl3pPr marL="914400" algn="l" rtl="0" fontAlgn="base">
      <a:spcBef>
        <a:spcPct val="0"/>
      </a:spcBef>
      <a:spcAft>
        <a:spcPct val="0"/>
      </a:spcAft>
      <a:defRPr sz="1400" b="1" kern="1200">
        <a:solidFill>
          <a:schemeClr val="tx1"/>
        </a:solidFill>
        <a:latin typeface="Arial" charset="0"/>
        <a:ea typeface="+mn-ea"/>
        <a:cs typeface="+mn-cs"/>
      </a:defRPr>
    </a:lvl3pPr>
    <a:lvl4pPr marL="1371600" algn="l" rtl="0" fontAlgn="base">
      <a:spcBef>
        <a:spcPct val="0"/>
      </a:spcBef>
      <a:spcAft>
        <a:spcPct val="0"/>
      </a:spcAft>
      <a:defRPr sz="1400" b="1" kern="1200">
        <a:solidFill>
          <a:schemeClr val="tx1"/>
        </a:solidFill>
        <a:latin typeface="Arial" charset="0"/>
        <a:ea typeface="+mn-ea"/>
        <a:cs typeface="+mn-cs"/>
      </a:defRPr>
    </a:lvl4pPr>
    <a:lvl5pPr marL="1828800" algn="l" rtl="0" fontAlgn="base">
      <a:spcBef>
        <a:spcPct val="0"/>
      </a:spcBef>
      <a:spcAft>
        <a:spcPct val="0"/>
      </a:spcAft>
      <a:defRPr sz="1400" b="1" kern="1200">
        <a:solidFill>
          <a:schemeClr val="tx1"/>
        </a:solidFill>
        <a:latin typeface="Arial" charset="0"/>
        <a:ea typeface="+mn-ea"/>
        <a:cs typeface="+mn-cs"/>
      </a:defRPr>
    </a:lvl5pPr>
    <a:lvl6pPr marL="2286000" algn="l" defTabSz="914400" rtl="0" eaLnBrk="1" latinLnBrk="0" hangingPunct="1">
      <a:defRPr sz="1400" b="1" kern="1200">
        <a:solidFill>
          <a:schemeClr val="tx1"/>
        </a:solidFill>
        <a:latin typeface="Arial" charset="0"/>
        <a:ea typeface="+mn-ea"/>
        <a:cs typeface="+mn-cs"/>
      </a:defRPr>
    </a:lvl6pPr>
    <a:lvl7pPr marL="2743200" algn="l" defTabSz="914400" rtl="0" eaLnBrk="1" latinLnBrk="0" hangingPunct="1">
      <a:defRPr sz="1400" b="1" kern="1200">
        <a:solidFill>
          <a:schemeClr val="tx1"/>
        </a:solidFill>
        <a:latin typeface="Arial" charset="0"/>
        <a:ea typeface="+mn-ea"/>
        <a:cs typeface="+mn-cs"/>
      </a:defRPr>
    </a:lvl7pPr>
    <a:lvl8pPr marL="3200400" algn="l" defTabSz="914400" rtl="0" eaLnBrk="1" latinLnBrk="0" hangingPunct="1">
      <a:defRPr sz="1400" b="1" kern="1200">
        <a:solidFill>
          <a:schemeClr val="tx1"/>
        </a:solidFill>
        <a:latin typeface="Arial" charset="0"/>
        <a:ea typeface="+mn-ea"/>
        <a:cs typeface="+mn-cs"/>
      </a:defRPr>
    </a:lvl8pPr>
    <a:lvl9pPr marL="3657600" algn="l" defTabSz="914400" rtl="0" eaLnBrk="1" latinLnBrk="0" hangingPunct="1">
      <a:defRPr sz="14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userDrawn="1">
          <p15:clr>
            <a:srgbClr val="A4A3A4"/>
          </p15:clr>
        </p15:guide>
        <p15:guide id="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0F406A"/>
    <a:srgbClr val="FFFFFF"/>
    <a:srgbClr val="072C62"/>
    <a:srgbClr val="000000"/>
    <a:srgbClr val="003E73"/>
    <a:srgbClr val="E1F1FF"/>
    <a:srgbClr val="FFFF66"/>
    <a:srgbClr val="FF9900"/>
    <a:srgbClr val="CC339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69" autoAdjust="0"/>
    <p:restoredTop sz="84633" autoAdjust="0"/>
  </p:normalViewPr>
  <p:slideViewPr>
    <p:cSldViewPr snapToGrid="0" snapToObjects="1">
      <p:cViewPr varScale="1">
        <p:scale>
          <a:sx n="61" d="100"/>
          <a:sy n="61" d="100"/>
        </p:scale>
        <p:origin x="1728" y="78"/>
      </p:cViewPr>
      <p:guideLst>
        <p:guide orient="horz"/>
        <p:guide/>
      </p:guideLst>
    </p:cSldViewPr>
  </p:slideViewPr>
  <p:outlineViewPr>
    <p:cViewPr>
      <p:scale>
        <a:sx n="33" d="100"/>
        <a:sy n="33" d="100"/>
      </p:scale>
      <p:origin x="0" y="174"/>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29" d="100"/>
          <a:sy n="29" d="100"/>
        </p:scale>
        <p:origin x="-3828" y="-84"/>
      </p:cViewPr>
      <p:guideLst>
        <p:guide orient="horz"/>
        <p:guide/>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Line 8"/>
          <p:cNvSpPr>
            <a:spLocks noChangeShapeType="1"/>
          </p:cNvSpPr>
          <p:nvPr/>
        </p:nvSpPr>
        <p:spPr bwMode="auto">
          <a:xfrm>
            <a:off x="107675" y="9247057"/>
            <a:ext cx="7101508" cy="0"/>
          </a:xfrm>
          <a:prstGeom prst="line">
            <a:avLst/>
          </a:prstGeom>
          <a:noFill/>
          <a:ln w="9525">
            <a:solidFill>
              <a:srgbClr val="84B4CE"/>
            </a:solidFill>
            <a:round/>
            <a:headEnd/>
            <a:tailEnd/>
          </a:ln>
          <a:effectLst/>
        </p:spPr>
        <p:txBody>
          <a:bodyPr wrap="none" lIns="95919" tIns="47961" rIns="95919" bIns="47961" anchor="ctr"/>
          <a:lstStyle/>
          <a:p>
            <a:pPr algn="ctr" eaLnBrk="0" hangingPunct="0">
              <a:defRPr/>
            </a:pPr>
            <a:endParaRPr lang="en-US" dirty="0"/>
          </a:p>
        </p:txBody>
      </p:sp>
      <p:sp>
        <p:nvSpPr>
          <p:cNvPr id="7" name="TextBox 6"/>
          <p:cNvSpPr txBox="1"/>
          <p:nvPr/>
        </p:nvSpPr>
        <p:spPr>
          <a:xfrm>
            <a:off x="6698975" y="9333881"/>
            <a:ext cx="329648" cy="123111"/>
          </a:xfrm>
          <a:prstGeom prst="rect">
            <a:avLst/>
          </a:prstGeom>
          <a:noFill/>
          <a:ln w="9525">
            <a:noFill/>
            <a:miter lim="800000"/>
            <a:headEnd/>
            <a:tailEnd/>
          </a:ln>
          <a:effectLst/>
        </p:spPr>
        <p:txBody>
          <a:bodyPr lIns="0" tIns="0" rIns="0" bIns="0" anchor="ctr">
            <a:spAutoFit/>
          </a:bodyPr>
          <a:lstStyle>
            <a:defPPr>
              <a:defRPr lang="en-US"/>
            </a:defPPr>
            <a:lvl1pPr algn="r">
              <a:defRPr sz="800" b="0"/>
            </a:lvl1pPr>
          </a:lstStyle>
          <a:p>
            <a:pPr eaLnBrk="0" hangingPunct="0">
              <a:defRPr/>
            </a:pPr>
            <a:fld id="{360AD12D-CD41-4A1D-9A65-E99A836145C6}" type="slidenum">
              <a:rPr lang="en-US" smtClean="0"/>
              <a:pPr eaLnBrk="0" hangingPunct="0">
                <a:defRPr/>
              </a:pPr>
              <a:t>‹#›</a:t>
            </a:fld>
            <a:endParaRPr lang="en-US" dirty="0"/>
          </a:p>
        </p:txBody>
      </p:sp>
      <p:pic>
        <p:nvPicPr>
          <p:cNvPr id="28676" name="Picture 4" descr="LPL_logo_MASTER_K"/>
          <p:cNvPicPr>
            <a:picLocks noChangeAspect="1" noChangeArrowheads="1"/>
          </p:cNvPicPr>
          <p:nvPr/>
        </p:nvPicPr>
        <p:blipFill>
          <a:blip r:embed="rId2"/>
          <a:srcRect/>
          <a:stretch>
            <a:fillRect/>
          </a:stretch>
        </p:blipFill>
        <p:spPr bwMode="auto">
          <a:xfrm>
            <a:off x="5338971" y="359062"/>
            <a:ext cx="1644926" cy="206583"/>
          </a:xfrm>
          <a:prstGeom prst="rect">
            <a:avLst/>
          </a:prstGeom>
          <a:noFill/>
          <a:ln w="9525">
            <a:noFill/>
            <a:miter lim="800000"/>
            <a:headEnd/>
            <a:tailEnd/>
          </a:ln>
        </p:spPr>
      </p:pic>
    </p:spTree>
    <p:extLst>
      <p:ext uri="{BB962C8B-B14F-4D97-AF65-F5344CB8AC3E}">
        <p14:creationId xmlns:p14="http://schemas.microsoft.com/office/powerpoint/2010/main" val="411519369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4"/>
          <p:cNvSpPr>
            <a:spLocks noGrp="1" noRot="1" noChangeAspect="1" noChangeArrowheads="1" noTextEdit="1"/>
          </p:cNvSpPr>
          <p:nvPr>
            <p:ph type="sldImg" idx="2"/>
          </p:nvPr>
        </p:nvSpPr>
        <p:spPr bwMode="auto">
          <a:xfrm>
            <a:off x="722313" y="358775"/>
            <a:ext cx="3295650" cy="2471738"/>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95741" y="2956109"/>
            <a:ext cx="6351104" cy="6077808"/>
          </a:xfrm>
          <a:prstGeom prst="rect">
            <a:avLst/>
          </a:prstGeom>
          <a:noFill/>
          <a:ln w="9525">
            <a:noFill/>
            <a:miter lim="800000"/>
            <a:headEnd/>
            <a:tailEnd/>
          </a:ln>
          <a:effectLst/>
        </p:spPr>
        <p:txBody>
          <a:bodyPr vert="horz" wrap="square" lIns="95919" tIns="47961" rIns="95919" bIns="4796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4" name="Line 8"/>
          <p:cNvSpPr>
            <a:spLocks noChangeShapeType="1"/>
          </p:cNvSpPr>
          <p:nvPr/>
        </p:nvSpPr>
        <p:spPr bwMode="auto">
          <a:xfrm>
            <a:off x="107675" y="9247057"/>
            <a:ext cx="7101508" cy="0"/>
          </a:xfrm>
          <a:prstGeom prst="line">
            <a:avLst/>
          </a:prstGeom>
          <a:noFill/>
          <a:ln w="9525">
            <a:solidFill>
              <a:srgbClr val="84B4CE"/>
            </a:solidFill>
            <a:round/>
            <a:headEnd/>
            <a:tailEnd/>
          </a:ln>
          <a:effectLst/>
        </p:spPr>
        <p:txBody>
          <a:bodyPr wrap="none" lIns="95919" tIns="47961" rIns="95919" bIns="47961" anchor="ctr"/>
          <a:lstStyle/>
          <a:p>
            <a:pPr algn="ctr" eaLnBrk="0" hangingPunct="0">
              <a:defRPr/>
            </a:pPr>
            <a:endParaRPr lang="en-US" dirty="0"/>
          </a:p>
        </p:txBody>
      </p:sp>
      <p:sp>
        <p:nvSpPr>
          <p:cNvPr id="9" name="TextBox 8"/>
          <p:cNvSpPr txBox="1"/>
          <p:nvPr/>
        </p:nvSpPr>
        <p:spPr>
          <a:xfrm>
            <a:off x="6698975" y="9333881"/>
            <a:ext cx="329648" cy="123111"/>
          </a:xfrm>
          <a:prstGeom prst="rect">
            <a:avLst/>
          </a:prstGeom>
          <a:noFill/>
          <a:ln w="9525">
            <a:noFill/>
            <a:miter lim="800000"/>
            <a:headEnd/>
            <a:tailEnd/>
          </a:ln>
          <a:effectLst/>
        </p:spPr>
        <p:txBody>
          <a:bodyPr lIns="0" tIns="0" rIns="0" bIns="0" anchor="ctr">
            <a:spAutoFit/>
          </a:bodyPr>
          <a:lstStyle>
            <a:defPPr>
              <a:defRPr lang="en-US"/>
            </a:defPPr>
            <a:lvl1pPr algn="r">
              <a:defRPr sz="800" b="0"/>
            </a:lvl1pPr>
          </a:lstStyle>
          <a:p>
            <a:pPr eaLnBrk="0" hangingPunct="0">
              <a:defRPr/>
            </a:pPr>
            <a:fld id="{D5653365-6C47-4E7F-AA94-982214B23E0B}" type="slidenum">
              <a:rPr lang="en-US" smtClean="0"/>
              <a:pPr eaLnBrk="0" hangingPunct="0">
                <a:defRPr/>
              </a:pPr>
              <a:t>‹#›</a:t>
            </a:fld>
            <a:endParaRPr lang="en-US" dirty="0"/>
          </a:p>
        </p:txBody>
      </p:sp>
      <p:pic>
        <p:nvPicPr>
          <p:cNvPr id="27654" name="Picture 4" descr="LPL_logo_MASTER_K"/>
          <p:cNvPicPr>
            <a:picLocks noChangeAspect="1" noChangeArrowheads="1"/>
          </p:cNvPicPr>
          <p:nvPr/>
        </p:nvPicPr>
        <p:blipFill>
          <a:blip r:embed="rId2"/>
          <a:srcRect/>
          <a:stretch>
            <a:fillRect/>
          </a:stretch>
        </p:blipFill>
        <p:spPr bwMode="auto">
          <a:xfrm>
            <a:off x="5338971" y="359062"/>
            <a:ext cx="1644926" cy="206583"/>
          </a:xfrm>
          <a:prstGeom prst="rect">
            <a:avLst/>
          </a:prstGeom>
          <a:noFill/>
          <a:ln w="9525">
            <a:noFill/>
            <a:miter lim="800000"/>
            <a:headEnd/>
            <a:tailEnd/>
          </a:ln>
        </p:spPr>
      </p:pic>
    </p:spTree>
    <p:extLst>
      <p:ext uri="{BB962C8B-B14F-4D97-AF65-F5344CB8AC3E}">
        <p14:creationId xmlns:p14="http://schemas.microsoft.com/office/powerpoint/2010/main" val="1952889518"/>
      </p:ext>
    </p:extLst>
  </p:cSld>
  <p:clrMap bg1="lt1" tx1="dk1" bg2="lt2" tx2="dk2" accent1="accent1" accent2="accent2" accent3="accent3" accent4="accent4" accent5="accent5" accent6="accent6" hlink="hlink" folHlink="folHlink"/>
  <p:hf sldNum="0" hdr="0" ftr="0" dt="0"/>
  <p:notesStyle>
    <a:lvl1pPr algn="just" rtl="0" eaLnBrk="0" fontAlgn="base" hangingPunct="0">
      <a:lnSpc>
        <a:spcPct val="95000"/>
      </a:lnSpc>
      <a:spcBef>
        <a:spcPct val="50000"/>
      </a:spcBef>
      <a:spcAft>
        <a:spcPct val="0"/>
      </a:spcAft>
      <a:defRPr sz="1200" kern="1200">
        <a:solidFill>
          <a:schemeClr val="tx1"/>
        </a:solidFill>
        <a:latin typeface="Arial" charset="0"/>
        <a:ea typeface="+mn-ea"/>
        <a:cs typeface="+mn-cs"/>
      </a:defRPr>
    </a:lvl1pPr>
    <a:lvl2pPr marL="114300" indent="-112713" algn="l" rtl="0" eaLnBrk="0" fontAlgn="base" hangingPunct="0">
      <a:lnSpc>
        <a:spcPct val="95000"/>
      </a:lnSpc>
      <a:spcBef>
        <a:spcPct val="35000"/>
      </a:spcBef>
      <a:spcAft>
        <a:spcPct val="0"/>
      </a:spcAft>
      <a:buChar char="•"/>
      <a:defRPr sz="1200" kern="1200">
        <a:solidFill>
          <a:schemeClr val="tx1"/>
        </a:solidFill>
        <a:latin typeface="Arial" charset="0"/>
        <a:ea typeface="+mn-ea"/>
        <a:cs typeface="+mn-cs"/>
      </a:defRPr>
    </a:lvl2pPr>
    <a:lvl3pPr marL="349250" indent="-158750" algn="l" rtl="0" eaLnBrk="0" fontAlgn="base" hangingPunct="0">
      <a:lnSpc>
        <a:spcPct val="95000"/>
      </a:lnSpc>
      <a:spcBef>
        <a:spcPct val="35000"/>
      </a:spcBef>
      <a:spcAft>
        <a:spcPct val="0"/>
      </a:spcAft>
      <a:buChar char="–"/>
      <a:defRPr sz="1000" kern="1200">
        <a:solidFill>
          <a:schemeClr val="tx1"/>
        </a:solidFill>
        <a:latin typeface="Arial" charset="0"/>
        <a:ea typeface="+mn-ea"/>
        <a:cs typeface="+mn-cs"/>
      </a:defRPr>
    </a:lvl3pPr>
    <a:lvl4pPr marL="641350" indent="-95250" algn="l" rtl="0" eaLnBrk="0" fontAlgn="base" hangingPunct="0">
      <a:spcBef>
        <a:spcPct val="30000"/>
      </a:spcBef>
      <a:spcAft>
        <a:spcPct val="0"/>
      </a:spcAft>
      <a:defRPr sz="1000" kern="1200">
        <a:solidFill>
          <a:schemeClr val="tx1"/>
        </a:solidFill>
        <a:latin typeface="Arial" charset="0"/>
        <a:ea typeface="+mn-ea"/>
        <a:cs typeface="+mn-cs"/>
      </a:defRPr>
    </a:lvl4pPr>
    <a:lvl5pPr marL="968375" algn="l" rtl="0" eaLnBrk="0" fontAlgn="base" hangingPunct="0">
      <a:spcBef>
        <a:spcPct val="3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4851" tIns="47425" rIns="94851" bIns="47425"/>
          <a:lstStyle/>
          <a:p>
            <a:fld id="{70E58550-FDCE-41DA-8473-462D76008629}" type="slidenum">
              <a:rPr lang="en-US" smtClean="0">
                <a:solidFill>
                  <a:prstClr val="black"/>
                </a:solidFill>
              </a:rPr>
              <a:pPr/>
              <a:t>0</a:t>
            </a:fld>
            <a:endParaRPr lang="en-US" dirty="0">
              <a:solidFill>
                <a:prstClr val="black"/>
              </a:solidFill>
            </a:endParaRPr>
          </a:p>
        </p:txBody>
      </p:sp>
    </p:spTree>
    <p:extLst>
      <p:ext uri="{BB962C8B-B14F-4D97-AF65-F5344CB8AC3E}">
        <p14:creationId xmlns:p14="http://schemas.microsoft.com/office/powerpoint/2010/main" val="1185118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what a moment of truth is:  It is the opportunities you have to engage your clients to find out more about them and what their needs are.</a:t>
            </a:r>
          </a:p>
          <a:p>
            <a:r>
              <a:rPr lang="en-US" dirty="0"/>
              <a:t>I have them visualize one of the clients they listed on the previous slide and add up the number of opportunities they have had over the course of the last 12 months and ask them what they did with those opportunities.  Did they make the most of them and engage the client or squander them and do nothing with them. </a:t>
            </a:r>
          </a:p>
        </p:txBody>
      </p:sp>
    </p:spTree>
    <p:extLst>
      <p:ext uri="{BB962C8B-B14F-4D97-AF65-F5344CB8AC3E}">
        <p14:creationId xmlns:p14="http://schemas.microsoft.com/office/powerpoint/2010/main" val="2515902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tell the story of a friend of mine who is a contractor and the missed opportunities his banker had over the course of a year to engage him to uncover more opportunities to add value and deepen the relationship regarding loans, remote merchant capture and cash management services.</a:t>
            </a:r>
          </a:p>
        </p:txBody>
      </p:sp>
    </p:spTree>
    <p:extLst>
      <p:ext uri="{BB962C8B-B14F-4D97-AF65-F5344CB8AC3E}">
        <p14:creationId xmlns:p14="http://schemas.microsoft.com/office/powerpoint/2010/main" val="938476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tell the story of a tree in my backyard that blew over twice in windstorms over the course of 8 years and the investment, planning, and teamwork it required to save the tree the second time compared to the first time due to the growth of the tree.  The point is as things grow the problems encountered usually become more complex and require more expertise, teamwork, planning and investment to solve.</a:t>
            </a:r>
          </a:p>
        </p:txBody>
      </p:sp>
    </p:spTree>
    <p:extLst>
      <p:ext uri="{BB962C8B-B14F-4D97-AF65-F5344CB8AC3E}">
        <p14:creationId xmlns:p14="http://schemas.microsoft.com/office/powerpoint/2010/main" val="4253695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tell the story of me as a little boy saving up coins I found in the cushions of couches and car seats to save up enough money to buy a bike.  The point of this slide is to drive home the point that we develop credibility and build value with clients over time by focusing on helping them with the little things that may seem insignificant. It is the cumulative effect of all the small things we do that position us to win the knife fights.</a:t>
            </a:r>
          </a:p>
        </p:txBody>
      </p:sp>
    </p:spTree>
    <p:extLst>
      <p:ext uri="{BB962C8B-B14F-4D97-AF65-F5344CB8AC3E}">
        <p14:creationId xmlns:p14="http://schemas.microsoft.com/office/powerpoint/2010/main" val="4224727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introduce the best practice idea of visiting a clients work place and taking them through an informal SWOT analysis to find out more about the client and uncover missed opportunities to add value and deepen the relationship.</a:t>
            </a:r>
          </a:p>
        </p:txBody>
      </p:sp>
    </p:spTree>
    <p:extLst>
      <p:ext uri="{BB962C8B-B14F-4D97-AF65-F5344CB8AC3E}">
        <p14:creationId xmlns:p14="http://schemas.microsoft.com/office/powerpoint/2010/main" val="1509820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read the script and suggest they create a similar script to position a visit and the SWOT with their top clients</a:t>
            </a:r>
          </a:p>
        </p:txBody>
      </p:sp>
    </p:spTree>
    <p:extLst>
      <p:ext uri="{BB962C8B-B14F-4D97-AF65-F5344CB8AC3E}">
        <p14:creationId xmlns:p14="http://schemas.microsoft.com/office/powerpoint/2010/main" val="294633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read the bullet points on the script and walk them through an informal dialogue with the client to complete the SWOT.</a:t>
            </a:r>
          </a:p>
        </p:txBody>
      </p:sp>
    </p:spTree>
    <p:extLst>
      <p:ext uri="{BB962C8B-B14F-4D97-AF65-F5344CB8AC3E}">
        <p14:creationId xmlns:p14="http://schemas.microsoft.com/office/powerpoint/2010/main" val="3916422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introduce a 4 way lunch networking idea where they invite 2 clients out for a lunch to thank them for their business and introduce them to one another to assist both of them with growing their client base and referral network.</a:t>
            </a:r>
          </a:p>
        </p:txBody>
      </p:sp>
    </p:spTree>
    <p:extLst>
      <p:ext uri="{BB962C8B-B14F-4D97-AF65-F5344CB8AC3E}">
        <p14:creationId xmlns:p14="http://schemas.microsoft.com/office/powerpoint/2010/main" val="3957520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 out an action plan regarding putting the concepts we discussed into action.</a:t>
            </a:r>
          </a:p>
          <a:p>
            <a:r>
              <a:rPr lang="en-US" dirty="0"/>
              <a:t>Just read the bullet points as written.</a:t>
            </a:r>
          </a:p>
        </p:txBody>
      </p:sp>
    </p:spTree>
    <p:extLst>
      <p:ext uri="{BB962C8B-B14F-4D97-AF65-F5344CB8AC3E}">
        <p14:creationId xmlns:p14="http://schemas.microsoft.com/office/powerpoint/2010/main" val="2619442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the 2nd part of the workshop regarding business buy-sell review.</a:t>
            </a:r>
          </a:p>
          <a:p>
            <a:r>
              <a:rPr lang="en-US" dirty="0"/>
              <a:t>Read the bullet points as written to outline the benefits of this program.</a:t>
            </a:r>
          </a:p>
        </p:txBody>
      </p:sp>
    </p:spTree>
    <p:extLst>
      <p:ext uri="{BB962C8B-B14F-4D97-AF65-F5344CB8AC3E}">
        <p14:creationId xmlns:p14="http://schemas.microsoft.com/office/powerpoint/2010/main" val="3338936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around the room and have everyone introduce themselves.</a:t>
            </a:r>
          </a:p>
        </p:txBody>
      </p:sp>
    </p:spTree>
    <p:extLst>
      <p:ext uri="{BB962C8B-B14F-4D97-AF65-F5344CB8AC3E}">
        <p14:creationId xmlns:p14="http://schemas.microsoft.com/office/powerpoint/2010/main" val="1733280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a case study of Billy and Bobby to drive home the reasons to visit with clients about the need for a buy-sell agreement</a:t>
            </a:r>
          </a:p>
        </p:txBody>
      </p:sp>
    </p:spTree>
    <p:extLst>
      <p:ext uri="{BB962C8B-B14F-4D97-AF65-F5344CB8AC3E}">
        <p14:creationId xmlns:p14="http://schemas.microsoft.com/office/powerpoint/2010/main" val="3465655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cast of the role play: Billy the </a:t>
            </a:r>
            <a:r>
              <a:rPr lang="en-US" dirty="0" err="1"/>
              <a:t>plumber:Bobby</a:t>
            </a:r>
            <a:r>
              <a:rPr lang="en-US" dirty="0"/>
              <a:t> the heating </a:t>
            </a:r>
            <a:r>
              <a:rPr lang="en-US" dirty="0" err="1"/>
              <a:t>guy:Mrs</a:t>
            </a:r>
            <a:r>
              <a:rPr lang="en-US" dirty="0"/>
              <a:t>. </a:t>
            </a:r>
            <a:r>
              <a:rPr lang="en-US" dirty="0" err="1"/>
              <a:t>Billy:The</a:t>
            </a:r>
            <a:r>
              <a:rPr lang="en-US" dirty="0"/>
              <a:t> Banker:</a:t>
            </a:r>
          </a:p>
          <a:p>
            <a:r>
              <a:rPr lang="en-US" dirty="0"/>
              <a:t>I have four people from the group come up front an play the role of the four characters listed.</a:t>
            </a:r>
          </a:p>
          <a:p>
            <a:r>
              <a:rPr lang="en-US" dirty="0"/>
              <a:t>I walk them through the following storytelling line:</a:t>
            </a:r>
          </a:p>
          <a:p>
            <a:r>
              <a:rPr lang="en-US" dirty="0"/>
              <a:t>Billy and Bobby were best friends growing up in a small town.</a:t>
            </a:r>
          </a:p>
          <a:p>
            <a:r>
              <a:rPr lang="en-US" dirty="0"/>
              <a:t>They went to trade school together so they could be business partners.</a:t>
            </a:r>
          </a:p>
          <a:p>
            <a:r>
              <a:rPr lang="en-US" dirty="0"/>
              <a:t>They moved back to their hometown and started a plumbing and heating contracting company after they finished trade school.</a:t>
            </a:r>
          </a:p>
          <a:p>
            <a:r>
              <a:rPr lang="en-US" dirty="0"/>
              <a:t>They went to their local community bank and borrowed money to start here business.</a:t>
            </a:r>
          </a:p>
          <a:p>
            <a:r>
              <a:rPr lang="en-US" dirty="0"/>
              <a:t>The local banker borrowed them the money based on their character and reputations but didn’t do a good job of helping them manage risk when it came to structuring a buy sell agreement and disability buy sell agreement.</a:t>
            </a:r>
          </a:p>
          <a:p>
            <a:r>
              <a:rPr lang="en-US" dirty="0"/>
              <a:t>Billy gets married and ends up getting hurt on the job.  He ends up in a coma for 12 months and then dies.</a:t>
            </a:r>
          </a:p>
          <a:p>
            <a:r>
              <a:rPr lang="en-US" dirty="0"/>
              <a:t>We outline the problems this has created for the following entities:</a:t>
            </a:r>
          </a:p>
          <a:p>
            <a:r>
              <a:rPr lang="en-US" dirty="0"/>
              <a:t>The </a:t>
            </a:r>
            <a:r>
              <a:rPr lang="en-US" dirty="0" err="1"/>
              <a:t>bankThe</a:t>
            </a:r>
            <a:r>
              <a:rPr lang="en-US" dirty="0"/>
              <a:t> </a:t>
            </a:r>
            <a:r>
              <a:rPr lang="en-US" dirty="0" err="1"/>
              <a:t>bankerBobbyMrs</a:t>
            </a:r>
            <a:r>
              <a:rPr lang="en-US" dirty="0"/>
              <a:t>. Billy</a:t>
            </a:r>
          </a:p>
          <a:p>
            <a:r>
              <a:rPr lang="en-US" dirty="0"/>
              <a:t>We talk about the limited options to resolve this after the accident and the impact.</a:t>
            </a:r>
          </a:p>
        </p:txBody>
      </p:sp>
    </p:spTree>
    <p:extLst>
      <p:ext uri="{BB962C8B-B14F-4D97-AF65-F5344CB8AC3E}">
        <p14:creationId xmlns:p14="http://schemas.microsoft.com/office/powerpoint/2010/main" val="1264709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them rewind the story line and add in the banker introducing the need for a buy-sell agreement and a disability buy-sell agreement and implementing it and the different outcome this created for the following entities:</a:t>
            </a:r>
          </a:p>
          <a:p>
            <a:r>
              <a:rPr lang="en-US" dirty="0"/>
              <a:t>The </a:t>
            </a:r>
            <a:r>
              <a:rPr lang="en-US" dirty="0" err="1"/>
              <a:t>bankThe</a:t>
            </a:r>
            <a:r>
              <a:rPr lang="en-US" dirty="0"/>
              <a:t> </a:t>
            </a:r>
            <a:r>
              <a:rPr lang="en-US" dirty="0" err="1"/>
              <a:t>bankerBobbyMrs</a:t>
            </a:r>
            <a:r>
              <a:rPr lang="en-US" dirty="0"/>
              <a:t> Billy</a:t>
            </a:r>
          </a:p>
        </p:txBody>
      </p:sp>
    </p:spTree>
    <p:extLst>
      <p:ext uri="{BB962C8B-B14F-4D97-AF65-F5344CB8AC3E}">
        <p14:creationId xmlns:p14="http://schemas.microsoft.com/office/powerpoint/2010/main" val="2692338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we talk about the structure of a cross purchase strategy for a buy sell agreement.  We just outline the flow chart as it is presented.</a:t>
            </a:r>
          </a:p>
        </p:txBody>
      </p:sp>
    </p:spTree>
    <p:extLst>
      <p:ext uri="{BB962C8B-B14F-4D97-AF65-F5344CB8AC3E}">
        <p14:creationId xmlns:p14="http://schemas.microsoft.com/office/powerpoint/2010/main" val="1324640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we talk about the structure of a stock redemption strategy for a buy sell agreement.  We just outline the flow chart as it is presented.</a:t>
            </a:r>
          </a:p>
        </p:txBody>
      </p:sp>
    </p:spTree>
    <p:extLst>
      <p:ext uri="{BB962C8B-B14F-4D97-AF65-F5344CB8AC3E}">
        <p14:creationId xmlns:p14="http://schemas.microsoft.com/office/powerpoint/2010/main" val="2990358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we just compare the major differences between the two structures from the previous 2 slides.</a:t>
            </a:r>
          </a:p>
        </p:txBody>
      </p:sp>
    </p:spTree>
    <p:extLst>
      <p:ext uri="{BB962C8B-B14F-4D97-AF65-F5344CB8AC3E}">
        <p14:creationId xmlns:p14="http://schemas.microsoft.com/office/powerpoint/2010/main" val="1132633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I talk about developing your action plan to put all of the things we have discussed into an action plan:</a:t>
            </a:r>
          </a:p>
          <a:p>
            <a:r>
              <a:rPr lang="en-US" dirty="0" err="1"/>
              <a:t>WhereWhenHow</a:t>
            </a:r>
            <a:r>
              <a:rPr lang="en-US" dirty="0"/>
              <a:t> </a:t>
            </a:r>
            <a:r>
              <a:rPr lang="en-US" dirty="0" err="1"/>
              <a:t>WhatWho</a:t>
            </a:r>
            <a:r>
              <a:rPr lang="en-US" dirty="0"/>
              <a:t> Why</a:t>
            </a:r>
          </a:p>
        </p:txBody>
      </p:sp>
    </p:spTree>
    <p:extLst>
      <p:ext uri="{BB962C8B-B14F-4D97-AF65-F5344CB8AC3E}">
        <p14:creationId xmlns:p14="http://schemas.microsoft.com/office/powerpoint/2010/main" val="2560195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bullet points.</a:t>
            </a:r>
          </a:p>
        </p:txBody>
      </p:sp>
    </p:spTree>
    <p:extLst>
      <p:ext uri="{BB962C8B-B14F-4D97-AF65-F5344CB8AC3E}">
        <p14:creationId xmlns:p14="http://schemas.microsoft.com/office/powerpoint/2010/main" val="4071760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what they wrote down from this previous slide:</a:t>
            </a:r>
          </a:p>
          <a:p>
            <a:r>
              <a:rPr lang="en-US" dirty="0"/>
              <a:t>1.	Have them list their top 5 clients</a:t>
            </a:r>
          </a:p>
          <a:p>
            <a:r>
              <a:rPr lang="en-US" dirty="0"/>
              <a:t>2.	Have them list their greatest needs</a:t>
            </a:r>
          </a:p>
          <a:p>
            <a:r>
              <a:rPr lang="en-US" dirty="0"/>
              <a:t>3.	Have them circle the red X if they have not talked to the client about their greatest need</a:t>
            </a:r>
          </a:p>
          <a:p>
            <a:r>
              <a:rPr lang="en-US" dirty="0"/>
              <a:t>4.	Have them list the number of times they have an opportunity to be in front of the client over the course of a year.</a:t>
            </a:r>
          </a:p>
        </p:txBody>
      </p:sp>
    </p:spTree>
    <p:extLst>
      <p:ext uri="{BB962C8B-B14F-4D97-AF65-F5344CB8AC3E}">
        <p14:creationId xmlns:p14="http://schemas.microsoft.com/office/powerpoint/2010/main" val="337635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them read through this script and develop their own version.</a:t>
            </a:r>
          </a:p>
        </p:txBody>
      </p:sp>
    </p:spTree>
    <p:extLst>
      <p:ext uri="{BB962C8B-B14F-4D97-AF65-F5344CB8AC3E}">
        <p14:creationId xmlns:p14="http://schemas.microsoft.com/office/powerpoint/2010/main" val="3853241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disclosures</a:t>
            </a:r>
          </a:p>
        </p:txBody>
      </p:sp>
    </p:spTree>
    <p:extLst>
      <p:ext uri="{BB962C8B-B14F-4D97-AF65-F5344CB8AC3E}">
        <p14:creationId xmlns:p14="http://schemas.microsoft.com/office/powerpoint/2010/main" val="3463701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outline for conducting the SWOT</a:t>
            </a:r>
          </a:p>
        </p:txBody>
      </p:sp>
    </p:spTree>
    <p:extLst>
      <p:ext uri="{BB962C8B-B14F-4D97-AF65-F5344CB8AC3E}">
        <p14:creationId xmlns:p14="http://schemas.microsoft.com/office/powerpoint/2010/main" val="1386998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them with some specific questions to ask relating to the threat and weakness segment of the SWOT</a:t>
            </a:r>
          </a:p>
        </p:txBody>
      </p:sp>
    </p:spTree>
    <p:extLst>
      <p:ext uri="{BB962C8B-B14F-4D97-AF65-F5344CB8AC3E}">
        <p14:creationId xmlns:p14="http://schemas.microsoft.com/office/powerpoint/2010/main" val="2697245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positioning statement to utilize to set up meeting with client and the advisor.</a:t>
            </a:r>
          </a:p>
        </p:txBody>
      </p:sp>
    </p:spTree>
    <p:extLst>
      <p:ext uri="{BB962C8B-B14F-4D97-AF65-F5344CB8AC3E}">
        <p14:creationId xmlns:p14="http://schemas.microsoft.com/office/powerpoint/2010/main" val="3082489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questions outlined in the questionnaire.  This is the resource the advisor will utilize to initiate the planning process with the client.</a:t>
            </a:r>
          </a:p>
        </p:txBody>
      </p:sp>
    </p:spTree>
    <p:extLst>
      <p:ext uri="{BB962C8B-B14F-4D97-AF65-F5344CB8AC3E}">
        <p14:creationId xmlns:p14="http://schemas.microsoft.com/office/powerpoint/2010/main" val="92320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challenges facing financial institutions:</a:t>
            </a:r>
          </a:p>
          <a:p>
            <a:r>
              <a:rPr lang="en-US" dirty="0"/>
              <a:t>1.	Managing excess liquidity</a:t>
            </a:r>
          </a:p>
          <a:p>
            <a:r>
              <a:rPr lang="en-US" dirty="0"/>
              <a:t>2.	Leveraging the brand of the institution</a:t>
            </a:r>
          </a:p>
          <a:p>
            <a:r>
              <a:rPr lang="en-US" dirty="0"/>
              <a:t>3.	Retaining and expanding client relationships</a:t>
            </a:r>
          </a:p>
          <a:p>
            <a:r>
              <a:rPr lang="en-US" dirty="0"/>
              <a:t>4.	Replacing and growing non interest income revenue sources</a:t>
            </a:r>
          </a:p>
          <a:p>
            <a:r>
              <a:rPr lang="en-US" dirty="0"/>
              <a:t>5.	Growing loan demand</a:t>
            </a:r>
          </a:p>
        </p:txBody>
      </p:sp>
    </p:spTree>
    <p:extLst>
      <p:ext uri="{BB962C8B-B14F-4D97-AF65-F5344CB8AC3E}">
        <p14:creationId xmlns:p14="http://schemas.microsoft.com/office/powerpoint/2010/main" val="148727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a short video clip depicting a knife fight.  Drive home the point that the approach most people take to winning a knife fight is to try and introduce a bigger knife.</a:t>
            </a:r>
          </a:p>
        </p:txBody>
      </p:sp>
    </p:spTree>
    <p:extLst>
      <p:ext uri="{BB962C8B-B14F-4D97-AF65-F5344CB8AC3E}">
        <p14:creationId xmlns:p14="http://schemas.microsoft.com/office/powerpoint/2010/main" val="12443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Reinforce the point that someone always has a bigger knife, a higher rate, a better price, a better performing product.  If you are fortunate enough to be at the forefront today you can rest assured tomorrow you will not be.</a:t>
            </a:r>
          </a:p>
        </p:txBody>
      </p:sp>
    </p:spTree>
    <p:extLst>
      <p:ext uri="{BB962C8B-B14F-4D97-AF65-F5344CB8AC3E}">
        <p14:creationId xmlns:p14="http://schemas.microsoft.com/office/powerpoint/2010/main" val="248694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a video clip depicting another knife fight and a non conventional approach to winning the knife fight.  Ask the question what are you going to do to differentiate yourself and position yourself to win the never ending knife fight.</a:t>
            </a:r>
          </a:p>
        </p:txBody>
      </p:sp>
    </p:spTree>
    <p:extLst>
      <p:ext uri="{BB962C8B-B14F-4D97-AF65-F5344CB8AC3E}">
        <p14:creationId xmlns:p14="http://schemas.microsoft.com/office/powerpoint/2010/main" val="993418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3 questions?</a:t>
            </a:r>
          </a:p>
          <a:p>
            <a:r>
              <a:rPr lang="en-US" dirty="0"/>
              <a:t>1.	What makes you different from your competitors?</a:t>
            </a:r>
          </a:p>
          <a:p>
            <a:r>
              <a:rPr lang="en-US" dirty="0"/>
              <a:t>2.	Why will the client care about what makes you different?</a:t>
            </a:r>
          </a:p>
          <a:p>
            <a:r>
              <a:rPr lang="en-US" dirty="0"/>
              <a:t>3.	How will the client directly benefit?</a:t>
            </a:r>
          </a:p>
        </p:txBody>
      </p:sp>
    </p:spTree>
    <p:extLst>
      <p:ext uri="{BB962C8B-B14F-4D97-AF65-F5344CB8AC3E}">
        <p14:creationId xmlns:p14="http://schemas.microsoft.com/office/powerpoint/2010/main" val="3470412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them through a short exercise?</a:t>
            </a:r>
          </a:p>
          <a:p>
            <a:r>
              <a:rPr lang="en-US" dirty="0"/>
              <a:t>1.	Have them list their top 5 clients</a:t>
            </a:r>
          </a:p>
          <a:p>
            <a:r>
              <a:rPr lang="en-US" dirty="0"/>
              <a:t>2.	Have them list their greatest needs</a:t>
            </a:r>
          </a:p>
          <a:p>
            <a:r>
              <a:rPr lang="en-US" dirty="0"/>
              <a:t>3.	Have them circle the red X if they have not talked to the client about their greatest need</a:t>
            </a:r>
          </a:p>
          <a:p>
            <a:r>
              <a:rPr lang="en-US" dirty="0"/>
              <a:t>4.	Have them list the number of times they have an opportunity to be in front of the client over the course of a year.</a:t>
            </a:r>
          </a:p>
        </p:txBody>
      </p:sp>
    </p:spTree>
    <p:extLst>
      <p:ext uri="{BB962C8B-B14F-4D97-AF65-F5344CB8AC3E}">
        <p14:creationId xmlns:p14="http://schemas.microsoft.com/office/powerpoint/2010/main" val="1188132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ove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283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ages w bar and header">
    <p:spTree>
      <p:nvGrpSpPr>
        <p:cNvPr id="1" name=""/>
        <p:cNvGrpSpPr/>
        <p:nvPr/>
      </p:nvGrpSpPr>
      <p:grpSpPr>
        <a:xfrm>
          <a:off x="0" y="0"/>
          <a:ext cx="0" cy="0"/>
          <a:chOff x="0" y="0"/>
          <a:chExt cx="0" cy="0"/>
        </a:xfrm>
      </p:grpSpPr>
      <p:sp>
        <p:nvSpPr>
          <p:cNvPr id="5" name="Title 1"/>
          <p:cNvSpPr>
            <a:spLocks noGrp="1"/>
          </p:cNvSpPr>
          <p:nvPr>
            <p:ph type="title"/>
          </p:nvPr>
        </p:nvSpPr>
        <p:spPr>
          <a:xfrm>
            <a:off x="208955" y="792140"/>
            <a:ext cx="8008175" cy="723900"/>
          </a:xfrm>
          <a:prstGeom prst="rect">
            <a:avLst/>
          </a:prstGeom>
        </p:spPr>
        <p:txBody>
          <a:bodyPr/>
          <a:lstStyle>
            <a:lvl1pPr algn="l">
              <a:defRPr sz="2400" b="1" i="0" baseline="0">
                <a:solidFill>
                  <a:schemeClr val="accent3">
                    <a:lumMod val="50000"/>
                  </a:schemeClr>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2832740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header only">
    <p:spTree>
      <p:nvGrpSpPr>
        <p:cNvPr id="1" name=""/>
        <p:cNvGrpSpPr/>
        <p:nvPr/>
      </p:nvGrpSpPr>
      <p:grpSpPr>
        <a:xfrm>
          <a:off x="0" y="0"/>
          <a:ext cx="0" cy="0"/>
          <a:chOff x="0" y="0"/>
          <a:chExt cx="0" cy="0"/>
        </a:xfrm>
      </p:grpSpPr>
      <p:sp>
        <p:nvSpPr>
          <p:cNvPr id="4" name="Title 1"/>
          <p:cNvSpPr>
            <a:spLocks noGrp="1"/>
          </p:cNvSpPr>
          <p:nvPr>
            <p:ph type="title"/>
          </p:nvPr>
        </p:nvSpPr>
        <p:spPr>
          <a:xfrm>
            <a:off x="815784" y="548577"/>
            <a:ext cx="8099615" cy="649287"/>
          </a:xfrm>
          <a:prstGeom prst="rect">
            <a:avLst/>
          </a:prstGeom>
        </p:spPr>
        <p:txBody>
          <a:bodyPr/>
          <a:lstStyle>
            <a:lvl1pPr algn="l">
              <a:defRPr sz="2400" b="1" i="0" baseline="0">
                <a:solidFill>
                  <a:schemeClr val="accent3">
                    <a:lumMod val="50000"/>
                  </a:schemeClr>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2677658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with header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3435" y="2005013"/>
            <a:ext cx="7532688" cy="4129087"/>
          </a:xfrm>
          <a:prstGeom prst="rect">
            <a:avLst/>
          </a:prstGeom>
        </p:spPr>
        <p:txBody>
          <a:bodyPr/>
          <a:lstStyle>
            <a:lvl1pPr>
              <a:defRPr b="1" baseline="0">
                <a:solidFill>
                  <a:schemeClr val="accent2">
                    <a:lumMod val="50000"/>
                  </a:schemeClr>
                </a:solidFill>
                <a:latin typeface="Arial" panose="020B0604020202020204" pitchFamily="34" charset="0"/>
                <a:cs typeface="Arial" panose="020B0604020202020204" pitchFamily="34" charset="0"/>
              </a:defRPr>
            </a:lvl1pPr>
            <a:lvl2pPr>
              <a:defRPr sz="1600" baseline="0">
                <a:solidFill>
                  <a:srgbClr val="000000"/>
                </a:solidFill>
                <a:latin typeface="Arial" panose="020B0604020202020204" pitchFamily="34" charset="0"/>
                <a:cs typeface="Arial" panose="020B0604020202020204" pitchFamily="34" charset="0"/>
              </a:defRPr>
            </a:lvl2pPr>
            <a:lvl3pPr>
              <a:defRPr sz="1600" baseline="0">
                <a:solidFill>
                  <a:srgbClr val="000000"/>
                </a:solidFill>
                <a:latin typeface="Arial" panose="020B0604020202020204" pitchFamily="34" charset="0"/>
                <a:cs typeface="Arial" panose="020B0604020202020204" pitchFamily="34" charset="0"/>
              </a:defRPr>
            </a:lvl3pPr>
            <a:lvl4pPr>
              <a:defRPr sz="1600" baseline="0">
                <a:solidFill>
                  <a:srgbClr val="000000"/>
                </a:solidFill>
                <a:latin typeface="Arial" panose="020B0604020202020204" pitchFamily="34" charset="0"/>
                <a:cs typeface="Arial" panose="020B0604020202020204" pitchFamily="34" charset="0"/>
              </a:defRPr>
            </a:lvl4pPr>
            <a:lvl5pPr>
              <a:defRPr sz="1600" baseline="0">
                <a:solidFill>
                  <a:srgbClr val="000000"/>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815785" y="566865"/>
            <a:ext cx="6788150" cy="723900"/>
          </a:xfrm>
          <a:prstGeom prst="rect">
            <a:avLst/>
          </a:prstGeom>
        </p:spPr>
        <p:txBody>
          <a:bodyPr/>
          <a:lstStyle>
            <a:lvl1pPr algn="l">
              <a:defRPr sz="2400" b="1" i="0" baseline="0">
                <a:solidFill>
                  <a:schemeClr val="accent3">
                    <a:lumMod val="50000"/>
                  </a:schemeClr>
                </a:solidFill>
                <a:latin typeface="Arial Black" panose="020B0A040201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96011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814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142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98811" y="834045"/>
            <a:ext cx="7848600" cy="731838"/>
          </a:xfrm>
          <a:prstGeom prst="rect">
            <a:avLst/>
          </a:prstGeom>
        </p:spPr>
        <p:txBody>
          <a:bodyPr/>
          <a:lstStyle>
            <a:lvl1pPr algn="l">
              <a:defRPr sz="2400">
                <a:solidFill>
                  <a:srgbClr val="072C62"/>
                </a:solidFill>
                <a:latin typeface="Arial Black" panose="020B0A040201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06502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3963" y="828502"/>
            <a:ext cx="6788150" cy="723900"/>
          </a:xfrm>
          <a:prstGeom prst="rect">
            <a:avLst/>
          </a:prstGeom>
        </p:spPr>
        <p:txBody>
          <a:bodyPr/>
          <a:lstStyle>
            <a:lvl1pPr algn="l">
              <a:defRPr sz="2400" b="1">
                <a:solidFill>
                  <a:srgbClr val="072C62"/>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904875" y="2005013"/>
            <a:ext cx="7532688" cy="4129087"/>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6234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190999"/>
          </a:xfrm>
          <a:prstGeom prst="rect">
            <a:avLst/>
          </a:prstGeom>
        </p:spPr>
        <p:txBody>
          <a:bodyPr/>
          <a:lstStyle>
            <a:lvl1pPr marL="0" indent="0">
              <a:buNone/>
              <a:defRPr>
                <a:solidFill>
                  <a:schemeClr val="tx1">
                    <a:lumMod val="75000"/>
                    <a:lumOff val="25000"/>
                  </a:schemeClr>
                </a:solidFill>
                <a:latin typeface="Arial" panose="020B0604020202020204" pitchFamily="34" charset="0"/>
                <a:cs typeface="Arial" panose="020B0604020202020204" pitchFamily="34" charset="0"/>
              </a:defRPr>
            </a:lvl1pPr>
            <a:lvl2pPr marL="914400" indent="-457200">
              <a:buFont typeface="Wingdings" pitchFamily="2" charset="2"/>
              <a:buChar char="§"/>
              <a:defRPr sz="2000">
                <a:solidFill>
                  <a:schemeClr val="tx1">
                    <a:lumMod val="75000"/>
                    <a:lumOff val="25000"/>
                  </a:schemeClr>
                </a:solidFill>
                <a:latin typeface="Arial" panose="020B0604020202020204" pitchFamily="34" charset="0"/>
                <a:cs typeface="Arial" panose="020B0604020202020204" pitchFamily="34" charset="0"/>
              </a:defRPr>
            </a:lvl2pPr>
            <a:lvl3pPr marL="1257300" indent="-342900">
              <a:buFont typeface="Wingdings" pitchFamily="2" charset="2"/>
              <a:buChar char="§"/>
              <a:defRPr sz="1800">
                <a:solidFill>
                  <a:schemeClr val="tx1">
                    <a:lumMod val="75000"/>
                    <a:lumOff val="25000"/>
                  </a:schemeClr>
                </a:solidFill>
                <a:latin typeface="Arial" panose="020B0604020202020204" pitchFamily="34" charset="0"/>
                <a:cs typeface="Arial" panose="020B0604020202020204" pitchFamily="34" charset="0"/>
              </a:defRPr>
            </a:lvl3pPr>
            <a:lvl4pPr>
              <a:defRPr sz="1800">
                <a:solidFill>
                  <a:schemeClr val="tx1">
                    <a:lumMod val="75000"/>
                    <a:lumOff val="25000"/>
                  </a:schemeClr>
                </a:solidFill>
                <a:latin typeface="Arial" panose="020B0604020202020204" pitchFamily="34" charset="0"/>
                <a:cs typeface="Arial" panose="020B0604020202020204" pitchFamily="34" charset="0"/>
              </a:defRPr>
            </a:lvl4pPr>
            <a:lvl5pPr>
              <a:defRPr sz="140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0972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1049"/>
          <p:cNvSpPr>
            <a:spLocks noChangeArrowheads="1"/>
          </p:cNvSpPr>
          <p:nvPr userDrawn="1"/>
        </p:nvSpPr>
        <p:spPr bwMode="auto">
          <a:xfrm>
            <a:off x="0" y="4449763"/>
            <a:ext cx="9144000" cy="144462"/>
          </a:xfrm>
          <a:prstGeom prst="rect">
            <a:avLst/>
          </a:prstGeom>
          <a:solidFill>
            <a:schemeClr val="bg1"/>
          </a:solidFill>
          <a:ln w="12700">
            <a:noFill/>
            <a:miter lim="800000"/>
            <a:headEnd type="none" w="sm" len="sm"/>
            <a:tailEnd type="none" w="sm" len="sm"/>
          </a:ln>
          <a:effectLst/>
        </p:spPr>
        <p:txBody>
          <a:bodyPr wrap="none" anchor="ctr"/>
          <a:lstStyle/>
          <a:p>
            <a:pPr fontAlgn="auto">
              <a:spcBef>
                <a:spcPts val="0"/>
              </a:spcBef>
              <a:spcAft>
                <a:spcPts val="0"/>
              </a:spcAft>
              <a:defRPr/>
            </a:pPr>
            <a:endParaRPr lang="en-US" sz="1800" b="0">
              <a:solidFill>
                <a:srgbClr val="000000"/>
              </a:solidFill>
              <a:latin typeface="Arial"/>
            </a:endParaRPr>
          </a:p>
        </p:txBody>
      </p:sp>
      <p:sp>
        <p:nvSpPr>
          <p:cNvPr id="14" name="Rectangle 1049"/>
          <p:cNvSpPr>
            <a:spLocks noChangeArrowheads="1"/>
          </p:cNvSpPr>
          <p:nvPr userDrawn="1"/>
        </p:nvSpPr>
        <p:spPr bwMode="auto">
          <a:xfrm>
            <a:off x="0" y="4386263"/>
            <a:ext cx="9144000" cy="207962"/>
          </a:xfrm>
          <a:prstGeom prst="rect">
            <a:avLst/>
          </a:prstGeom>
          <a:solidFill>
            <a:srgbClr val="014873"/>
          </a:solidFill>
          <a:ln w="12700">
            <a:noFill/>
            <a:miter lim="800000"/>
            <a:headEnd type="none" w="sm" len="sm"/>
            <a:tailEnd type="none" w="sm" len="sm"/>
          </a:ln>
          <a:effectLst/>
        </p:spPr>
        <p:txBody>
          <a:bodyPr wrap="none" anchor="ctr"/>
          <a:lstStyle/>
          <a:p>
            <a:pPr fontAlgn="auto">
              <a:spcBef>
                <a:spcPts val="0"/>
              </a:spcBef>
              <a:spcAft>
                <a:spcPts val="0"/>
              </a:spcAft>
              <a:defRPr/>
            </a:pPr>
            <a:endParaRPr lang="en-US" sz="1800" b="0">
              <a:solidFill>
                <a:srgbClr val="000000"/>
              </a:solidFill>
              <a:latin typeface="Arial"/>
            </a:endParaRPr>
          </a:p>
        </p:txBody>
      </p:sp>
      <p:sp>
        <p:nvSpPr>
          <p:cNvPr id="10" name="Rectangle 16"/>
          <p:cNvSpPr txBox="1">
            <a:spLocks noChangeArrowheads="1"/>
          </p:cNvSpPr>
          <p:nvPr userDrawn="1"/>
        </p:nvSpPr>
        <p:spPr bwMode="auto">
          <a:xfrm>
            <a:off x="5329227" y="4358862"/>
            <a:ext cx="3814773" cy="2619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800">
                <a:solidFill>
                  <a:schemeClr val="bg2"/>
                </a:solidFill>
              </a:defRPr>
            </a:lvl1pPr>
          </a:lstStyle>
          <a:p>
            <a:pPr fontAlgn="auto">
              <a:spcAft>
                <a:spcPts val="0"/>
              </a:spcAft>
              <a:defRPr/>
            </a:pPr>
            <a:r>
              <a:rPr lang="en-US" sz="1100" b="1" dirty="0">
                <a:solidFill>
                  <a:schemeClr val="bg1"/>
                </a:solidFill>
                <a:latin typeface="Century Gothic" panose="020B0502020202020204" pitchFamily="34" charset="0"/>
              </a:rPr>
              <a:t>Private &amp; Confidential. Not For Public Distribution. </a:t>
            </a:r>
          </a:p>
        </p:txBody>
      </p:sp>
      <p:sp>
        <p:nvSpPr>
          <p:cNvPr id="3" name="Rectangle 2"/>
          <p:cNvSpPr/>
          <p:nvPr userDrawn="1"/>
        </p:nvSpPr>
        <p:spPr bwMode="auto">
          <a:xfrm>
            <a:off x="-152400" y="4521994"/>
            <a:ext cx="9372600" cy="142160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FontTx/>
              <a:buChar char="•"/>
            </a:pPr>
            <a:endParaRPr lang="en-US" sz="1000" b="0">
              <a:solidFill>
                <a:srgbClr val="000000"/>
              </a:solidFill>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311458" y="4830322"/>
            <a:ext cx="2590800" cy="930260"/>
          </a:xfrm>
          <a:prstGeom prst="rect">
            <a:avLst/>
          </a:prstGeom>
        </p:spPr>
      </p:pic>
      <p:pic>
        <p:nvPicPr>
          <p:cNvPr id="12" name="Picture 11">
            <a:extLst>
              <a:ext uri="{FF2B5EF4-FFF2-40B4-BE49-F238E27FC236}">
                <a16:creationId xmlns:a16="http://schemas.microsoft.com/office/drawing/2014/main" id="{842ABDC9-7334-429E-87ED-89075A69080A}"/>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938978" y="6261094"/>
            <a:ext cx="1381439" cy="175590"/>
          </a:xfrm>
          <a:prstGeom prst="rect">
            <a:avLst/>
          </a:prstGeom>
        </p:spPr>
      </p:pic>
      <p:sp>
        <p:nvSpPr>
          <p:cNvPr id="13" name="TextBox 12">
            <a:extLst>
              <a:ext uri="{FF2B5EF4-FFF2-40B4-BE49-F238E27FC236}">
                <a16:creationId xmlns:a16="http://schemas.microsoft.com/office/drawing/2014/main" id="{9F4FD06B-66CB-4335-B529-36F9BE1418C6}"/>
              </a:ext>
            </a:extLst>
          </p:cNvPr>
          <p:cNvSpPr txBox="1"/>
          <p:nvPr userDrawn="1"/>
        </p:nvSpPr>
        <p:spPr>
          <a:xfrm>
            <a:off x="7130905" y="5940831"/>
            <a:ext cx="1116054" cy="276999"/>
          </a:xfrm>
          <a:prstGeom prst="rect">
            <a:avLst/>
          </a:prstGeom>
          <a:noFill/>
        </p:spPr>
        <p:txBody>
          <a:bodyPr wrap="square" rtlCol="0">
            <a:spAutoFit/>
          </a:bodyPr>
          <a:lstStyle/>
          <a:p>
            <a:pPr algn="ctr"/>
            <a:r>
              <a:rPr lang="en-US" sz="1200" b="0" i="1" dirty="0">
                <a:solidFill>
                  <a:srgbClr val="0F406A"/>
                </a:solidFill>
              </a:rPr>
              <a:t>Powered By:</a:t>
            </a:r>
          </a:p>
        </p:txBody>
      </p:sp>
    </p:spTree>
    <p:extLst>
      <p:ext uri="{BB962C8B-B14F-4D97-AF65-F5344CB8AC3E}">
        <p14:creationId xmlns:p14="http://schemas.microsoft.com/office/powerpoint/2010/main" val="3976412962"/>
      </p:ext>
    </p:extLst>
  </p:cSld>
  <p:clrMap bg1="lt1" tx1="dk1" bg2="lt2" tx2="dk2" accent1="accent1" accent2="accent2" accent3="accent3" accent4="accent4" accent5="accent5" accent6="accent6" hlink="hlink" folHlink="folHlink"/>
  <p:sldLayoutIdLst>
    <p:sldLayoutId id="2147483708" r:id="rId1"/>
  </p:sldLayoutIdLst>
  <p:hf hdr="0" dt="0"/>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ctr" rtl="0" eaLnBrk="0" fontAlgn="base" hangingPunct="0">
        <a:spcBef>
          <a:spcPct val="20000"/>
        </a:spcBef>
        <a:spcAft>
          <a:spcPct val="0"/>
        </a:spcAft>
        <a:defRPr sz="3200">
          <a:solidFill>
            <a:srgbClr val="3333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81">
            <a:extLst>
              <a:ext uri="{FF2B5EF4-FFF2-40B4-BE49-F238E27FC236}">
                <a16:creationId xmlns:a16="http://schemas.microsoft.com/office/drawing/2014/main" id="{CE14C3BE-428A-4973-80D5-04297DDB7C87}"/>
              </a:ext>
            </a:extLst>
          </p:cNvPr>
          <p:cNvSpPr>
            <a:spLocks noChangeArrowheads="1"/>
          </p:cNvSpPr>
          <p:nvPr userDrawn="1"/>
        </p:nvSpPr>
        <p:spPr bwMode="auto">
          <a:xfrm>
            <a:off x="0" y="1358900"/>
            <a:ext cx="9151938" cy="136525"/>
          </a:xfrm>
          <a:prstGeom prst="rect">
            <a:avLst/>
          </a:prstGeom>
          <a:solidFill>
            <a:srgbClr val="0F406A"/>
          </a:solidFill>
          <a:ln w="12700">
            <a:noFill/>
            <a:miter lim="800000"/>
            <a:headEnd type="none" w="sm" len="sm"/>
            <a:tailEnd type="none" w="sm" len="sm"/>
          </a:ln>
          <a:effectLst/>
        </p:spPr>
        <p:txBody>
          <a:bodyPr wrap="none" anchor="ctr"/>
          <a:lstStyle/>
          <a:p>
            <a:pPr algn="ctr" eaLnBrk="0" hangingPunct="0">
              <a:defRPr/>
            </a:pPr>
            <a:endParaRPr lang="en-US" dirty="0">
              <a:solidFill>
                <a:srgbClr val="5C5D62"/>
              </a:solidFill>
            </a:endParaRPr>
          </a:p>
        </p:txBody>
      </p:sp>
      <p:pic>
        <p:nvPicPr>
          <p:cNvPr id="8" name="Picture 7">
            <a:extLst>
              <a:ext uri="{FF2B5EF4-FFF2-40B4-BE49-F238E27FC236}">
                <a16:creationId xmlns:a16="http://schemas.microsoft.com/office/drawing/2014/main" id="{4CAAA351-8216-448D-816F-2B5D9063BFA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781800" y="296402"/>
            <a:ext cx="2133600" cy="766096"/>
          </a:xfrm>
          <a:prstGeom prst="rect">
            <a:avLst/>
          </a:prstGeom>
        </p:spPr>
      </p:pic>
    </p:spTree>
    <p:extLst>
      <p:ext uri="{BB962C8B-B14F-4D97-AF65-F5344CB8AC3E}">
        <p14:creationId xmlns:p14="http://schemas.microsoft.com/office/powerpoint/2010/main" val="4239211758"/>
      </p:ext>
    </p:extLst>
  </p:cSld>
  <p:clrMap bg1="lt1" tx1="dk1" bg2="lt2" tx2="dk2" accent1="accent1" accent2="accent2" accent3="accent3" accent4="accent4" accent5="accent5" accent6="accent6" hlink="hlink" folHlink="folHlink"/>
  <p:sldLayoutIdLst>
    <p:sldLayoutId id="2147483754" r:id="rId1"/>
  </p:sldLayoutIdLst>
  <p:hf hdr="0" dt="0"/>
  <p:txStyles>
    <p:titleStyle>
      <a:lvl1pPr algn="ctr" rtl="0" eaLnBrk="0" fontAlgn="base" hangingPunct="0">
        <a:spcBef>
          <a:spcPct val="0"/>
        </a:spcBef>
        <a:spcAft>
          <a:spcPct val="0"/>
        </a:spcAft>
        <a:defRPr sz="3600">
          <a:solidFill>
            <a:srgbClr val="005E5C"/>
          </a:solidFill>
          <a:latin typeface="+mj-lt"/>
          <a:ea typeface="+mj-ea"/>
          <a:cs typeface="+mj-cs"/>
        </a:defRPr>
      </a:lvl1pPr>
      <a:lvl2pPr algn="ctr" rtl="0" eaLnBrk="0" fontAlgn="base" hangingPunct="0">
        <a:spcBef>
          <a:spcPct val="0"/>
        </a:spcBef>
        <a:spcAft>
          <a:spcPct val="0"/>
        </a:spcAft>
        <a:defRPr sz="3600">
          <a:solidFill>
            <a:srgbClr val="005E5C"/>
          </a:solidFill>
          <a:latin typeface="Century Schoolbook" pitchFamily="18" charset="0"/>
        </a:defRPr>
      </a:lvl2pPr>
      <a:lvl3pPr algn="ctr" rtl="0" eaLnBrk="0" fontAlgn="base" hangingPunct="0">
        <a:spcBef>
          <a:spcPct val="0"/>
        </a:spcBef>
        <a:spcAft>
          <a:spcPct val="0"/>
        </a:spcAft>
        <a:defRPr sz="3600">
          <a:solidFill>
            <a:srgbClr val="005E5C"/>
          </a:solidFill>
          <a:latin typeface="Century Schoolbook" pitchFamily="18" charset="0"/>
        </a:defRPr>
      </a:lvl3pPr>
      <a:lvl4pPr algn="ctr" rtl="0" eaLnBrk="0" fontAlgn="base" hangingPunct="0">
        <a:spcBef>
          <a:spcPct val="0"/>
        </a:spcBef>
        <a:spcAft>
          <a:spcPct val="0"/>
        </a:spcAft>
        <a:defRPr sz="3600">
          <a:solidFill>
            <a:srgbClr val="005E5C"/>
          </a:solidFill>
          <a:latin typeface="Century Schoolbook" pitchFamily="18" charset="0"/>
        </a:defRPr>
      </a:lvl4pPr>
      <a:lvl5pPr algn="ctr" rtl="0" eaLnBrk="0" fontAlgn="base" hangingPunct="0">
        <a:spcBef>
          <a:spcPct val="0"/>
        </a:spcBef>
        <a:spcAft>
          <a:spcPct val="0"/>
        </a:spcAft>
        <a:defRPr sz="3600">
          <a:solidFill>
            <a:srgbClr val="005E5C"/>
          </a:solidFill>
          <a:latin typeface="Century Schoolbook" pitchFamily="18" charset="0"/>
        </a:defRPr>
      </a:lvl5pPr>
      <a:lvl6pPr marL="457200" algn="ctr" rtl="0" fontAlgn="base">
        <a:spcBef>
          <a:spcPct val="0"/>
        </a:spcBef>
        <a:spcAft>
          <a:spcPct val="0"/>
        </a:spcAft>
        <a:defRPr sz="3600">
          <a:solidFill>
            <a:srgbClr val="005E5C"/>
          </a:solidFill>
          <a:latin typeface="Arial" charset="0"/>
        </a:defRPr>
      </a:lvl6pPr>
      <a:lvl7pPr marL="914400" algn="ctr" rtl="0" fontAlgn="base">
        <a:spcBef>
          <a:spcPct val="0"/>
        </a:spcBef>
        <a:spcAft>
          <a:spcPct val="0"/>
        </a:spcAft>
        <a:defRPr sz="3600">
          <a:solidFill>
            <a:srgbClr val="005E5C"/>
          </a:solidFill>
          <a:latin typeface="Arial" charset="0"/>
        </a:defRPr>
      </a:lvl7pPr>
      <a:lvl8pPr marL="1371600" algn="ctr" rtl="0" fontAlgn="base">
        <a:spcBef>
          <a:spcPct val="0"/>
        </a:spcBef>
        <a:spcAft>
          <a:spcPct val="0"/>
        </a:spcAft>
        <a:defRPr sz="3600">
          <a:solidFill>
            <a:srgbClr val="005E5C"/>
          </a:solidFill>
          <a:latin typeface="Arial" charset="0"/>
        </a:defRPr>
      </a:lvl8pPr>
      <a:lvl9pPr marL="1828800" algn="ctr" rtl="0" fontAlgn="base">
        <a:spcBef>
          <a:spcPct val="0"/>
        </a:spcBef>
        <a:spcAft>
          <a:spcPct val="0"/>
        </a:spcAft>
        <a:defRPr sz="3600">
          <a:solidFill>
            <a:srgbClr val="005E5C"/>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005E5C"/>
          </a:solidFill>
          <a:latin typeface="+mn-lt"/>
          <a:ea typeface="+mn-ea"/>
          <a:cs typeface="+mn-cs"/>
        </a:defRPr>
      </a:lvl1pPr>
      <a:lvl2pPr marL="742950" indent="-285750" algn="l" rtl="0" eaLnBrk="0" fontAlgn="base" hangingPunct="0">
        <a:spcBef>
          <a:spcPct val="20000"/>
        </a:spcBef>
        <a:spcAft>
          <a:spcPct val="0"/>
        </a:spcAft>
        <a:buChar char="–"/>
        <a:defRPr>
          <a:solidFill>
            <a:srgbClr val="005E5C"/>
          </a:solidFill>
          <a:latin typeface="+mn-lt"/>
        </a:defRPr>
      </a:lvl2pPr>
      <a:lvl3pPr marL="1143000" indent="-228600" algn="l" rtl="0" eaLnBrk="0" fontAlgn="base" hangingPunct="0">
        <a:spcBef>
          <a:spcPct val="20000"/>
        </a:spcBef>
        <a:spcAft>
          <a:spcPct val="0"/>
        </a:spcAft>
        <a:buFont typeface="Wingdings" pitchFamily="2" charset="2"/>
        <a:buChar char="§"/>
        <a:defRPr>
          <a:solidFill>
            <a:srgbClr val="005E5C"/>
          </a:solidFill>
          <a:latin typeface="+mn-lt"/>
        </a:defRPr>
      </a:lvl3pPr>
      <a:lvl4pPr marL="1600200" indent="-228600" algn="l" rtl="0" eaLnBrk="0" fontAlgn="base" hangingPunct="0">
        <a:spcBef>
          <a:spcPct val="20000"/>
        </a:spcBef>
        <a:spcAft>
          <a:spcPct val="0"/>
        </a:spcAft>
        <a:buChar char="–"/>
        <a:defRPr>
          <a:solidFill>
            <a:srgbClr val="005E5C"/>
          </a:solidFill>
          <a:latin typeface="+mn-lt"/>
        </a:defRPr>
      </a:lvl4pPr>
      <a:lvl5pPr marL="2057400" indent="-228600" algn="l" rtl="0" eaLnBrk="0" fontAlgn="base" hangingPunct="0">
        <a:spcBef>
          <a:spcPct val="20000"/>
        </a:spcBef>
        <a:spcAft>
          <a:spcPct val="0"/>
        </a:spcAft>
        <a:buFont typeface="Wingdings" pitchFamily="2" charset="2"/>
        <a:buChar char="§"/>
        <a:defRPr>
          <a:solidFill>
            <a:srgbClr val="005E5C"/>
          </a:solidFill>
          <a:latin typeface="+mn-lt"/>
        </a:defRPr>
      </a:lvl5pPr>
      <a:lvl6pPr marL="2514600" indent="-228600" algn="l" rtl="0" fontAlgn="base">
        <a:spcBef>
          <a:spcPct val="20000"/>
        </a:spcBef>
        <a:spcAft>
          <a:spcPct val="0"/>
        </a:spcAft>
        <a:buFont typeface="Wingdings" pitchFamily="2" charset="2"/>
        <a:buChar char="§"/>
        <a:defRPr>
          <a:solidFill>
            <a:srgbClr val="005E5C"/>
          </a:solidFill>
          <a:latin typeface="+mn-lt"/>
        </a:defRPr>
      </a:lvl6pPr>
      <a:lvl7pPr marL="2971800" indent="-228600" algn="l" rtl="0" fontAlgn="base">
        <a:spcBef>
          <a:spcPct val="20000"/>
        </a:spcBef>
        <a:spcAft>
          <a:spcPct val="0"/>
        </a:spcAft>
        <a:buFont typeface="Wingdings" pitchFamily="2" charset="2"/>
        <a:buChar char="§"/>
        <a:defRPr>
          <a:solidFill>
            <a:srgbClr val="005E5C"/>
          </a:solidFill>
          <a:latin typeface="+mn-lt"/>
        </a:defRPr>
      </a:lvl7pPr>
      <a:lvl8pPr marL="3429000" indent="-228600" algn="l" rtl="0" fontAlgn="base">
        <a:spcBef>
          <a:spcPct val="20000"/>
        </a:spcBef>
        <a:spcAft>
          <a:spcPct val="0"/>
        </a:spcAft>
        <a:buFont typeface="Wingdings" pitchFamily="2" charset="2"/>
        <a:buChar char="§"/>
        <a:defRPr>
          <a:solidFill>
            <a:srgbClr val="005E5C"/>
          </a:solidFill>
          <a:latin typeface="+mn-lt"/>
        </a:defRPr>
      </a:lvl8pPr>
      <a:lvl9pPr marL="3886200" indent="-228600" algn="l" rtl="0" fontAlgn="base">
        <a:spcBef>
          <a:spcPct val="20000"/>
        </a:spcBef>
        <a:spcAft>
          <a:spcPct val="0"/>
        </a:spcAft>
        <a:buFont typeface="Wingdings" pitchFamily="2" charset="2"/>
        <a:buChar char="§"/>
        <a:defRPr>
          <a:solidFill>
            <a:srgbClr val="005E5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77059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Lst>
  <p:hf hdr="0" dt="0"/>
  <p:txStyles>
    <p:titleStyle>
      <a:lvl1pPr algn="ctr" rtl="0" eaLnBrk="0" fontAlgn="base" hangingPunct="0">
        <a:spcBef>
          <a:spcPct val="0"/>
        </a:spcBef>
        <a:spcAft>
          <a:spcPct val="0"/>
        </a:spcAft>
        <a:defRPr sz="3600">
          <a:solidFill>
            <a:srgbClr val="005E5C"/>
          </a:solidFill>
          <a:latin typeface="+mj-lt"/>
          <a:ea typeface="+mj-ea"/>
          <a:cs typeface="+mj-cs"/>
        </a:defRPr>
      </a:lvl1pPr>
      <a:lvl2pPr algn="ctr" rtl="0" eaLnBrk="0" fontAlgn="base" hangingPunct="0">
        <a:spcBef>
          <a:spcPct val="0"/>
        </a:spcBef>
        <a:spcAft>
          <a:spcPct val="0"/>
        </a:spcAft>
        <a:defRPr sz="3600">
          <a:solidFill>
            <a:srgbClr val="005E5C"/>
          </a:solidFill>
          <a:latin typeface="Century Schoolbook" pitchFamily="18" charset="0"/>
        </a:defRPr>
      </a:lvl2pPr>
      <a:lvl3pPr algn="ctr" rtl="0" eaLnBrk="0" fontAlgn="base" hangingPunct="0">
        <a:spcBef>
          <a:spcPct val="0"/>
        </a:spcBef>
        <a:spcAft>
          <a:spcPct val="0"/>
        </a:spcAft>
        <a:defRPr sz="3600">
          <a:solidFill>
            <a:srgbClr val="005E5C"/>
          </a:solidFill>
          <a:latin typeface="Century Schoolbook" pitchFamily="18" charset="0"/>
        </a:defRPr>
      </a:lvl3pPr>
      <a:lvl4pPr algn="ctr" rtl="0" eaLnBrk="0" fontAlgn="base" hangingPunct="0">
        <a:spcBef>
          <a:spcPct val="0"/>
        </a:spcBef>
        <a:spcAft>
          <a:spcPct val="0"/>
        </a:spcAft>
        <a:defRPr sz="3600">
          <a:solidFill>
            <a:srgbClr val="005E5C"/>
          </a:solidFill>
          <a:latin typeface="Century Schoolbook" pitchFamily="18" charset="0"/>
        </a:defRPr>
      </a:lvl4pPr>
      <a:lvl5pPr algn="ctr" rtl="0" eaLnBrk="0" fontAlgn="base" hangingPunct="0">
        <a:spcBef>
          <a:spcPct val="0"/>
        </a:spcBef>
        <a:spcAft>
          <a:spcPct val="0"/>
        </a:spcAft>
        <a:defRPr sz="3600">
          <a:solidFill>
            <a:srgbClr val="005E5C"/>
          </a:solidFill>
          <a:latin typeface="Century Schoolbook" pitchFamily="18" charset="0"/>
        </a:defRPr>
      </a:lvl5pPr>
      <a:lvl6pPr marL="457200" algn="ctr" rtl="0" fontAlgn="base">
        <a:spcBef>
          <a:spcPct val="0"/>
        </a:spcBef>
        <a:spcAft>
          <a:spcPct val="0"/>
        </a:spcAft>
        <a:defRPr sz="3600">
          <a:solidFill>
            <a:srgbClr val="005E5C"/>
          </a:solidFill>
          <a:latin typeface="Arial" charset="0"/>
        </a:defRPr>
      </a:lvl6pPr>
      <a:lvl7pPr marL="914400" algn="ctr" rtl="0" fontAlgn="base">
        <a:spcBef>
          <a:spcPct val="0"/>
        </a:spcBef>
        <a:spcAft>
          <a:spcPct val="0"/>
        </a:spcAft>
        <a:defRPr sz="3600">
          <a:solidFill>
            <a:srgbClr val="005E5C"/>
          </a:solidFill>
          <a:latin typeface="Arial" charset="0"/>
        </a:defRPr>
      </a:lvl7pPr>
      <a:lvl8pPr marL="1371600" algn="ctr" rtl="0" fontAlgn="base">
        <a:spcBef>
          <a:spcPct val="0"/>
        </a:spcBef>
        <a:spcAft>
          <a:spcPct val="0"/>
        </a:spcAft>
        <a:defRPr sz="3600">
          <a:solidFill>
            <a:srgbClr val="005E5C"/>
          </a:solidFill>
          <a:latin typeface="Arial" charset="0"/>
        </a:defRPr>
      </a:lvl8pPr>
      <a:lvl9pPr marL="1828800" algn="ctr" rtl="0" fontAlgn="base">
        <a:spcBef>
          <a:spcPct val="0"/>
        </a:spcBef>
        <a:spcAft>
          <a:spcPct val="0"/>
        </a:spcAft>
        <a:defRPr sz="3600">
          <a:solidFill>
            <a:srgbClr val="005E5C"/>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005E5C"/>
          </a:solidFill>
          <a:latin typeface="+mn-lt"/>
          <a:ea typeface="+mn-ea"/>
          <a:cs typeface="+mn-cs"/>
        </a:defRPr>
      </a:lvl1pPr>
      <a:lvl2pPr marL="742950" indent="-285750" algn="l" rtl="0" eaLnBrk="0" fontAlgn="base" hangingPunct="0">
        <a:spcBef>
          <a:spcPct val="20000"/>
        </a:spcBef>
        <a:spcAft>
          <a:spcPct val="0"/>
        </a:spcAft>
        <a:buChar char="–"/>
        <a:defRPr>
          <a:solidFill>
            <a:srgbClr val="005E5C"/>
          </a:solidFill>
          <a:latin typeface="+mn-lt"/>
        </a:defRPr>
      </a:lvl2pPr>
      <a:lvl3pPr marL="1143000" indent="-228600" algn="l" rtl="0" eaLnBrk="0" fontAlgn="base" hangingPunct="0">
        <a:spcBef>
          <a:spcPct val="20000"/>
        </a:spcBef>
        <a:spcAft>
          <a:spcPct val="0"/>
        </a:spcAft>
        <a:buFont typeface="Wingdings" pitchFamily="2" charset="2"/>
        <a:buChar char="§"/>
        <a:defRPr>
          <a:solidFill>
            <a:srgbClr val="005E5C"/>
          </a:solidFill>
          <a:latin typeface="+mn-lt"/>
        </a:defRPr>
      </a:lvl3pPr>
      <a:lvl4pPr marL="1600200" indent="-228600" algn="l" rtl="0" eaLnBrk="0" fontAlgn="base" hangingPunct="0">
        <a:spcBef>
          <a:spcPct val="20000"/>
        </a:spcBef>
        <a:spcAft>
          <a:spcPct val="0"/>
        </a:spcAft>
        <a:buChar char="–"/>
        <a:defRPr>
          <a:solidFill>
            <a:srgbClr val="005E5C"/>
          </a:solidFill>
          <a:latin typeface="+mn-lt"/>
        </a:defRPr>
      </a:lvl4pPr>
      <a:lvl5pPr marL="2057400" indent="-228600" algn="l" rtl="0" eaLnBrk="0" fontAlgn="base" hangingPunct="0">
        <a:spcBef>
          <a:spcPct val="20000"/>
        </a:spcBef>
        <a:spcAft>
          <a:spcPct val="0"/>
        </a:spcAft>
        <a:buFont typeface="Wingdings" pitchFamily="2" charset="2"/>
        <a:buChar char="§"/>
        <a:defRPr>
          <a:solidFill>
            <a:srgbClr val="005E5C"/>
          </a:solidFill>
          <a:latin typeface="+mn-lt"/>
        </a:defRPr>
      </a:lvl5pPr>
      <a:lvl6pPr marL="2514600" indent="-228600" algn="l" rtl="0" fontAlgn="base">
        <a:spcBef>
          <a:spcPct val="20000"/>
        </a:spcBef>
        <a:spcAft>
          <a:spcPct val="0"/>
        </a:spcAft>
        <a:buFont typeface="Wingdings" pitchFamily="2" charset="2"/>
        <a:buChar char="§"/>
        <a:defRPr>
          <a:solidFill>
            <a:srgbClr val="005E5C"/>
          </a:solidFill>
          <a:latin typeface="+mn-lt"/>
        </a:defRPr>
      </a:lvl6pPr>
      <a:lvl7pPr marL="2971800" indent="-228600" algn="l" rtl="0" fontAlgn="base">
        <a:spcBef>
          <a:spcPct val="20000"/>
        </a:spcBef>
        <a:spcAft>
          <a:spcPct val="0"/>
        </a:spcAft>
        <a:buFont typeface="Wingdings" pitchFamily="2" charset="2"/>
        <a:buChar char="§"/>
        <a:defRPr>
          <a:solidFill>
            <a:srgbClr val="005E5C"/>
          </a:solidFill>
          <a:latin typeface="+mn-lt"/>
        </a:defRPr>
      </a:lvl7pPr>
      <a:lvl8pPr marL="3429000" indent="-228600" algn="l" rtl="0" fontAlgn="base">
        <a:spcBef>
          <a:spcPct val="20000"/>
        </a:spcBef>
        <a:spcAft>
          <a:spcPct val="0"/>
        </a:spcAft>
        <a:buFont typeface="Wingdings" pitchFamily="2" charset="2"/>
        <a:buChar char="§"/>
        <a:defRPr>
          <a:solidFill>
            <a:srgbClr val="005E5C"/>
          </a:solidFill>
          <a:latin typeface="+mn-lt"/>
        </a:defRPr>
      </a:lvl8pPr>
      <a:lvl9pPr marL="3886200" indent="-228600" algn="l" rtl="0" fontAlgn="base">
        <a:spcBef>
          <a:spcPct val="20000"/>
        </a:spcBef>
        <a:spcAft>
          <a:spcPct val="0"/>
        </a:spcAft>
        <a:buFont typeface="Wingdings" pitchFamily="2" charset="2"/>
        <a:buChar char="§"/>
        <a:defRPr>
          <a:solidFill>
            <a:srgbClr val="005E5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1049"/>
          <p:cNvSpPr>
            <a:spLocks noChangeArrowheads="1"/>
          </p:cNvSpPr>
          <p:nvPr userDrawn="1"/>
        </p:nvSpPr>
        <p:spPr bwMode="auto">
          <a:xfrm>
            <a:off x="0" y="4449763"/>
            <a:ext cx="9144000" cy="144462"/>
          </a:xfrm>
          <a:prstGeom prst="rect">
            <a:avLst/>
          </a:prstGeom>
          <a:solidFill>
            <a:schemeClr val="bg1"/>
          </a:solidFill>
          <a:ln w="12700">
            <a:noFill/>
            <a:miter lim="800000"/>
            <a:headEnd type="none" w="sm" len="sm"/>
            <a:tailEnd type="none" w="sm" len="sm"/>
          </a:ln>
          <a:effectLst/>
        </p:spPr>
        <p:txBody>
          <a:bodyPr wrap="none" anchor="ctr"/>
          <a:lstStyle/>
          <a:p>
            <a:pPr fontAlgn="auto">
              <a:spcBef>
                <a:spcPts val="0"/>
              </a:spcBef>
              <a:spcAft>
                <a:spcPts val="0"/>
              </a:spcAft>
              <a:defRPr/>
            </a:pPr>
            <a:endParaRPr lang="en-US" sz="1800" b="0">
              <a:solidFill>
                <a:srgbClr val="000000"/>
              </a:solidFill>
              <a:latin typeface="Arial"/>
            </a:endParaRPr>
          </a:p>
        </p:txBody>
      </p:sp>
      <p:sp>
        <p:nvSpPr>
          <p:cNvPr id="3" name="Rectangle 2"/>
          <p:cNvSpPr/>
          <p:nvPr userDrawn="1"/>
        </p:nvSpPr>
        <p:spPr bwMode="auto">
          <a:xfrm>
            <a:off x="-152400" y="4521994"/>
            <a:ext cx="9372600" cy="142160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FontTx/>
              <a:buChar char="•"/>
            </a:pPr>
            <a:endParaRPr lang="en-US" sz="1000" b="0">
              <a:solidFill>
                <a:srgbClr val="000000"/>
              </a:solidFill>
            </a:endParaRPr>
          </a:p>
        </p:txBody>
      </p:sp>
      <p:sp>
        <p:nvSpPr>
          <p:cNvPr id="11" name="Rectangle 126">
            <a:extLst>
              <a:ext uri="{FF2B5EF4-FFF2-40B4-BE49-F238E27FC236}">
                <a16:creationId xmlns:a16="http://schemas.microsoft.com/office/drawing/2014/main" id="{A60D15C2-5AB6-47A3-A0FF-B0D0A6A36366}"/>
              </a:ext>
            </a:extLst>
          </p:cNvPr>
          <p:cNvSpPr>
            <a:spLocks noChangeArrowheads="1"/>
          </p:cNvSpPr>
          <p:nvPr userDrawn="1"/>
        </p:nvSpPr>
        <p:spPr bwMode="auto">
          <a:xfrm>
            <a:off x="0" y="4419600"/>
            <a:ext cx="9144000" cy="228600"/>
          </a:xfrm>
          <a:prstGeom prst="rect">
            <a:avLst/>
          </a:prstGeom>
          <a:solidFill>
            <a:srgbClr val="0F406A"/>
          </a:solidFill>
          <a:ln w="12700">
            <a:noFill/>
            <a:miter lim="800000"/>
            <a:headEnd type="none" w="sm" len="sm"/>
            <a:tailEnd type="none" w="sm" len="sm"/>
          </a:ln>
          <a:effectLst/>
        </p:spPr>
        <p:txBody>
          <a:bodyPr wrap="none" anchor="ctr"/>
          <a:lstStyle/>
          <a:p>
            <a:pPr algn="ctr" eaLnBrk="0" hangingPunct="0">
              <a:defRPr/>
            </a:pPr>
            <a:endParaRPr lang="en-US" dirty="0">
              <a:solidFill>
                <a:srgbClr val="5C5D62"/>
              </a:solidFill>
            </a:endParaRPr>
          </a:p>
        </p:txBody>
      </p:sp>
      <p:pic>
        <p:nvPicPr>
          <p:cNvPr id="12" name="Picture 11">
            <a:extLst>
              <a:ext uri="{FF2B5EF4-FFF2-40B4-BE49-F238E27FC236}">
                <a16:creationId xmlns:a16="http://schemas.microsoft.com/office/drawing/2014/main" id="{B7611232-6563-4962-8865-4019C4BD65C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014848" y="5187769"/>
            <a:ext cx="2845847" cy="1021838"/>
          </a:xfrm>
          <a:prstGeom prst="rect">
            <a:avLst/>
          </a:prstGeom>
        </p:spPr>
      </p:pic>
    </p:spTree>
    <p:extLst>
      <p:ext uri="{BB962C8B-B14F-4D97-AF65-F5344CB8AC3E}">
        <p14:creationId xmlns:p14="http://schemas.microsoft.com/office/powerpoint/2010/main" val="2782850477"/>
      </p:ext>
    </p:extLst>
  </p:cSld>
  <p:clrMap bg1="lt1" tx1="dk1" bg2="lt2" tx2="dk2" accent1="accent1" accent2="accent2" accent3="accent3" accent4="accent4" accent5="accent5" accent6="accent6" hlink="hlink" folHlink="folHlink"/>
  <p:sldLayoutIdLst>
    <p:sldLayoutId id="2147483765" r:id="rId1"/>
  </p:sldLayoutIdLst>
  <p:hf hdr="0" dt="0"/>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ctr" rtl="0" eaLnBrk="0" fontAlgn="base" hangingPunct="0">
        <a:spcBef>
          <a:spcPct val="20000"/>
        </a:spcBef>
        <a:spcAft>
          <a:spcPct val="0"/>
        </a:spcAft>
        <a:defRPr sz="3200">
          <a:solidFill>
            <a:srgbClr val="3333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81">
            <a:extLst>
              <a:ext uri="{FF2B5EF4-FFF2-40B4-BE49-F238E27FC236}">
                <a16:creationId xmlns:a16="http://schemas.microsoft.com/office/drawing/2014/main" id="{E872A389-1CBA-443B-A305-218EF363A32C}"/>
              </a:ext>
            </a:extLst>
          </p:cNvPr>
          <p:cNvSpPr>
            <a:spLocks noChangeArrowheads="1"/>
          </p:cNvSpPr>
          <p:nvPr userDrawn="1"/>
        </p:nvSpPr>
        <p:spPr bwMode="auto">
          <a:xfrm>
            <a:off x="0" y="1358900"/>
            <a:ext cx="9151938" cy="136525"/>
          </a:xfrm>
          <a:prstGeom prst="rect">
            <a:avLst/>
          </a:prstGeom>
          <a:solidFill>
            <a:srgbClr val="0F406A"/>
          </a:solidFill>
          <a:ln w="12700">
            <a:noFill/>
            <a:miter lim="800000"/>
            <a:headEnd type="none" w="sm" len="sm"/>
            <a:tailEnd type="none" w="sm" len="sm"/>
          </a:ln>
          <a:effectLst/>
        </p:spPr>
        <p:txBody>
          <a:bodyPr wrap="none" anchor="ctr"/>
          <a:lstStyle/>
          <a:p>
            <a:pPr algn="ctr" eaLnBrk="0" hangingPunct="0">
              <a:defRPr/>
            </a:pPr>
            <a:endParaRPr lang="en-US" dirty="0">
              <a:solidFill>
                <a:srgbClr val="5C5D62"/>
              </a:solidFill>
            </a:endParaRPr>
          </a:p>
        </p:txBody>
      </p:sp>
      <p:pic>
        <p:nvPicPr>
          <p:cNvPr id="9" name="Picture 8">
            <a:extLst>
              <a:ext uri="{FF2B5EF4-FFF2-40B4-BE49-F238E27FC236}">
                <a16:creationId xmlns:a16="http://schemas.microsoft.com/office/drawing/2014/main" id="{2B020435-4CD4-4FC9-8B80-0D22718B0FA5}"/>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6781800" y="296402"/>
            <a:ext cx="2133600" cy="766096"/>
          </a:xfrm>
          <a:prstGeom prst="rect">
            <a:avLst/>
          </a:prstGeom>
        </p:spPr>
      </p:pic>
    </p:spTree>
    <p:extLst>
      <p:ext uri="{BB962C8B-B14F-4D97-AF65-F5344CB8AC3E}">
        <p14:creationId xmlns:p14="http://schemas.microsoft.com/office/powerpoint/2010/main" val="415877375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70" r:id="rId3"/>
  </p:sldLayoutIdLst>
  <p:hf hdr="0" dt="0"/>
  <p:txStyles>
    <p:titleStyle>
      <a:lvl1pPr algn="ctr" rtl="0" eaLnBrk="0" fontAlgn="base" hangingPunct="0">
        <a:spcBef>
          <a:spcPct val="0"/>
        </a:spcBef>
        <a:spcAft>
          <a:spcPct val="0"/>
        </a:spcAft>
        <a:defRPr sz="3600">
          <a:solidFill>
            <a:srgbClr val="005E5C"/>
          </a:solidFill>
          <a:latin typeface="+mj-lt"/>
          <a:ea typeface="+mj-ea"/>
          <a:cs typeface="+mj-cs"/>
        </a:defRPr>
      </a:lvl1pPr>
      <a:lvl2pPr algn="ctr" rtl="0" eaLnBrk="0" fontAlgn="base" hangingPunct="0">
        <a:spcBef>
          <a:spcPct val="0"/>
        </a:spcBef>
        <a:spcAft>
          <a:spcPct val="0"/>
        </a:spcAft>
        <a:defRPr sz="3600">
          <a:solidFill>
            <a:srgbClr val="005E5C"/>
          </a:solidFill>
          <a:latin typeface="Century Schoolbook" pitchFamily="18" charset="0"/>
        </a:defRPr>
      </a:lvl2pPr>
      <a:lvl3pPr algn="ctr" rtl="0" eaLnBrk="0" fontAlgn="base" hangingPunct="0">
        <a:spcBef>
          <a:spcPct val="0"/>
        </a:spcBef>
        <a:spcAft>
          <a:spcPct val="0"/>
        </a:spcAft>
        <a:defRPr sz="3600">
          <a:solidFill>
            <a:srgbClr val="005E5C"/>
          </a:solidFill>
          <a:latin typeface="Century Schoolbook" pitchFamily="18" charset="0"/>
        </a:defRPr>
      </a:lvl3pPr>
      <a:lvl4pPr algn="ctr" rtl="0" eaLnBrk="0" fontAlgn="base" hangingPunct="0">
        <a:spcBef>
          <a:spcPct val="0"/>
        </a:spcBef>
        <a:spcAft>
          <a:spcPct val="0"/>
        </a:spcAft>
        <a:defRPr sz="3600">
          <a:solidFill>
            <a:srgbClr val="005E5C"/>
          </a:solidFill>
          <a:latin typeface="Century Schoolbook" pitchFamily="18" charset="0"/>
        </a:defRPr>
      </a:lvl4pPr>
      <a:lvl5pPr algn="ctr" rtl="0" eaLnBrk="0" fontAlgn="base" hangingPunct="0">
        <a:spcBef>
          <a:spcPct val="0"/>
        </a:spcBef>
        <a:spcAft>
          <a:spcPct val="0"/>
        </a:spcAft>
        <a:defRPr sz="3600">
          <a:solidFill>
            <a:srgbClr val="005E5C"/>
          </a:solidFill>
          <a:latin typeface="Century Schoolbook" pitchFamily="18" charset="0"/>
        </a:defRPr>
      </a:lvl5pPr>
      <a:lvl6pPr marL="457200" algn="ctr" rtl="0" fontAlgn="base">
        <a:spcBef>
          <a:spcPct val="0"/>
        </a:spcBef>
        <a:spcAft>
          <a:spcPct val="0"/>
        </a:spcAft>
        <a:defRPr sz="3600">
          <a:solidFill>
            <a:srgbClr val="005E5C"/>
          </a:solidFill>
          <a:latin typeface="Arial" charset="0"/>
        </a:defRPr>
      </a:lvl6pPr>
      <a:lvl7pPr marL="914400" algn="ctr" rtl="0" fontAlgn="base">
        <a:spcBef>
          <a:spcPct val="0"/>
        </a:spcBef>
        <a:spcAft>
          <a:spcPct val="0"/>
        </a:spcAft>
        <a:defRPr sz="3600">
          <a:solidFill>
            <a:srgbClr val="005E5C"/>
          </a:solidFill>
          <a:latin typeface="Arial" charset="0"/>
        </a:defRPr>
      </a:lvl7pPr>
      <a:lvl8pPr marL="1371600" algn="ctr" rtl="0" fontAlgn="base">
        <a:spcBef>
          <a:spcPct val="0"/>
        </a:spcBef>
        <a:spcAft>
          <a:spcPct val="0"/>
        </a:spcAft>
        <a:defRPr sz="3600">
          <a:solidFill>
            <a:srgbClr val="005E5C"/>
          </a:solidFill>
          <a:latin typeface="Arial" charset="0"/>
        </a:defRPr>
      </a:lvl8pPr>
      <a:lvl9pPr marL="1828800" algn="ctr" rtl="0" fontAlgn="base">
        <a:spcBef>
          <a:spcPct val="0"/>
        </a:spcBef>
        <a:spcAft>
          <a:spcPct val="0"/>
        </a:spcAft>
        <a:defRPr sz="3600">
          <a:solidFill>
            <a:srgbClr val="005E5C"/>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a:solidFill>
            <a:srgbClr val="005E5C"/>
          </a:solidFill>
          <a:latin typeface="+mn-lt"/>
          <a:ea typeface="+mn-ea"/>
          <a:cs typeface="+mn-cs"/>
        </a:defRPr>
      </a:lvl1pPr>
      <a:lvl2pPr marL="742950" indent="-285750" algn="l" rtl="0" eaLnBrk="0" fontAlgn="base" hangingPunct="0">
        <a:spcBef>
          <a:spcPct val="20000"/>
        </a:spcBef>
        <a:spcAft>
          <a:spcPct val="0"/>
        </a:spcAft>
        <a:buChar char="–"/>
        <a:defRPr>
          <a:solidFill>
            <a:srgbClr val="005E5C"/>
          </a:solidFill>
          <a:latin typeface="+mn-lt"/>
        </a:defRPr>
      </a:lvl2pPr>
      <a:lvl3pPr marL="1143000" indent="-228600" algn="l" rtl="0" eaLnBrk="0" fontAlgn="base" hangingPunct="0">
        <a:spcBef>
          <a:spcPct val="20000"/>
        </a:spcBef>
        <a:spcAft>
          <a:spcPct val="0"/>
        </a:spcAft>
        <a:buFont typeface="Wingdings" pitchFamily="2" charset="2"/>
        <a:buChar char="§"/>
        <a:defRPr>
          <a:solidFill>
            <a:srgbClr val="005E5C"/>
          </a:solidFill>
          <a:latin typeface="+mn-lt"/>
        </a:defRPr>
      </a:lvl3pPr>
      <a:lvl4pPr marL="1600200" indent="-228600" algn="l" rtl="0" eaLnBrk="0" fontAlgn="base" hangingPunct="0">
        <a:spcBef>
          <a:spcPct val="20000"/>
        </a:spcBef>
        <a:spcAft>
          <a:spcPct val="0"/>
        </a:spcAft>
        <a:buChar char="–"/>
        <a:defRPr>
          <a:solidFill>
            <a:srgbClr val="005E5C"/>
          </a:solidFill>
          <a:latin typeface="+mn-lt"/>
        </a:defRPr>
      </a:lvl4pPr>
      <a:lvl5pPr marL="2057400" indent="-228600" algn="l" rtl="0" eaLnBrk="0" fontAlgn="base" hangingPunct="0">
        <a:spcBef>
          <a:spcPct val="20000"/>
        </a:spcBef>
        <a:spcAft>
          <a:spcPct val="0"/>
        </a:spcAft>
        <a:buFont typeface="Wingdings" pitchFamily="2" charset="2"/>
        <a:buChar char="§"/>
        <a:defRPr>
          <a:solidFill>
            <a:srgbClr val="005E5C"/>
          </a:solidFill>
          <a:latin typeface="+mn-lt"/>
        </a:defRPr>
      </a:lvl5pPr>
      <a:lvl6pPr marL="2514600" indent="-228600" algn="l" rtl="0" fontAlgn="base">
        <a:spcBef>
          <a:spcPct val="20000"/>
        </a:spcBef>
        <a:spcAft>
          <a:spcPct val="0"/>
        </a:spcAft>
        <a:buFont typeface="Wingdings" pitchFamily="2" charset="2"/>
        <a:buChar char="§"/>
        <a:defRPr>
          <a:solidFill>
            <a:srgbClr val="005E5C"/>
          </a:solidFill>
          <a:latin typeface="+mn-lt"/>
        </a:defRPr>
      </a:lvl6pPr>
      <a:lvl7pPr marL="2971800" indent="-228600" algn="l" rtl="0" fontAlgn="base">
        <a:spcBef>
          <a:spcPct val="20000"/>
        </a:spcBef>
        <a:spcAft>
          <a:spcPct val="0"/>
        </a:spcAft>
        <a:buFont typeface="Wingdings" pitchFamily="2" charset="2"/>
        <a:buChar char="§"/>
        <a:defRPr>
          <a:solidFill>
            <a:srgbClr val="005E5C"/>
          </a:solidFill>
          <a:latin typeface="+mn-lt"/>
        </a:defRPr>
      </a:lvl7pPr>
      <a:lvl8pPr marL="3429000" indent="-228600" algn="l" rtl="0" fontAlgn="base">
        <a:spcBef>
          <a:spcPct val="20000"/>
        </a:spcBef>
        <a:spcAft>
          <a:spcPct val="0"/>
        </a:spcAft>
        <a:buFont typeface="Wingdings" pitchFamily="2" charset="2"/>
        <a:buChar char="§"/>
        <a:defRPr>
          <a:solidFill>
            <a:srgbClr val="005E5C"/>
          </a:solidFill>
          <a:latin typeface="+mn-lt"/>
        </a:defRPr>
      </a:lvl8pPr>
      <a:lvl9pPr marL="3886200" indent="-228600" algn="l" rtl="0" fontAlgn="base">
        <a:spcBef>
          <a:spcPct val="20000"/>
        </a:spcBef>
        <a:spcAft>
          <a:spcPct val="0"/>
        </a:spcAft>
        <a:buFont typeface="Wingdings" pitchFamily="2" charset="2"/>
        <a:buChar char="§"/>
        <a:defRPr>
          <a:solidFill>
            <a:srgbClr val="005E5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9.tiff"/></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19.tiff"/></Relationships>
</file>

<file path=ppt/slides/_rels/slide3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6EE74819-B3D0-4860-9545-874854B3CB14}"/>
              </a:ext>
            </a:extLst>
          </p:cNvPr>
          <p:cNvSpPr txBox="1">
            <a:spLocks noChangeArrowheads="1"/>
          </p:cNvSpPr>
          <p:nvPr/>
        </p:nvSpPr>
        <p:spPr>
          <a:xfrm>
            <a:off x="3952325" y="3763142"/>
            <a:ext cx="5471288" cy="548578"/>
          </a:xfrm>
          <a:prstGeom prst="rect">
            <a:avLst/>
          </a:prstGeom>
        </p:spPr>
        <p:txBody>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sz="2400" b="1" kern="1200" dirty="0">
                <a:solidFill>
                  <a:srgbClr val="0F406A"/>
                </a:solidFill>
                <a:latin typeface="Arial Black" panose="020B0A04020102020204" pitchFamily="34" charset="0"/>
                <a:ea typeface="+mn-ea"/>
                <a:cs typeface="Arial" pitchFamily="34" charset="0"/>
              </a:rPr>
              <a:t>Commercial Workshop</a:t>
            </a:r>
          </a:p>
        </p:txBody>
      </p:sp>
      <p:pic>
        <p:nvPicPr>
          <p:cNvPr id="8" name="Picture 7">
            <a:extLst>
              <a:ext uri="{FF2B5EF4-FFF2-40B4-BE49-F238E27FC236}">
                <a16:creationId xmlns:a16="http://schemas.microsoft.com/office/drawing/2014/main" id="{6695E58D-76EC-4265-A82D-DB5CF82C9B8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05600" y="182907"/>
            <a:ext cx="2332000" cy="2369478"/>
          </a:xfrm>
          <a:prstGeom prst="rect">
            <a:avLst/>
          </a:prstGeom>
        </p:spPr>
      </p:pic>
      <p:pic>
        <p:nvPicPr>
          <p:cNvPr id="3" name="Picture 2">
            <a:extLst>
              <a:ext uri="{FF2B5EF4-FFF2-40B4-BE49-F238E27FC236}">
                <a16:creationId xmlns:a16="http://schemas.microsoft.com/office/drawing/2014/main" id="{72C25FE8-1206-4B8B-A55A-FA9AD759E7D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44751" y="4649405"/>
            <a:ext cx="3476680" cy="2136675"/>
          </a:xfrm>
          <a:prstGeom prst="rect">
            <a:avLst/>
          </a:prstGeom>
        </p:spPr>
      </p:pic>
    </p:spTree>
    <p:extLst>
      <p:ext uri="{BB962C8B-B14F-4D97-AF65-F5344CB8AC3E}">
        <p14:creationId xmlns:p14="http://schemas.microsoft.com/office/powerpoint/2010/main" val="414383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4800" y="5791200"/>
            <a:ext cx="3962400" cy="902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FontTx/>
              <a:buChar char="•"/>
            </a:pPr>
            <a:endParaRPr lang="en-US" sz="1000" b="0">
              <a:solidFill>
                <a:prstClr val="black"/>
              </a:solidFill>
            </a:endParaRPr>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r>
              <a:rPr lang="en-US" dirty="0">
                <a:solidFill>
                  <a:srgbClr val="0F406A"/>
                </a:solidFill>
              </a:rPr>
              <a:t>Simple Assessment</a:t>
            </a:r>
          </a:p>
        </p:txBody>
      </p:sp>
      <p:sp>
        <p:nvSpPr>
          <p:cNvPr id="9" name="Shape 171">
            <a:extLst>
              <a:ext uri="{FF2B5EF4-FFF2-40B4-BE49-F238E27FC236}">
                <a16:creationId xmlns:a16="http://schemas.microsoft.com/office/drawing/2014/main" id="{7AA00C9A-4DAB-4345-99C9-268067B1C9BB}"/>
              </a:ext>
            </a:extLst>
          </p:cNvPr>
          <p:cNvSpPr txBox="1">
            <a:spLocks/>
          </p:cNvSpPr>
          <p:nvPr/>
        </p:nvSpPr>
        <p:spPr>
          <a:xfrm>
            <a:off x="-204040" y="2099645"/>
            <a:ext cx="8396457" cy="783628"/>
          </a:xfrm>
          <a:prstGeom prst="rect">
            <a:avLst/>
          </a:prstGeom>
        </p:spPr>
        <p:txBody>
          <a:bodyPr lIns="50800" tIns="50800" rIns="50800" bIns="50800">
            <a:normAutofit/>
          </a:bodyPr>
          <a:lstStyle>
            <a:lvl1pPr marR="40639" indent="40639" algn="l" defTabSz="914400" rtl="0" eaLnBrk="0" fontAlgn="base" hangingPunct="0">
              <a:spcBef>
                <a:spcPct val="0"/>
              </a:spcBef>
              <a:spcAft>
                <a:spcPct val="0"/>
              </a:spcAft>
              <a:defRPr sz="3000" b="1">
                <a:solidFill>
                  <a:srgbClr val="072C62"/>
                </a:solidFill>
                <a:effectLst>
                  <a:outerShdw blurRad="12700" dist="25400" dir="2700000" rotWithShape="0">
                    <a:srgbClr val="CBCBCB"/>
                  </a:outerShdw>
                </a:effectLst>
                <a:latin typeface="Arial Black" panose="020B0A04020102020204" pitchFamily="34" charset="0"/>
                <a:ea typeface="+mj-ea"/>
                <a:cs typeface="Arial" panose="020B0604020202020204" pitchFamily="34" charset="0"/>
              </a:defRPr>
            </a:lvl1pPr>
            <a:lvl2pPr algn="ctr" rtl="0" eaLnBrk="0" fontAlgn="base" hangingPunct="0">
              <a:spcBef>
                <a:spcPct val="0"/>
              </a:spcBef>
              <a:spcAft>
                <a:spcPct val="0"/>
              </a:spcAft>
              <a:defRPr sz="3600">
                <a:solidFill>
                  <a:srgbClr val="005E5C"/>
                </a:solidFill>
                <a:latin typeface="Century Schoolbook" pitchFamily="18" charset="0"/>
              </a:defRPr>
            </a:lvl2pPr>
            <a:lvl3pPr algn="ctr" rtl="0" eaLnBrk="0" fontAlgn="base" hangingPunct="0">
              <a:spcBef>
                <a:spcPct val="0"/>
              </a:spcBef>
              <a:spcAft>
                <a:spcPct val="0"/>
              </a:spcAft>
              <a:defRPr sz="3600">
                <a:solidFill>
                  <a:srgbClr val="005E5C"/>
                </a:solidFill>
                <a:latin typeface="Century Schoolbook" pitchFamily="18" charset="0"/>
              </a:defRPr>
            </a:lvl3pPr>
            <a:lvl4pPr algn="ctr" rtl="0" eaLnBrk="0" fontAlgn="base" hangingPunct="0">
              <a:spcBef>
                <a:spcPct val="0"/>
              </a:spcBef>
              <a:spcAft>
                <a:spcPct val="0"/>
              </a:spcAft>
              <a:defRPr sz="3600">
                <a:solidFill>
                  <a:srgbClr val="005E5C"/>
                </a:solidFill>
                <a:latin typeface="Century Schoolbook" pitchFamily="18" charset="0"/>
              </a:defRPr>
            </a:lvl4pPr>
            <a:lvl5pPr algn="ctr" rtl="0" eaLnBrk="0" fontAlgn="base" hangingPunct="0">
              <a:spcBef>
                <a:spcPct val="0"/>
              </a:spcBef>
              <a:spcAft>
                <a:spcPct val="0"/>
              </a:spcAft>
              <a:defRPr sz="3600">
                <a:solidFill>
                  <a:srgbClr val="005E5C"/>
                </a:solidFill>
                <a:latin typeface="Century Schoolbook" pitchFamily="18" charset="0"/>
              </a:defRPr>
            </a:lvl5pPr>
            <a:lvl6pPr marL="457200" algn="ctr" rtl="0" fontAlgn="base">
              <a:spcBef>
                <a:spcPct val="0"/>
              </a:spcBef>
              <a:spcAft>
                <a:spcPct val="0"/>
              </a:spcAft>
              <a:defRPr sz="3600">
                <a:solidFill>
                  <a:srgbClr val="005E5C"/>
                </a:solidFill>
                <a:latin typeface="Arial" charset="0"/>
              </a:defRPr>
            </a:lvl6pPr>
            <a:lvl7pPr marL="914400" algn="ctr" rtl="0" fontAlgn="base">
              <a:spcBef>
                <a:spcPct val="0"/>
              </a:spcBef>
              <a:spcAft>
                <a:spcPct val="0"/>
              </a:spcAft>
              <a:defRPr sz="3600">
                <a:solidFill>
                  <a:srgbClr val="005E5C"/>
                </a:solidFill>
                <a:latin typeface="Arial" charset="0"/>
              </a:defRPr>
            </a:lvl7pPr>
            <a:lvl8pPr marL="1371600" algn="ctr" rtl="0" fontAlgn="base">
              <a:spcBef>
                <a:spcPct val="0"/>
              </a:spcBef>
              <a:spcAft>
                <a:spcPct val="0"/>
              </a:spcAft>
              <a:defRPr sz="3600">
                <a:solidFill>
                  <a:srgbClr val="005E5C"/>
                </a:solidFill>
                <a:latin typeface="Arial" charset="0"/>
              </a:defRPr>
            </a:lvl8pPr>
            <a:lvl9pPr marL="1828800" algn="ctr" rtl="0" fontAlgn="base">
              <a:spcBef>
                <a:spcPct val="0"/>
              </a:spcBef>
              <a:spcAft>
                <a:spcPct val="0"/>
              </a:spcAft>
              <a:defRPr sz="3600">
                <a:solidFill>
                  <a:srgbClr val="005E5C"/>
                </a:solidFill>
                <a:latin typeface="Arial" charset="0"/>
              </a:defRPr>
            </a:lvl9pPr>
          </a:lstStyle>
          <a:p>
            <a:pPr algn="ctr">
              <a:defRPr sz="1800" b="0">
                <a:effectLst/>
                <a:uFillTx/>
              </a:defRPr>
            </a:pPr>
            <a:r>
              <a:rPr lang="en-US" sz="2000" kern="0" dirty="0">
                <a:solidFill>
                  <a:srgbClr val="56565A"/>
                </a:solidFill>
                <a:uFill>
                  <a:solidFill>
                    <a:srgbClr val="000000"/>
                  </a:solidFill>
                </a:uFill>
                <a:latin typeface="Arial" panose="020B0604020202020204" pitchFamily="34" charset="0"/>
              </a:rPr>
              <a:t>	</a:t>
            </a:r>
            <a:r>
              <a:rPr lang="en-US" sz="1800" kern="0" dirty="0">
                <a:solidFill>
                  <a:srgbClr val="56565A"/>
                </a:solidFill>
                <a:uFill>
                  <a:solidFill>
                    <a:srgbClr val="000000"/>
                  </a:solidFill>
                </a:uFill>
                <a:latin typeface="Arial" panose="020B0604020202020204" pitchFamily="34" charset="0"/>
              </a:rPr>
              <a:t>     </a:t>
            </a:r>
            <a:r>
              <a:rPr lang="en-US" sz="1800" kern="0" dirty="0">
                <a:solidFill>
                  <a:srgbClr val="0F406A"/>
                </a:solidFill>
                <a:uFill>
                  <a:solidFill>
                    <a:srgbClr val="000000"/>
                  </a:solidFill>
                </a:uFill>
                <a:latin typeface="Arial" panose="020B0604020202020204" pitchFamily="34" charset="0"/>
              </a:rPr>
              <a:t>5 Clients</a:t>
            </a:r>
            <a:r>
              <a:rPr lang="en-US" sz="1800" kern="0" dirty="0">
                <a:solidFill>
                  <a:srgbClr val="56565A"/>
                </a:solidFill>
                <a:uFill>
                  <a:solidFill>
                    <a:srgbClr val="000000"/>
                  </a:solidFill>
                </a:uFill>
                <a:latin typeface="Arial" panose="020B0604020202020204" pitchFamily="34" charset="0"/>
              </a:rPr>
              <a:t>		</a:t>
            </a:r>
            <a:r>
              <a:rPr lang="en-US" sz="1800" kern="0" dirty="0">
                <a:solidFill>
                  <a:srgbClr val="0F406A"/>
                </a:solidFill>
                <a:uFill>
                  <a:solidFill>
                    <a:srgbClr val="000000"/>
                  </a:solidFill>
                </a:uFill>
                <a:latin typeface="Arial" panose="020B0604020202020204" pitchFamily="34" charset="0"/>
              </a:rPr>
              <a:t>Touches		  Greatest Need</a:t>
            </a:r>
          </a:p>
        </p:txBody>
      </p:sp>
      <p:sp>
        <p:nvSpPr>
          <p:cNvPr id="10" name="Shape 173">
            <a:extLst>
              <a:ext uri="{FF2B5EF4-FFF2-40B4-BE49-F238E27FC236}">
                <a16:creationId xmlns:a16="http://schemas.microsoft.com/office/drawing/2014/main" id="{0F48F9AC-1F87-44B4-A940-C6C58AA5C5A2}"/>
              </a:ext>
            </a:extLst>
          </p:cNvPr>
          <p:cNvSpPr>
            <a:spLocks noGrp="1"/>
          </p:cNvSpPr>
          <p:nvPr>
            <p:ph idx="1"/>
          </p:nvPr>
        </p:nvSpPr>
        <p:spPr>
          <a:xfrm>
            <a:off x="304800" y="2611958"/>
            <a:ext cx="4147414" cy="2273429"/>
          </a:xfrm>
          <a:prstGeom prst="rect">
            <a:avLst/>
          </a:prstGeom>
        </p:spPr>
        <p:txBody>
          <a:bodyPr lIns="50800" tIns="50800" rIns="50800" bIns="50800">
            <a:normAutofit/>
          </a:bodyPr>
          <a:lstStyle/>
          <a:p>
            <a:pPr marL="40640" marR="40639" indent="0" defTabSz="914400">
              <a:spcBef>
                <a:spcPts val="600"/>
              </a:spcBef>
              <a:buClr>
                <a:srgbClr val="000000"/>
              </a:buClr>
              <a:buNone/>
              <a:defRPr sz="1800">
                <a:uFillTx/>
              </a:defRPr>
            </a:pPr>
            <a:r>
              <a:rPr lang="en-US" sz="1600" b="1" dirty="0">
                <a:solidFill>
                  <a:srgbClr val="56565A"/>
                </a:solidFill>
                <a:uFill>
                  <a:solidFill>
                    <a:srgbClr val="000000"/>
                  </a:solidFill>
                </a:uFill>
              </a:rPr>
              <a:t>1.          </a:t>
            </a:r>
            <a:r>
              <a:rPr sz="1600" b="1" dirty="0">
                <a:solidFill>
                  <a:srgbClr val="56565A"/>
                </a:solidFill>
                <a:uFill>
                  <a:solidFill>
                    <a:srgbClr val="000000"/>
                  </a:solidFill>
                </a:uFill>
                <a:latin typeface="Arial" panose="020B0604020202020204" pitchFamily="34" charset="0"/>
                <a:cs typeface="Arial" panose="020B0604020202020204" pitchFamily="34" charset="0"/>
              </a:rPr>
              <a:t>_____________________</a:t>
            </a:r>
            <a:endParaRPr sz="1600" b="1" dirty="0">
              <a:solidFill>
                <a:srgbClr val="56565A"/>
              </a:solidFill>
              <a:latin typeface="Arial" panose="020B0604020202020204" pitchFamily="34" charset="0"/>
              <a:cs typeface="Arial" panose="020B0604020202020204" pitchFamily="34" charset="0"/>
            </a:endParaRPr>
          </a:p>
          <a:p>
            <a:pPr marL="40640" marR="40639" indent="0" defTabSz="914400">
              <a:spcBef>
                <a:spcPts val="600"/>
              </a:spcBef>
              <a:buClr>
                <a:srgbClr val="000000"/>
              </a:buClr>
              <a:buNone/>
              <a:defRPr sz="1800">
                <a:uFillTx/>
              </a:defRPr>
            </a:pPr>
            <a:r>
              <a:rPr lang="en-US" sz="1600" b="1" dirty="0">
                <a:solidFill>
                  <a:srgbClr val="56565A"/>
                </a:solidFill>
                <a:uFill>
                  <a:solidFill>
                    <a:srgbClr val="000000"/>
                  </a:solidFill>
                </a:uFill>
                <a:latin typeface="Arial" panose="020B0604020202020204" pitchFamily="34" charset="0"/>
                <a:cs typeface="Arial" panose="020B0604020202020204" pitchFamily="34" charset="0"/>
              </a:rPr>
              <a:t>2.          </a:t>
            </a:r>
            <a:r>
              <a:rPr sz="1600" b="1" dirty="0">
                <a:solidFill>
                  <a:srgbClr val="56565A"/>
                </a:solidFill>
                <a:uFill>
                  <a:solidFill>
                    <a:srgbClr val="000000"/>
                  </a:solidFill>
                </a:uFill>
                <a:latin typeface="Arial" panose="020B0604020202020204" pitchFamily="34" charset="0"/>
                <a:cs typeface="Arial" panose="020B0604020202020204" pitchFamily="34" charset="0"/>
              </a:rPr>
              <a:t>_____________________</a:t>
            </a:r>
            <a:endParaRPr sz="1600" b="1" dirty="0">
              <a:solidFill>
                <a:srgbClr val="56565A"/>
              </a:solidFill>
              <a:latin typeface="Arial" panose="020B0604020202020204" pitchFamily="34" charset="0"/>
              <a:cs typeface="Arial" panose="020B0604020202020204" pitchFamily="34" charset="0"/>
            </a:endParaRPr>
          </a:p>
          <a:p>
            <a:pPr marL="40640" marR="40639" indent="0" defTabSz="914400">
              <a:spcBef>
                <a:spcPts val="600"/>
              </a:spcBef>
              <a:buClr>
                <a:srgbClr val="000000"/>
              </a:buClr>
              <a:buNone/>
              <a:defRPr sz="1800">
                <a:uFillTx/>
              </a:defRPr>
            </a:pPr>
            <a:r>
              <a:rPr lang="en-US" sz="1600" b="1" dirty="0">
                <a:solidFill>
                  <a:srgbClr val="56565A"/>
                </a:solidFill>
                <a:uFill>
                  <a:solidFill>
                    <a:srgbClr val="000000"/>
                  </a:solidFill>
                </a:uFill>
                <a:latin typeface="Arial" panose="020B0604020202020204" pitchFamily="34" charset="0"/>
                <a:cs typeface="Arial" panose="020B0604020202020204" pitchFamily="34" charset="0"/>
              </a:rPr>
              <a:t>3.          </a:t>
            </a:r>
            <a:r>
              <a:rPr sz="1600" b="1" dirty="0">
                <a:solidFill>
                  <a:srgbClr val="56565A"/>
                </a:solidFill>
                <a:uFill>
                  <a:solidFill>
                    <a:srgbClr val="000000"/>
                  </a:solidFill>
                </a:uFill>
                <a:latin typeface="Arial" panose="020B0604020202020204" pitchFamily="34" charset="0"/>
                <a:cs typeface="Arial" panose="020B0604020202020204" pitchFamily="34" charset="0"/>
              </a:rPr>
              <a:t>_____________________</a:t>
            </a:r>
            <a:endParaRPr sz="1600" b="1" dirty="0">
              <a:solidFill>
                <a:srgbClr val="56565A"/>
              </a:solidFill>
              <a:latin typeface="Arial" panose="020B0604020202020204" pitchFamily="34" charset="0"/>
              <a:cs typeface="Arial" panose="020B0604020202020204" pitchFamily="34" charset="0"/>
            </a:endParaRPr>
          </a:p>
          <a:p>
            <a:pPr marL="40640" marR="40639" indent="0" defTabSz="914400">
              <a:spcBef>
                <a:spcPts val="600"/>
              </a:spcBef>
              <a:buClr>
                <a:srgbClr val="000000"/>
              </a:buClr>
              <a:buNone/>
              <a:defRPr sz="1800">
                <a:uFillTx/>
              </a:defRPr>
            </a:pPr>
            <a:r>
              <a:rPr lang="en-US" sz="1600" b="1" dirty="0">
                <a:solidFill>
                  <a:srgbClr val="56565A"/>
                </a:solidFill>
                <a:uFill>
                  <a:solidFill>
                    <a:srgbClr val="000000"/>
                  </a:solidFill>
                </a:uFill>
                <a:latin typeface="Arial" panose="020B0604020202020204" pitchFamily="34" charset="0"/>
                <a:cs typeface="Arial" panose="020B0604020202020204" pitchFamily="34" charset="0"/>
              </a:rPr>
              <a:t>4.          </a:t>
            </a:r>
            <a:r>
              <a:rPr sz="1600" b="1" dirty="0">
                <a:solidFill>
                  <a:srgbClr val="56565A"/>
                </a:solidFill>
                <a:uFill>
                  <a:solidFill>
                    <a:srgbClr val="000000"/>
                  </a:solidFill>
                </a:uFill>
                <a:latin typeface="Arial" panose="020B0604020202020204" pitchFamily="34" charset="0"/>
                <a:cs typeface="Arial" panose="020B0604020202020204" pitchFamily="34" charset="0"/>
              </a:rPr>
              <a:t>_____________________</a:t>
            </a:r>
            <a:endParaRPr sz="1600" b="1" dirty="0">
              <a:solidFill>
                <a:srgbClr val="56565A"/>
              </a:solidFill>
              <a:latin typeface="Arial" panose="020B0604020202020204" pitchFamily="34" charset="0"/>
              <a:cs typeface="Arial" panose="020B0604020202020204" pitchFamily="34" charset="0"/>
            </a:endParaRPr>
          </a:p>
          <a:p>
            <a:pPr marL="40640" marR="40639" indent="0" defTabSz="914400">
              <a:spcBef>
                <a:spcPts val="600"/>
              </a:spcBef>
              <a:buClr>
                <a:srgbClr val="000000"/>
              </a:buClr>
              <a:buNone/>
              <a:defRPr sz="1800">
                <a:uFillTx/>
              </a:defRPr>
            </a:pPr>
            <a:r>
              <a:rPr lang="en-US" sz="1600" b="1" dirty="0">
                <a:solidFill>
                  <a:srgbClr val="56565A"/>
                </a:solidFill>
                <a:uFill>
                  <a:solidFill>
                    <a:srgbClr val="000000"/>
                  </a:solidFill>
                </a:uFill>
                <a:latin typeface="Arial" panose="020B0604020202020204" pitchFamily="34" charset="0"/>
                <a:cs typeface="Arial" panose="020B0604020202020204" pitchFamily="34" charset="0"/>
              </a:rPr>
              <a:t>5.          </a:t>
            </a:r>
            <a:r>
              <a:rPr sz="1600" b="1" dirty="0">
                <a:solidFill>
                  <a:srgbClr val="56565A"/>
                </a:solidFill>
                <a:uFill>
                  <a:solidFill>
                    <a:srgbClr val="000000"/>
                  </a:solidFill>
                </a:uFill>
                <a:latin typeface="Arial" panose="020B0604020202020204" pitchFamily="34" charset="0"/>
                <a:cs typeface="Arial" panose="020B0604020202020204" pitchFamily="34" charset="0"/>
              </a:rPr>
              <a:t>_____________________</a:t>
            </a:r>
          </a:p>
        </p:txBody>
      </p:sp>
      <p:sp>
        <p:nvSpPr>
          <p:cNvPr id="11" name="Shape 174">
            <a:extLst>
              <a:ext uri="{FF2B5EF4-FFF2-40B4-BE49-F238E27FC236}">
                <a16:creationId xmlns:a16="http://schemas.microsoft.com/office/drawing/2014/main" id="{FAAD98B6-2469-4811-9E89-5A5F90276749}"/>
              </a:ext>
            </a:extLst>
          </p:cNvPr>
          <p:cNvSpPr/>
          <p:nvPr/>
        </p:nvSpPr>
        <p:spPr>
          <a:xfrm>
            <a:off x="5574350" y="2626674"/>
            <a:ext cx="2747572" cy="21971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_____________________</a:t>
            </a:r>
            <a:endParaRPr sz="1600" b="1" dirty="0">
              <a:solidFill>
                <a:srgbClr val="56565A"/>
              </a:solidFill>
            </a:endParaRPr>
          </a:p>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_____________________</a:t>
            </a:r>
            <a:endParaRPr sz="1600" b="1" dirty="0">
              <a:solidFill>
                <a:srgbClr val="56565A"/>
              </a:solidFill>
            </a:endParaRPr>
          </a:p>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_____________________</a:t>
            </a:r>
            <a:endParaRPr sz="1600" b="1" dirty="0">
              <a:solidFill>
                <a:srgbClr val="56565A"/>
              </a:solidFill>
            </a:endParaRPr>
          </a:p>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_____________________</a:t>
            </a:r>
            <a:endParaRPr sz="1600" b="1" dirty="0">
              <a:solidFill>
                <a:srgbClr val="56565A"/>
              </a:solidFill>
            </a:endParaRPr>
          </a:p>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_____________________</a:t>
            </a:r>
          </a:p>
        </p:txBody>
      </p:sp>
      <p:sp>
        <p:nvSpPr>
          <p:cNvPr id="12" name="Shape 175">
            <a:extLst>
              <a:ext uri="{FF2B5EF4-FFF2-40B4-BE49-F238E27FC236}">
                <a16:creationId xmlns:a16="http://schemas.microsoft.com/office/drawing/2014/main" id="{05DE91FA-1C36-4510-97BB-A7DA6E191A6C}"/>
              </a:ext>
            </a:extLst>
          </p:cNvPr>
          <p:cNvSpPr/>
          <p:nvPr/>
        </p:nvSpPr>
        <p:spPr>
          <a:xfrm>
            <a:off x="8396457" y="2636395"/>
            <a:ext cx="463030" cy="21971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R="40639" defTabSz="914400">
              <a:spcBef>
                <a:spcPts val="600"/>
              </a:spcBef>
              <a:defRPr sz="1800">
                <a:uFillTx/>
                <a:latin typeface="Calibri"/>
                <a:ea typeface="Calibri"/>
                <a:cs typeface="Calibri"/>
                <a:sym typeface="Calibri"/>
              </a:defRPr>
            </a:pPr>
            <a:r>
              <a:rPr sz="1700" b="1">
                <a:solidFill>
                  <a:srgbClr val="E32400"/>
                </a:solidFill>
                <a:uFill>
                  <a:solidFill>
                    <a:srgbClr val="E32400"/>
                  </a:solidFill>
                </a:uFill>
                <a:latin typeface="Arial" panose="020B0604020202020204" pitchFamily="34" charset="0"/>
                <a:ea typeface="Arial"/>
                <a:cs typeface="Arial" panose="020B0604020202020204" pitchFamily="34" charset="0"/>
                <a:sym typeface="Arial"/>
              </a:rPr>
              <a:t>X</a:t>
            </a:r>
            <a:endParaRPr sz="1700" b="1">
              <a:solidFill>
                <a:srgbClr val="E32400"/>
              </a:solidFill>
              <a:uFill>
                <a:solidFill>
                  <a:srgbClr val="E32400"/>
                </a:solidFill>
              </a:uFill>
              <a:latin typeface="Arial" panose="020B0604020202020204" pitchFamily="34" charset="0"/>
              <a:cs typeface="Arial" panose="020B0604020202020204" pitchFamily="34" charset="0"/>
            </a:endParaRPr>
          </a:p>
          <a:p>
            <a:pPr marR="40639" defTabSz="914400">
              <a:spcBef>
                <a:spcPts val="600"/>
              </a:spcBef>
              <a:defRPr sz="1800">
                <a:uFillTx/>
                <a:latin typeface="Calibri"/>
                <a:ea typeface="Calibri"/>
                <a:cs typeface="Calibri"/>
                <a:sym typeface="Calibri"/>
              </a:defRPr>
            </a:pPr>
            <a:r>
              <a:rPr sz="1700" b="1">
                <a:solidFill>
                  <a:srgbClr val="E32400"/>
                </a:solidFill>
                <a:uFill>
                  <a:solidFill>
                    <a:srgbClr val="E32400"/>
                  </a:solidFill>
                </a:uFill>
                <a:latin typeface="Arial" panose="020B0604020202020204" pitchFamily="34" charset="0"/>
                <a:ea typeface="Arial"/>
                <a:cs typeface="Arial" panose="020B0604020202020204" pitchFamily="34" charset="0"/>
                <a:sym typeface="Arial"/>
              </a:rPr>
              <a:t>X</a:t>
            </a:r>
            <a:endParaRPr sz="1700" b="1">
              <a:solidFill>
                <a:srgbClr val="E32400"/>
              </a:solidFill>
              <a:uFill>
                <a:solidFill>
                  <a:srgbClr val="E32400"/>
                </a:solidFill>
              </a:uFill>
              <a:latin typeface="Arial" panose="020B0604020202020204" pitchFamily="34" charset="0"/>
              <a:cs typeface="Arial" panose="020B0604020202020204" pitchFamily="34" charset="0"/>
            </a:endParaRPr>
          </a:p>
          <a:p>
            <a:pPr marR="40639" defTabSz="914400">
              <a:spcBef>
                <a:spcPts val="600"/>
              </a:spcBef>
              <a:defRPr sz="1800">
                <a:uFillTx/>
                <a:latin typeface="Calibri"/>
                <a:ea typeface="Calibri"/>
                <a:cs typeface="Calibri"/>
                <a:sym typeface="Calibri"/>
              </a:defRPr>
            </a:pPr>
            <a:r>
              <a:rPr sz="1700" b="1">
                <a:solidFill>
                  <a:srgbClr val="E32400"/>
                </a:solidFill>
                <a:uFill>
                  <a:solidFill>
                    <a:srgbClr val="E32400"/>
                  </a:solidFill>
                </a:uFill>
                <a:latin typeface="Arial" panose="020B0604020202020204" pitchFamily="34" charset="0"/>
                <a:ea typeface="Arial"/>
                <a:cs typeface="Arial" panose="020B0604020202020204" pitchFamily="34" charset="0"/>
                <a:sym typeface="Arial"/>
              </a:rPr>
              <a:t>X</a:t>
            </a:r>
            <a:endParaRPr sz="1700" b="1">
              <a:solidFill>
                <a:srgbClr val="E32400"/>
              </a:solidFill>
              <a:uFill>
                <a:solidFill>
                  <a:srgbClr val="E32400"/>
                </a:solidFill>
              </a:uFill>
              <a:latin typeface="Arial" panose="020B0604020202020204" pitchFamily="34" charset="0"/>
              <a:cs typeface="Arial" panose="020B0604020202020204" pitchFamily="34" charset="0"/>
            </a:endParaRPr>
          </a:p>
          <a:p>
            <a:pPr marR="40639" defTabSz="914400">
              <a:spcBef>
                <a:spcPts val="600"/>
              </a:spcBef>
              <a:defRPr sz="1800">
                <a:uFillTx/>
                <a:latin typeface="Calibri"/>
                <a:ea typeface="Calibri"/>
                <a:cs typeface="Calibri"/>
                <a:sym typeface="Calibri"/>
              </a:defRPr>
            </a:pPr>
            <a:r>
              <a:rPr sz="1700" b="1">
                <a:solidFill>
                  <a:srgbClr val="E32400"/>
                </a:solidFill>
                <a:uFill>
                  <a:solidFill>
                    <a:srgbClr val="E32400"/>
                  </a:solidFill>
                </a:uFill>
                <a:latin typeface="Arial" panose="020B0604020202020204" pitchFamily="34" charset="0"/>
                <a:ea typeface="Arial"/>
                <a:cs typeface="Arial" panose="020B0604020202020204" pitchFamily="34" charset="0"/>
                <a:sym typeface="Arial"/>
              </a:rPr>
              <a:t>X</a:t>
            </a:r>
            <a:endParaRPr sz="1700" b="1">
              <a:solidFill>
                <a:srgbClr val="E32400"/>
              </a:solidFill>
              <a:uFill>
                <a:solidFill>
                  <a:srgbClr val="E32400"/>
                </a:solidFill>
              </a:uFill>
              <a:latin typeface="Arial" panose="020B0604020202020204" pitchFamily="34" charset="0"/>
              <a:cs typeface="Arial" panose="020B0604020202020204" pitchFamily="34" charset="0"/>
            </a:endParaRPr>
          </a:p>
          <a:p>
            <a:pPr marR="40639" defTabSz="914400">
              <a:spcBef>
                <a:spcPts val="600"/>
              </a:spcBef>
              <a:defRPr sz="1800">
                <a:uFillTx/>
                <a:latin typeface="Calibri"/>
                <a:ea typeface="Calibri"/>
                <a:cs typeface="Calibri"/>
                <a:sym typeface="Calibri"/>
              </a:defRPr>
            </a:pPr>
            <a:r>
              <a:rPr sz="1700" b="1">
                <a:solidFill>
                  <a:srgbClr val="E32400"/>
                </a:solidFill>
                <a:uFill>
                  <a:solidFill>
                    <a:srgbClr val="E32400"/>
                  </a:solidFill>
                </a:uFill>
                <a:latin typeface="Arial" panose="020B0604020202020204" pitchFamily="34" charset="0"/>
                <a:ea typeface="Arial"/>
                <a:cs typeface="Arial" panose="020B0604020202020204" pitchFamily="34" charset="0"/>
                <a:sym typeface="Arial"/>
              </a:rPr>
              <a:t>X</a:t>
            </a:r>
          </a:p>
        </p:txBody>
      </p:sp>
      <p:sp>
        <p:nvSpPr>
          <p:cNvPr id="13" name="Shape 174">
            <a:extLst>
              <a:ext uri="{FF2B5EF4-FFF2-40B4-BE49-F238E27FC236}">
                <a16:creationId xmlns:a16="http://schemas.microsoft.com/office/drawing/2014/main" id="{6A7F1F12-D520-4736-89FF-2EF288D52325}"/>
              </a:ext>
            </a:extLst>
          </p:cNvPr>
          <p:cNvSpPr/>
          <p:nvPr/>
        </p:nvSpPr>
        <p:spPr>
          <a:xfrm>
            <a:off x="4142113" y="2616264"/>
            <a:ext cx="1205147" cy="2197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a:t>
            </a:r>
            <a:endParaRPr sz="1600" b="1" dirty="0">
              <a:solidFill>
                <a:srgbClr val="56565A"/>
              </a:solidFill>
            </a:endParaRPr>
          </a:p>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a:t>
            </a:r>
            <a:endParaRPr sz="1600" b="1" dirty="0">
              <a:solidFill>
                <a:srgbClr val="56565A"/>
              </a:solidFill>
            </a:endParaRPr>
          </a:p>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a:t>
            </a:r>
            <a:endParaRPr sz="1600" b="1" dirty="0">
              <a:solidFill>
                <a:srgbClr val="56565A"/>
              </a:solidFill>
            </a:endParaRPr>
          </a:p>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a:t>
            </a:r>
            <a:endParaRPr sz="1600" b="1" dirty="0">
              <a:solidFill>
                <a:srgbClr val="56565A"/>
              </a:solidFill>
            </a:endParaRPr>
          </a:p>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a:t>
            </a:r>
          </a:p>
        </p:txBody>
      </p:sp>
      <p:sp>
        <p:nvSpPr>
          <p:cNvPr id="4" name="Rectangle 3">
            <a:extLst>
              <a:ext uri="{FF2B5EF4-FFF2-40B4-BE49-F238E27FC236}">
                <a16:creationId xmlns:a16="http://schemas.microsoft.com/office/drawing/2014/main" id="{105360AF-3CF5-4F70-83E9-F873ECC589CB}"/>
              </a:ext>
            </a:extLst>
          </p:cNvPr>
          <p:cNvSpPr/>
          <p:nvPr/>
        </p:nvSpPr>
        <p:spPr>
          <a:xfrm>
            <a:off x="2498293" y="5437257"/>
            <a:ext cx="4147414" cy="707886"/>
          </a:xfrm>
          <a:prstGeom prst="rect">
            <a:avLst/>
          </a:prstGeom>
        </p:spPr>
        <p:txBody>
          <a:bodyPr wrap="square">
            <a:spAutoFit/>
          </a:bodyPr>
          <a:lstStyle/>
          <a:p>
            <a:pPr marL="0" indent="0" algn="ctr">
              <a:lnSpc>
                <a:spcPct val="100000"/>
              </a:lnSpc>
              <a:spcBef>
                <a:spcPts val="1200"/>
              </a:spcBef>
              <a:buFontTx/>
              <a:buNone/>
              <a:tabLst>
                <a:tab pos="7772400" algn="r"/>
              </a:tabLst>
              <a:defRPr/>
            </a:pPr>
            <a:r>
              <a:rPr lang="en-US" sz="2000" dirty="0">
                <a:solidFill>
                  <a:srgbClr val="0F406A"/>
                </a:solidFill>
              </a:rPr>
              <a:t>Their greatest need is your next greatest opportunity!</a:t>
            </a:r>
          </a:p>
        </p:txBody>
      </p:sp>
    </p:spTree>
    <p:extLst>
      <p:ext uri="{BB962C8B-B14F-4D97-AF65-F5344CB8AC3E}">
        <p14:creationId xmlns:p14="http://schemas.microsoft.com/office/powerpoint/2010/main" val="268462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4800" y="5791200"/>
            <a:ext cx="3962400" cy="902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FontTx/>
              <a:buChar char="•"/>
            </a:pPr>
            <a:endParaRPr lang="en-US" sz="1000" b="0">
              <a:solidFill>
                <a:prstClr val="black"/>
              </a:solidFill>
            </a:endParaRPr>
          </a:p>
        </p:txBody>
      </p:sp>
      <p:sp>
        <p:nvSpPr>
          <p:cNvPr id="26627" name="Rectangle 3"/>
          <p:cNvSpPr>
            <a:spLocks noGrp="1" noChangeArrowheads="1"/>
          </p:cNvSpPr>
          <p:nvPr>
            <p:ph type="body" idx="1"/>
          </p:nvPr>
        </p:nvSpPr>
        <p:spPr>
          <a:xfrm>
            <a:off x="193963" y="1764066"/>
            <a:ext cx="8645237" cy="4589050"/>
          </a:xfrm>
        </p:spPr>
        <p:txBody>
          <a:bodyPr>
            <a:noAutofit/>
          </a:bodyPr>
          <a:lstStyle/>
          <a:p>
            <a:pPr marL="0" indent="0">
              <a:lnSpc>
                <a:spcPct val="100000"/>
              </a:lnSpc>
              <a:spcBef>
                <a:spcPts val="1200"/>
              </a:spcBef>
              <a:buFontTx/>
              <a:buNone/>
              <a:tabLst>
                <a:tab pos="7772400" algn="r"/>
              </a:tabLst>
              <a:defRPr/>
            </a:pPr>
            <a:endParaRPr lang="en-US" sz="1300" dirty="0">
              <a:solidFill>
                <a:srgbClr val="56565A"/>
              </a:solidFill>
            </a:endParaRPr>
          </a:p>
          <a:p>
            <a:pPr marL="0" indent="0">
              <a:lnSpc>
                <a:spcPct val="100000"/>
              </a:lnSpc>
              <a:spcBef>
                <a:spcPts val="1200"/>
              </a:spcBef>
              <a:buFontTx/>
              <a:buNone/>
              <a:tabLst>
                <a:tab pos="7772400" algn="r"/>
              </a:tabLst>
              <a:defRPr/>
            </a:pPr>
            <a:endParaRPr lang="en-US" sz="1300" dirty="0">
              <a:solidFill>
                <a:srgbClr val="56565A"/>
              </a:solidFill>
            </a:endParaRPr>
          </a:p>
          <a:p>
            <a:pPr marL="0" indent="0">
              <a:lnSpc>
                <a:spcPct val="100000"/>
              </a:lnSpc>
              <a:spcBef>
                <a:spcPts val="1200"/>
              </a:spcBef>
              <a:buFontTx/>
              <a:buNone/>
              <a:tabLst>
                <a:tab pos="7772400" algn="r"/>
              </a:tabLst>
              <a:defRPr/>
            </a:pPr>
            <a:endParaRPr lang="en-US" sz="1300" dirty="0">
              <a:solidFill>
                <a:srgbClr val="56565A"/>
              </a:solidFill>
            </a:endParaRPr>
          </a:p>
          <a:p>
            <a:pPr lvl="1">
              <a:spcBef>
                <a:spcPts val="0"/>
              </a:spcBef>
              <a:buClr>
                <a:srgbClr val="56565A"/>
              </a:buClr>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What are they?</a:t>
            </a:r>
          </a:p>
          <a:p>
            <a:pPr marL="114300" indent="0">
              <a:spcBef>
                <a:spcPts val="0"/>
              </a:spcBef>
              <a:buClr>
                <a:srgbClr val="56565A"/>
              </a:buClr>
              <a:buNone/>
              <a:tabLst>
                <a:tab pos="7772400" algn="r"/>
              </a:tabLst>
              <a:defRPr/>
            </a:pPr>
            <a:r>
              <a:rPr lang="en-US" kern="1200" dirty="0">
                <a:solidFill>
                  <a:srgbClr val="56565A"/>
                </a:solidFill>
              </a:rPr>
              <a:t>		</a:t>
            </a:r>
          </a:p>
          <a:p>
            <a:pPr lvl="1">
              <a:spcBef>
                <a:spcPts val="0"/>
              </a:spcBef>
              <a:buClr>
                <a:srgbClr val="56565A"/>
              </a:buClr>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How many?</a:t>
            </a:r>
          </a:p>
          <a:p>
            <a:pPr marL="400050" indent="-285750">
              <a:spcBef>
                <a:spcPts val="0"/>
              </a:spcBef>
              <a:buClr>
                <a:srgbClr val="56565A"/>
              </a:buClr>
              <a:tabLst>
                <a:tab pos="7772400" algn="r"/>
              </a:tabLst>
              <a:defRPr/>
            </a:pPr>
            <a:endParaRPr lang="en-US" kern="1200" dirty="0">
              <a:solidFill>
                <a:srgbClr val="56565A"/>
              </a:solidFill>
              <a:latin typeface="Arial" panose="020B0604020202020204" pitchFamily="34" charset="0"/>
              <a:cs typeface="Arial" panose="020B0604020202020204" pitchFamily="34" charset="0"/>
            </a:endParaRPr>
          </a:p>
          <a:p>
            <a:pPr lvl="1">
              <a:spcBef>
                <a:spcPts val="0"/>
              </a:spcBef>
              <a:buClr>
                <a:srgbClr val="56565A"/>
              </a:buClr>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Each day, week, month (do the math)</a:t>
            </a:r>
          </a:p>
          <a:p>
            <a:pPr marL="400050" indent="-285750">
              <a:spcBef>
                <a:spcPts val="0"/>
              </a:spcBef>
              <a:buClr>
                <a:srgbClr val="56565A"/>
              </a:buClr>
              <a:tabLst>
                <a:tab pos="7772400" algn="r"/>
              </a:tabLst>
              <a:defRPr/>
            </a:pPr>
            <a:endParaRPr lang="en-US" kern="1200" dirty="0">
              <a:solidFill>
                <a:srgbClr val="56565A"/>
              </a:solidFill>
              <a:latin typeface="Arial" panose="020B0604020202020204" pitchFamily="34" charset="0"/>
              <a:cs typeface="Arial" panose="020B0604020202020204" pitchFamily="34" charset="0"/>
            </a:endParaRPr>
          </a:p>
          <a:p>
            <a:pPr lvl="1">
              <a:spcBef>
                <a:spcPts val="0"/>
              </a:spcBef>
              <a:buClr>
                <a:srgbClr val="56565A"/>
              </a:buClr>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What opportunities are you missing?</a:t>
            </a:r>
          </a:p>
          <a:p>
            <a:pPr marL="0" indent="0">
              <a:lnSpc>
                <a:spcPct val="100000"/>
              </a:lnSpc>
              <a:spcBef>
                <a:spcPts val="1200"/>
              </a:spcBef>
              <a:buFontTx/>
              <a:buNone/>
              <a:tabLst>
                <a:tab pos="7772400" algn="r"/>
              </a:tabLst>
              <a:defRPr/>
            </a:pPr>
            <a:endParaRPr lang="en-US" sz="2000" dirty="0"/>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r>
              <a:rPr lang="en-US" dirty="0">
                <a:solidFill>
                  <a:srgbClr val="0F406A"/>
                </a:solidFill>
              </a:rPr>
              <a:t>Moments Of Truth</a:t>
            </a:r>
          </a:p>
        </p:txBody>
      </p:sp>
      <p:pic>
        <p:nvPicPr>
          <p:cNvPr id="11" name="Picture 10">
            <a:extLst>
              <a:ext uri="{FF2B5EF4-FFF2-40B4-BE49-F238E27FC236}">
                <a16:creationId xmlns:a16="http://schemas.microsoft.com/office/drawing/2014/main" id="{55779859-1E60-4539-83F4-DAAB266101E3}"/>
              </a:ext>
            </a:extLst>
          </p:cNvPr>
          <p:cNvPicPr>
            <a:picLocks noChangeAspect="1"/>
          </p:cNvPicPr>
          <p:nvPr/>
        </p:nvPicPr>
        <p:blipFill>
          <a:blip r:embed="rId3"/>
          <a:stretch>
            <a:fillRect/>
          </a:stretch>
        </p:blipFill>
        <p:spPr>
          <a:xfrm>
            <a:off x="5256717" y="2751856"/>
            <a:ext cx="3267133" cy="1789915"/>
          </a:xfrm>
          <a:prstGeom prst="rect">
            <a:avLst/>
          </a:prstGeom>
          <a:effectLst>
            <a:softEdge rad="63500"/>
          </a:effectLst>
        </p:spPr>
      </p:pic>
    </p:spTree>
    <p:extLst>
      <p:ext uri="{BB962C8B-B14F-4D97-AF65-F5344CB8AC3E}">
        <p14:creationId xmlns:p14="http://schemas.microsoft.com/office/powerpoint/2010/main" val="288750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4800" y="5791200"/>
            <a:ext cx="3962400" cy="902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FontTx/>
              <a:buChar char="•"/>
            </a:pPr>
            <a:endParaRPr lang="en-US" sz="1000" b="0">
              <a:solidFill>
                <a:prstClr val="black"/>
              </a:solidFill>
            </a:endParaRPr>
          </a:p>
        </p:txBody>
      </p:sp>
      <p:sp>
        <p:nvSpPr>
          <p:cNvPr id="26627" name="Rectangle 3"/>
          <p:cNvSpPr>
            <a:spLocks noGrp="1" noChangeArrowheads="1"/>
          </p:cNvSpPr>
          <p:nvPr>
            <p:ph type="body" idx="1"/>
          </p:nvPr>
        </p:nvSpPr>
        <p:spPr>
          <a:xfrm>
            <a:off x="193963" y="1764066"/>
            <a:ext cx="8645237" cy="1001805"/>
          </a:xfrm>
        </p:spPr>
        <p:txBody>
          <a:bodyPr>
            <a:noAutofit/>
          </a:bodyPr>
          <a:lstStyle/>
          <a:p>
            <a:pPr marL="0" indent="0" algn="ctr">
              <a:lnSpc>
                <a:spcPct val="100000"/>
              </a:lnSpc>
              <a:spcBef>
                <a:spcPts val="1200"/>
              </a:spcBef>
              <a:buFontTx/>
              <a:buNone/>
              <a:tabLst>
                <a:tab pos="7772400" algn="r"/>
              </a:tabLst>
              <a:defRPr/>
            </a:pPr>
            <a:r>
              <a:rPr lang="en-US" sz="2800" b="1" kern="1200" dirty="0">
                <a:solidFill>
                  <a:srgbClr val="0F406A"/>
                </a:solidFill>
              </a:rPr>
              <a:t>A Case Study of Missed Opportunities</a:t>
            </a:r>
            <a:endParaRPr lang="en-US" sz="1300" dirty="0">
              <a:solidFill>
                <a:srgbClr val="56565A"/>
              </a:solidFill>
            </a:endParaRPr>
          </a:p>
          <a:p>
            <a:pPr marL="0" indent="0">
              <a:lnSpc>
                <a:spcPct val="100000"/>
              </a:lnSpc>
              <a:spcBef>
                <a:spcPts val="1200"/>
              </a:spcBef>
              <a:buFontTx/>
              <a:buNone/>
              <a:tabLst>
                <a:tab pos="7772400" algn="r"/>
              </a:tabLst>
              <a:defRPr/>
            </a:pPr>
            <a:endParaRPr lang="en-US" sz="1300" dirty="0">
              <a:solidFill>
                <a:srgbClr val="56565A"/>
              </a:solidFill>
            </a:endParaRPr>
          </a:p>
          <a:p>
            <a:pPr marL="0" indent="0">
              <a:lnSpc>
                <a:spcPct val="100000"/>
              </a:lnSpc>
              <a:spcBef>
                <a:spcPts val="1200"/>
              </a:spcBef>
              <a:buFontTx/>
              <a:buNone/>
              <a:tabLst>
                <a:tab pos="7772400" algn="r"/>
              </a:tabLst>
              <a:defRPr/>
            </a:pPr>
            <a:endParaRPr lang="en-US" sz="1300" dirty="0">
              <a:solidFill>
                <a:srgbClr val="56565A"/>
              </a:solidFill>
            </a:endParaRPr>
          </a:p>
          <a:p>
            <a:pPr marL="0" indent="0">
              <a:lnSpc>
                <a:spcPct val="100000"/>
              </a:lnSpc>
              <a:spcBef>
                <a:spcPts val="1200"/>
              </a:spcBef>
              <a:buFontTx/>
              <a:buNone/>
              <a:tabLst>
                <a:tab pos="7772400" algn="r"/>
              </a:tabLst>
              <a:defRPr/>
            </a:pPr>
            <a:endParaRPr lang="en-US" sz="2000" dirty="0"/>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r>
              <a:rPr lang="en-US" dirty="0">
                <a:solidFill>
                  <a:srgbClr val="0F406A"/>
                </a:solidFill>
              </a:rPr>
              <a:t>Case Study</a:t>
            </a:r>
          </a:p>
        </p:txBody>
      </p:sp>
      <p:pic>
        <p:nvPicPr>
          <p:cNvPr id="8" name="image14.png">
            <a:extLst>
              <a:ext uri="{FF2B5EF4-FFF2-40B4-BE49-F238E27FC236}">
                <a16:creationId xmlns:a16="http://schemas.microsoft.com/office/drawing/2014/main" id="{91ED503F-107D-4922-A400-50550901FA88}"/>
              </a:ext>
            </a:extLst>
          </p:cNvPr>
          <p:cNvPicPr>
            <a:picLocks noChangeAspect="1"/>
          </p:cNvPicPr>
          <p:nvPr/>
        </p:nvPicPr>
        <p:blipFill>
          <a:blip r:embed="rId3"/>
          <a:stretch>
            <a:fillRect/>
          </a:stretch>
        </p:blipFill>
        <p:spPr>
          <a:xfrm>
            <a:off x="1722620" y="3296872"/>
            <a:ext cx="2617757" cy="1947736"/>
          </a:xfrm>
          <a:prstGeom prst="rect">
            <a:avLst/>
          </a:prstGeom>
          <a:ln w="12700">
            <a:miter lim="400000"/>
          </a:ln>
          <a:effectLst>
            <a:outerShdw blurRad="190500" dist="457200" dir="11760000" rotWithShape="0">
              <a:srgbClr val="000000">
                <a:alpha val="46000"/>
              </a:srgbClr>
            </a:outerShdw>
          </a:effectLst>
        </p:spPr>
      </p:pic>
      <p:pic>
        <p:nvPicPr>
          <p:cNvPr id="9" name="image15.png">
            <a:extLst>
              <a:ext uri="{FF2B5EF4-FFF2-40B4-BE49-F238E27FC236}">
                <a16:creationId xmlns:a16="http://schemas.microsoft.com/office/drawing/2014/main" id="{6EFB5720-5188-40A3-93BE-622E1576768B}"/>
              </a:ext>
            </a:extLst>
          </p:cNvPr>
          <p:cNvPicPr>
            <a:picLocks noChangeAspect="1"/>
          </p:cNvPicPr>
          <p:nvPr/>
        </p:nvPicPr>
        <p:blipFill>
          <a:blip r:embed="rId4"/>
          <a:stretch>
            <a:fillRect/>
          </a:stretch>
        </p:blipFill>
        <p:spPr>
          <a:xfrm>
            <a:off x="5467785" y="2894340"/>
            <a:ext cx="1734784" cy="2752800"/>
          </a:xfrm>
          <a:prstGeom prst="rect">
            <a:avLst/>
          </a:prstGeom>
          <a:ln w="12700">
            <a:miter lim="400000"/>
          </a:ln>
          <a:effectLst>
            <a:outerShdw blurRad="190500" dist="635000" dir="11760000" rotWithShape="0">
              <a:srgbClr val="000000">
                <a:alpha val="46000"/>
              </a:srgbClr>
            </a:outerShdw>
          </a:effectLst>
        </p:spPr>
      </p:pic>
    </p:spTree>
    <p:extLst>
      <p:ext uri="{BB962C8B-B14F-4D97-AF65-F5344CB8AC3E}">
        <p14:creationId xmlns:p14="http://schemas.microsoft.com/office/powerpoint/2010/main" val="948819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4800" y="5791200"/>
            <a:ext cx="3962400" cy="902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FontTx/>
              <a:buChar char="•"/>
            </a:pPr>
            <a:endParaRPr lang="en-US" sz="1000" b="0">
              <a:solidFill>
                <a:prstClr val="black"/>
              </a:solidFill>
            </a:endParaRPr>
          </a:p>
        </p:txBody>
      </p:sp>
      <p:sp>
        <p:nvSpPr>
          <p:cNvPr id="26627" name="Rectangle 3"/>
          <p:cNvSpPr>
            <a:spLocks noGrp="1" noChangeArrowheads="1"/>
          </p:cNvSpPr>
          <p:nvPr>
            <p:ph type="body" idx="1"/>
          </p:nvPr>
        </p:nvSpPr>
        <p:spPr>
          <a:xfrm>
            <a:off x="193963" y="1764066"/>
            <a:ext cx="8645237" cy="4589050"/>
          </a:xfrm>
        </p:spPr>
        <p:txBody>
          <a:bodyPr>
            <a:noAutofit/>
          </a:bodyPr>
          <a:lstStyle/>
          <a:p>
            <a:pPr marL="0" indent="0" algn="ctr">
              <a:lnSpc>
                <a:spcPct val="100000"/>
              </a:lnSpc>
              <a:spcBef>
                <a:spcPts val="1200"/>
              </a:spcBef>
              <a:buFontTx/>
              <a:buNone/>
              <a:tabLst>
                <a:tab pos="7772400" algn="r"/>
              </a:tabLst>
              <a:defRPr/>
            </a:pPr>
            <a:r>
              <a:rPr lang="en-US" sz="2800" b="1" kern="1200" dirty="0">
                <a:solidFill>
                  <a:srgbClr val="0F406A"/>
                </a:solidFill>
              </a:rPr>
              <a:t>Things change!</a:t>
            </a:r>
            <a:endParaRPr lang="en-US" sz="1300" dirty="0">
              <a:solidFill>
                <a:srgbClr val="56565A"/>
              </a:solidFill>
            </a:endParaRPr>
          </a:p>
          <a:p>
            <a:pPr marL="0" indent="0">
              <a:lnSpc>
                <a:spcPct val="100000"/>
              </a:lnSpc>
              <a:spcBef>
                <a:spcPts val="1200"/>
              </a:spcBef>
              <a:buFontTx/>
              <a:buNone/>
              <a:tabLst>
                <a:tab pos="7772400" algn="r"/>
              </a:tabLst>
              <a:defRPr/>
            </a:pPr>
            <a:endParaRPr lang="en-US" sz="1300" dirty="0">
              <a:solidFill>
                <a:srgbClr val="56565A"/>
              </a:solidFill>
            </a:endParaRPr>
          </a:p>
          <a:p>
            <a:pPr marL="0" indent="0">
              <a:lnSpc>
                <a:spcPct val="100000"/>
              </a:lnSpc>
              <a:spcBef>
                <a:spcPts val="1200"/>
              </a:spcBef>
              <a:buFontTx/>
              <a:buNone/>
              <a:tabLst>
                <a:tab pos="7772400" algn="r"/>
              </a:tabLst>
              <a:defRPr/>
            </a:pPr>
            <a:endParaRPr lang="en-US" sz="1300" dirty="0">
              <a:solidFill>
                <a:srgbClr val="56565A"/>
              </a:solidFill>
            </a:endParaRPr>
          </a:p>
          <a:p>
            <a:pPr marL="0" indent="0">
              <a:lnSpc>
                <a:spcPct val="100000"/>
              </a:lnSpc>
              <a:spcBef>
                <a:spcPts val="1200"/>
              </a:spcBef>
              <a:buFontTx/>
              <a:buNone/>
              <a:tabLst>
                <a:tab pos="7772400" algn="r"/>
              </a:tabLst>
              <a:defRPr/>
            </a:pPr>
            <a:endParaRPr lang="en-US" sz="2000" dirty="0"/>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r>
              <a:rPr lang="en-US" dirty="0">
                <a:solidFill>
                  <a:srgbClr val="0F406A"/>
                </a:solidFill>
              </a:rPr>
              <a:t>Lesson #1</a:t>
            </a:r>
          </a:p>
        </p:txBody>
      </p:sp>
      <p:pic>
        <p:nvPicPr>
          <p:cNvPr id="8" name="image16.png">
            <a:extLst>
              <a:ext uri="{FF2B5EF4-FFF2-40B4-BE49-F238E27FC236}">
                <a16:creationId xmlns:a16="http://schemas.microsoft.com/office/drawing/2014/main" id="{68167C2D-9FC5-4AD3-8701-7B22F48A887F}"/>
              </a:ext>
            </a:extLst>
          </p:cNvPr>
          <p:cNvPicPr>
            <a:picLocks noChangeAspect="1"/>
          </p:cNvPicPr>
          <p:nvPr/>
        </p:nvPicPr>
        <p:blipFill>
          <a:blip r:embed="rId3"/>
          <a:stretch>
            <a:fillRect/>
          </a:stretch>
        </p:blipFill>
        <p:spPr>
          <a:xfrm>
            <a:off x="3216069" y="2673825"/>
            <a:ext cx="2711861" cy="3719810"/>
          </a:xfrm>
          <a:prstGeom prst="rect">
            <a:avLst/>
          </a:prstGeom>
          <a:ln w="12700">
            <a:miter lim="400000"/>
          </a:ln>
        </p:spPr>
      </p:pic>
    </p:spTree>
    <p:extLst>
      <p:ext uri="{BB962C8B-B14F-4D97-AF65-F5344CB8AC3E}">
        <p14:creationId xmlns:p14="http://schemas.microsoft.com/office/powerpoint/2010/main" val="3825098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4800" y="5791200"/>
            <a:ext cx="3962400" cy="902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FontTx/>
              <a:buChar char="•"/>
            </a:pPr>
            <a:endParaRPr lang="en-US" sz="1000" b="0">
              <a:solidFill>
                <a:prstClr val="black"/>
              </a:solidFill>
            </a:endParaRPr>
          </a:p>
        </p:txBody>
      </p:sp>
      <p:sp>
        <p:nvSpPr>
          <p:cNvPr id="26627" name="Rectangle 3"/>
          <p:cNvSpPr>
            <a:spLocks noGrp="1" noChangeArrowheads="1"/>
          </p:cNvSpPr>
          <p:nvPr>
            <p:ph type="body" idx="1"/>
          </p:nvPr>
        </p:nvSpPr>
        <p:spPr>
          <a:xfrm>
            <a:off x="193963" y="1764066"/>
            <a:ext cx="8645237" cy="4589050"/>
          </a:xfrm>
        </p:spPr>
        <p:txBody>
          <a:bodyPr>
            <a:noAutofit/>
          </a:bodyPr>
          <a:lstStyle/>
          <a:p>
            <a:pPr marL="0" indent="0" algn="ctr">
              <a:lnSpc>
                <a:spcPct val="100000"/>
              </a:lnSpc>
              <a:spcBef>
                <a:spcPts val="1200"/>
              </a:spcBef>
              <a:buFontTx/>
              <a:buNone/>
              <a:tabLst>
                <a:tab pos="7772400" algn="r"/>
              </a:tabLst>
              <a:defRPr/>
            </a:pPr>
            <a:r>
              <a:rPr lang="en-US" sz="2800" b="1" kern="1200" dirty="0">
                <a:solidFill>
                  <a:srgbClr val="0F406A"/>
                </a:solidFill>
              </a:rPr>
              <a:t>The impact of the coins in the cushions!</a:t>
            </a:r>
            <a:endParaRPr lang="en-US" sz="1300" dirty="0">
              <a:solidFill>
                <a:srgbClr val="56565A"/>
              </a:solidFill>
            </a:endParaRPr>
          </a:p>
          <a:p>
            <a:pPr marL="0" indent="0">
              <a:lnSpc>
                <a:spcPct val="100000"/>
              </a:lnSpc>
              <a:spcBef>
                <a:spcPts val="1200"/>
              </a:spcBef>
              <a:buFontTx/>
              <a:buNone/>
              <a:tabLst>
                <a:tab pos="7772400" algn="r"/>
              </a:tabLst>
              <a:defRPr/>
            </a:pPr>
            <a:endParaRPr lang="en-US" sz="1300" dirty="0">
              <a:solidFill>
                <a:srgbClr val="56565A"/>
              </a:solidFill>
            </a:endParaRPr>
          </a:p>
          <a:p>
            <a:pPr marL="0" indent="0">
              <a:lnSpc>
                <a:spcPct val="100000"/>
              </a:lnSpc>
              <a:spcBef>
                <a:spcPts val="1200"/>
              </a:spcBef>
              <a:buFontTx/>
              <a:buNone/>
              <a:tabLst>
                <a:tab pos="7772400" algn="r"/>
              </a:tabLst>
              <a:defRPr/>
            </a:pPr>
            <a:endParaRPr lang="en-US" sz="1300" dirty="0">
              <a:solidFill>
                <a:srgbClr val="56565A"/>
              </a:solidFill>
            </a:endParaRPr>
          </a:p>
          <a:p>
            <a:pPr marL="0" indent="0">
              <a:lnSpc>
                <a:spcPct val="100000"/>
              </a:lnSpc>
              <a:spcBef>
                <a:spcPts val="1200"/>
              </a:spcBef>
              <a:buFontTx/>
              <a:buNone/>
              <a:tabLst>
                <a:tab pos="7772400" algn="r"/>
              </a:tabLst>
              <a:defRPr/>
            </a:pPr>
            <a:endParaRPr lang="en-US" sz="2000" dirty="0"/>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r>
              <a:rPr lang="en-US" dirty="0">
                <a:solidFill>
                  <a:srgbClr val="0F406A"/>
                </a:solidFill>
              </a:rPr>
              <a:t>Lesson #2</a:t>
            </a:r>
          </a:p>
        </p:txBody>
      </p:sp>
      <p:pic>
        <p:nvPicPr>
          <p:cNvPr id="9" name="image11.jpeg">
            <a:extLst>
              <a:ext uri="{FF2B5EF4-FFF2-40B4-BE49-F238E27FC236}">
                <a16:creationId xmlns:a16="http://schemas.microsoft.com/office/drawing/2014/main" id="{90E9098F-91BE-46CB-B723-BC2CA4B46C99}"/>
              </a:ext>
            </a:extLst>
          </p:cNvPr>
          <p:cNvPicPr>
            <a:picLocks noChangeAspect="1"/>
          </p:cNvPicPr>
          <p:nvPr/>
        </p:nvPicPr>
        <p:blipFill>
          <a:blip r:embed="rId3"/>
          <a:stretch>
            <a:fillRect/>
          </a:stretch>
        </p:blipFill>
        <p:spPr>
          <a:xfrm>
            <a:off x="2793683" y="2772871"/>
            <a:ext cx="3556634" cy="3469637"/>
          </a:xfrm>
          <a:prstGeom prst="rect">
            <a:avLst/>
          </a:prstGeom>
          <a:ln w="12700">
            <a:miter lim="400000"/>
          </a:ln>
        </p:spPr>
      </p:pic>
    </p:spTree>
    <p:extLst>
      <p:ext uri="{BB962C8B-B14F-4D97-AF65-F5344CB8AC3E}">
        <p14:creationId xmlns:p14="http://schemas.microsoft.com/office/powerpoint/2010/main" val="3446641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4800" y="5791200"/>
            <a:ext cx="3962400" cy="902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FontTx/>
              <a:buChar char="•"/>
            </a:pPr>
            <a:endParaRPr lang="en-US" sz="1000" b="0">
              <a:solidFill>
                <a:prstClr val="black"/>
              </a:solidFill>
            </a:endParaRPr>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r>
              <a:rPr lang="en-US" dirty="0">
                <a:solidFill>
                  <a:srgbClr val="0F406A"/>
                </a:solidFill>
              </a:rPr>
              <a:t>Best Practice Idea</a:t>
            </a:r>
          </a:p>
        </p:txBody>
      </p:sp>
      <p:pic>
        <p:nvPicPr>
          <p:cNvPr id="8" name="image19.png">
            <a:extLst>
              <a:ext uri="{FF2B5EF4-FFF2-40B4-BE49-F238E27FC236}">
                <a16:creationId xmlns:a16="http://schemas.microsoft.com/office/drawing/2014/main" id="{116A28DC-4F8C-4BFB-838D-AD8E1A1EC213}"/>
              </a:ext>
            </a:extLst>
          </p:cNvPr>
          <p:cNvPicPr>
            <a:picLocks noChangeAspect="1"/>
          </p:cNvPicPr>
          <p:nvPr/>
        </p:nvPicPr>
        <p:blipFill>
          <a:blip r:embed="rId3"/>
          <a:stretch>
            <a:fillRect/>
          </a:stretch>
        </p:blipFill>
        <p:spPr>
          <a:xfrm>
            <a:off x="712482" y="1696334"/>
            <a:ext cx="3300298" cy="4800433"/>
          </a:xfrm>
          <a:prstGeom prst="rect">
            <a:avLst/>
          </a:prstGeom>
          <a:ln w="12700">
            <a:miter lim="400000"/>
          </a:ln>
        </p:spPr>
      </p:pic>
      <p:pic>
        <p:nvPicPr>
          <p:cNvPr id="10" name="image15.png">
            <a:extLst>
              <a:ext uri="{FF2B5EF4-FFF2-40B4-BE49-F238E27FC236}">
                <a16:creationId xmlns:a16="http://schemas.microsoft.com/office/drawing/2014/main" id="{1547D1A3-F9C1-4454-922D-4DF136B4D513}"/>
              </a:ext>
            </a:extLst>
          </p:cNvPr>
          <p:cNvPicPr>
            <a:picLocks noChangeAspect="1"/>
          </p:cNvPicPr>
          <p:nvPr/>
        </p:nvPicPr>
        <p:blipFill>
          <a:blip r:embed="rId4"/>
          <a:stretch>
            <a:fillRect/>
          </a:stretch>
        </p:blipFill>
        <p:spPr>
          <a:xfrm>
            <a:off x="6796461" y="1828800"/>
            <a:ext cx="1864675" cy="2958918"/>
          </a:xfrm>
          <a:prstGeom prst="rect">
            <a:avLst/>
          </a:prstGeom>
          <a:ln w="12700">
            <a:miter lim="400000"/>
          </a:ln>
          <a:effectLst>
            <a:outerShdw blurRad="190500" dist="635000" dir="11760000" rotWithShape="0">
              <a:srgbClr val="000000">
                <a:alpha val="46000"/>
              </a:srgbClr>
            </a:outerShdw>
          </a:effectLst>
        </p:spPr>
      </p:pic>
      <p:pic>
        <p:nvPicPr>
          <p:cNvPr id="11" name="image14.png">
            <a:extLst>
              <a:ext uri="{FF2B5EF4-FFF2-40B4-BE49-F238E27FC236}">
                <a16:creationId xmlns:a16="http://schemas.microsoft.com/office/drawing/2014/main" id="{CDC64DA9-C2AB-46AB-9BE6-D06FF95759C7}"/>
              </a:ext>
            </a:extLst>
          </p:cNvPr>
          <p:cNvPicPr>
            <a:picLocks noChangeAspect="1"/>
          </p:cNvPicPr>
          <p:nvPr/>
        </p:nvPicPr>
        <p:blipFill>
          <a:blip r:embed="rId5"/>
          <a:stretch>
            <a:fillRect/>
          </a:stretch>
        </p:blipFill>
        <p:spPr>
          <a:xfrm>
            <a:off x="3515988" y="3839332"/>
            <a:ext cx="3062022" cy="2278291"/>
          </a:xfrm>
          <a:prstGeom prst="rect">
            <a:avLst/>
          </a:prstGeom>
          <a:ln w="12700">
            <a:miter lim="400000"/>
          </a:ln>
          <a:effectLst>
            <a:outerShdw blurRad="190500" dist="457200" dir="11760000" rotWithShape="0">
              <a:srgbClr val="000000">
                <a:alpha val="46000"/>
              </a:srgbClr>
            </a:outerShdw>
          </a:effectLst>
        </p:spPr>
      </p:pic>
    </p:spTree>
    <p:extLst>
      <p:ext uri="{BB962C8B-B14F-4D97-AF65-F5344CB8AC3E}">
        <p14:creationId xmlns:p14="http://schemas.microsoft.com/office/powerpoint/2010/main" val="1587483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r>
              <a:rPr lang="en-US" dirty="0">
                <a:solidFill>
                  <a:srgbClr val="0F406A"/>
                </a:solidFill>
              </a:rPr>
              <a:t>Setting Up The SWOT</a:t>
            </a:r>
          </a:p>
        </p:txBody>
      </p:sp>
      <p:sp>
        <p:nvSpPr>
          <p:cNvPr id="4" name="TextBox 3">
            <a:extLst>
              <a:ext uri="{FF2B5EF4-FFF2-40B4-BE49-F238E27FC236}">
                <a16:creationId xmlns:a16="http://schemas.microsoft.com/office/drawing/2014/main" id="{39777680-82DF-40BB-9270-BD41E6C792A0}"/>
              </a:ext>
            </a:extLst>
          </p:cNvPr>
          <p:cNvSpPr txBox="1"/>
          <p:nvPr/>
        </p:nvSpPr>
        <p:spPr>
          <a:xfrm>
            <a:off x="513878" y="2146195"/>
            <a:ext cx="8116244" cy="2800767"/>
          </a:xfrm>
          <a:prstGeom prst="rect">
            <a:avLst/>
          </a:prstGeom>
          <a:noFill/>
        </p:spPr>
        <p:txBody>
          <a:bodyPr wrap="square" rtlCol="0">
            <a:spAutoFit/>
          </a:bodyPr>
          <a:lstStyle/>
          <a:p>
            <a:pPr marL="0" indent="0">
              <a:buNone/>
              <a:defRPr sz="1800">
                <a:uFillTx/>
                <a:latin typeface="Calibri"/>
                <a:ea typeface="Calibri"/>
                <a:cs typeface="Calibri"/>
                <a:sym typeface="Calibri"/>
              </a:defRPr>
            </a:pPr>
            <a:r>
              <a:rPr lang="en-US" sz="1800" b="0" dirty="0">
                <a:solidFill>
                  <a:srgbClr val="56565A"/>
                </a:solidFill>
                <a:latin typeface="Arial" panose="020B0604020202020204" pitchFamily="34" charset="0"/>
                <a:cs typeface="Arial" panose="020B0604020202020204" pitchFamily="34" charset="0"/>
              </a:rPr>
              <a:t>As your commercial banker, I want to thank you for giving me the opportunity to work with you.  Your business and the trust you place in myself and our institution is greatly appreciated.  I’d also like to set up a time when I could come out and visit with you about your business so I can find out more about what I can do to partner with you to continue to add value and assist you with accomplishing your goals and objectives. </a:t>
            </a:r>
          </a:p>
          <a:p>
            <a:pPr marL="0" indent="0">
              <a:buNone/>
              <a:defRPr sz="1800">
                <a:uFillTx/>
                <a:latin typeface="Calibri"/>
                <a:ea typeface="Calibri"/>
                <a:cs typeface="Calibri"/>
                <a:sym typeface="Calibri"/>
              </a:defRPr>
            </a:pPr>
            <a:endParaRPr lang="en-US" sz="1800" b="0" dirty="0">
              <a:solidFill>
                <a:srgbClr val="56565A"/>
              </a:solidFill>
              <a:latin typeface="Arial" panose="020B0604020202020204" pitchFamily="34" charset="0"/>
              <a:cs typeface="Arial" panose="020B0604020202020204" pitchFamily="34" charset="0"/>
            </a:endParaRPr>
          </a:p>
          <a:p>
            <a:pPr marL="0" indent="0">
              <a:buNone/>
              <a:defRPr sz="1800">
                <a:uFillTx/>
                <a:latin typeface="Calibri"/>
                <a:ea typeface="Calibri"/>
                <a:cs typeface="Calibri"/>
                <a:sym typeface="Calibri"/>
              </a:defRPr>
            </a:pPr>
            <a:r>
              <a:rPr lang="en-US" sz="1800" b="0" dirty="0">
                <a:solidFill>
                  <a:srgbClr val="56565A"/>
                </a:solidFill>
                <a:latin typeface="Arial" panose="020B0604020202020204" pitchFamily="34" charset="0"/>
                <a:cs typeface="Arial" panose="020B0604020202020204" pitchFamily="34" charset="0"/>
              </a:rPr>
              <a:t>Thanks again for your time and consideration and for the opportunity to continue to work with you.</a:t>
            </a:r>
          </a:p>
          <a:p>
            <a:endParaRPr lang="en-US" dirty="0"/>
          </a:p>
        </p:txBody>
      </p:sp>
    </p:spTree>
    <p:extLst>
      <p:ext uri="{BB962C8B-B14F-4D97-AF65-F5344CB8AC3E}">
        <p14:creationId xmlns:p14="http://schemas.microsoft.com/office/powerpoint/2010/main" val="1044576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4800" y="5791200"/>
            <a:ext cx="3962400" cy="902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FontTx/>
              <a:buChar char="•"/>
            </a:pPr>
            <a:endParaRPr lang="en-US" sz="1000" b="0">
              <a:solidFill>
                <a:prstClr val="black"/>
              </a:solidFill>
            </a:endParaRPr>
          </a:p>
        </p:txBody>
      </p:sp>
      <p:sp>
        <p:nvSpPr>
          <p:cNvPr id="26627" name="Rectangle 3"/>
          <p:cNvSpPr>
            <a:spLocks noGrp="1" noChangeArrowheads="1"/>
          </p:cNvSpPr>
          <p:nvPr>
            <p:ph type="body" idx="1"/>
          </p:nvPr>
        </p:nvSpPr>
        <p:spPr>
          <a:xfrm>
            <a:off x="193963" y="3355318"/>
            <a:ext cx="8645237" cy="2997797"/>
          </a:xfrm>
        </p:spPr>
        <p:txBody>
          <a:bodyPr>
            <a:noAutofit/>
          </a:bodyPr>
          <a:lstStyle/>
          <a:p>
            <a:pPr marL="0" indent="0">
              <a:lnSpc>
                <a:spcPct val="100000"/>
              </a:lnSpc>
              <a:spcBef>
                <a:spcPts val="1200"/>
              </a:spcBef>
              <a:buFontTx/>
              <a:buNone/>
              <a:tabLst>
                <a:tab pos="7772400" algn="r"/>
              </a:tabLst>
              <a:defRPr/>
            </a:pPr>
            <a:endParaRPr lang="en-US" sz="1300" dirty="0">
              <a:solidFill>
                <a:srgbClr val="56565A"/>
              </a:solidFill>
            </a:endParaRPr>
          </a:p>
          <a:p>
            <a:pPr marL="0" indent="0">
              <a:lnSpc>
                <a:spcPct val="100000"/>
              </a:lnSpc>
              <a:spcBef>
                <a:spcPts val="1200"/>
              </a:spcBef>
              <a:buFontTx/>
              <a:buNone/>
              <a:tabLst>
                <a:tab pos="7772400" algn="r"/>
              </a:tabLst>
              <a:defRPr/>
            </a:pPr>
            <a:endParaRPr lang="en-US" sz="1300" dirty="0">
              <a:solidFill>
                <a:srgbClr val="56565A"/>
              </a:solidFill>
            </a:endParaRPr>
          </a:p>
          <a:p>
            <a:pPr lvl="1">
              <a:spcBef>
                <a:spcPts val="0"/>
              </a:spcBef>
              <a:buClr>
                <a:srgbClr val="56565A"/>
              </a:buClr>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What do you do really well?</a:t>
            </a:r>
          </a:p>
          <a:p>
            <a:pPr marL="114300" indent="0">
              <a:spcBef>
                <a:spcPts val="0"/>
              </a:spcBef>
              <a:buClr>
                <a:srgbClr val="56565A"/>
              </a:buClr>
              <a:buNone/>
              <a:tabLst>
                <a:tab pos="7772400" algn="r"/>
              </a:tabLst>
              <a:defRPr/>
            </a:pPr>
            <a:r>
              <a:rPr lang="en-US" kern="1200" dirty="0">
                <a:solidFill>
                  <a:srgbClr val="56565A"/>
                </a:solidFill>
              </a:rPr>
              <a:t>		</a:t>
            </a:r>
          </a:p>
          <a:p>
            <a:pPr lvl="1">
              <a:spcBef>
                <a:spcPts val="0"/>
              </a:spcBef>
              <a:buClr>
                <a:srgbClr val="56565A"/>
              </a:buClr>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What are your inefficiencies &amp; bottlenecks?</a:t>
            </a:r>
          </a:p>
          <a:p>
            <a:pPr marL="400050" indent="-285750">
              <a:spcBef>
                <a:spcPts val="0"/>
              </a:spcBef>
              <a:buClr>
                <a:srgbClr val="56565A"/>
              </a:buClr>
              <a:tabLst>
                <a:tab pos="7772400" algn="r"/>
              </a:tabLst>
              <a:defRPr/>
            </a:pPr>
            <a:endParaRPr lang="en-US" kern="1200" dirty="0">
              <a:solidFill>
                <a:srgbClr val="56565A"/>
              </a:solidFill>
              <a:latin typeface="Arial" panose="020B0604020202020204" pitchFamily="34" charset="0"/>
              <a:cs typeface="Arial" panose="020B0604020202020204" pitchFamily="34" charset="0"/>
            </a:endParaRPr>
          </a:p>
          <a:p>
            <a:pPr lvl="1">
              <a:spcBef>
                <a:spcPts val="0"/>
              </a:spcBef>
              <a:buClr>
                <a:srgbClr val="56565A"/>
              </a:buClr>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What opportunities are you working on?</a:t>
            </a:r>
          </a:p>
          <a:p>
            <a:pPr marL="400050" indent="-285750">
              <a:spcBef>
                <a:spcPts val="0"/>
              </a:spcBef>
              <a:buClr>
                <a:srgbClr val="56565A"/>
              </a:buClr>
              <a:tabLst>
                <a:tab pos="7772400" algn="r"/>
              </a:tabLst>
              <a:defRPr/>
            </a:pPr>
            <a:endParaRPr lang="en-US" kern="1200" dirty="0">
              <a:solidFill>
                <a:srgbClr val="56565A"/>
              </a:solidFill>
              <a:latin typeface="Arial" panose="020B0604020202020204" pitchFamily="34" charset="0"/>
              <a:cs typeface="Arial" panose="020B0604020202020204" pitchFamily="34" charset="0"/>
            </a:endParaRPr>
          </a:p>
          <a:p>
            <a:pPr lvl="1">
              <a:spcBef>
                <a:spcPts val="0"/>
              </a:spcBef>
              <a:buClr>
                <a:srgbClr val="56565A"/>
              </a:buClr>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What are your major concerns?</a:t>
            </a:r>
          </a:p>
          <a:p>
            <a:pPr marL="0" indent="0">
              <a:lnSpc>
                <a:spcPct val="100000"/>
              </a:lnSpc>
              <a:spcBef>
                <a:spcPts val="1200"/>
              </a:spcBef>
              <a:buFontTx/>
              <a:buNone/>
              <a:tabLst>
                <a:tab pos="7772400" algn="r"/>
              </a:tabLst>
              <a:defRPr/>
            </a:pPr>
            <a:endParaRPr lang="en-US" sz="2000" dirty="0"/>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826315"/>
            <a:ext cx="6788150" cy="723900"/>
          </a:xfrm>
        </p:spPr>
        <p:txBody>
          <a:bodyPr/>
          <a:lstStyle/>
          <a:p>
            <a:r>
              <a:rPr lang="en-US" dirty="0">
                <a:solidFill>
                  <a:srgbClr val="0F406A"/>
                </a:solidFill>
              </a:rPr>
              <a:t>Conducting the SWOT</a:t>
            </a:r>
          </a:p>
        </p:txBody>
      </p:sp>
      <p:pic>
        <p:nvPicPr>
          <p:cNvPr id="8" name="Picture 7">
            <a:extLst>
              <a:ext uri="{FF2B5EF4-FFF2-40B4-BE49-F238E27FC236}">
                <a16:creationId xmlns:a16="http://schemas.microsoft.com/office/drawing/2014/main" id="{34265D8F-EC74-4F9C-80CE-666277698405}"/>
              </a:ext>
            </a:extLst>
          </p:cNvPr>
          <p:cNvPicPr>
            <a:picLocks noChangeAspect="1"/>
          </p:cNvPicPr>
          <p:nvPr/>
        </p:nvPicPr>
        <p:blipFill>
          <a:blip r:embed="rId3"/>
          <a:stretch>
            <a:fillRect/>
          </a:stretch>
        </p:blipFill>
        <p:spPr>
          <a:xfrm>
            <a:off x="2075721" y="2053590"/>
            <a:ext cx="2350131" cy="13446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Picture 8">
            <a:extLst>
              <a:ext uri="{FF2B5EF4-FFF2-40B4-BE49-F238E27FC236}">
                <a16:creationId xmlns:a16="http://schemas.microsoft.com/office/drawing/2014/main" id="{879FBE14-774C-42C5-8420-DFCBD0FDEC2F}"/>
              </a:ext>
            </a:extLst>
          </p:cNvPr>
          <p:cNvPicPr>
            <a:picLocks noChangeAspect="1"/>
          </p:cNvPicPr>
          <p:nvPr/>
        </p:nvPicPr>
        <p:blipFill>
          <a:blip r:embed="rId4"/>
          <a:stretch>
            <a:fillRect/>
          </a:stretch>
        </p:blipFill>
        <p:spPr>
          <a:xfrm>
            <a:off x="4880505" y="1770691"/>
            <a:ext cx="1757255" cy="1757255"/>
          </a:xfrm>
          <a:prstGeom prst="rect">
            <a:avLst/>
          </a:prstGeom>
        </p:spPr>
      </p:pic>
    </p:spTree>
    <p:extLst>
      <p:ext uri="{BB962C8B-B14F-4D97-AF65-F5344CB8AC3E}">
        <p14:creationId xmlns:p14="http://schemas.microsoft.com/office/powerpoint/2010/main" val="3098189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93963" y="1764066"/>
            <a:ext cx="8645237" cy="4589050"/>
          </a:xfrm>
        </p:spPr>
        <p:txBody>
          <a:bodyPr>
            <a:noAutofit/>
          </a:bodyPr>
          <a:lstStyle/>
          <a:p>
            <a:pPr marL="0" indent="0" algn="ctr">
              <a:lnSpc>
                <a:spcPct val="100000"/>
              </a:lnSpc>
              <a:spcBef>
                <a:spcPts val="1200"/>
              </a:spcBef>
              <a:buFontTx/>
              <a:buNone/>
              <a:tabLst>
                <a:tab pos="7772400" algn="r"/>
              </a:tabLst>
              <a:defRPr/>
            </a:pPr>
            <a:r>
              <a:rPr lang="en-US" sz="2800" b="1" kern="1200" dirty="0">
                <a:solidFill>
                  <a:srgbClr val="0F406A"/>
                </a:solidFill>
              </a:rPr>
              <a:t>The 4 Way Lunch</a:t>
            </a:r>
            <a:endParaRPr lang="en-US" sz="1300" dirty="0">
              <a:solidFill>
                <a:srgbClr val="56565A"/>
              </a:solidFill>
            </a:endParaRPr>
          </a:p>
          <a:p>
            <a:pPr marL="400050" lvl="1" indent="0">
              <a:spcBef>
                <a:spcPts val="1200"/>
              </a:spcBef>
              <a:buNone/>
              <a:tabLst>
                <a:tab pos="7772400" algn="r"/>
              </a:tabLst>
              <a:defRPr/>
            </a:pPr>
            <a:endParaRPr lang="en-US" sz="1300" dirty="0">
              <a:solidFill>
                <a:srgbClr val="56565A"/>
              </a:solidFill>
            </a:endParaRPr>
          </a:p>
          <a:p>
            <a:pPr marL="400050" lvl="1" indent="0">
              <a:spcBef>
                <a:spcPts val="1200"/>
              </a:spcBef>
              <a:buNone/>
              <a:tabLst>
                <a:tab pos="7772400" algn="r"/>
              </a:tabLst>
              <a:defRPr/>
            </a:pPr>
            <a:endParaRPr lang="en-US" sz="1300" dirty="0">
              <a:solidFill>
                <a:srgbClr val="56565A"/>
              </a:solidFill>
            </a:endParaRPr>
          </a:p>
          <a:p>
            <a:pPr lvl="3" indent="-285750">
              <a:spcBef>
                <a:spcPts val="1200"/>
              </a:spcBef>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Focus on A clients</a:t>
            </a:r>
            <a:endParaRPr lang="en-US" kern="1200" dirty="0">
              <a:solidFill>
                <a:srgbClr val="56565A"/>
              </a:solidFill>
            </a:endParaRPr>
          </a:p>
          <a:p>
            <a:pPr lvl="3" indent="-285750">
              <a:spcBef>
                <a:spcPts val="1200"/>
              </a:spcBef>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Identify compatibilities </a:t>
            </a:r>
          </a:p>
          <a:p>
            <a:pPr lvl="3" indent="-285750">
              <a:spcBef>
                <a:spcPts val="1200"/>
              </a:spcBef>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Be intentional</a:t>
            </a:r>
            <a:endParaRPr lang="en-US" dirty="0">
              <a:latin typeface="Arial" panose="020B0604020202020204" pitchFamily="34" charset="0"/>
              <a:cs typeface="Arial" panose="020B0604020202020204" pitchFamily="34" charset="0"/>
            </a:endParaRPr>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r>
              <a:rPr lang="en-US" dirty="0">
                <a:solidFill>
                  <a:srgbClr val="0F406A"/>
                </a:solidFill>
              </a:rPr>
              <a:t>Networking Idea</a:t>
            </a:r>
          </a:p>
        </p:txBody>
      </p:sp>
      <p:pic>
        <p:nvPicPr>
          <p:cNvPr id="5" name="Picture 4">
            <a:extLst>
              <a:ext uri="{FF2B5EF4-FFF2-40B4-BE49-F238E27FC236}">
                <a16:creationId xmlns:a16="http://schemas.microsoft.com/office/drawing/2014/main" id="{B67ED679-CE8D-4CD7-9EE8-177898602738}"/>
              </a:ext>
            </a:extLst>
          </p:cNvPr>
          <p:cNvPicPr>
            <a:picLocks noChangeAspect="1"/>
          </p:cNvPicPr>
          <p:nvPr/>
        </p:nvPicPr>
        <p:blipFill>
          <a:blip r:embed="rId3"/>
          <a:stretch>
            <a:fillRect/>
          </a:stretch>
        </p:blipFill>
        <p:spPr>
          <a:xfrm>
            <a:off x="4572000" y="2702268"/>
            <a:ext cx="3689618" cy="2014726"/>
          </a:xfrm>
          <a:prstGeom prst="rect">
            <a:avLst/>
          </a:prstGeom>
        </p:spPr>
      </p:pic>
    </p:spTree>
    <p:extLst>
      <p:ext uri="{BB962C8B-B14F-4D97-AF65-F5344CB8AC3E}">
        <p14:creationId xmlns:p14="http://schemas.microsoft.com/office/powerpoint/2010/main" val="2614000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r>
              <a:rPr lang="en-US" dirty="0">
                <a:solidFill>
                  <a:srgbClr val="0F406A"/>
                </a:solidFill>
              </a:rPr>
              <a:t>Developing Your Plan</a:t>
            </a:r>
          </a:p>
        </p:txBody>
      </p:sp>
      <p:sp>
        <p:nvSpPr>
          <p:cNvPr id="4" name="Rectangle 3">
            <a:extLst>
              <a:ext uri="{FF2B5EF4-FFF2-40B4-BE49-F238E27FC236}">
                <a16:creationId xmlns:a16="http://schemas.microsoft.com/office/drawing/2014/main" id="{68F52DAC-D52C-4861-9B1A-7F8B30AEE0C7}"/>
              </a:ext>
            </a:extLst>
          </p:cNvPr>
          <p:cNvSpPr txBox="1">
            <a:spLocks noChangeArrowheads="1"/>
          </p:cNvSpPr>
          <p:nvPr/>
        </p:nvSpPr>
        <p:spPr>
          <a:xfrm>
            <a:off x="193963" y="1764066"/>
            <a:ext cx="8645237" cy="4589050"/>
          </a:xfrm>
          <a:prstGeom prst="rect">
            <a:avLst/>
          </a:prstGeom>
        </p:spPr>
        <p:txBody>
          <a:bodyPr>
            <a:noAutofit/>
          </a:bodyPr>
          <a:lstStyle>
            <a:lvl1pPr marL="342900" indent="-342900" algn="l" rtl="0" eaLnBrk="0" fontAlgn="base" hangingPunct="0">
              <a:spcBef>
                <a:spcPct val="20000"/>
              </a:spcBef>
              <a:spcAft>
                <a:spcPct val="0"/>
              </a:spcAft>
              <a:buFont typeface="Wingdings" pitchFamily="2" charset="2"/>
              <a:buChar char="§"/>
              <a:defRPr>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Wingdings" pitchFamily="2" charset="2"/>
              <a:buChar char="§"/>
              <a:defRPr>
                <a:solidFill>
                  <a:schemeClr val="tx1"/>
                </a:solidFill>
                <a:latin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Wingdings" pitchFamily="2" charset="2"/>
              <a:buChar char="§"/>
              <a:defRPr>
                <a:solidFill>
                  <a:schemeClr val="tx1"/>
                </a:solidFill>
                <a:latin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Wingdings" pitchFamily="2" charset="2"/>
              <a:buChar char="§"/>
              <a:defRPr>
                <a:solidFill>
                  <a:srgbClr val="005E5C"/>
                </a:solidFill>
                <a:latin typeface="+mn-lt"/>
              </a:defRPr>
            </a:lvl6pPr>
            <a:lvl7pPr marL="2971800" indent="-228600" algn="l" rtl="0" fontAlgn="base">
              <a:spcBef>
                <a:spcPct val="20000"/>
              </a:spcBef>
              <a:spcAft>
                <a:spcPct val="0"/>
              </a:spcAft>
              <a:buFont typeface="Wingdings" pitchFamily="2" charset="2"/>
              <a:buChar char="§"/>
              <a:defRPr>
                <a:solidFill>
                  <a:srgbClr val="005E5C"/>
                </a:solidFill>
                <a:latin typeface="+mn-lt"/>
              </a:defRPr>
            </a:lvl7pPr>
            <a:lvl8pPr marL="3429000" indent="-228600" algn="l" rtl="0" fontAlgn="base">
              <a:spcBef>
                <a:spcPct val="20000"/>
              </a:spcBef>
              <a:spcAft>
                <a:spcPct val="0"/>
              </a:spcAft>
              <a:buFont typeface="Wingdings" pitchFamily="2" charset="2"/>
              <a:buChar char="§"/>
              <a:defRPr>
                <a:solidFill>
                  <a:srgbClr val="005E5C"/>
                </a:solidFill>
                <a:latin typeface="+mn-lt"/>
              </a:defRPr>
            </a:lvl8pPr>
            <a:lvl9pPr marL="3886200" indent="-228600" algn="l" rtl="0" fontAlgn="base">
              <a:spcBef>
                <a:spcPct val="20000"/>
              </a:spcBef>
              <a:spcAft>
                <a:spcPct val="0"/>
              </a:spcAft>
              <a:buFont typeface="Wingdings" pitchFamily="2" charset="2"/>
              <a:buChar char="§"/>
              <a:defRPr>
                <a:solidFill>
                  <a:srgbClr val="005E5C"/>
                </a:solidFill>
                <a:latin typeface="+mn-lt"/>
              </a:defRPr>
            </a:lvl9pPr>
          </a:lstStyle>
          <a:p>
            <a:pPr marL="0" indent="0">
              <a:spcBef>
                <a:spcPts val="1200"/>
              </a:spcBef>
              <a:buFontTx/>
              <a:buNone/>
              <a:tabLst>
                <a:tab pos="7772400" algn="r"/>
              </a:tabLst>
              <a:defRPr/>
            </a:pPr>
            <a:endParaRPr lang="en-US" sz="2000" b="1" kern="1200" dirty="0">
              <a:solidFill>
                <a:srgbClr val="0F406A"/>
              </a:solidFill>
            </a:endParaRPr>
          </a:p>
          <a:p>
            <a:pPr marL="0" indent="0">
              <a:spcBef>
                <a:spcPts val="0"/>
              </a:spcBef>
              <a:buFontTx/>
              <a:buNone/>
              <a:tabLst>
                <a:tab pos="7772400" algn="r"/>
              </a:tabLst>
              <a:defRPr/>
            </a:pPr>
            <a:r>
              <a:rPr lang="en-US" sz="2000" dirty="0">
                <a:solidFill>
                  <a:srgbClr val="0F406A"/>
                </a:solidFill>
              </a:rPr>
              <a:t>    </a:t>
            </a:r>
            <a:r>
              <a:rPr lang="en-US" sz="2000" b="1" kern="1200" dirty="0">
                <a:solidFill>
                  <a:srgbClr val="0F406A"/>
                </a:solidFill>
              </a:rPr>
              <a:t>First </a:t>
            </a:r>
            <a:r>
              <a:rPr lang="en-US" sz="2000" dirty="0">
                <a:solidFill>
                  <a:srgbClr val="0F406A"/>
                </a:solidFill>
              </a:rPr>
              <a:t>hour every other</a:t>
            </a:r>
          </a:p>
          <a:p>
            <a:pPr marL="0" indent="0">
              <a:spcBef>
                <a:spcPts val="0"/>
              </a:spcBef>
              <a:buFontTx/>
              <a:buNone/>
              <a:tabLst>
                <a:tab pos="7772400" algn="r"/>
              </a:tabLst>
              <a:defRPr/>
            </a:pPr>
            <a:r>
              <a:rPr lang="en-US" sz="2000" b="0" kern="0" dirty="0">
                <a:solidFill>
                  <a:srgbClr val="0F406A"/>
                </a:solidFill>
              </a:rPr>
              <a:t>    </a:t>
            </a:r>
            <a:r>
              <a:rPr lang="en-US" sz="2000" kern="0" dirty="0">
                <a:solidFill>
                  <a:srgbClr val="0F406A"/>
                </a:solidFill>
              </a:rPr>
              <a:t>Wednesday…</a:t>
            </a:r>
          </a:p>
          <a:p>
            <a:pPr marL="0" indent="0">
              <a:spcBef>
                <a:spcPts val="0"/>
              </a:spcBef>
              <a:buFontTx/>
              <a:buNone/>
              <a:tabLst>
                <a:tab pos="7772400" algn="r"/>
              </a:tabLst>
              <a:defRPr/>
            </a:pPr>
            <a:endParaRPr lang="en-US" sz="1300" kern="0" dirty="0">
              <a:solidFill>
                <a:srgbClr val="56565A"/>
              </a:solidFill>
            </a:endParaRPr>
          </a:p>
          <a:p>
            <a:pPr lvl="1">
              <a:spcBef>
                <a:spcPts val="600"/>
              </a:spcBef>
              <a:buFont typeface="Wingdings" panose="05000000000000000000" pitchFamily="2" charset="2"/>
              <a:buChar char="§"/>
              <a:tabLst>
                <a:tab pos="7772400" algn="r"/>
              </a:tabLst>
              <a:defRPr/>
            </a:pPr>
            <a:r>
              <a:rPr lang="en-US" sz="1800" b="0" dirty="0">
                <a:solidFill>
                  <a:srgbClr val="56565A"/>
                </a:solidFill>
              </a:rPr>
              <a:t>Week 1 &amp; 3</a:t>
            </a:r>
          </a:p>
          <a:p>
            <a:pPr marL="914400" lvl="2" indent="0">
              <a:spcBef>
                <a:spcPts val="600"/>
              </a:spcBef>
              <a:buNone/>
              <a:tabLst>
                <a:tab pos="7772400" algn="r"/>
              </a:tabLst>
              <a:defRPr/>
            </a:pPr>
            <a:r>
              <a:rPr lang="en-US" sz="1800" b="0" kern="1200" dirty="0">
                <a:solidFill>
                  <a:srgbClr val="56565A"/>
                </a:solidFill>
                <a:latin typeface="Arial" panose="020B0604020202020204" pitchFamily="34" charset="0"/>
                <a:cs typeface="Arial" panose="020B0604020202020204" pitchFamily="34" charset="0"/>
              </a:rPr>
              <a:t> - Call</a:t>
            </a:r>
            <a:r>
              <a:rPr lang="en-US" sz="1800" b="0" dirty="0">
                <a:solidFill>
                  <a:srgbClr val="56565A"/>
                </a:solidFill>
              </a:rPr>
              <a:t> 1 A customers to schedule</a:t>
            </a:r>
          </a:p>
          <a:p>
            <a:pPr marL="914400" lvl="2" indent="0">
              <a:spcBef>
                <a:spcPts val="0"/>
              </a:spcBef>
              <a:buNone/>
              <a:tabLst>
                <a:tab pos="7772400" algn="r"/>
              </a:tabLst>
              <a:defRPr/>
            </a:pPr>
            <a:r>
              <a:rPr lang="en-US" sz="1800" b="0" dirty="0">
                <a:solidFill>
                  <a:srgbClr val="56565A"/>
                </a:solidFill>
              </a:rPr>
              <a:t>    SWOT visit</a:t>
            </a:r>
            <a:endParaRPr lang="en-US" sz="1800" b="0" kern="1200" dirty="0">
              <a:solidFill>
                <a:srgbClr val="56565A"/>
              </a:solidFill>
              <a:latin typeface="Arial" panose="020B0604020202020204" pitchFamily="34" charset="0"/>
              <a:cs typeface="Arial" panose="020B0604020202020204" pitchFamily="34" charset="0"/>
            </a:endParaRPr>
          </a:p>
          <a:p>
            <a:pPr lvl="1">
              <a:spcBef>
                <a:spcPts val="600"/>
              </a:spcBef>
              <a:buFont typeface="Wingdings" panose="05000000000000000000" pitchFamily="2" charset="2"/>
              <a:buChar char="§"/>
              <a:tabLst>
                <a:tab pos="7772400" algn="r"/>
              </a:tabLst>
              <a:defRPr/>
            </a:pPr>
            <a:r>
              <a:rPr lang="en-US" sz="1800" b="0" dirty="0">
                <a:solidFill>
                  <a:srgbClr val="56565A"/>
                </a:solidFill>
              </a:rPr>
              <a:t>Week 2 &amp; 4</a:t>
            </a:r>
          </a:p>
          <a:p>
            <a:pPr marL="914400" lvl="2" indent="0">
              <a:spcBef>
                <a:spcPts val="600"/>
              </a:spcBef>
              <a:buNone/>
              <a:tabLst>
                <a:tab pos="7772400" algn="r"/>
              </a:tabLst>
              <a:defRPr/>
            </a:pPr>
            <a:r>
              <a:rPr lang="en-US" sz="1800" b="0" dirty="0">
                <a:solidFill>
                  <a:srgbClr val="56565A"/>
                </a:solidFill>
              </a:rPr>
              <a:t> - Call 2 A customers to schedule</a:t>
            </a:r>
          </a:p>
          <a:p>
            <a:pPr marL="914400" lvl="2" indent="0">
              <a:spcBef>
                <a:spcPts val="0"/>
              </a:spcBef>
              <a:buNone/>
              <a:tabLst>
                <a:tab pos="7772400" algn="r"/>
              </a:tabLst>
              <a:defRPr/>
            </a:pPr>
            <a:r>
              <a:rPr lang="en-US" sz="1800" b="0" dirty="0">
                <a:solidFill>
                  <a:srgbClr val="56565A"/>
                </a:solidFill>
              </a:rPr>
              <a:t>    4 way lunch</a:t>
            </a:r>
          </a:p>
          <a:p>
            <a:pPr lvl="4">
              <a:spcBef>
                <a:spcPts val="0"/>
              </a:spcBef>
              <a:tabLst>
                <a:tab pos="7772400" algn="r"/>
              </a:tabLst>
              <a:defRPr/>
            </a:pPr>
            <a:r>
              <a:rPr lang="en-US" sz="1800" b="0" dirty="0">
                <a:solidFill>
                  <a:srgbClr val="56565A"/>
                </a:solidFill>
              </a:rPr>
              <a:t>One to introduce</a:t>
            </a:r>
          </a:p>
          <a:p>
            <a:pPr lvl="4">
              <a:spcBef>
                <a:spcPts val="0"/>
              </a:spcBef>
              <a:tabLst>
                <a:tab pos="7772400" algn="r"/>
              </a:tabLst>
              <a:defRPr/>
            </a:pPr>
            <a:r>
              <a:rPr lang="en-US" sz="1800" b="0" dirty="0">
                <a:solidFill>
                  <a:srgbClr val="56565A"/>
                </a:solidFill>
              </a:rPr>
              <a:t>One to bring someone to introduce</a:t>
            </a:r>
          </a:p>
          <a:p>
            <a:pPr marL="1828800" lvl="4" indent="0">
              <a:spcBef>
                <a:spcPts val="0"/>
              </a:spcBef>
              <a:buNone/>
              <a:tabLst>
                <a:tab pos="7772400" algn="r"/>
              </a:tabLst>
              <a:defRPr/>
            </a:pPr>
            <a:r>
              <a:rPr lang="en-US" sz="1800" b="0" dirty="0">
                <a:solidFill>
                  <a:srgbClr val="56565A"/>
                </a:solidFill>
              </a:rPr>
              <a:t>    to you</a:t>
            </a:r>
          </a:p>
          <a:p>
            <a:pPr marL="0" indent="0">
              <a:spcBef>
                <a:spcPts val="0"/>
              </a:spcBef>
              <a:buClr>
                <a:srgbClr val="56565A"/>
              </a:buClr>
              <a:buNone/>
              <a:tabLst>
                <a:tab pos="7772400" algn="r"/>
              </a:tabLst>
              <a:defRPr/>
            </a:pPr>
            <a:endParaRPr lang="en-US" sz="1800" b="0" kern="1200" dirty="0">
              <a:solidFill>
                <a:srgbClr val="56565A"/>
              </a:solidFill>
            </a:endParaRPr>
          </a:p>
          <a:p>
            <a:pPr marL="0" indent="0">
              <a:spcBef>
                <a:spcPts val="1200"/>
              </a:spcBef>
              <a:buFontTx/>
              <a:buNone/>
              <a:tabLst>
                <a:tab pos="7772400" algn="r"/>
              </a:tabLst>
              <a:defRPr/>
            </a:pPr>
            <a:endParaRPr lang="en-US" sz="2000" b="0" kern="0" dirty="0"/>
          </a:p>
        </p:txBody>
      </p:sp>
      <p:pic>
        <p:nvPicPr>
          <p:cNvPr id="5" name="Picture 4">
            <a:extLst>
              <a:ext uri="{FF2B5EF4-FFF2-40B4-BE49-F238E27FC236}">
                <a16:creationId xmlns:a16="http://schemas.microsoft.com/office/drawing/2014/main" id="{86C6D0E9-B1C4-47E9-9B8E-FF5A782F9F9B}"/>
              </a:ext>
            </a:extLst>
          </p:cNvPr>
          <p:cNvPicPr>
            <a:picLocks noChangeAspect="1"/>
          </p:cNvPicPr>
          <p:nvPr/>
        </p:nvPicPr>
        <p:blipFill>
          <a:blip r:embed="rId3"/>
          <a:stretch>
            <a:fillRect/>
          </a:stretch>
        </p:blipFill>
        <p:spPr>
          <a:xfrm>
            <a:off x="5500279" y="2856555"/>
            <a:ext cx="2963667" cy="1549190"/>
          </a:xfrm>
          <a:prstGeom prst="rect">
            <a:avLst/>
          </a:prstGeom>
        </p:spPr>
      </p:pic>
    </p:spTree>
    <p:extLst>
      <p:ext uri="{BB962C8B-B14F-4D97-AF65-F5344CB8AC3E}">
        <p14:creationId xmlns:p14="http://schemas.microsoft.com/office/powerpoint/2010/main" val="564095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EF2CEF-6FB8-4D19-811C-574616A77BEF}"/>
              </a:ext>
            </a:extLst>
          </p:cNvPr>
          <p:cNvSpPr>
            <a:spLocks noGrp="1"/>
          </p:cNvSpPr>
          <p:nvPr>
            <p:ph type="title"/>
          </p:nvPr>
        </p:nvSpPr>
        <p:spPr>
          <a:xfrm>
            <a:off x="193963" y="526221"/>
            <a:ext cx="6788150" cy="723900"/>
          </a:xfrm>
        </p:spPr>
        <p:txBody>
          <a:bodyPr/>
          <a:lstStyle/>
          <a:p>
            <a:br>
              <a:rPr lang="en-US" dirty="0">
                <a:solidFill>
                  <a:srgbClr val="0F406A"/>
                </a:solidFill>
              </a:rPr>
            </a:br>
            <a:r>
              <a:rPr lang="en-US" dirty="0">
                <a:solidFill>
                  <a:srgbClr val="0F406A"/>
                </a:solidFill>
              </a:rPr>
              <a:t>Agenda</a:t>
            </a:r>
          </a:p>
        </p:txBody>
      </p:sp>
      <p:sp>
        <p:nvSpPr>
          <p:cNvPr id="8" name="Shape 103">
            <a:extLst>
              <a:ext uri="{FF2B5EF4-FFF2-40B4-BE49-F238E27FC236}">
                <a16:creationId xmlns:a16="http://schemas.microsoft.com/office/drawing/2014/main" id="{4FEFD65F-C855-46FB-8F3D-09AA4C7FC7B5}"/>
              </a:ext>
            </a:extLst>
          </p:cNvPr>
          <p:cNvSpPr/>
          <p:nvPr/>
        </p:nvSpPr>
        <p:spPr>
          <a:xfrm>
            <a:off x="965199" y="2475592"/>
            <a:ext cx="7213601" cy="416524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R="40639" indent="40639" defTabSz="914400">
              <a:defRPr sz="1800">
                <a:uFillTx/>
                <a:latin typeface="Calibri"/>
                <a:ea typeface="Calibri"/>
                <a:cs typeface="Calibri"/>
                <a:sym typeface="Calibri"/>
              </a:defRPr>
            </a:pPr>
            <a:r>
              <a:rPr lang="en-US" b="1" dirty="0">
                <a:solidFill>
                  <a:srgbClr val="56565A"/>
                </a:solidFill>
                <a:latin typeface="Arial" panose="020B0604020202020204" pitchFamily="34" charset="0"/>
                <a:ea typeface="Arial"/>
                <a:cs typeface="Arial" panose="020B0604020202020204" pitchFamily="34" charset="0"/>
                <a:sym typeface="Arial"/>
              </a:rPr>
              <a:t>  </a:t>
            </a:r>
            <a:r>
              <a:rPr lang="en-US" sz="2400" u="sng" dirty="0">
                <a:solidFill>
                  <a:srgbClr val="56565A"/>
                </a:solidFill>
                <a:latin typeface="Arial" panose="020B0604020202020204" pitchFamily="34" charset="0"/>
                <a:ea typeface="Arial"/>
                <a:cs typeface="Arial" panose="020B0604020202020204" pitchFamily="34" charset="0"/>
                <a:sym typeface="Arial"/>
              </a:rPr>
              <a:t>February 28</a:t>
            </a:r>
            <a:r>
              <a:rPr lang="en-US" sz="2400" b="1" u="sng" dirty="0">
                <a:solidFill>
                  <a:srgbClr val="56565A"/>
                </a:solidFill>
                <a:latin typeface="Arial" panose="020B0604020202020204" pitchFamily="34" charset="0"/>
                <a:ea typeface="Arial"/>
                <a:cs typeface="Arial" panose="020B0604020202020204" pitchFamily="34" charset="0"/>
              </a:rPr>
              <a:t>:</a:t>
            </a:r>
            <a:endParaRPr lang="en-US" sz="2400" b="1" u="sng" dirty="0">
              <a:solidFill>
                <a:srgbClr val="56565A"/>
              </a:solidFill>
              <a:latin typeface="Arial" panose="020B0604020202020204" pitchFamily="34" charset="0"/>
              <a:ea typeface="Arial"/>
              <a:cs typeface="Arial" panose="020B0604020202020204" pitchFamily="34" charset="0"/>
              <a:sym typeface="Arial"/>
            </a:endParaRPr>
          </a:p>
          <a:p>
            <a:pPr marR="40639" indent="40639" defTabSz="914400">
              <a:defRPr sz="1800">
                <a:uFillTx/>
                <a:latin typeface="Calibri"/>
                <a:ea typeface="Calibri"/>
                <a:cs typeface="Calibri"/>
                <a:sym typeface="Calibri"/>
              </a:defRPr>
            </a:pPr>
            <a:endParaRPr lang="en-US" b="1" dirty="0">
              <a:solidFill>
                <a:srgbClr val="56565A"/>
              </a:solidFill>
              <a:latin typeface="Arial" panose="020B0604020202020204" pitchFamily="34" charset="0"/>
              <a:ea typeface="Arial"/>
              <a:cs typeface="Arial" panose="020B0604020202020204" pitchFamily="34" charset="0"/>
              <a:sym typeface="Arial"/>
            </a:endParaRPr>
          </a:p>
          <a:p>
            <a:pPr marR="40639" indent="40639" defTabSz="914400">
              <a:defRPr sz="1800">
                <a:uFillTx/>
                <a:latin typeface="Calibri"/>
                <a:ea typeface="Calibri"/>
                <a:cs typeface="Calibri"/>
                <a:sym typeface="Calibri"/>
              </a:defRPr>
            </a:pPr>
            <a:r>
              <a:rPr lang="en-US" b="0" dirty="0">
                <a:solidFill>
                  <a:srgbClr val="56565A"/>
                </a:solidFill>
                <a:latin typeface="Arial" panose="020B0604020202020204" pitchFamily="34" charset="0"/>
                <a:ea typeface="Arial"/>
                <a:cs typeface="Arial" panose="020B0604020202020204" pitchFamily="34" charset="0"/>
                <a:sym typeface="Arial"/>
              </a:rPr>
              <a:t>  10:30am</a:t>
            </a:r>
            <a:r>
              <a:rPr b="0" dirty="0">
                <a:solidFill>
                  <a:srgbClr val="56565A"/>
                </a:solidFill>
                <a:uFill>
                  <a:solidFill>
                    <a:srgbClr val="000000"/>
                  </a:solidFill>
                </a:uFill>
                <a:latin typeface="Arial" panose="020B0604020202020204" pitchFamily="34" charset="0"/>
                <a:ea typeface="Arial"/>
                <a:cs typeface="Arial" panose="020B0604020202020204" pitchFamily="34" charset="0"/>
                <a:sym typeface="Arial"/>
              </a:rPr>
              <a:t>  </a:t>
            </a:r>
            <a:r>
              <a:rPr lang="en-US" b="0" dirty="0">
                <a:solidFill>
                  <a:srgbClr val="56565A"/>
                </a:solidFill>
                <a:uFill>
                  <a:solidFill>
                    <a:srgbClr val="000000"/>
                  </a:solidFill>
                </a:uFill>
                <a:latin typeface="Arial" panose="020B0604020202020204" pitchFamily="34" charset="0"/>
                <a:ea typeface="Arial"/>
                <a:cs typeface="Arial" panose="020B0604020202020204" pitchFamily="34" charset="0"/>
                <a:sym typeface="Arial"/>
              </a:rPr>
              <a:t> -</a:t>
            </a:r>
            <a:r>
              <a:rPr b="0" dirty="0">
                <a:solidFill>
                  <a:srgbClr val="56565A"/>
                </a:solidFill>
                <a:uFill>
                  <a:solidFill>
                    <a:srgbClr val="000000"/>
                  </a:solidFill>
                </a:uFill>
                <a:latin typeface="Arial" panose="020B0604020202020204" pitchFamily="34" charset="0"/>
                <a:ea typeface="Arial"/>
                <a:cs typeface="Arial" panose="020B0604020202020204" pitchFamily="34" charset="0"/>
                <a:sym typeface="Arial"/>
              </a:rPr>
              <a:t>  </a:t>
            </a:r>
            <a:r>
              <a:rPr lang="en-US" b="0" dirty="0">
                <a:solidFill>
                  <a:srgbClr val="56565A"/>
                </a:solidFill>
                <a:latin typeface="Arial" panose="020B0604020202020204" pitchFamily="34" charset="0"/>
                <a:ea typeface="Arial"/>
                <a:cs typeface="Arial" panose="020B0604020202020204" pitchFamily="34" charset="0"/>
                <a:sym typeface="Arial"/>
              </a:rPr>
              <a:t>10:45am</a:t>
            </a:r>
            <a:r>
              <a:rPr b="0" dirty="0">
                <a:solidFill>
                  <a:srgbClr val="56565A"/>
                </a:solidFill>
                <a:uFill>
                  <a:solidFill>
                    <a:srgbClr val="000000"/>
                  </a:solidFill>
                </a:uFill>
                <a:latin typeface="Arial" panose="020B0604020202020204" pitchFamily="34" charset="0"/>
                <a:ea typeface="Arial"/>
                <a:cs typeface="Arial" panose="020B0604020202020204" pitchFamily="34" charset="0"/>
                <a:sym typeface="Arial"/>
              </a:rPr>
              <a:t>                    Introductions</a:t>
            </a:r>
            <a:endParaRPr b="0" dirty="0">
              <a:solidFill>
                <a:srgbClr val="56565A"/>
              </a:solidFill>
              <a:latin typeface="Arial" panose="020B0604020202020204" pitchFamily="34" charset="0"/>
              <a:cs typeface="Arial" panose="020B0604020202020204" pitchFamily="34" charset="0"/>
            </a:endParaRPr>
          </a:p>
          <a:p>
            <a:pPr marR="40639" indent="40639" defTabSz="914400">
              <a:defRPr sz="1800">
                <a:uFillTx/>
                <a:latin typeface="Calibri"/>
                <a:ea typeface="Calibri"/>
                <a:cs typeface="Calibri"/>
                <a:sym typeface="Calibri"/>
              </a:defRPr>
            </a:pPr>
            <a:endParaRPr lang="en-US" b="0" dirty="0">
              <a:solidFill>
                <a:srgbClr val="56565A"/>
              </a:solidFill>
              <a:latin typeface="Arial" panose="020B0604020202020204" pitchFamily="34" charset="0"/>
              <a:ea typeface="Arial"/>
              <a:cs typeface="Arial" panose="020B0604020202020204" pitchFamily="34" charset="0"/>
              <a:sym typeface="Calibri"/>
            </a:endParaRPr>
          </a:p>
          <a:p>
            <a:pPr marR="40639" indent="40639" defTabSz="914400">
              <a:defRPr sz="1800">
                <a:uFillTx/>
                <a:latin typeface="Calibri"/>
                <a:ea typeface="Calibri"/>
                <a:cs typeface="Calibri"/>
                <a:sym typeface="Calibri"/>
              </a:defRPr>
            </a:pPr>
            <a:r>
              <a:rPr lang="en-US" b="0" dirty="0">
                <a:solidFill>
                  <a:srgbClr val="56565A"/>
                </a:solidFill>
                <a:latin typeface="Arial" panose="020B0604020202020204" pitchFamily="34" charset="0"/>
                <a:ea typeface="Arial"/>
                <a:cs typeface="Arial" panose="020B0604020202020204" pitchFamily="34" charset="0"/>
                <a:sym typeface="Arial"/>
              </a:rPr>
              <a:t>  10:4</a:t>
            </a:r>
            <a:r>
              <a:rPr b="0" dirty="0">
                <a:solidFill>
                  <a:srgbClr val="56565A"/>
                </a:solidFill>
                <a:uFill>
                  <a:solidFill>
                    <a:srgbClr val="000000"/>
                  </a:solidFill>
                </a:uFill>
                <a:latin typeface="Arial" panose="020B0604020202020204" pitchFamily="34" charset="0"/>
                <a:ea typeface="Arial"/>
                <a:cs typeface="Arial" panose="020B0604020202020204" pitchFamily="34" charset="0"/>
                <a:sym typeface="Arial"/>
              </a:rPr>
              <a:t>5</a:t>
            </a:r>
            <a:r>
              <a:rPr lang="en-US" b="0" dirty="0">
                <a:solidFill>
                  <a:srgbClr val="56565A"/>
                </a:solidFill>
                <a:uFill>
                  <a:solidFill>
                    <a:srgbClr val="000000"/>
                  </a:solidFill>
                </a:uFill>
                <a:latin typeface="Arial" panose="020B0604020202020204" pitchFamily="34" charset="0"/>
                <a:ea typeface="Arial"/>
                <a:cs typeface="Arial" panose="020B0604020202020204" pitchFamily="34" charset="0"/>
                <a:sym typeface="Arial"/>
              </a:rPr>
              <a:t>am</a:t>
            </a:r>
            <a:r>
              <a:rPr b="0" dirty="0">
                <a:solidFill>
                  <a:srgbClr val="56565A"/>
                </a:solidFill>
                <a:uFill>
                  <a:solidFill>
                    <a:srgbClr val="000000"/>
                  </a:solidFill>
                </a:uFill>
                <a:latin typeface="Arial" panose="020B0604020202020204" pitchFamily="34" charset="0"/>
                <a:ea typeface="Arial"/>
                <a:cs typeface="Arial" panose="020B0604020202020204" pitchFamily="34" charset="0"/>
                <a:sym typeface="Arial"/>
              </a:rPr>
              <a:t>  </a:t>
            </a:r>
            <a:r>
              <a:rPr lang="en-US" b="0" dirty="0">
                <a:solidFill>
                  <a:srgbClr val="56565A"/>
                </a:solidFill>
                <a:uFill>
                  <a:solidFill>
                    <a:srgbClr val="000000"/>
                  </a:solidFill>
                </a:uFill>
                <a:latin typeface="Arial" panose="020B0604020202020204" pitchFamily="34" charset="0"/>
                <a:ea typeface="Arial"/>
                <a:cs typeface="Arial" panose="020B0604020202020204" pitchFamily="34" charset="0"/>
                <a:sym typeface="Arial"/>
              </a:rPr>
              <a:t> -</a:t>
            </a:r>
            <a:r>
              <a:rPr b="0" dirty="0">
                <a:solidFill>
                  <a:srgbClr val="56565A"/>
                </a:solidFill>
                <a:uFill>
                  <a:solidFill>
                    <a:srgbClr val="000000"/>
                  </a:solidFill>
                </a:uFill>
                <a:latin typeface="Arial" panose="020B0604020202020204" pitchFamily="34" charset="0"/>
                <a:ea typeface="Arial"/>
                <a:cs typeface="Arial" panose="020B0604020202020204" pitchFamily="34" charset="0"/>
                <a:sym typeface="Arial"/>
              </a:rPr>
              <a:t>  </a:t>
            </a:r>
            <a:r>
              <a:rPr lang="en-US" b="0" dirty="0">
                <a:solidFill>
                  <a:srgbClr val="56565A"/>
                </a:solidFill>
                <a:uFill>
                  <a:solidFill>
                    <a:srgbClr val="000000"/>
                  </a:solidFill>
                </a:uFill>
                <a:latin typeface="Arial" panose="020B0604020202020204" pitchFamily="34" charset="0"/>
                <a:ea typeface="Arial"/>
                <a:cs typeface="Arial" panose="020B0604020202020204" pitchFamily="34" charset="0"/>
                <a:sym typeface="Arial"/>
              </a:rPr>
              <a:t>12</a:t>
            </a:r>
            <a:r>
              <a:rPr b="0" dirty="0">
                <a:solidFill>
                  <a:srgbClr val="56565A"/>
                </a:solidFill>
                <a:uFill>
                  <a:solidFill>
                    <a:srgbClr val="000000"/>
                  </a:solidFill>
                </a:uFill>
                <a:latin typeface="Arial" panose="020B0604020202020204" pitchFamily="34" charset="0"/>
                <a:ea typeface="Arial"/>
                <a:cs typeface="Arial" panose="020B0604020202020204" pitchFamily="34" charset="0"/>
                <a:sym typeface="Arial"/>
              </a:rPr>
              <a:t>:</a:t>
            </a:r>
            <a:r>
              <a:rPr lang="en-US" b="0" dirty="0">
                <a:solidFill>
                  <a:srgbClr val="56565A"/>
                </a:solidFill>
                <a:latin typeface="Arial" panose="020B0604020202020204" pitchFamily="34" charset="0"/>
                <a:ea typeface="Arial"/>
                <a:cs typeface="Arial" panose="020B0604020202020204" pitchFamily="34" charset="0"/>
                <a:sym typeface="Arial"/>
              </a:rPr>
              <a:t>0</a:t>
            </a:r>
            <a:r>
              <a:rPr b="0" dirty="0">
                <a:solidFill>
                  <a:srgbClr val="56565A"/>
                </a:solidFill>
                <a:uFill>
                  <a:solidFill>
                    <a:srgbClr val="000000"/>
                  </a:solidFill>
                </a:uFill>
                <a:latin typeface="Arial" panose="020B0604020202020204" pitchFamily="34" charset="0"/>
                <a:ea typeface="Arial"/>
                <a:cs typeface="Arial" panose="020B0604020202020204" pitchFamily="34" charset="0"/>
                <a:sym typeface="Arial"/>
              </a:rPr>
              <a:t>0</a:t>
            </a:r>
            <a:r>
              <a:rPr lang="en-US" b="0" dirty="0">
                <a:solidFill>
                  <a:srgbClr val="56565A"/>
                </a:solidFill>
                <a:uFill>
                  <a:solidFill>
                    <a:srgbClr val="000000"/>
                  </a:solidFill>
                </a:uFill>
                <a:latin typeface="Arial" panose="020B0604020202020204" pitchFamily="34" charset="0"/>
                <a:ea typeface="Arial"/>
                <a:cs typeface="Arial" panose="020B0604020202020204" pitchFamily="34" charset="0"/>
                <a:sym typeface="Arial"/>
              </a:rPr>
              <a:t>pm</a:t>
            </a:r>
            <a:r>
              <a:rPr b="0" dirty="0">
                <a:solidFill>
                  <a:srgbClr val="56565A"/>
                </a:solidFill>
                <a:uFill>
                  <a:solidFill>
                    <a:srgbClr val="000000"/>
                  </a:solidFill>
                </a:uFill>
                <a:latin typeface="Arial" panose="020B0604020202020204" pitchFamily="34" charset="0"/>
                <a:ea typeface="Arial"/>
                <a:cs typeface="Arial" panose="020B0604020202020204" pitchFamily="34" charset="0"/>
                <a:sym typeface="Arial"/>
              </a:rPr>
              <a:t>                    </a:t>
            </a:r>
            <a:r>
              <a:rPr lang="en-US" b="0" dirty="0">
                <a:solidFill>
                  <a:srgbClr val="56565A"/>
                </a:solidFill>
                <a:uFill>
                  <a:solidFill>
                    <a:srgbClr val="000000"/>
                  </a:solidFill>
                </a:uFill>
                <a:latin typeface="Arial" panose="020B0604020202020204" pitchFamily="34" charset="0"/>
                <a:ea typeface="Arial"/>
                <a:cs typeface="Arial" panose="020B0604020202020204" pitchFamily="34" charset="0"/>
                <a:sym typeface="Arial"/>
              </a:rPr>
              <a:t>Creating Opportunities</a:t>
            </a:r>
            <a:endParaRPr lang="en-US" b="0" dirty="0">
              <a:solidFill>
                <a:srgbClr val="56565A"/>
              </a:solidFill>
              <a:latin typeface="Arial" panose="020B0604020202020204" pitchFamily="34" charset="0"/>
              <a:ea typeface="Arial"/>
              <a:cs typeface="Arial" panose="020B0604020202020204" pitchFamily="34" charset="0"/>
              <a:sym typeface="Arial"/>
            </a:endParaRPr>
          </a:p>
          <a:p>
            <a:pPr marR="40639" indent="40639" defTabSz="914400">
              <a:defRPr sz="1800">
                <a:uFillTx/>
                <a:latin typeface="Calibri"/>
                <a:ea typeface="Calibri"/>
                <a:cs typeface="Calibri"/>
                <a:sym typeface="Calibri"/>
              </a:defRPr>
            </a:pPr>
            <a:endParaRPr lang="en-US" b="0" dirty="0">
              <a:solidFill>
                <a:srgbClr val="56565A"/>
              </a:solidFill>
              <a:latin typeface="Arial" panose="020B0604020202020204" pitchFamily="34" charset="0"/>
              <a:ea typeface="Arial"/>
              <a:cs typeface="Arial" panose="020B0604020202020204" pitchFamily="34" charset="0"/>
              <a:sym typeface="Arial"/>
            </a:endParaRPr>
          </a:p>
          <a:p>
            <a:pPr marR="40639" indent="40639" defTabSz="914400">
              <a:defRPr sz="1800">
                <a:uFillTx/>
                <a:latin typeface="Calibri"/>
                <a:ea typeface="Calibri"/>
                <a:cs typeface="Calibri"/>
                <a:sym typeface="Calibri"/>
              </a:defRPr>
            </a:pPr>
            <a:r>
              <a:rPr lang="en-US" b="0" dirty="0">
                <a:solidFill>
                  <a:srgbClr val="56565A"/>
                </a:solidFill>
                <a:latin typeface="Arial" panose="020B0604020202020204" pitchFamily="34" charset="0"/>
                <a:ea typeface="Arial"/>
                <a:cs typeface="Arial" panose="020B0604020202020204" pitchFamily="34" charset="0"/>
                <a:sym typeface="Arial"/>
              </a:rPr>
              <a:t>  12:00pm   -  12:30am	              Lunch</a:t>
            </a:r>
          </a:p>
          <a:p>
            <a:pPr marR="40639" indent="40639" defTabSz="914400">
              <a:defRPr sz="1800">
                <a:uFillTx/>
                <a:latin typeface="Calibri"/>
                <a:ea typeface="Calibri"/>
                <a:cs typeface="Calibri"/>
                <a:sym typeface="Calibri"/>
              </a:defRPr>
            </a:pPr>
            <a:endParaRPr lang="en-US" b="0" dirty="0">
              <a:solidFill>
                <a:srgbClr val="56565A"/>
              </a:solidFill>
              <a:latin typeface="Arial" panose="020B0604020202020204" pitchFamily="34" charset="0"/>
              <a:cs typeface="Arial" panose="020B0604020202020204" pitchFamily="34" charset="0"/>
              <a:sym typeface="Arial"/>
            </a:endParaRPr>
          </a:p>
          <a:p>
            <a:pPr marR="40639" indent="40639">
              <a:defRPr sz="1800">
                <a:uFillTx/>
                <a:latin typeface="Calibri"/>
                <a:ea typeface="Calibri"/>
                <a:cs typeface="Calibri"/>
                <a:sym typeface="Calibri"/>
              </a:defRPr>
            </a:pPr>
            <a:r>
              <a:rPr lang="en-US" b="0" dirty="0">
                <a:solidFill>
                  <a:srgbClr val="56565A"/>
                </a:solidFill>
                <a:latin typeface="Arial" panose="020B0604020202020204" pitchFamily="34" charset="0"/>
                <a:ea typeface="Arial"/>
                <a:cs typeface="Arial" panose="020B0604020202020204" pitchFamily="34" charset="0"/>
                <a:sym typeface="Arial"/>
              </a:rPr>
              <a:t>  12:30pm   -  1:30pm	              Managing Risk</a:t>
            </a:r>
          </a:p>
          <a:p>
            <a:pPr marR="40639" indent="40639" defTabSz="914400">
              <a:defRPr sz="1800">
                <a:uFillTx/>
                <a:latin typeface="Calibri"/>
                <a:ea typeface="Calibri"/>
                <a:cs typeface="Calibri"/>
                <a:sym typeface="Calibri"/>
              </a:defRPr>
            </a:pPr>
            <a:endParaRPr lang="en-US" b="0" dirty="0">
              <a:solidFill>
                <a:srgbClr val="56565A"/>
              </a:solidFill>
              <a:latin typeface="Arial" panose="020B0604020202020204" pitchFamily="34" charset="0"/>
              <a:cs typeface="Arial" panose="020B0604020202020204" pitchFamily="34" charset="0"/>
              <a:sym typeface="Arial"/>
            </a:endParaRPr>
          </a:p>
          <a:p>
            <a:pPr marR="40639" indent="40639" defTabSz="914400">
              <a:defRPr sz="1800">
                <a:uFillTx/>
                <a:latin typeface="Calibri"/>
                <a:ea typeface="Calibri"/>
                <a:cs typeface="Calibri"/>
                <a:sym typeface="Calibri"/>
              </a:defRPr>
            </a:pPr>
            <a:endParaRPr lang="en-US" b="1" dirty="0">
              <a:latin typeface="Arial"/>
              <a:cs typeface="Arial"/>
              <a:sym typeface="Arial"/>
            </a:endParaRPr>
          </a:p>
          <a:p>
            <a:pPr marR="40639" indent="40639" defTabSz="914400">
              <a:defRPr sz="1800">
                <a:uFillTx/>
                <a:latin typeface="Calibri"/>
                <a:ea typeface="Calibri"/>
                <a:cs typeface="Calibri"/>
                <a:sym typeface="Calibri"/>
              </a:defRPr>
            </a:pPr>
            <a:endParaRPr lang="en-US" b="1" dirty="0">
              <a:latin typeface="Arial"/>
              <a:cs typeface="Arial"/>
              <a:sym typeface="Arial"/>
            </a:endParaRPr>
          </a:p>
          <a:p>
            <a:pPr marR="40639" indent="40639" defTabSz="914400">
              <a:defRPr sz="1800">
                <a:uFillTx/>
                <a:latin typeface="Calibri"/>
                <a:ea typeface="Calibri"/>
                <a:cs typeface="Calibri"/>
                <a:sym typeface="Calibri"/>
              </a:defRPr>
            </a:pPr>
            <a:endParaRPr b="1" dirty="0"/>
          </a:p>
          <a:p>
            <a:pPr marR="40639" indent="40639" defTabSz="914400">
              <a:defRPr sz="1800">
                <a:uFillTx/>
                <a:latin typeface="Calibri"/>
                <a:ea typeface="Calibri"/>
                <a:cs typeface="Calibri"/>
                <a:sym typeface="Calibri"/>
              </a:defRPr>
            </a:pPr>
            <a:r>
              <a:rPr b="1" dirty="0">
                <a:uFill>
                  <a:solidFill>
                    <a:srgbClr val="000000"/>
                  </a:solidFill>
                </a:uFill>
                <a:latin typeface="Arial"/>
                <a:ea typeface="Arial"/>
                <a:cs typeface="Arial"/>
                <a:sym typeface="Arial"/>
              </a:rPr>
              <a:t>        </a:t>
            </a:r>
            <a:r>
              <a:rPr sz="2400" dirty="0">
                <a:uFill>
                  <a:solidFill>
                    <a:srgbClr val="000000"/>
                  </a:solidFill>
                </a:uFill>
                <a:latin typeface="Arial"/>
                <a:ea typeface="Arial"/>
                <a:cs typeface="Arial"/>
                <a:sym typeface="Arial"/>
              </a:rPr>
              <a:t>  </a:t>
            </a:r>
          </a:p>
        </p:txBody>
      </p:sp>
    </p:spTree>
    <p:extLst>
      <p:ext uri="{BB962C8B-B14F-4D97-AF65-F5344CB8AC3E}">
        <p14:creationId xmlns:p14="http://schemas.microsoft.com/office/powerpoint/2010/main" val="320313474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93963" y="1764066"/>
            <a:ext cx="8645237" cy="4589050"/>
          </a:xfrm>
        </p:spPr>
        <p:txBody>
          <a:bodyPr>
            <a:noAutofit/>
          </a:bodyPr>
          <a:lstStyle/>
          <a:p>
            <a:pPr marL="0" indent="0" algn="ctr">
              <a:lnSpc>
                <a:spcPct val="100000"/>
              </a:lnSpc>
              <a:spcBef>
                <a:spcPts val="1200"/>
              </a:spcBef>
              <a:buFontTx/>
              <a:buNone/>
              <a:tabLst>
                <a:tab pos="7772400" algn="r"/>
              </a:tabLst>
              <a:defRPr/>
            </a:pPr>
            <a:endParaRPr lang="en-US" sz="2800" b="1" kern="1200" dirty="0">
              <a:solidFill>
                <a:srgbClr val="0F406A"/>
              </a:solidFill>
            </a:endParaRPr>
          </a:p>
          <a:p>
            <a:pPr marL="0" indent="0" algn="ctr">
              <a:lnSpc>
                <a:spcPct val="100000"/>
              </a:lnSpc>
              <a:spcBef>
                <a:spcPts val="1200"/>
              </a:spcBef>
              <a:buFontTx/>
              <a:buNone/>
              <a:tabLst>
                <a:tab pos="7772400" algn="r"/>
              </a:tabLst>
              <a:defRPr/>
            </a:pPr>
            <a:r>
              <a:rPr lang="en-US" sz="4400" b="1" kern="1200" dirty="0">
                <a:solidFill>
                  <a:srgbClr val="0F406A"/>
                </a:solidFill>
              </a:rPr>
              <a:t>10 Minute Break</a:t>
            </a:r>
            <a:endParaRPr lang="en-US" sz="4400" dirty="0">
              <a:solidFill>
                <a:srgbClr val="56565A"/>
              </a:solidFill>
            </a:endParaRPr>
          </a:p>
          <a:p>
            <a:pPr marL="0" indent="0">
              <a:lnSpc>
                <a:spcPct val="100000"/>
              </a:lnSpc>
              <a:spcBef>
                <a:spcPts val="1200"/>
              </a:spcBef>
              <a:buFontTx/>
              <a:buNone/>
              <a:tabLst>
                <a:tab pos="7772400" algn="r"/>
              </a:tabLst>
              <a:defRPr/>
            </a:pPr>
            <a:endParaRPr lang="en-US" sz="1300" dirty="0">
              <a:solidFill>
                <a:srgbClr val="56565A"/>
              </a:solidFill>
            </a:endParaRPr>
          </a:p>
          <a:p>
            <a:pPr marL="400050" lvl="1" indent="0">
              <a:spcBef>
                <a:spcPts val="1200"/>
              </a:spcBef>
              <a:buNone/>
              <a:tabLst>
                <a:tab pos="7772400" algn="r"/>
              </a:tabLst>
              <a:defRPr/>
            </a:pPr>
            <a:endParaRPr lang="en-US" sz="1300" dirty="0">
              <a:solidFill>
                <a:srgbClr val="56565A"/>
              </a:solidFill>
            </a:endParaRPr>
          </a:p>
          <a:p>
            <a:pPr marL="0" indent="0">
              <a:lnSpc>
                <a:spcPct val="100000"/>
              </a:lnSpc>
              <a:spcBef>
                <a:spcPts val="1200"/>
              </a:spcBef>
              <a:buFontTx/>
              <a:buNone/>
              <a:tabLst>
                <a:tab pos="7772400" algn="r"/>
              </a:tabLst>
              <a:defRPr/>
            </a:pPr>
            <a:endParaRPr lang="en-US" sz="2000" dirty="0"/>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endParaRPr lang="en-US" dirty="0">
              <a:solidFill>
                <a:srgbClr val="0F406A"/>
              </a:solidFill>
            </a:endParaRPr>
          </a:p>
        </p:txBody>
      </p:sp>
      <p:pic>
        <p:nvPicPr>
          <p:cNvPr id="4" name="Picture 3">
            <a:extLst>
              <a:ext uri="{FF2B5EF4-FFF2-40B4-BE49-F238E27FC236}">
                <a16:creationId xmlns:a16="http://schemas.microsoft.com/office/drawing/2014/main" id="{FA25326E-A737-4CB3-9704-988DDF985EA0}"/>
              </a:ext>
            </a:extLst>
          </p:cNvPr>
          <p:cNvPicPr>
            <a:picLocks noChangeAspect="1"/>
          </p:cNvPicPr>
          <p:nvPr/>
        </p:nvPicPr>
        <p:blipFill>
          <a:blip r:embed="rId2"/>
          <a:stretch>
            <a:fillRect/>
          </a:stretch>
        </p:blipFill>
        <p:spPr>
          <a:xfrm>
            <a:off x="3506273" y="3429000"/>
            <a:ext cx="2131453" cy="2131453"/>
          </a:xfrm>
          <a:prstGeom prst="rect">
            <a:avLst/>
          </a:prstGeom>
        </p:spPr>
      </p:pic>
    </p:spTree>
    <p:extLst>
      <p:ext uri="{BB962C8B-B14F-4D97-AF65-F5344CB8AC3E}">
        <p14:creationId xmlns:p14="http://schemas.microsoft.com/office/powerpoint/2010/main" val="2597582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826315"/>
            <a:ext cx="6788150" cy="723900"/>
          </a:xfrm>
        </p:spPr>
        <p:txBody>
          <a:bodyPr/>
          <a:lstStyle/>
          <a:p>
            <a:r>
              <a:rPr lang="en-US" dirty="0">
                <a:solidFill>
                  <a:srgbClr val="0F406A"/>
                </a:solidFill>
              </a:rPr>
              <a:t>Buy-Sell Consultative Review</a:t>
            </a:r>
          </a:p>
        </p:txBody>
      </p:sp>
      <p:pic>
        <p:nvPicPr>
          <p:cNvPr id="10" name="Picture 9">
            <a:extLst>
              <a:ext uri="{FF2B5EF4-FFF2-40B4-BE49-F238E27FC236}">
                <a16:creationId xmlns:a16="http://schemas.microsoft.com/office/drawing/2014/main" id="{F97FC368-8811-4DE6-BE6F-CEC149A3ACE9}"/>
              </a:ext>
            </a:extLst>
          </p:cNvPr>
          <p:cNvPicPr>
            <a:picLocks noChangeAspect="1"/>
          </p:cNvPicPr>
          <p:nvPr/>
        </p:nvPicPr>
        <p:blipFill>
          <a:blip r:embed="rId3"/>
          <a:stretch>
            <a:fillRect/>
          </a:stretch>
        </p:blipFill>
        <p:spPr>
          <a:xfrm>
            <a:off x="3064506" y="1782086"/>
            <a:ext cx="2414450" cy="1341361"/>
          </a:xfrm>
          <a:prstGeom prst="rect">
            <a:avLst/>
          </a:prstGeom>
        </p:spPr>
      </p:pic>
      <p:sp>
        <p:nvSpPr>
          <p:cNvPr id="11" name="Shape 222">
            <a:extLst>
              <a:ext uri="{FF2B5EF4-FFF2-40B4-BE49-F238E27FC236}">
                <a16:creationId xmlns:a16="http://schemas.microsoft.com/office/drawing/2014/main" id="{46276C6E-9B8C-4FEB-8C68-97350C8D2CAF}"/>
              </a:ext>
            </a:extLst>
          </p:cNvPr>
          <p:cNvSpPr txBox="1">
            <a:spLocks/>
          </p:cNvSpPr>
          <p:nvPr/>
        </p:nvSpPr>
        <p:spPr>
          <a:xfrm>
            <a:off x="466016" y="3734554"/>
            <a:ext cx="8420438" cy="3702050"/>
          </a:xfrm>
          <a:prstGeom prst="rect">
            <a:avLst/>
          </a:prstGeom>
        </p:spPr>
        <p:txBody>
          <a:bodyPr lIns="0" tIns="0" rIns="0" bIns="0">
            <a:normAutofit/>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4pPr>
            <a:lvl5pPr marL="22352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5pPr>
            <a:lvl6pPr marL="26924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6pPr>
            <a:lvl7pPr marL="31496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7pPr>
            <a:lvl8pPr marL="36068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8pPr>
            <a:lvl9pPr marL="40640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9pPr>
          </a:lstStyle>
          <a:p>
            <a:pPr marL="609600" indent="-609600" hangingPunct="1">
              <a:defRPr sz="1800">
                <a:uFillTx/>
              </a:defRPr>
            </a:pPr>
            <a:r>
              <a:rPr lang="en-US" sz="1800" dirty="0">
                <a:solidFill>
                  <a:srgbClr val="56565A"/>
                </a:solidFill>
              </a:rPr>
              <a:t>Focus is the commercial client base</a:t>
            </a:r>
          </a:p>
          <a:p>
            <a:pPr marL="609600" indent="-609600" hangingPunct="1">
              <a:defRPr sz="1800">
                <a:uFillTx/>
              </a:defRPr>
            </a:pPr>
            <a:r>
              <a:rPr lang="en-US" sz="1800" dirty="0">
                <a:solidFill>
                  <a:srgbClr val="56565A"/>
                </a:solidFill>
              </a:rPr>
              <a:t>Implements a process to establish entry point</a:t>
            </a:r>
          </a:p>
          <a:p>
            <a:pPr marL="609600" indent="-609600" hangingPunct="1">
              <a:defRPr sz="1800">
                <a:uFillTx/>
              </a:defRPr>
            </a:pPr>
            <a:r>
              <a:rPr lang="en-US" sz="1800" dirty="0">
                <a:solidFill>
                  <a:srgbClr val="56565A"/>
                </a:solidFill>
              </a:rPr>
              <a:t>Enhances and protects the brand</a:t>
            </a:r>
          </a:p>
          <a:p>
            <a:pPr marL="609600" indent="-609600" hangingPunct="1">
              <a:defRPr sz="1800">
                <a:uFillTx/>
              </a:defRPr>
            </a:pPr>
            <a:r>
              <a:rPr lang="en-US" sz="1800" dirty="0">
                <a:solidFill>
                  <a:srgbClr val="56565A"/>
                </a:solidFill>
              </a:rPr>
              <a:t>Reduces loan repayment risk</a:t>
            </a:r>
          </a:p>
          <a:p>
            <a:pPr marL="609600" indent="-609600" hangingPunct="1">
              <a:defRPr sz="1800">
                <a:uFillTx/>
              </a:defRPr>
            </a:pPr>
            <a:r>
              <a:rPr lang="en-US" sz="1800" dirty="0">
                <a:solidFill>
                  <a:srgbClr val="56565A"/>
                </a:solidFill>
              </a:rPr>
              <a:t>Sets the stage for transition planning</a:t>
            </a:r>
          </a:p>
          <a:p>
            <a:pPr marL="609600" indent="-609600" hangingPunct="1">
              <a:defRPr sz="1800">
                <a:uFillTx/>
              </a:defRPr>
            </a:pPr>
            <a:r>
              <a:rPr lang="en-US" sz="1800" dirty="0">
                <a:solidFill>
                  <a:srgbClr val="56565A"/>
                </a:solidFill>
              </a:rPr>
              <a:t>Grows non-interest income</a:t>
            </a:r>
          </a:p>
        </p:txBody>
      </p:sp>
    </p:spTree>
    <p:extLst>
      <p:ext uri="{BB962C8B-B14F-4D97-AF65-F5344CB8AC3E}">
        <p14:creationId xmlns:p14="http://schemas.microsoft.com/office/powerpoint/2010/main" val="4121351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93963" y="1764066"/>
            <a:ext cx="8645237" cy="4589050"/>
          </a:xfrm>
        </p:spPr>
        <p:txBody>
          <a:bodyPr>
            <a:noAutofit/>
          </a:bodyPr>
          <a:lstStyle/>
          <a:p>
            <a:pPr marL="0" indent="0" algn="ctr">
              <a:lnSpc>
                <a:spcPct val="100000"/>
              </a:lnSpc>
              <a:spcBef>
                <a:spcPts val="1200"/>
              </a:spcBef>
              <a:buFontTx/>
              <a:buNone/>
              <a:tabLst>
                <a:tab pos="7772400" algn="r"/>
              </a:tabLst>
              <a:defRPr/>
            </a:pPr>
            <a:endParaRPr lang="en-US" sz="2800" b="1" kern="1200" dirty="0">
              <a:solidFill>
                <a:srgbClr val="0F406A"/>
              </a:solidFill>
            </a:endParaRPr>
          </a:p>
          <a:p>
            <a:pPr marL="0" indent="0" algn="ctr">
              <a:lnSpc>
                <a:spcPct val="100000"/>
              </a:lnSpc>
              <a:spcBef>
                <a:spcPts val="1200"/>
              </a:spcBef>
              <a:buFontTx/>
              <a:buNone/>
              <a:tabLst>
                <a:tab pos="7772400" algn="r"/>
              </a:tabLst>
              <a:defRPr/>
            </a:pPr>
            <a:r>
              <a:rPr lang="en-US" sz="2800" b="1" kern="1200" dirty="0">
                <a:solidFill>
                  <a:srgbClr val="0F406A"/>
                </a:solidFill>
              </a:rPr>
              <a:t>Billy and Bobby</a:t>
            </a:r>
          </a:p>
          <a:p>
            <a:pPr marL="0" indent="0" algn="ctr">
              <a:lnSpc>
                <a:spcPct val="100000"/>
              </a:lnSpc>
              <a:spcBef>
                <a:spcPts val="1200"/>
              </a:spcBef>
              <a:buFontTx/>
              <a:buNone/>
              <a:tabLst>
                <a:tab pos="7772400" algn="r"/>
              </a:tabLst>
              <a:defRPr/>
            </a:pPr>
            <a:r>
              <a:rPr lang="en-US" sz="2800" b="1" kern="1200" dirty="0">
                <a:solidFill>
                  <a:srgbClr val="0F406A"/>
                </a:solidFill>
              </a:rPr>
              <a:t>“A Love Store Gone Bad”</a:t>
            </a:r>
            <a:endParaRPr lang="en-US" sz="2800" b="1" dirty="0">
              <a:solidFill>
                <a:srgbClr val="56565A"/>
              </a:solidFill>
            </a:endParaRPr>
          </a:p>
          <a:p>
            <a:pPr marL="0" indent="0" algn="ctr">
              <a:lnSpc>
                <a:spcPct val="100000"/>
              </a:lnSpc>
              <a:spcBef>
                <a:spcPts val="1200"/>
              </a:spcBef>
              <a:buFontTx/>
              <a:buNone/>
              <a:tabLst>
                <a:tab pos="7772400" algn="r"/>
              </a:tabLst>
              <a:defRPr/>
            </a:pPr>
            <a:endParaRPr lang="en-US" sz="1300" b="1" kern="1200" dirty="0">
              <a:solidFill>
                <a:srgbClr val="56565A"/>
              </a:solidFill>
              <a:latin typeface="+mn-lt"/>
              <a:cs typeface="Arial" panose="020B0604020202020204" pitchFamily="34" charset="0"/>
            </a:endParaRPr>
          </a:p>
          <a:p>
            <a:pPr lvl="1">
              <a:spcBef>
                <a:spcPts val="0"/>
              </a:spcBef>
              <a:buClr>
                <a:srgbClr val="56565A"/>
              </a:buClr>
              <a:tabLst>
                <a:tab pos="7772400" algn="r"/>
              </a:tabLst>
              <a:defRPr/>
            </a:pPr>
            <a:endParaRPr lang="en-US" kern="1200" dirty="0">
              <a:solidFill>
                <a:srgbClr val="56565A"/>
              </a:solidFill>
            </a:endParaRPr>
          </a:p>
          <a:p>
            <a:pPr marL="0" indent="0">
              <a:lnSpc>
                <a:spcPct val="100000"/>
              </a:lnSpc>
              <a:spcBef>
                <a:spcPts val="1200"/>
              </a:spcBef>
              <a:buFontTx/>
              <a:buNone/>
              <a:tabLst>
                <a:tab pos="7772400" algn="r"/>
              </a:tabLst>
              <a:defRPr/>
            </a:pPr>
            <a:endParaRPr lang="en-US" sz="2000" dirty="0"/>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r>
              <a:rPr lang="en-US" dirty="0">
                <a:solidFill>
                  <a:srgbClr val="0F406A"/>
                </a:solidFill>
              </a:rPr>
              <a:t>Why You Need To Do This!</a:t>
            </a:r>
          </a:p>
        </p:txBody>
      </p:sp>
      <p:pic>
        <p:nvPicPr>
          <p:cNvPr id="5" name="image25.png">
            <a:extLst>
              <a:ext uri="{FF2B5EF4-FFF2-40B4-BE49-F238E27FC236}">
                <a16:creationId xmlns:a16="http://schemas.microsoft.com/office/drawing/2014/main" id="{A683F9F5-525B-4734-AD32-E837222DE8E5}"/>
              </a:ext>
            </a:extLst>
          </p:cNvPr>
          <p:cNvPicPr>
            <a:picLocks noChangeAspect="1"/>
          </p:cNvPicPr>
          <p:nvPr/>
        </p:nvPicPr>
        <p:blipFill>
          <a:blip r:embed="rId3"/>
          <a:stretch>
            <a:fillRect/>
          </a:stretch>
        </p:blipFill>
        <p:spPr>
          <a:xfrm>
            <a:off x="2816916" y="4137553"/>
            <a:ext cx="1139826" cy="2109789"/>
          </a:xfrm>
          <a:prstGeom prst="rect">
            <a:avLst/>
          </a:prstGeom>
          <a:ln w="12700">
            <a:miter lim="400000"/>
          </a:ln>
        </p:spPr>
      </p:pic>
      <p:pic>
        <p:nvPicPr>
          <p:cNvPr id="6" name="image26.png">
            <a:extLst>
              <a:ext uri="{FF2B5EF4-FFF2-40B4-BE49-F238E27FC236}">
                <a16:creationId xmlns:a16="http://schemas.microsoft.com/office/drawing/2014/main" id="{C66CFA57-93BF-4EAB-BE7F-33CB5FA1BCDB}"/>
              </a:ext>
            </a:extLst>
          </p:cNvPr>
          <p:cNvPicPr>
            <a:picLocks noChangeAspect="1"/>
          </p:cNvPicPr>
          <p:nvPr/>
        </p:nvPicPr>
        <p:blipFill>
          <a:blip r:embed="rId4"/>
          <a:stretch>
            <a:fillRect/>
          </a:stretch>
        </p:blipFill>
        <p:spPr>
          <a:xfrm>
            <a:off x="4859038" y="4088498"/>
            <a:ext cx="1666042" cy="2620169"/>
          </a:xfrm>
          <a:prstGeom prst="rect">
            <a:avLst/>
          </a:prstGeom>
          <a:ln w="12700">
            <a:miter lim="400000"/>
          </a:ln>
        </p:spPr>
      </p:pic>
    </p:spTree>
    <p:extLst>
      <p:ext uri="{BB962C8B-B14F-4D97-AF65-F5344CB8AC3E}">
        <p14:creationId xmlns:p14="http://schemas.microsoft.com/office/powerpoint/2010/main" val="4103027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93963" y="1764066"/>
            <a:ext cx="8645237" cy="4589050"/>
          </a:xfrm>
        </p:spPr>
        <p:txBody>
          <a:bodyPr>
            <a:noAutofit/>
          </a:bodyPr>
          <a:lstStyle/>
          <a:p>
            <a:pPr marL="0" indent="0" algn="ctr">
              <a:lnSpc>
                <a:spcPct val="100000"/>
              </a:lnSpc>
              <a:spcBef>
                <a:spcPts val="1200"/>
              </a:spcBef>
              <a:buFontTx/>
              <a:buNone/>
              <a:tabLst>
                <a:tab pos="7772400" algn="r"/>
              </a:tabLst>
              <a:defRPr/>
            </a:pPr>
            <a:r>
              <a:rPr lang="en-US" sz="2800" b="1" kern="1200" dirty="0">
                <a:solidFill>
                  <a:srgbClr val="0F406A"/>
                </a:solidFill>
              </a:rPr>
              <a:t>The Cast</a:t>
            </a:r>
          </a:p>
          <a:p>
            <a:pPr marL="0" indent="0" algn="ctr">
              <a:lnSpc>
                <a:spcPct val="100000"/>
              </a:lnSpc>
              <a:spcBef>
                <a:spcPts val="1200"/>
              </a:spcBef>
              <a:buFontTx/>
              <a:buNone/>
              <a:tabLst>
                <a:tab pos="7772400" algn="r"/>
              </a:tabLst>
              <a:defRPr/>
            </a:pPr>
            <a:endParaRPr lang="en-US" sz="1300" b="1" kern="1200" dirty="0">
              <a:solidFill>
                <a:srgbClr val="56565A"/>
              </a:solidFill>
              <a:latin typeface="+mn-lt"/>
              <a:cs typeface="Arial" panose="020B0604020202020204" pitchFamily="34" charset="0"/>
            </a:endParaRPr>
          </a:p>
          <a:p>
            <a:pPr lvl="1">
              <a:spcBef>
                <a:spcPts val="0"/>
              </a:spcBef>
              <a:buClr>
                <a:srgbClr val="56565A"/>
              </a:buClr>
              <a:tabLst>
                <a:tab pos="7772400" algn="r"/>
              </a:tabLst>
              <a:defRPr/>
            </a:pPr>
            <a:endParaRPr lang="en-US" kern="1200" dirty="0">
              <a:solidFill>
                <a:srgbClr val="56565A"/>
              </a:solidFill>
            </a:endParaRPr>
          </a:p>
          <a:p>
            <a:pPr marL="0" indent="0">
              <a:lnSpc>
                <a:spcPct val="100000"/>
              </a:lnSpc>
              <a:spcBef>
                <a:spcPts val="1200"/>
              </a:spcBef>
              <a:buFontTx/>
              <a:buNone/>
              <a:tabLst>
                <a:tab pos="7772400" algn="r"/>
              </a:tabLst>
              <a:defRPr/>
            </a:pPr>
            <a:endParaRPr lang="en-US" sz="2000" dirty="0"/>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r>
              <a:rPr lang="en-US" dirty="0">
                <a:solidFill>
                  <a:srgbClr val="0F406A"/>
                </a:solidFill>
              </a:rPr>
              <a:t>Why You Need To Do This!</a:t>
            </a:r>
          </a:p>
        </p:txBody>
      </p:sp>
      <p:pic>
        <p:nvPicPr>
          <p:cNvPr id="8" name="image32.png">
            <a:extLst>
              <a:ext uri="{FF2B5EF4-FFF2-40B4-BE49-F238E27FC236}">
                <a16:creationId xmlns:a16="http://schemas.microsoft.com/office/drawing/2014/main" id="{5CC2AC90-A712-4A31-A559-1CC47F2B16C0}"/>
              </a:ext>
            </a:extLst>
          </p:cNvPr>
          <p:cNvPicPr>
            <a:picLocks noChangeAspect="1"/>
          </p:cNvPicPr>
          <p:nvPr/>
        </p:nvPicPr>
        <p:blipFill rotWithShape="1">
          <a:blip r:embed="rId3"/>
          <a:srcRect t="9920"/>
          <a:stretch/>
        </p:blipFill>
        <p:spPr>
          <a:xfrm>
            <a:off x="1433276" y="2728087"/>
            <a:ext cx="6277447" cy="3103594"/>
          </a:xfrm>
          <a:prstGeom prst="rect">
            <a:avLst/>
          </a:prstGeom>
          <a:ln w="12700">
            <a:miter lim="400000"/>
          </a:ln>
        </p:spPr>
      </p:pic>
    </p:spTree>
    <p:extLst>
      <p:ext uri="{BB962C8B-B14F-4D97-AF65-F5344CB8AC3E}">
        <p14:creationId xmlns:p14="http://schemas.microsoft.com/office/powerpoint/2010/main" val="2780870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93963" y="1764066"/>
            <a:ext cx="8645237" cy="4589050"/>
          </a:xfrm>
        </p:spPr>
        <p:txBody>
          <a:bodyPr>
            <a:noAutofit/>
          </a:bodyPr>
          <a:lstStyle/>
          <a:p>
            <a:pPr marL="0" indent="0" algn="ctr">
              <a:lnSpc>
                <a:spcPct val="100000"/>
              </a:lnSpc>
              <a:spcBef>
                <a:spcPts val="1200"/>
              </a:spcBef>
              <a:buFontTx/>
              <a:buNone/>
              <a:tabLst>
                <a:tab pos="7772400" algn="r"/>
              </a:tabLst>
              <a:defRPr/>
            </a:pPr>
            <a:endParaRPr lang="en-US" sz="1300" b="1" kern="1200" dirty="0">
              <a:solidFill>
                <a:srgbClr val="56565A"/>
              </a:solidFill>
              <a:latin typeface="+mn-lt"/>
              <a:cs typeface="Arial" panose="020B0604020202020204" pitchFamily="34" charset="0"/>
            </a:endParaRPr>
          </a:p>
          <a:p>
            <a:pPr lvl="1">
              <a:spcBef>
                <a:spcPts val="0"/>
              </a:spcBef>
              <a:buClr>
                <a:srgbClr val="56565A"/>
              </a:buClr>
              <a:tabLst>
                <a:tab pos="7772400" algn="r"/>
              </a:tabLst>
              <a:defRPr/>
            </a:pPr>
            <a:endParaRPr lang="en-US" kern="1200" dirty="0">
              <a:solidFill>
                <a:srgbClr val="56565A"/>
              </a:solidFill>
            </a:endParaRPr>
          </a:p>
          <a:p>
            <a:pPr marL="0" indent="0">
              <a:lnSpc>
                <a:spcPct val="100000"/>
              </a:lnSpc>
              <a:spcBef>
                <a:spcPts val="1200"/>
              </a:spcBef>
              <a:buFontTx/>
              <a:buNone/>
              <a:tabLst>
                <a:tab pos="7772400" algn="r"/>
              </a:tabLst>
              <a:defRPr/>
            </a:pPr>
            <a:endParaRPr lang="en-US" sz="2000" dirty="0"/>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r>
              <a:rPr lang="en-US" dirty="0">
                <a:solidFill>
                  <a:srgbClr val="0F406A"/>
                </a:solidFill>
              </a:rPr>
              <a:t>The Solution</a:t>
            </a:r>
          </a:p>
        </p:txBody>
      </p:sp>
      <p:pic>
        <p:nvPicPr>
          <p:cNvPr id="5" name="image33.png">
            <a:extLst>
              <a:ext uri="{FF2B5EF4-FFF2-40B4-BE49-F238E27FC236}">
                <a16:creationId xmlns:a16="http://schemas.microsoft.com/office/drawing/2014/main" id="{036E8C5B-0D22-42A8-AE58-7B0E2DF16DBE}"/>
              </a:ext>
            </a:extLst>
          </p:cNvPr>
          <p:cNvPicPr>
            <a:picLocks noChangeAspect="1"/>
          </p:cNvPicPr>
          <p:nvPr/>
        </p:nvPicPr>
        <p:blipFill>
          <a:blip r:embed="rId3"/>
          <a:srcRect/>
          <a:stretch>
            <a:fillRect/>
          </a:stretch>
        </p:blipFill>
        <p:spPr>
          <a:xfrm>
            <a:off x="2595789" y="2900019"/>
            <a:ext cx="3932238" cy="1710780"/>
          </a:xfrm>
          <a:prstGeom prst="rect">
            <a:avLst/>
          </a:prstGeom>
          <a:ln w="12700">
            <a:miter lim="400000"/>
          </a:ln>
        </p:spPr>
      </p:pic>
      <p:pic>
        <p:nvPicPr>
          <p:cNvPr id="6" name="image34.png">
            <a:extLst>
              <a:ext uri="{FF2B5EF4-FFF2-40B4-BE49-F238E27FC236}">
                <a16:creationId xmlns:a16="http://schemas.microsoft.com/office/drawing/2014/main" id="{5D47EC11-0BAF-4D11-80B2-185B870740BD}"/>
              </a:ext>
            </a:extLst>
          </p:cNvPr>
          <p:cNvPicPr>
            <a:picLocks noChangeAspect="1"/>
          </p:cNvPicPr>
          <p:nvPr/>
        </p:nvPicPr>
        <p:blipFill>
          <a:blip r:embed="rId4"/>
          <a:stretch>
            <a:fillRect/>
          </a:stretch>
        </p:blipFill>
        <p:spPr>
          <a:xfrm>
            <a:off x="163518" y="4673760"/>
            <a:ext cx="3798889" cy="1847852"/>
          </a:xfrm>
          <a:prstGeom prst="rect">
            <a:avLst/>
          </a:prstGeom>
          <a:ln w="12700">
            <a:miter lim="400000"/>
          </a:ln>
        </p:spPr>
      </p:pic>
      <p:pic>
        <p:nvPicPr>
          <p:cNvPr id="9" name="image35.png">
            <a:extLst>
              <a:ext uri="{FF2B5EF4-FFF2-40B4-BE49-F238E27FC236}">
                <a16:creationId xmlns:a16="http://schemas.microsoft.com/office/drawing/2014/main" id="{52ACB7BA-EF04-42D2-A662-8F67727D18C5}"/>
              </a:ext>
            </a:extLst>
          </p:cNvPr>
          <p:cNvPicPr>
            <a:picLocks noChangeAspect="1"/>
          </p:cNvPicPr>
          <p:nvPr/>
        </p:nvPicPr>
        <p:blipFill>
          <a:blip r:embed="rId5"/>
          <a:stretch>
            <a:fillRect/>
          </a:stretch>
        </p:blipFill>
        <p:spPr>
          <a:xfrm>
            <a:off x="5044271" y="4668204"/>
            <a:ext cx="3932238" cy="1858964"/>
          </a:xfrm>
          <a:prstGeom prst="rect">
            <a:avLst/>
          </a:prstGeom>
          <a:ln w="12700">
            <a:miter lim="400000"/>
          </a:ln>
        </p:spPr>
      </p:pic>
      <p:pic>
        <p:nvPicPr>
          <p:cNvPr id="10" name="image37.png">
            <a:extLst>
              <a:ext uri="{FF2B5EF4-FFF2-40B4-BE49-F238E27FC236}">
                <a16:creationId xmlns:a16="http://schemas.microsoft.com/office/drawing/2014/main" id="{0FA51F57-F03E-4E02-AE79-FBB468243D47}"/>
              </a:ext>
            </a:extLst>
          </p:cNvPr>
          <p:cNvPicPr>
            <a:picLocks noChangeAspect="1"/>
          </p:cNvPicPr>
          <p:nvPr/>
        </p:nvPicPr>
        <p:blipFill>
          <a:blip r:embed="rId6"/>
          <a:stretch>
            <a:fillRect/>
          </a:stretch>
        </p:blipFill>
        <p:spPr>
          <a:xfrm>
            <a:off x="6477757" y="1764066"/>
            <a:ext cx="2076842" cy="1135953"/>
          </a:xfrm>
          <a:prstGeom prst="rect">
            <a:avLst/>
          </a:prstGeom>
          <a:ln w="12700">
            <a:miter lim="400000"/>
          </a:ln>
        </p:spPr>
      </p:pic>
      <p:pic>
        <p:nvPicPr>
          <p:cNvPr id="11" name="image36.png">
            <a:extLst>
              <a:ext uri="{FF2B5EF4-FFF2-40B4-BE49-F238E27FC236}">
                <a16:creationId xmlns:a16="http://schemas.microsoft.com/office/drawing/2014/main" id="{5A415C48-86C5-4CA3-8E19-5DA6172B81DD}"/>
              </a:ext>
            </a:extLst>
          </p:cNvPr>
          <p:cNvPicPr>
            <a:picLocks noChangeAspect="1"/>
          </p:cNvPicPr>
          <p:nvPr/>
        </p:nvPicPr>
        <p:blipFill>
          <a:blip r:embed="rId7"/>
          <a:stretch>
            <a:fillRect/>
          </a:stretch>
        </p:blipFill>
        <p:spPr>
          <a:xfrm>
            <a:off x="569216" y="1764066"/>
            <a:ext cx="2076842" cy="1181652"/>
          </a:xfrm>
          <a:prstGeom prst="rect">
            <a:avLst/>
          </a:prstGeom>
          <a:ln w="12700">
            <a:miter lim="400000"/>
          </a:ln>
        </p:spPr>
      </p:pic>
    </p:spTree>
    <p:extLst>
      <p:ext uri="{BB962C8B-B14F-4D97-AF65-F5344CB8AC3E}">
        <p14:creationId xmlns:p14="http://schemas.microsoft.com/office/powerpoint/2010/main" val="412342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93963" y="1764066"/>
            <a:ext cx="8645237" cy="4589050"/>
          </a:xfrm>
        </p:spPr>
        <p:txBody>
          <a:bodyPr>
            <a:noAutofit/>
          </a:bodyPr>
          <a:lstStyle/>
          <a:p>
            <a:pPr marL="0" indent="0" algn="ctr">
              <a:lnSpc>
                <a:spcPct val="100000"/>
              </a:lnSpc>
              <a:spcBef>
                <a:spcPts val="1200"/>
              </a:spcBef>
              <a:buFontTx/>
              <a:buNone/>
              <a:tabLst>
                <a:tab pos="7772400" algn="r"/>
              </a:tabLst>
              <a:defRPr/>
            </a:pPr>
            <a:endParaRPr lang="en-US" sz="1300" b="1" kern="1200" dirty="0">
              <a:solidFill>
                <a:srgbClr val="56565A"/>
              </a:solidFill>
              <a:latin typeface="+mn-lt"/>
              <a:cs typeface="Arial" panose="020B0604020202020204" pitchFamily="34" charset="0"/>
            </a:endParaRPr>
          </a:p>
          <a:p>
            <a:pPr lvl="1">
              <a:spcBef>
                <a:spcPts val="0"/>
              </a:spcBef>
              <a:buClr>
                <a:srgbClr val="56565A"/>
              </a:buClr>
              <a:tabLst>
                <a:tab pos="7772400" algn="r"/>
              </a:tabLst>
              <a:defRPr/>
            </a:pPr>
            <a:endParaRPr lang="en-US" kern="1200" dirty="0">
              <a:solidFill>
                <a:srgbClr val="56565A"/>
              </a:solidFill>
            </a:endParaRPr>
          </a:p>
          <a:p>
            <a:pPr marL="0" indent="0">
              <a:lnSpc>
                <a:spcPct val="100000"/>
              </a:lnSpc>
              <a:spcBef>
                <a:spcPts val="1200"/>
              </a:spcBef>
              <a:buFontTx/>
              <a:buNone/>
              <a:tabLst>
                <a:tab pos="7772400" algn="r"/>
              </a:tabLst>
              <a:defRPr/>
            </a:pPr>
            <a:endParaRPr lang="en-US" sz="2000" dirty="0"/>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r>
              <a:rPr lang="en-US" dirty="0">
                <a:solidFill>
                  <a:srgbClr val="0F406A"/>
                </a:solidFill>
              </a:rPr>
              <a:t>Cross Purchase Strategy</a:t>
            </a:r>
          </a:p>
        </p:txBody>
      </p:sp>
      <p:sp>
        <p:nvSpPr>
          <p:cNvPr id="12" name="Shape 254">
            <a:extLst>
              <a:ext uri="{FF2B5EF4-FFF2-40B4-BE49-F238E27FC236}">
                <a16:creationId xmlns:a16="http://schemas.microsoft.com/office/drawing/2014/main" id="{2C547FF0-2BE9-4521-BB26-FA00906CA4D2}"/>
              </a:ext>
            </a:extLst>
          </p:cNvPr>
          <p:cNvSpPr/>
          <p:nvPr/>
        </p:nvSpPr>
        <p:spPr>
          <a:xfrm>
            <a:off x="3426500" y="5597863"/>
            <a:ext cx="2343152" cy="1590"/>
          </a:xfrm>
          <a:prstGeom prst="line">
            <a:avLst/>
          </a:prstGeom>
          <a:ln w="12700">
            <a:solidFill>
              <a:srgbClr val="808080"/>
            </a:solidFill>
          </a:ln>
        </p:spPr>
        <p:txBody>
          <a:bodyPr lIns="45718" tIns="45718" rIns="45718" bIns="45718"/>
          <a:lstStyle/>
          <a:p>
            <a:pPr>
              <a:defRPr sz="1200">
                <a:uFillTx/>
                <a:latin typeface="+mj-lt"/>
                <a:ea typeface="+mj-ea"/>
                <a:cs typeface="+mj-cs"/>
                <a:sym typeface="Helvetica"/>
              </a:defRPr>
            </a:pPr>
            <a:endParaRPr/>
          </a:p>
        </p:txBody>
      </p:sp>
      <p:sp>
        <p:nvSpPr>
          <p:cNvPr id="13" name="Shape 255">
            <a:extLst>
              <a:ext uri="{FF2B5EF4-FFF2-40B4-BE49-F238E27FC236}">
                <a16:creationId xmlns:a16="http://schemas.microsoft.com/office/drawing/2014/main" id="{6FD7F691-9365-4176-900F-105E32684F76}"/>
              </a:ext>
            </a:extLst>
          </p:cNvPr>
          <p:cNvSpPr/>
          <p:nvPr/>
        </p:nvSpPr>
        <p:spPr>
          <a:xfrm flipH="1">
            <a:off x="2185075" y="1857713"/>
            <a:ext cx="4926016" cy="1588"/>
          </a:xfrm>
          <a:prstGeom prst="line">
            <a:avLst/>
          </a:prstGeom>
          <a:ln w="50800">
            <a:solidFill>
              <a:srgbClr val="000000"/>
            </a:solidFill>
            <a:prstDash val="dash"/>
          </a:ln>
        </p:spPr>
        <p:txBody>
          <a:bodyPr lIns="45718" tIns="45718" rIns="45718" bIns="45718"/>
          <a:lstStyle/>
          <a:p>
            <a:pPr>
              <a:defRPr sz="1200">
                <a:uFillTx/>
                <a:latin typeface="+mj-lt"/>
                <a:ea typeface="+mj-ea"/>
                <a:cs typeface="+mj-cs"/>
                <a:sym typeface="Helvetica"/>
              </a:defRPr>
            </a:pPr>
            <a:endParaRPr/>
          </a:p>
        </p:txBody>
      </p:sp>
      <p:sp>
        <p:nvSpPr>
          <p:cNvPr id="14" name="Shape 256">
            <a:extLst>
              <a:ext uri="{FF2B5EF4-FFF2-40B4-BE49-F238E27FC236}">
                <a16:creationId xmlns:a16="http://schemas.microsoft.com/office/drawing/2014/main" id="{AE90EA67-C760-41F8-A4D9-9AB4C8998CDD}"/>
              </a:ext>
            </a:extLst>
          </p:cNvPr>
          <p:cNvSpPr/>
          <p:nvPr/>
        </p:nvSpPr>
        <p:spPr>
          <a:xfrm>
            <a:off x="3177264" y="1691026"/>
            <a:ext cx="2903539" cy="676275"/>
          </a:xfrm>
          <a:prstGeom prst="rect">
            <a:avLst/>
          </a:prstGeom>
          <a:solidFill>
            <a:srgbClr val="A2C1FE"/>
          </a:solidFill>
          <a:ln w="12700">
            <a:solidFill>
              <a:srgbClr val="808080"/>
            </a:solidFill>
          </a:ln>
          <a:effectLst>
            <a:outerShdw blurRad="63500" dist="50799" dir="2700000" rotWithShape="0">
              <a:srgbClr val="808080">
                <a:alpha val="75000"/>
              </a:srgbClr>
            </a:outerShdw>
          </a:effectLst>
        </p:spPr>
        <p:txBody>
          <a:bodyPr lIns="45718" tIns="45718" rIns="45718" bIns="45718"/>
          <a:lstStyle/>
          <a:p>
            <a:pPr>
              <a:defRPr sz="1800">
                <a:latin typeface="Calibri"/>
                <a:ea typeface="Calibri"/>
                <a:cs typeface="Calibri"/>
                <a:sym typeface="Calibri"/>
              </a:defRPr>
            </a:pPr>
            <a:endParaRPr/>
          </a:p>
        </p:txBody>
      </p:sp>
      <p:sp>
        <p:nvSpPr>
          <p:cNvPr id="15" name="Shape 257">
            <a:extLst>
              <a:ext uri="{FF2B5EF4-FFF2-40B4-BE49-F238E27FC236}">
                <a16:creationId xmlns:a16="http://schemas.microsoft.com/office/drawing/2014/main" id="{5F267647-340E-40D9-AEBD-ACEDC191AB3F}"/>
              </a:ext>
            </a:extLst>
          </p:cNvPr>
          <p:cNvSpPr/>
          <p:nvPr/>
        </p:nvSpPr>
        <p:spPr>
          <a:xfrm>
            <a:off x="2994702" y="1835487"/>
            <a:ext cx="3365500" cy="2769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41275" algn="ctr">
              <a:defRPr sz="1800" b="1">
                <a:solidFill>
                  <a:srgbClr val="808080"/>
                </a:solidFill>
                <a:uFill>
                  <a:solidFill>
                    <a:srgbClr val="808080"/>
                  </a:solidFill>
                </a:uFill>
                <a:latin typeface="Arial"/>
                <a:ea typeface="Arial"/>
                <a:cs typeface="Arial"/>
                <a:sym typeface="Arial"/>
              </a:defRPr>
            </a:lvl1pPr>
          </a:lstStyle>
          <a:p>
            <a:pPr>
              <a:defRPr>
                <a:solidFill>
                  <a:srgbClr val="000000"/>
                </a:solidFill>
                <a:uFillTx/>
              </a:defRPr>
            </a:pPr>
            <a:r>
              <a:rPr dirty="0">
                <a:solidFill>
                  <a:srgbClr val="0F406A"/>
                </a:solidFill>
                <a:uFill>
                  <a:solidFill>
                    <a:srgbClr val="808080"/>
                  </a:solidFill>
                </a:uFill>
              </a:rPr>
              <a:t>Life Insurance Company</a:t>
            </a:r>
          </a:p>
        </p:txBody>
      </p:sp>
      <p:grpSp>
        <p:nvGrpSpPr>
          <p:cNvPr id="16" name="Group 260">
            <a:extLst>
              <a:ext uri="{FF2B5EF4-FFF2-40B4-BE49-F238E27FC236}">
                <a16:creationId xmlns:a16="http://schemas.microsoft.com/office/drawing/2014/main" id="{3702077A-CB23-458C-8360-64BDB094200B}"/>
              </a:ext>
            </a:extLst>
          </p:cNvPr>
          <p:cNvGrpSpPr/>
          <p:nvPr/>
        </p:nvGrpSpPr>
        <p:grpSpPr>
          <a:xfrm>
            <a:off x="3361411" y="3083262"/>
            <a:ext cx="2616206" cy="1065216"/>
            <a:chOff x="-2" y="0"/>
            <a:chExt cx="2616204" cy="1065214"/>
          </a:xfrm>
        </p:grpSpPr>
        <p:pic>
          <p:nvPicPr>
            <p:cNvPr id="17" name="image38.png">
              <a:extLst>
                <a:ext uri="{FF2B5EF4-FFF2-40B4-BE49-F238E27FC236}">
                  <a16:creationId xmlns:a16="http://schemas.microsoft.com/office/drawing/2014/main" id="{4E88E86D-19AC-46BC-8282-32CA82FFF8AD}"/>
                </a:ext>
              </a:extLst>
            </p:cNvPr>
            <p:cNvPicPr>
              <a:picLocks noChangeAspect="1"/>
            </p:cNvPicPr>
            <p:nvPr/>
          </p:nvPicPr>
          <p:blipFill>
            <a:blip r:embed="rId3"/>
            <a:stretch>
              <a:fillRect/>
            </a:stretch>
          </p:blipFill>
          <p:spPr>
            <a:xfrm>
              <a:off x="461962" y="0"/>
              <a:ext cx="1708152" cy="1065214"/>
            </a:xfrm>
            <a:prstGeom prst="rect">
              <a:avLst/>
            </a:prstGeom>
            <a:ln w="12700" cap="flat">
              <a:noFill/>
              <a:miter lim="400000"/>
            </a:ln>
            <a:effectLst/>
          </p:spPr>
        </p:pic>
        <p:sp>
          <p:nvSpPr>
            <p:cNvPr id="18" name="Shape 259">
              <a:extLst>
                <a:ext uri="{FF2B5EF4-FFF2-40B4-BE49-F238E27FC236}">
                  <a16:creationId xmlns:a16="http://schemas.microsoft.com/office/drawing/2014/main" id="{BD997D5E-1C25-44BA-89FF-E51060DD250C}"/>
                </a:ext>
              </a:extLst>
            </p:cNvPr>
            <p:cNvSpPr/>
            <p:nvPr/>
          </p:nvSpPr>
          <p:spPr>
            <a:xfrm>
              <a:off x="-2" y="466725"/>
              <a:ext cx="2616204" cy="2769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indent="41275" algn="ctr">
                <a:defRPr sz="1800" b="1">
                  <a:solidFill>
                    <a:srgbClr val="808080"/>
                  </a:solidFill>
                  <a:uFill>
                    <a:solidFill>
                      <a:srgbClr val="808080"/>
                    </a:solidFill>
                  </a:uFill>
                  <a:latin typeface="Arial"/>
                  <a:ea typeface="Arial"/>
                  <a:cs typeface="Arial"/>
                  <a:sym typeface="Arial"/>
                </a:defRPr>
              </a:lvl1pPr>
            </a:lstStyle>
            <a:p>
              <a:pPr>
                <a:defRPr>
                  <a:solidFill>
                    <a:srgbClr val="000000"/>
                  </a:solidFill>
                  <a:uFillTx/>
                </a:defRPr>
              </a:pPr>
              <a:r>
                <a:rPr dirty="0">
                  <a:solidFill>
                    <a:srgbClr val="0F406A"/>
                  </a:solidFill>
                  <a:uFill>
                    <a:solidFill>
                      <a:srgbClr val="808080"/>
                    </a:solidFill>
                  </a:uFill>
                </a:rPr>
                <a:t>Business</a:t>
              </a:r>
            </a:p>
          </p:txBody>
        </p:sp>
      </p:grpSp>
      <p:sp>
        <p:nvSpPr>
          <p:cNvPr id="19" name="Shape 261">
            <a:extLst>
              <a:ext uri="{FF2B5EF4-FFF2-40B4-BE49-F238E27FC236}">
                <a16:creationId xmlns:a16="http://schemas.microsoft.com/office/drawing/2014/main" id="{80966EB9-E631-42D4-B6EB-65B52501C2D2}"/>
              </a:ext>
            </a:extLst>
          </p:cNvPr>
          <p:cNvSpPr/>
          <p:nvPr/>
        </p:nvSpPr>
        <p:spPr>
          <a:xfrm>
            <a:off x="1686577" y="5235903"/>
            <a:ext cx="1893841" cy="749283"/>
          </a:xfrm>
          <a:prstGeom prst="ellipse">
            <a:avLst/>
          </a:prstGeom>
          <a:solidFill>
            <a:srgbClr val="C8FEC8"/>
          </a:solidFill>
          <a:ln w="12700">
            <a:solidFill>
              <a:srgbClr val="808080"/>
            </a:solidFill>
          </a:ln>
          <a:effectLst>
            <a:outerShdw blurRad="63500" dist="50799" dir="2700000" rotWithShape="0">
              <a:srgbClr val="808080">
                <a:alpha val="75000"/>
              </a:srgbClr>
            </a:outerShdw>
          </a:effectLst>
        </p:spPr>
        <p:txBody>
          <a:bodyPr lIns="45718" tIns="45718" rIns="45718" bIns="45718"/>
          <a:lstStyle/>
          <a:p>
            <a:pPr>
              <a:defRPr sz="1800">
                <a:latin typeface="Calibri"/>
                <a:ea typeface="Calibri"/>
                <a:cs typeface="Calibri"/>
                <a:sym typeface="Calibri"/>
              </a:defRPr>
            </a:pPr>
            <a:endParaRPr/>
          </a:p>
        </p:txBody>
      </p:sp>
      <p:sp>
        <p:nvSpPr>
          <p:cNvPr id="20" name="Shape 262">
            <a:extLst>
              <a:ext uri="{FF2B5EF4-FFF2-40B4-BE49-F238E27FC236}">
                <a16:creationId xmlns:a16="http://schemas.microsoft.com/office/drawing/2014/main" id="{A909F274-CB06-493E-B20C-D0538C558F79}"/>
              </a:ext>
            </a:extLst>
          </p:cNvPr>
          <p:cNvSpPr/>
          <p:nvPr/>
        </p:nvSpPr>
        <p:spPr>
          <a:xfrm>
            <a:off x="3859889" y="5254963"/>
            <a:ext cx="1474789" cy="673102"/>
          </a:xfrm>
          <a:prstGeom prst="rect">
            <a:avLst/>
          </a:prstGeom>
          <a:solidFill>
            <a:srgbClr val="FCFEB9"/>
          </a:solidFill>
          <a:ln w="12700">
            <a:solidFill>
              <a:srgbClr val="808080"/>
            </a:solidFill>
          </a:ln>
          <a:effectLst>
            <a:outerShdw blurRad="63500" dist="50799" dir="2700000" rotWithShape="0">
              <a:srgbClr val="808080">
                <a:alpha val="75000"/>
              </a:srgbClr>
            </a:outerShdw>
          </a:effectLst>
        </p:spPr>
        <p:txBody>
          <a:bodyPr lIns="45718" tIns="45718" rIns="45718" bIns="45718"/>
          <a:lstStyle/>
          <a:p>
            <a:pPr>
              <a:defRPr sz="1800">
                <a:latin typeface="Calibri"/>
                <a:ea typeface="Calibri"/>
                <a:cs typeface="Calibri"/>
                <a:sym typeface="Calibri"/>
              </a:defRPr>
            </a:pPr>
            <a:endParaRPr/>
          </a:p>
        </p:txBody>
      </p:sp>
      <p:sp>
        <p:nvSpPr>
          <p:cNvPr id="21" name="Shape 263">
            <a:extLst>
              <a:ext uri="{FF2B5EF4-FFF2-40B4-BE49-F238E27FC236}">
                <a16:creationId xmlns:a16="http://schemas.microsoft.com/office/drawing/2014/main" id="{2BA9AECC-B5DA-4FD7-9654-400E6437BA7D}"/>
              </a:ext>
            </a:extLst>
          </p:cNvPr>
          <p:cNvSpPr/>
          <p:nvPr/>
        </p:nvSpPr>
        <p:spPr>
          <a:xfrm>
            <a:off x="3285214" y="5431176"/>
            <a:ext cx="2616202" cy="2769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41275" algn="ctr">
              <a:defRPr sz="1800" b="1">
                <a:solidFill>
                  <a:srgbClr val="808080"/>
                </a:solidFill>
                <a:uFill>
                  <a:solidFill>
                    <a:srgbClr val="808080"/>
                  </a:solidFill>
                </a:uFill>
                <a:latin typeface="Arial"/>
                <a:ea typeface="Arial"/>
                <a:cs typeface="Arial"/>
                <a:sym typeface="Arial"/>
              </a:defRPr>
            </a:lvl1pPr>
          </a:lstStyle>
          <a:p>
            <a:pPr>
              <a:defRPr>
                <a:solidFill>
                  <a:srgbClr val="000000"/>
                </a:solidFill>
                <a:uFillTx/>
              </a:defRPr>
            </a:pPr>
            <a:r>
              <a:rPr dirty="0">
                <a:solidFill>
                  <a:srgbClr val="0F406A"/>
                </a:solidFill>
                <a:uFill>
                  <a:solidFill>
                    <a:srgbClr val="808080"/>
                  </a:solidFill>
                </a:uFill>
              </a:rPr>
              <a:t>Agreement</a:t>
            </a:r>
          </a:p>
        </p:txBody>
      </p:sp>
      <p:sp>
        <p:nvSpPr>
          <p:cNvPr id="22" name="Shape 264">
            <a:extLst>
              <a:ext uri="{FF2B5EF4-FFF2-40B4-BE49-F238E27FC236}">
                <a16:creationId xmlns:a16="http://schemas.microsoft.com/office/drawing/2014/main" id="{8357504A-C268-41E6-862B-A4638C4AFEB8}"/>
              </a:ext>
            </a:extLst>
          </p:cNvPr>
          <p:cNvSpPr/>
          <p:nvPr/>
        </p:nvSpPr>
        <p:spPr>
          <a:xfrm>
            <a:off x="1284964" y="5412126"/>
            <a:ext cx="2616201" cy="2769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41275" algn="ctr">
              <a:defRPr sz="1800" b="1">
                <a:solidFill>
                  <a:srgbClr val="808080"/>
                </a:solidFill>
                <a:uFill>
                  <a:solidFill>
                    <a:srgbClr val="808080"/>
                  </a:solidFill>
                </a:uFill>
                <a:latin typeface="Arial"/>
                <a:ea typeface="Arial"/>
                <a:cs typeface="Arial"/>
                <a:sym typeface="Arial"/>
              </a:defRPr>
            </a:lvl1pPr>
          </a:lstStyle>
          <a:p>
            <a:pPr>
              <a:defRPr>
                <a:solidFill>
                  <a:srgbClr val="000000"/>
                </a:solidFill>
                <a:uFillTx/>
              </a:defRPr>
            </a:pPr>
            <a:r>
              <a:rPr dirty="0">
                <a:solidFill>
                  <a:srgbClr val="0F406A"/>
                </a:solidFill>
                <a:uFill>
                  <a:solidFill>
                    <a:srgbClr val="808080"/>
                  </a:solidFill>
                </a:uFill>
              </a:rPr>
              <a:t>Owner A</a:t>
            </a:r>
          </a:p>
        </p:txBody>
      </p:sp>
      <p:sp>
        <p:nvSpPr>
          <p:cNvPr id="23" name="Shape 265">
            <a:extLst>
              <a:ext uri="{FF2B5EF4-FFF2-40B4-BE49-F238E27FC236}">
                <a16:creationId xmlns:a16="http://schemas.microsoft.com/office/drawing/2014/main" id="{92E7B77D-12C3-4C36-B0BD-6B676EE9BDAA}"/>
              </a:ext>
            </a:extLst>
          </p:cNvPr>
          <p:cNvSpPr/>
          <p:nvPr/>
        </p:nvSpPr>
        <p:spPr>
          <a:xfrm>
            <a:off x="5602940" y="5235903"/>
            <a:ext cx="1893841" cy="749283"/>
          </a:xfrm>
          <a:prstGeom prst="ellipse">
            <a:avLst/>
          </a:prstGeom>
          <a:solidFill>
            <a:srgbClr val="FCD1C1"/>
          </a:solidFill>
          <a:ln w="12700">
            <a:solidFill>
              <a:srgbClr val="808080"/>
            </a:solidFill>
          </a:ln>
          <a:effectLst>
            <a:outerShdw blurRad="63500" dist="50799" dir="2700000" rotWithShape="0">
              <a:srgbClr val="808080">
                <a:alpha val="75000"/>
              </a:srgbClr>
            </a:outerShdw>
          </a:effectLst>
        </p:spPr>
        <p:txBody>
          <a:bodyPr lIns="45718" tIns="45718" rIns="45718" bIns="45718"/>
          <a:lstStyle/>
          <a:p>
            <a:pPr>
              <a:defRPr sz="1800">
                <a:latin typeface="Calibri"/>
                <a:ea typeface="Calibri"/>
                <a:cs typeface="Calibri"/>
                <a:sym typeface="Calibri"/>
              </a:defRPr>
            </a:pPr>
            <a:endParaRPr/>
          </a:p>
        </p:txBody>
      </p:sp>
      <p:sp>
        <p:nvSpPr>
          <p:cNvPr id="24" name="Shape 266">
            <a:extLst>
              <a:ext uri="{FF2B5EF4-FFF2-40B4-BE49-F238E27FC236}">
                <a16:creationId xmlns:a16="http://schemas.microsoft.com/office/drawing/2014/main" id="{000CB3FC-6BD9-4A0A-BAF2-D15E556CA3DC}"/>
              </a:ext>
            </a:extLst>
          </p:cNvPr>
          <p:cNvSpPr/>
          <p:nvPr/>
        </p:nvSpPr>
        <p:spPr>
          <a:xfrm>
            <a:off x="5187039" y="5412126"/>
            <a:ext cx="2616202" cy="2769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41275" algn="ctr">
              <a:defRPr sz="1800" b="1">
                <a:solidFill>
                  <a:srgbClr val="808080"/>
                </a:solidFill>
                <a:uFill>
                  <a:solidFill>
                    <a:srgbClr val="808080"/>
                  </a:solidFill>
                </a:uFill>
                <a:latin typeface="Arial"/>
                <a:ea typeface="Arial"/>
                <a:cs typeface="Arial"/>
                <a:sym typeface="Arial"/>
              </a:defRPr>
            </a:lvl1pPr>
          </a:lstStyle>
          <a:p>
            <a:pPr>
              <a:defRPr>
                <a:solidFill>
                  <a:srgbClr val="000000"/>
                </a:solidFill>
                <a:uFillTx/>
              </a:defRPr>
            </a:pPr>
            <a:r>
              <a:rPr dirty="0">
                <a:solidFill>
                  <a:srgbClr val="0F406A"/>
                </a:solidFill>
                <a:uFill>
                  <a:solidFill>
                    <a:srgbClr val="808080"/>
                  </a:solidFill>
                </a:uFill>
              </a:rPr>
              <a:t>Owner B</a:t>
            </a:r>
          </a:p>
        </p:txBody>
      </p:sp>
      <p:sp>
        <p:nvSpPr>
          <p:cNvPr id="25" name="Shape 267">
            <a:extLst>
              <a:ext uri="{FF2B5EF4-FFF2-40B4-BE49-F238E27FC236}">
                <a16:creationId xmlns:a16="http://schemas.microsoft.com/office/drawing/2014/main" id="{EFF2D3A4-C47B-45A4-9C96-A346A626F515}"/>
              </a:ext>
            </a:extLst>
          </p:cNvPr>
          <p:cNvSpPr/>
          <p:nvPr/>
        </p:nvSpPr>
        <p:spPr>
          <a:xfrm>
            <a:off x="2181901" y="1929150"/>
            <a:ext cx="1589" cy="3276602"/>
          </a:xfrm>
          <a:prstGeom prst="line">
            <a:avLst/>
          </a:prstGeom>
          <a:ln w="50800">
            <a:solidFill>
              <a:srgbClr val="000000"/>
            </a:solidFill>
            <a:prstDash val="dash"/>
            <a:tailEnd type="stealth"/>
          </a:ln>
        </p:spPr>
        <p:txBody>
          <a:bodyPr lIns="45718" tIns="45718" rIns="45718" bIns="45718"/>
          <a:lstStyle/>
          <a:p>
            <a:pPr>
              <a:defRPr sz="1200">
                <a:uFillTx/>
                <a:latin typeface="+mj-lt"/>
                <a:ea typeface="+mj-ea"/>
                <a:cs typeface="+mj-cs"/>
                <a:sym typeface="Helvetica"/>
              </a:defRPr>
            </a:pPr>
            <a:endParaRPr/>
          </a:p>
        </p:txBody>
      </p:sp>
      <p:sp>
        <p:nvSpPr>
          <p:cNvPr id="26" name="Shape 268">
            <a:extLst>
              <a:ext uri="{FF2B5EF4-FFF2-40B4-BE49-F238E27FC236}">
                <a16:creationId xmlns:a16="http://schemas.microsoft.com/office/drawing/2014/main" id="{7667589B-8B5F-4BA1-BB50-6EFF7A90841A}"/>
              </a:ext>
            </a:extLst>
          </p:cNvPr>
          <p:cNvSpPr/>
          <p:nvPr/>
        </p:nvSpPr>
        <p:spPr>
          <a:xfrm>
            <a:off x="7072988" y="1857712"/>
            <a:ext cx="1590" cy="3352803"/>
          </a:xfrm>
          <a:prstGeom prst="line">
            <a:avLst/>
          </a:prstGeom>
          <a:ln w="50800">
            <a:solidFill>
              <a:srgbClr val="000000"/>
            </a:solidFill>
            <a:prstDash val="dash"/>
            <a:tailEnd type="stealth"/>
          </a:ln>
        </p:spPr>
        <p:txBody>
          <a:bodyPr lIns="45718" tIns="45718" rIns="45718" bIns="45718"/>
          <a:lstStyle/>
          <a:p>
            <a:pPr>
              <a:defRPr sz="1200">
                <a:uFillTx/>
                <a:latin typeface="+mj-lt"/>
                <a:ea typeface="+mj-ea"/>
                <a:cs typeface="+mj-cs"/>
                <a:sym typeface="Helvetica"/>
              </a:defRPr>
            </a:pPr>
            <a:endParaRPr/>
          </a:p>
        </p:txBody>
      </p:sp>
      <p:grpSp>
        <p:nvGrpSpPr>
          <p:cNvPr id="27" name="Group 271">
            <a:extLst>
              <a:ext uri="{FF2B5EF4-FFF2-40B4-BE49-F238E27FC236}">
                <a16:creationId xmlns:a16="http://schemas.microsoft.com/office/drawing/2014/main" id="{65D45CE4-FEA8-46BD-B146-A3294477B139}"/>
              </a:ext>
            </a:extLst>
          </p:cNvPr>
          <p:cNvGrpSpPr/>
          <p:nvPr/>
        </p:nvGrpSpPr>
        <p:grpSpPr>
          <a:xfrm>
            <a:off x="2786738" y="2210135"/>
            <a:ext cx="361954" cy="2638429"/>
            <a:chOff x="0" y="-2"/>
            <a:chExt cx="361952" cy="2638429"/>
          </a:xfrm>
        </p:grpSpPr>
        <p:sp>
          <p:nvSpPr>
            <p:cNvPr id="28" name="Shape 269">
              <a:extLst>
                <a:ext uri="{FF2B5EF4-FFF2-40B4-BE49-F238E27FC236}">
                  <a16:creationId xmlns:a16="http://schemas.microsoft.com/office/drawing/2014/main" id="{D5A22730-20BE-4079-8E1D-7BBB7136C5BE}"/>
                </a:ext>
              </a:extLst>
            </p:cNvPr>
            <p:cNvSpPr/>
            <p:nvPr/>
          </p:nvSpPr>
          <p:spPr>
            <a:xfrm>
              <a:off x="0" y="-1"/>
              <a:ext cx="361952" cy="1589"/>
            </a:xfrm>
            <a:prstGeom prst="line">
              <a:avLst/>
            </a:prstGeom>
            <a:noFill/>
            <a:ln w="25400" cap="flat">
              <a:solidFill>
                <a:srgbClr val="56565A"/>
              </a:solidFill>
              <a:prstDash val="solid"/>
              <a:round/>
              <a:tailEnd type="stealth" w="med" len="med"/>
            </a:ln>
            <a:effectLst/>
          </p:spPr>
          <p:txBody>
            <a:bodyPr wrap="square" lIns="45718" tIns="45718" rIns="45718" bIns="45718" numCol="1" anchor="t">
              <a:noAutofit/>
            </a:bodyPr>
            <a:lstStyle/>
            <a:p>
              <a:pPr>
                <a:defRPr sz="1200">
                  <a:uFillTx/>
                  <a:latin typeface="+mj-lt"/>
                  <a:ea typeface="+mj-ea"/>
                  <a:cs typeface="+mj-cs"/>
                  <a:sym typeface="Helvetica"/>
                </a:defRPr>
              </a:pPr>
              <a:endParaRPr/>
            </a:p>
          </p:txBody>
        </p:sp>
        <p:sp>
          <p:nvSpPr>
            <p:cNvPr id="29" name="Shape 270">
              <a:extLst>
                <a:ext uri="{FF2B5EF4-FFF2-40B4-BE49-F238E27FC236}">
                  <a16:creationId xmlns:a16="http://schemas.microsoft.com/office/drawing/2014/main" id="{37145E4F-EC17-45A4-9068-AB1B6861F1AE}"/>
                </a:ext>
              </a:extLst>
            </p:cNvPr>
            <p:cNvSpPr/>
            <p:nvPr/>
          </p:nvSpPr>
          <p:spPr>
            <a:xfrm>
              <a:off x="3173" y="-2"/>
              <a:ext cx="1591" cy="2638429"/>
            </a:xfrm>
            <a:prstGeom prst="line">
              <a:avLst/>
            </a:prstGeom>
            <a:noFill/>
            <a:ln w="25400" cap="flat">
              <a:solidFill>
                <a:srgbClr val="56565A"/>
              </a:solidFill>
              <a:prstDash val="solid"/>
              <a:round/>
            </a:ln>
            <a:effectLst/>
          </p:spPr>
          <p:txBody>
            <a:bodyPr wrap="square" lIns="45718" tIns="45718" rIns="45718" bIns="45718" numCol="1" anchor="t">
              <a:noAutofit/>
            </a:bodyPr>
            <a:lstStyle/>
            <a:p>
              <a:pPr>
                <a:defRPr sz="1200">
                  <a:uFillTx/>
                  <a:latin typeface="+mj-lt"/>
                  <a:ea typeface="+mj-ea"/>
                  <a:cs typeface="+mj-cs"/>
                  <a:sym typeface="Helvetica"/>
                </a:defRPr>
              </a:pPr>
              <a:endParaRPr dirty="0"/>
            </a:p>
          </p:txBody>
        </p:sp>
      </p:grpSp>
      <p:grpSp>
        <p:nvGrpSpPr>
          <p:cNvPr id="30" name="Group 274">
            <a:extLst>
              <a:ext uri="{FF2B5EF4-FFF2-40B4-BE49-F238E27FC236}">
                <a16:creationId xmlns:a16="http://schemas.microsoft.com/office/drawing/2014/main" id="{0907856F-85D6-419E-99AD-6A6FCB3CB4E7}"/>
              </a:ext>
            </a:extLst>
          </p:cNvPr>
          <p:cNvGrpSpPr/>
          <p:nvPr/>
        </p:nvGrpSpPr>
        <p:grpSpPr>
          <a:xfrm>
            <a:off x="6118902" y="2210135"/>
            <a:ext cx="323853" cy="2638429"/>
            <a:chOff x="0" y="-2"/>
            <a:chExt cx="323852" cy="2638429"/>
          </a:xfrm>
        </p:grpSpPr>
        <p:sp>
          <p:nvSpPr>
            <p:cNvPr id="31" name="Shape 272">
              <a:extLst>
                <a:ext uri="{FF2B5EF4-FFF2-40B4-BE49-F238E27FC236}">
                  <a16:creationId xmlns:a16="http://schemas.microsoft.com/office/drawing/2014/main" id="{3142C54C-0DD3-44B3-82EE-BAAC38F94760}"/>
                </a:ext>
              </a:extLst>
            </p:cNvPr>
            <p:cNvSpPr/>
            <p:nvPr/>
          </p:nvSpPr>
          <p:spPr>
            <a:xfrm flipH="1">
              <a:off x="0" y="-1"/>
              <a:ext cx="323852" cy="1589"/>
            </a:xfrm>
            <a:prstGeom prst="line">
              <a:avLst/>
            </a:prstGeom>
            <a:noFill/>
            <a:ln w="25400" cap="flat">
              <a:solidFill>
                <a:srgbClr val="56565A"/>
              </a:solidFill>
              <a:prstDash val="solid"/>
              <a:round/>
              <a:tailEnd type="stealth" w="med" len="med"/>
            </a:ln>
            <a:effectLst/>
          </p:spPr>
          <p:txBody>
            <a:bodyPr wrap="square" lIns="45718" tIns="45718" rIns="45718" bIns="45718" numCol="1" anchor="t">
              <a:noAutofit/>
            </a:bodyPr>
            <a:lstStyle/>
            <a:p>
              <a:pPr>
                <a:defRPr sz="1200">
                  <a:uFillTx/>
                  <a:latin typeface="+mj-lt"/>
                  <a:ea typeface="+mj-ea"/>
                  <a:cs typeface="+mj-cs"/>
                  <a:sym typeface="Helvetica"/>
                </a:defRPr>
              </a:pPr>
              <a:endParaRPr/>
            </a:p>
          </p:txBody>
        </p:sp>
        <p:sp>
          <p:nvSpPr>
            <p:cNvPr id="32" name="Shape 273">
              <a:extLst>
                <a:ext uri="{FF2B5EF4-FFF2-40B4-BE49-F238E27FC236}">
                  <a16:creationId xmlns:a16="http://schemas.microsoft.com/office/drawing/2014/main" id="{7FC32ABC-6485-4DB2-973B-5FA58EE8FC5C}"/>
                </a:ext>
              </a:extLst>
            </p:cNvPr>
            <p:cNvSpPr/>
            <p:nvPr/>
          </p:nvSpPr>
          <p:spPr>
            <a:xfrm>
              <a:off x="319087" y="-2"/>
              <a:ext cx="1591" cy="2638429"/>
            </a:xfrm>
            <a:prstGeom prst="line">
              <a:avLst/>
            </a:prstGeom>
            <a:noFill/>
            <a:ln w="25400" cap="flat">
              <a:solidFill>
                <a:srgbClr val="56565A"/>
              </a:solidFill>
              <a:prstDash val="solid"/>
              <a:round/>
            </a:ln>
            <a:effectLst/>
          </p:spPr>
          <p:txBody>
            <a:bodyPr wrap="square" lIns="45718" tIns="45718" rIns="45718" bIns="45718" numCol="1" anchor="t">
              <a:noAutofit/>
            </a:bodyPr>
            <a:lstStyle/>
            <a:p>
              <a:pPr>
                <a:defRPr sz="1200">
                  <a:uFillTx/>
                  <a:latin typeface="+mj-lt"/>
                  <a:ea typeface="+mj-ea"/>
                  <a:cs typeface="+mj-cs"/>
                  <a:sym typeface="Helvetica"/>
                </a:defRPr>
              </a:pPr>
              <a:endParaRPr/>
            </a:p>
          </p:txBody>
        </p:sp>
      </p:grpSp>
      <p:sp>
        <p:nvSpPr>
          <p:cNvPr id="33" name="Shape 276">
            <a:extLst>
              <a:ext uri="{FF2B5EF4-FFF2-40B4-BE49-F238E27FC236}">
                <a16:creationId xmlns:a16="http://schemas.microsoft.com/office/drawing/2014/main" id="{A3C70BE0-E4B0-4EB4-9829-31EE58299530}"/>
              </a:ext>
            </a:extLst>
          </p:cNvPr>
          <p:cNvSpPr/>
          <p:nvPr/>
        </p:nvSpPr>
        <p:spPr>
          <a:xfrm>
            <a:off x="1115102" y="2386351"/>
            <a:ext cx="644087" cy="24622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indent="39687">
              <a:defRPr sz="1600" b="1">
                <a:latin typeface="Arial"/>
                <a:ea typeface="Arial"/>
                <a:cs typeface="Arial"/>
                <a:sym typeface="Arial"/>
              </a:defRPr>
            </a:lvl1pPr>
          </a:lstStyle>
          <a:p>
            <a:pPr>
              <a:defRPr sz="1800">
                <a:uFillTx/>
              </a:defRPr>
            </a:pPr>
            <a:r>
              <a:rPr sz="1600" dirty="0">
                <a:solidFill>
                  <a:srgbClr val="0F406A"/>
                </a:solidFill>
                <a:uFill>
                  <a:solidFill>
                    <a:srgbClr val="000000"/>
                  </a:solidFill>
                </a:uFill>
              </a:rPr>
              <a:t>Policy</a:t>
            </a:r>
          </a:p>
        </p:txBody>
      </p:sp>
      <p:sp>
        <p:nvSpPr>
          <p:cNvPr id="34" name="Shape 277">
            <a:extLst>
              <a:ext uri="{FF2B5EF4-FFF2-40B4-BE49-F238E27FC236}">
                <a16:creationId xmlns:a16="http://schemas.microsoft.com/office/drawing/2014/main" id="{FBDBD528-2B8F-4B8E-A106-E3BCC9E168BD}"/>
              </a:ext>
            </a:extLst>
          </p:cNvPr>
          <p:cNvSpPr/>
          <p:nvPr/>
        </p:nvSpPr>
        <p:spPr>
          <a:xfrm>
            <a:off x="7287302" y="2310151"/>
            <a:ext cx="644087" cy="24622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indent="39687">
              <a:defRPr sz="1600" b="1">
                <a:latin typeface="Arial"/>
                <a:ea typeface="Arial"/>
                <a:cs typeface="Arial"/>
                <a:sym typeface="Arial"/>
              </a:defRPr>
            </a:lvl1pPr>
          </a:lstStyle>
          <a:p>
            <a:pPr>
              <a:defRPr sz="1800">
                <a:uFillTx/>
              </a:defRPr>
            </a:pPr>
            <a:r>
              <a:rPr sz="1600" dirty="0">
                <a:solidFill>
                  <a:srgbClr val="0F406A"/>
                </a:solidFill>
                <a:uFill>
                  <a:solidFill>
                    <a:srgbClr val="000000"/>
                  </a:solidFill>
                </a:uFill>
              </a:rPr>
              <a:t>Policy</a:t>
            </a:r>
          </a:p>
        </p:txBody>
      </p:sp>
      <p:sp>
        <p:nvSpPr>
          <p:cNvPr id="35" name="Shape 278">
            <a:extLst>
              <a:ext uri="{FF2B5EF4-FFF2-40B4-BE49-F238E27FC236}">
                <a16:creationId xmlns:a16="http://schemas.microsoft.com/office/drawing/2014/main" id="{F5CE19DF-BE11-4DD9-B4FD-641B27CFE027}"/>
              </a:ext>
            </a:extLst>
          </p:cNvPr>
          <p:cNvSpPr/>
          <p:nvPr/>
        </p:nvSpPr>
        <p:spPr>
          <a:xfrm>
            <a:off x="2943902" y="4519951"/>
            <a:ext cx="918200" cy="24622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indent="39687">
              <a:defRPr sz="1600" b="1">
                <a:latin typeface="Arial"/>
                <a:ea typeface="Arial"/>
                <a:cs typeface="Arial"/>
                <a:sym typeface="Arial"/>
              </a:defRPr>
            </a:lvl1pPr>
          </a:lstStyle>
          <a:p>
            <a:pPr>
              <a:defRPr sz="1800">
                <a:uFillTx/>
              </a:defRPr>
            </a:pPr>
            <a:r>
              <a:rPr sz="1600" dirty="0">
                <a:solidFill>
                  <a:srgbClr val="0F406A"/>
                </a:solidFill>
                <a:uFill>
                  <a:solidFill>
                    <a:srgbClr val="000000"/>
                  </a:solidFill>
                </a:uFill>
              </a:rPr>
              <a:t>Premium</a:t>
            </a:r>
          </a:p>
        </p:txBody>
      </p:sp>
      <p:sp>
        <p:nvSpPr>
          <p:cNvPr id="36" name="Shape 279">
            <a:extLst>
              <a:ext uri="{FF2B5EF4-FFF2-40B4-BE49-F238E27FC236}">
                <a16:creationId xmlns:a16="http://schemas.microsoft.com/office/drawing/2014/main" id="{555CFFF4-EAA2-4CD6-BE7E-9E7A44FDD0DD}"/>
              </a:ext>
            </a:extLst>
          </p:cNvPr>
          <p:cNvSpPr/>
          <p:nvPr/>
        </p:nvSpPr>
        <p:spPr>
          <a:xfrm>
            <a:off x="5153702" y="4519951"/>
            <a:ext cx="918200" cy="24622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indent="39687">
              <a:defRPr sz="1600" b="1">
                <a:latin typeface="Arial"/>
                <a:ea typeface="Arial"/>
                <a:cs typeface="Arial"/>
                <a:sym typeface="Arial"/>
              </a:defRPr>
            </a:lvl1pPr>
          </a:lstStyle>
          <a:p>
            <a:pPr>
              <a:defRPr sz="1800">
                <a:uFillTx/>
              </a:defRPr>
            </a:pPr>
            <a:r>
              <a:rPr sz="1600" dirty="0">
                <a:solidFill>
                  <a:srgbClr val="0F406A"/>
                </a:solidFill>
                <a:uFill>
                  <a:solidFill>
                    <a:srgbClr val="000000"/>
                  </a:solidFill>
                </a:uFill>
              </a:rPr>
              <a:t>Premium</a:t>
            </a:r>
          </a:p>
        </p:txBody>
      </p:sp>
    </p:spTree>
    <p:extLst>
      <p:ext uri="{BB962C8B-B14F-4D97-AF65-F5344CB8AC3E}">
        <p14:creationId xmlns:p14="http://schemas.microsoft.com/office/powerpoint/2010/main" val="4107858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r>
              <a:rPr lang="en-US" dirty="0">
                <a:solidFill>
                  <a:srgbClr val="0F406A"/>
                </a:solidFill>
              </a:rPr>
              <a:t>Stock Redemption Strategy</a:t>
            </a:r>
          </a:p>
        </p:txBody>
      </p:sp>
      <p:sp>
        <p:nvSpPr>
          <p:cNvPr id="37" name="Shape 284">
            <a:extLst>
              <a:ext uri="{FF2B5EF4-FFF2-40B4-BE49-F238E27FC236}">
                <a16:creationId xmlns:a16="http://schemas.microsoft.com/office/drawing/2014/main" id="{DA899758-EBD3-4DAD-8318-AFE8101E3CCC}"/>
              </a:ext>
            </a:extLst>
          </p:cNvPr>
          <p:cNvSpPr/>
          <p:nvPr/>
        </p:nvSpPr>
        <p:spPr>
          <a:xfrm>
            <a:off x="4307824" y="5705837"/>
            <a:ext cx="779465" cy="1590"/>
          </a:xfrm>
          <a:prstGeom prst="line">
            <a:avLst/>
          </a:prstGeom>
          <a:ln w="12700">
            <a:solidFill>
              <a:srgbClr val="808080"/>
            </a:solidFill>
          </a:ln>
        </p:spPr>
        <p:txBody>
          <a:bodyPr lIns="45718" tIns="45718" rIns="45718" bIns="45718"/>
          <a:lstStyle/>
          <a:p>
            <a:pPr>
              <a:defRPr sz="1200">
                <a:uFillTx/>
                <a:latin typeface="+mj-lt"/>
                <a:ea typeface="+mj-ea"/>
                <a:cs typeface="+mj-cs"/>
                <a:sym typeface="Helvetica"/>
              </a:defRPr>
            </a:pPr>
            <a:endParaRPr/>
          </a:p>
        </p:txBody>
      </p:sp>
      <p:sp>
        <p:nvSpPr>
          <p:cNvPr id="38" name="Shape 285">
            <a:extLst>
              <a:ext uri="{FF2B5EF4-FFF2-40B4-BE49-F238E27FC236}">
                <a16:creationId xmlns:a16="http://schemas.microsoft.com/office/drawing/2014/main" id="{444EA1B9-E80A-4835-9C5C-686D85B1E6F3}"/>
              </a:ext>
            </a:extLst>
          </p:cNvPr>
          <p:cNvSpPr/>
          <p:nvPr/>
        </p:nvSpPr>
        <p:spPr>
          <a:xfrm>
            <a:off x="4307824" y="4916851"/>
            <a:ext cx="1589" cy="782639"/>
          </a:xfrm>
          <a:prstGeom prst="line">
            <a:avLst/>
          </a:prstGeom>
          <a:ln w="12700">
            <a:solidFill>
              <a:srgbClr val="808080"/>
            </a:solidFill>
          </a:ln>
        </p:spPr>
        <p:txBody>
          <a:bodyPr lIns="45718" tIns="45718" rIns="45718" bIns="45718"/>
          <a:lstStyle/>
          <a:p>
            <a:pPr>
              <a:defRPr sz="1200">
                <a:uFillTx/>
                <a:latin typeface="+mj-lt"/>
                <a:ea typeface="+mj-ea"/>
                <a:cs typeface="+mj-cs"/>
                <a:sym typeface="Helvetica"/>
              </a:defRPr>
            </a:pPr>
            <a:endParaRPr/>
          </a:p>
        </p:txBody>
      </p:sp>
      <p:sp>
        <p:nvSpPr>
          <p:cNvPr id="39" name="Shape 286">
            <a:extLst>
              <a:ext uri="{FF2B5EF4-FFF2-40B4-BE49-F238E27FC236}">
                <a16:creationId xmlns:a16="http://schemas.microsoft.com/office/drawing/2014/main" id="{CE69BA27-15F6-407A-8A09-335882C4A526}"/>
              </a:ext>
            </a:extLst>
          </p:cNvPr>
          <p:cNvSpPr/>
          <p:nvPr/>
        </p:nvSpPr>
        <p:spPr>
          <a:xfrm>
            <a:off x="2844149" y="1706925"/>
            <a:ext cx="2903539" cy="674689"/>
          </a:xfrm>
          <a:prstGeom prst="rect">
            <a:avLst/>
          </a:prstGeom>
          <a:solidFill>
            <a:srgbClr val="A2C1FE"/>
          </a:solidFill>
          <a:ln w="12700">
            <a:solidFill>
              <a:srgbClr val="808080"/>
            </a:solidFill>
          </a:ln>
          <a:effectLst>
            <a:outerShdw blurRad="63500" dist="50799" dir="2700000" rotWithShape="0">
              <a:srgbClr val="808080">
                <a:alpha val="75000"/>
              </a:srgbClr>
            </a:outerShdw>
          </a:effectLst>
        </p:spPr>
        <p:txBody>
          <a:bodyPr lIns="45718" tIns="45718" rIns="45718" bIns="45718"/>
          <a:lstStyle/>
          <a:p>
            <a:pPr>
              <a:defRPr sz="1800">
                <a:latin typeface="Calibri"/>
                <a:ea typeface="Calibri"/>
                <a:cs typeface="Calibri"/>
                <a:sym typeface="Calibri"/>
              </a:defRPr>
            </a:pPr>
            <a:endParaRPr/>
          </a:p>
        </p:txBody>
      </p:sp>
      <p:sp>
        <p:nvSpPr>
          <p:cNvPr id="40" name="Shape 287">
            <a:extLst>
              <a:ext uri="{FF2B5EF4-FFF2-40B4-BE49-F238E27FC236}">
                <a16:creationId xmlns:a16="http://schemas.microsoft.com/office/drawing/2014/main" id="{7CDD05C6-268C-4247-9593-B58DF03A354D}"/>
              </a:ext>
            </a:extLst>
          </p:cNvPr>
          <p:cNvSpPr/>
          <p:nvPr/>
        </p:nvSpPr>
        <p:spPr>
          <a:xfrm>
            <a:off x="2609198" y="1849800"/>
            <a:ext cx="3365503" cy="27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41275" algn="ctr">
              <a:defRPr sz="1800" b="1">
                <a:solidFill>
                  <a:srgbClr val="808080"/>
                </a:solidFill>
                <a:uFill>
                  <a:solidFill>
                    <a:srgbClr val="808080"/>
                  </a:solidFill>
                </a:uFill>
                <a:latin typeface="Arial"/>
                <a:ea typeface="Arial"/>
                <a:cs typeface="Arial"/>
                <a:sym typeface="Arial"/>
              </a:defRPr>
            </a:lvl1pPr>
          </a:lstStyle>
          <a:p>
            <a:pPr>
              <a:defRPr>
                <a:solidFill>
                  <a:srgbClr val="000000"/>
                </a:solidFill>
                <a:uFillTx/>
              </a:defRPr>
            </a:pPr>
            <a:r>
              <a:rPr dirty="0">
                <a:solidFill>
                  <a:srgbClr val="0F406A"/>
                </a:solidFill>
                <a:uFill>
                  <a:solidFill>
                    <a:srgbClr val="808080"/>
                  </a:solidFill>
                </a:uFill>
              </a:rPr>
              <a:t>Life Insurance Company</a:t>
            </a:r>
          </a:p>
        </p:txBody>
      </p:sp>
      <p:pic>
        <p:nvPicPr>
          <p:cNvPr id="41" name="image38.png">
            <a:extLst>
              <a:ext uri="{FF2B5EF4-FFF2-40B4-BE49-F238E27FC236}">
                <a16:creationId xmlns:a16="http://schemas.microsoft.com/office/drawing/2014/main" id="{3D70581F-4CA3-4FBB-BFAC-3FD9A0007DB7}"/>
              </a:ext>
            </a:extLst>
          </p:cNvPr>
          <p:cNvPicPr>
            <a:picLocks noChangeAspect="1"/>
          </p:cNvPicPr>
          <p:nvPr/>
        </p:nvPicPr>
        <p:blipFill>
          <a:blip r:embed="rId3"/>
          <a:stretch>
            <a:fillRect/>
          </a:stretch>
        </p:blipFill>
        <p:spPr>
          <a:xfrm>
            <a:off x="3396599" y="3097575"/>
            <a:ext cx="1706564" cy="1066802"/>
          </a:xfrm>
          <a:prstGeom prst="rect">
            <a:avLst/>
          </a:prstGeom>
          <a:ln w="12700">
            <a:miter lim="400000"/>
          </a:ln>
        </p:spPr>
      </p:pic>
      <p:sp>
        <p:nvSpPr>
          <p:cNvPr id="42" name="Shape 289">
            <a:extLst>
              <a:ext uri="{FF2B5EF4-FFF2-40B4-BE49-F238E27FC236}">
                <a16:creationId xmlns:a16="http://schemas.microsoft.com/office/drawing/2014/main" id="{A08DAB78-F78F-4A3F-B395-84A5F9502E73}"/>
              </a:ext>
            </a:extLst>
          </p:cNvPr>
          <p:cNvSpPr/>
          <p:nvPr/>
        </p:nvSpPr>
        <p:spPr>
          <a:xfrm>
            <a:off x="2933049" y="3565889"/>
            <a:ext cx="2616202" cy="27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41275" algn="ctr">
              <a:defRPr sz="1800" b="1">
                <a:solidFill>
                  <a:srgbClr val="808080"/>
                </a:solidFill>
                <a:uFill>
                  <a:solidFill>
                    <a:srgbClr val="808080"/>
                  </a:solidFill>
                </a:uFill>
                <a:latin typeface="Arial"/>
                <a:ea typeface="Arial"/>
                <a:cs typeface="Arial"/>
                <a:sym typeface="Arial"/>
              </a:defRPr>
            </a:lvl1pPr>
          </a:lstStyle>
          <a:p>
            <a:pPr>
              <a:defRPr>
                <a:solidFill>
                  <a:srgbClr val="000000"/>
                </a:solidFill>
                <a:uFillTx/>
              </a:defRPr>
            </a:pPr>
            <a:r>
              <a:rPr dirty="0">
                <a:solidFill>
                  <a:srgbClr val="0F406A"/>
                </a:solidFill>
                <a:uFill>
                  <a:solidFill>
                    <a:srgbClr val="808080"/>
                  </a:solidFill>
                </a:uFill>
              </a:rPr>
              <a:t>Business</a:t>
            </a:r>
          </a:p>
        </p:txBody>
      </p:sp>
      <p:sp>
        <p:nvSpPr>
          <p:cNvPr id="43" name="Shape 290">
            <a:extLst>
              <a:ext uri="{FF2B5EF4-FFF2-40B4-BE49-F238E27FC236}">
                <a16:creationId xmlns:a16="http://schemas.microsoft.com/office/drawing/2014/main" id="{73089BF4-4968-44A2-9CEF-F32B24362915}"/>
              </a:ext>
            </a:extLst>
          </p:cNvPr>
          <p:cNvSpPr/>
          <p:nvPr/>
        </p:nvSpPr>
        <p:spPr>
          <a:xfrm>
            <a:off x="1675796" y="5250216"/>
            <a:ext cx="1893841" cy="750870"/>
          </a:xfrm>
          <a:prstGeom prst="ellipse">
            <a:avLst/>
          </a:prstGeom>
          <a:solidFill>
            <a:srgbClr val="C8FEC8"/>
          </a:solidFill>
          <a:ln w="12700">
            <a:solidFill>
              <a:srgbClr val="808080"/>
            </a:solidFill>
          </a:ln>
          <a:effectLst>
            <a:outerShdw blurRad="63500" dist="50799" dir="2700000" rotWithShape="0">
              <a:srgbClr val="808080">
                <a:alpha val="75000"/>
              </a:srgbClr>
            </a:outerShdw>
          </a:effectLst>
        </p:spPr>
        <p:txBody>
          <a:bodyPr lIns="45718" tIns="45718" rIns="45718" bIns="45718"/>
          <a:lstStyle/>
          <a:p>
            <a:pPr>
              <a:defRPr sz="1800">
                <a:latin typeface="Calibri"/>
                <a:ea typeface="Calibri"/>
                <a:cs typeface="Calibri"/>
                <a:sym typeface="Calibri"/>
              </a:defRPr>
            </a:pPr>
            <a:endParaRPr/>
          </a:p>
        </p:txBody>
      </p:sp>
      <p:sp>
        <p:nvSpPr>
          <p:cNvPr id="44" name="Shape 291">
            <a:extLst>
              <a:ext uri="{FF2B5EF4-FFF2-40B4-BE49-F238E27FC236}">
                <a16:creationId xmlns:a16="http://schemas.microsoft.com/office/drawing/2014/main" id="{E01633A2-AF98-4D2F-A8F9-4F32CEF255E1}"/>
              </a:ext>
            </a:extLst>
          </p:cNvPr>
          <p:cNvSpPr/>
          <p:nvPr/>
        </p:nvSpPr>
        <p:spPr>
          <a:xfrm>
            <a:off x="1280462" y="5426439"/>
            <a:ext cx="2616201" cy="27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41275" algn="ctr">
              <a:defRPr sz="1800" b="1">
                <a:solidFill>
                  <a:srgbClr val="808080"/>
                </a:solidFill>
                <a:uFill>
                  <a:solidFill>
                    <a:srgbClr val="808080"/>
                  </a:solidFill>
                </a:uFill>
                <a:latin typeface="Arial"/>
                <a:ea typeface="Arial"/>
                <a:cs typeface="Arial"/>
                <a:sym typeface="Arial"/>
              </a:defRPr>
            </a:lvl1pPr>
          </a:lstStyle>
          <a:p>
            <a:pPr>
              <a:defRPr>
                <a:solidFill>
                  <a:srgbClr val="000000"/>
                </a:solidFill>
                <a:uFillTx/>
              </a:defRPr>
            </a:pPr>
            <a:r>
              <a:rPr dirty="0">
                <a:solidFill>
                  <a:srgbClr val="0F406A"/>
                </a:solidFill>
                <a:uFill>
                  <a:solidFill>
                    <a:srgbClr val="808080"/>
                  </a:solidFill>
                </a:uFill>
              </a:rPr>
              <a:t>Owner A</a:t>
            </a:r>
          </a:p>
        </p:txBody>
      </p:sp>
      <p:sp>
        <p:nvSpPr>
          <p:cNvPr id="45" name="Shape 292">
            <a:extLst>
              <a:ext uri="{FF2B5EF4-FFF2-40B4-BE49-F238E27FC236}">
                <a16:creationId xmlns:a16="http://schemas.microsoft.com/office/drawing/2014/main" id="{D128F362-1FF9-41C2-B8BC-B8BE3B139DFB}"/>
              </a:ext>
            </a:extLst>
          </p:cNvPr>
          <p:cNvSpPr/>
          <p:nvPr/>
        </p:nvSpPr>
        <p:spPr>
          <a:xfrm>
            <a:off x="4979311" y="5250216"/>
            <a:ext cx="1893842" cy="750870"/>
          </a:xfrm>
          <a:prstGeom prst="ellipse">
            <a:avLst/>
          </a:prstGeom>
          <a:solidFill>
            <a:srgbClr val="FCD1C1"/>
          </a:solidFill>
          <a:ln w="12700">
            <a:solidFill>
              <a:srgbClr val="808080"/>
            </a:solidFill>
          </a:ln>
          <a:effectLst>
            <a:outerShdw blurRad="63500" dist="50799" dir="2700000" rotWithShape="0">
              <a:srgbClr val="808080">
                <a:alpha val="75000"/>
              </a:srgbClr>
            </a:outerShdw>
          </a:effectLst>
        </p:spPr>
        <p:txBody>
          <a:bodyPr lIns="45718" tIns="45718" rIns="45718" bIns="45718"/>
          <a:lstStyle/>
          <a:p>
            <a:pPr>
              <a:defRPr sz="1800">
                <a:latin typeface="Calibri"/>
                <a:ea typeface="Calibri"/>
                <a:cs typeface="Calibri"/>
                <a:sym typeface="Calibri"/>
              </a:defRPr>
            </a:pPr>
            <a:endParaRPr/>
          </a:p>
        </p:txBody>
      </p:sp>
      <p:sp>
        <p:nvSpPr>
          <p:cNvPr id="46" name="Shape 293">
            <a:extLst>
              <a:ext uri="{FF2B5EF4-FFF2-40B4-BE49-F238E27FC236}">
                <a16:creationId xmlns:a16="http://schemas.microsoft.com/office/drawing/2014/main" id="{E75C5C41-7C2E-4971-99EB-DDBE42372531}"/>
              </a:ext>
            </a:extLst>
          </p:cNvPr>
          <p:cNvSpPr/>
          <p:nvPr/>
        </p:nvSpPr>
        <p:spPr>
          <a:xfrm>
            <a:off x="2996549" y="4397739"/>
            <a:ext cx="2654302" cy="671514"/>
          </a:xfrm>
          <a:prstGeom prst="rect">
            <a:avLst/>
          </a:prstGeom>
          <a:solidFill>
            <a:srgbClr val="FCFEB9"/>
          </a:solidFill>
          <a:ln w="12700">
            <a:solidFill>
              <a:srgbClr val="808080"/>
            </a:solidFill>
          </a:ln>
          <a:effectLst>
            <a:outerShdw blurRad="63500" dist="50799" dir="2700000" rotWithShape="0">
              <a:srgbClr val="808080">
                <a:alpha val="75000"/>
              </a:srgbClr>
            </a:outerShdw>
          </a:effectLst>
        </p:spPr>
        <p:txBody>
          <a:bodyPr lIns="45718" tIns="45718" rIns="45718" bIns="45718"/>
          <a:lstStyle/>
          <a:p>
            <a:pPr>
              <a:defRPr sz="1800">
                <a:latin typeface="Calibri"/>
                <a:ea typeface="Calibri"/>
                <a:cs typeface="Calibri"/>
                <a:sym typeface="Calibri"/>
              </a:defRPr>
            </a:pPr>
            <a:endParaRPr dirty="0"/>
          </a:p>
        </p:txBody>
      </p:sp>
      <p:sp>
        <p:nvSpPr>
          <p:cNvPr id="47" name="Shape 294">
            <a:extLst>
              <a:ext uri="{FF2B5EF4-FFF2-40B4-BE49-F238E27FC236}">
                <a16:creationId xmlns:a16="http://schemas.microsoft.com/office/drawing/2014/main" id="{EC94812B-4AAA-4BD2-9B13-2A09C656D202}"/>
              </a:ext>
            </a:extLst>
          </p:cNvPr>
          <p:cNvSpPr/>
          <p:nvPr/>
        </p:nvSpPr>
        <p:spPr>
          <a:xfrm>
            <a:off x="3050524" y="4572364"/>
            <a:ext cx="2616202" cy="27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41275" algn="ctr">
              <a:defRPr sz="1800" b="1">
                <a:solidFill>
                  <a:srgbClr val="808080"/>
                </a:solidFill>
                <a:uFill>
                  <a:solidFill>
                    <a:srgbClr val="808080"/>
                  </a:solidFill>
                </a:uFill>
                <a:latin typeface="Arial"/>
                <a:ea typeface="Arial"/>
                <a:cs typeface="Arial"/>
                <a:sym typeface="Arial"/>
              </a:defRPr>
            </a:lvl1pPr>
          </a:lstStyle>
          <a:p>
            <a:pPr>
              <a:defRPr>
                <a:solidFill>
                  <a:srgbClr val="000000"/>
                </a:solidFill>
                <a:uFillTx/>
              </a:defRPr>
            </a:pPr>
            <a:r>
              <a:rPr dirty="0">
                <a:solidFill>
                  <a:srgbClr val="0F406A"/>
                </a:solidFill>
                <a:uFill>
                  <a:solidFill>
                    <a:srgbClr val="808080"/>
                  </a:solidFill>
                </a:uFill>
              </a:rPr>
              <a:t>Agreement</a:t>
            </a:r>
          </a:p>
        </p:txBody>
      </p:sp>
      <p:sp>
        <p:nvSpPr>
          <p:cNvPr id="48" name="Shape 295">
            <a:extLst>
              <a:ext uri="{FF2B5EF4-FFF2-40B4-BE49-F238E27FC236}">
                <a16:creationId xmlns:a16="http://schemas.microsoft.com/office/drawing/2014/main" id="{C2117B14-6053-47FA-AB64-07438A32320E}"/>
              </a:ext>
            </a:extLst>
          </p:cNvPr>
          <p:cNvSpPr/>
          <p:nvPr/>
        </p:nvSpPr>
        <p:spPr>
          <a:xfrm>
            <a:off x="4652312" y="5426439"/>
            <a:ext cx="2616201" cy="27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41275" algn="ctr">
              <a:defRPr sz="1800" b="1">
                <a:solidFill>
                  <a:srgbClr val="808080"/>
                </a:solidFill>
                <a:uFill>
                  <a:solidFill>
                    <a:srgbClr val="808080"/>
                  </a:solidFill>
                </a:uFill>
                <a:latin typeface="Arial"/>
                <a:ea typeface="Arial"/>
                <a:cs typeface="Arial"/>
                <a:sym typeface="Arial"/>
              </a:defRPr>
            </a:lvl1pPr>
          </a:lstStyle>
          <a:p>
            <a:pPr>
              <a:defRPr>
                <a:solidFill>
                  <a:srgbClr val="000000"/>
                </a:solidFill>
                <a:uFillTx/>
              </a:defRPr>
            </a:pPr>
            <a:r>
              <a:rPr dirty="0">
                <a:solidFill>
                  <a:srgbClr val="0F406A"/>
                </a:solidFill>
                <a:uFill>
                  <a:solidFill>
                    <a:srgbClr val="808080"/>
                  </a:solidFill>
                </a:uFill>
              </a:rPr>
              <a:t>Owner B</a:t>
            </a:r>
          </a:p>
        </p:txBody>
      </p:sp>
      <p:sp>
        <p:nvSpPr>
          <p:cNvPr id="49" name="Shape 296">
            <a:extLst>
              <a:ext uri="{FF2B5EF4-FFF2-40B4-BE49-F238E27FC236}">
                <a16:creationId xmlns:a16="http://schemas.microsoft.com/office/drawing/2014/main" id="{B4BBCCCB-9260-47F4-9032-56F0B6E2A8F6}"/>
              </a:ext>
            </a:extLst>
          </p:cNvPr>
          <p:cNvSpPr/>
          <p:nvPr/>
        </p:nvSpPr>
        <p:spPr>
          <a:xfrm>
            <a:off x="3502962" y="2788014"/>
            <a:ext cx="331789" cy="230189"/>
          </a:xfrm>
          <a:custGeom>
            <a:avLst/>
            <a:gdLst/>
            <a:ahLst/>
            <a:cxnLst>
              <a:cxn ang="0">
                <a:pos x="wd2" y="hd2"/>
              </a:cxn>
              <a:cxn ang="5400000">
                <a:pos x="wd2" y="hd2"/>
              </a:cxn>
              <a:cxn ang="10800000">
                <a:pos x="wd2" y="hd2"/>
              </a:cxn>
              <a:cxn ang="16200000">
                <a:pos x="wd2" y="hd2"/>
              </a:cxn>
            </a:cxnLst>
            <a:rect l="0" t="0" r="r" b="b"/>
            <a:pathLst>
              <a:path w="21600" h="21600" extrusionOk="0">
                <a:moveTo>
                  <a:pt x="0" y="10799"/>
                </a:moveTo>
                <a:lnTo>
                  <a:pt x="5400" y="10799"/>
                </a:lnTo>
                <a:lnTo>
                  <a:pt x="5400" y="0"/>
                </a:lnTo>
                <a:lnTo>
                  <a:pt x="16200" y="0"/>
                </a:lnTo>
                <a:lnTo>
                  <a:pt x="16200" y="10799"/>
                </a:lnTo>
                <a:lnTo>
                  <a:pt x="21600" y="10799"/>
                </a:lnTo>
                <a:lnTo>
                  <a:pt x="10800" y="21600"/>
                </a:lnTo>
                <a:lnTo>
                  <a:pt x="0" y="10799"/>
                </a:lnTo>
                <a:close/>
              </a:path>
            </a:pathLst>
          </a:custGeom>
          <a:solidFill>
            <a:srgbClr val="000000"/>
          </a:solidFill>
          <a:ln w="12700">
            <a:solidFill>
              <a:srgbClr val="808080"/>
            </a:solidFill>
            <a:miter/>
          </a:ln>
        </p:spPr>
        <p:txBody>
          <a:bodyPr lIns="45718" tIns="45718" rIns="45718" bIns="45718"/>
          <a:lstStyle/>
          <a:p>
            <a:pPr>
              <a:defRPr>
                <a:latin typeface="Calibri"/>
                <a:ea typeface="Calibri"/>
                <a:cs typeface="Calibri"/>
                <a:sym typeface="Calibri"/>
              </a:defRPr>
            </a:pPr>
            <a:endParaRPr/>
          </a:p>
        </p:txBody>
      </p:sp>
      <p:sp>
        <p:nvSpPr>
          <p:cNvPr id="50" name="Shape 297">
            <a:extLst>
              <a:ext uri="{FF2B5EF4-FFF2-40B4-BE49-F238E27FC236}">
                <a16:creationId xmlns:a16="http://schemas.microsoft.com/office/drawing/2014/main" id="{429E8FEC-1F8C-48AD-B39F-1B3B77C77A1C}"/>
              </a:ext>
            </a:extLst>
          </p:cNvPr>
          <p:cNvSpPr/>
          <p:nvPr/>
        </p:nvSpPr>
        <p:spPr>
          <a:xfrm>
            <a:off x="4693587" y="2788014"/>
            <a:ext cx="330200" cy="230189"/>
          </a:xfrm>
          <a:custGeom>
            <a:avLst/>
            <a:gdLst/>
            <a:ahLst/>
            <a:cxnLst>
              <a:cxn ang="0">
                <a:pos x="wd2" y="hd2"/>
              </a:cxn>
              <a:cxn ang="5400000">
                <a:pos x="wd2" y="hd2"/>
              </a:cxn>
              <a:cxn ang="10800000">
                <a:pos x="wd2" y="hd2"/>
              </a:cxn>
              <a:cxn ang="16200000">
                <a:pos x="wd2" y="hd2"/>
              </a:cxn>
            </a:cxnLst>
            <a:rect l="0" t="0" r="r" b="b"/>
            <a:pathLst>
              <a:path w="21600" h="21600" extrusionOk="0">
                <a:moveTo>
                  <a:pt x="0" y="10799"/>
                </a:moveTo>
                <a:lnTo>
                  <a:pt x="5400" y="10799"/>
                </a:lnTo>
                <a:lnTo>
                  <a:pt x="5400" y="21600"/>
                </a:lnTo>
                <a:lnTo>
                  <a:pt x="16200" y="21600"/>
                </a:lnTo>
                <a:lnTo>
                  <a:pt x="16200" y="10799"/>
                </a:lnTo>
                <a:lnTo>
                  <a:pt x="21600" y="10799"/>
                </a:lnTo>
                <a:lnTo>
                  <a:pt x="10800" y="0"/>
                </a:lnTo>
                <a:lnTo>
                  <a:pt x="0" y="10799"/>
                </a:lnTo>
                <a:close/>
              </a:path>
            </a:pathLst>
          </a:custGeom>
          <a:solidFill>
            <a:srgbClr val="CCCCFF"/>
          </a:solidFill>
          <a:ln w="12700">
            <a:solidFill>
              <a:srgbClr val="808080"/>
            </a:solidFill>
            <a:miter/>
          </a:ln>
        </p:spPr>
        <p:txBody>
          <a:bodyPr lIns="45718" tIns="45718" rIns="45718" bIns="45718"/>
          <a:lstStyle/>
          <a:p>
            <a:pPr>
              <a:defRPr>
                <a:latin typeface="Calibri"/>
                <a:ea typeface="Calibri"/>
                <a:cs typeface="Calibri"/>
                <a:sym typeface="Calibri"/>
              </a:defRPr>
            </a:pPr>
            <a:endParaRPr/>
          </a:p>
        </p:txBody>
      </p:sp>
      <p:sp>
        <p:nvSpPr>
          <p:cNvPr id="51" name="Shape 298">
            <a:extLst>
              <a:ext uri="{FF2B5EF4-FFF2-40B4-BE49-F238E27FC236}">
                <a16:creationId xmlns:a16="http://schemas.microsoft.com/office/drawing/2014/main" id="{8742DAC6-DC1B-41A9-B6C7-B23F72527F86}"/>
              </a:ext>
            </a:extLst>
          </p:cNvPr>
          <p:cNvSpPr/>
          <p:nvPr/>
        </p:nvSpPr>
        <p:spPr>
          <a:xfrm>
            <a:off x="3569637" y="5705837"/>
            <a:ext cx="779464" cy="1590"/>
          </a:xfrm>
          <a:prstGeom prst="line">
            <a:avLst/>
          </a:prstGeom>
          <a:ln w="12700">
            <a:solidFill>
              <a:srgbClr val="808080"/>
            </a:solidFill>
          </a:ln>
        </p:spPr>
        <p:txBody>
          <a:bodyPr lIns="45718" tIns="45718" rIns="45718" bIns="45718"/>
          <a:lstStyle/>
          <a:p>
            <a:pPr>
              <a:defRPr sz="1200">
                <a:uFillTx/>
                <a:latin typeface="+mj-lt"/>
                <a:ea typeface="+mj-ea"/>
                <a:cs typeface="+mj-cs"/>
                <a:sym typeface="Helvetica"/>
              </a:defRPr>
            </a:pPr>
            <a:endParaRPr/>
          </a:p>
        </p:txBody>
      </p:sp>
      <p:sp>
        <p:nvSpPr>
          <p:cNvPr id="52" name="Shape 299">
            <a:extLst>
              <a:ext uri="{FF2B5EF4-FFF2-40B4-BE49-F238E27FC236}">
                <a16:creationId xmlns:a16="http://schemas.microsoft.com/office/drawing/2014/main" id="{3AE44CF4-9DFC-472F-9109-D6A04E8906B2}"/>
              </a:ext>
            </a:extLst>
          </p:cNvPr>
          <p:cNvSpPr/>
          <p:nvPr/>
        </p:nvSpPr>
        <p:spPr>
          <a:xfrm>
            <a:off x="4272898" y="4173900"/>
            <a:ext cx="1589" cy="234953"/>
          </a:xfrm>
          <a:prstGeom prst="line">
            <a:avLst/>
          </a:prstGeom>
          <a:ln w="12700">
            <a:solidFill>
              <a:srgbClr val="808080"/>
            </a:solidFill>
          </a:ln>
        </p:spPr>
        <p:txBody>
          <a:bodyPr lIns="45718" tIns="45718" rIns="45718" bIns="45718"/>
          <a:lstStyle/>
          <a:p>
            <a:pPr>
              <a:defRPr sz="1200">
                <a:uFillTx/>
                <a:latin typeface="+mj-lt"/>
                <a:ea typeface="+mj-ea"/>
                <a:cs typeface="+mj-cs"/>
                <a:sym typeface="Helvetica"/>
              </a:defRPr>
            </a:pPr>
            <a:endParaRPr/>
          </a:p>
        </p:txBody>
      </p:sp>
      <p:sp>
        <p:nvSpPr>
          <p:cNvPr id="53" name="Shape 301">
            <a:extLst>
              <a:ext uri="{FF2B5EF4-FFF2-40B4-BE49-F238E27FC236}">
                <a16:creationId xmlns:a16="http://schemas.microsoft.com/office/drawing/2014/main" id="{35CDE4B9-5C9D-4A6C-896F-BC362E185D22}"/>
              </a:ext>
            </a:extLst>
          </p:cNvPr>
          <p:cNvSpPr/>
          <p:nvPr/>
        </p:nvSpPr>
        <p:spPr>
          <a:xfrm>
            <a:off x="3144187" y="2480039"/>
            <a:ext cx="815608" cy="24622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indent="39687">
              <a:defRPr sz="1600" b="1">
                <a:latin typeface="Arial"/>
                <a:ea typeface="Arial"/>
                <a:cs typeface="Arial"/>
                <a:sym typeface="Arial"/>
              </a:defRPr>
            </a:lvl1pPr>
          </a:lstStyle>
          <a:p>
            <a:pPr>
              <a:defRPr sz="1800">
                <a:uFillTx/>
              </a:defRPr>
            </a:pPr>
            <a:r>
              <a:rPr sz="1600" dirty="0">
                <a:solidFill>
                  <a:srgbClr val="0F406A"/>
                </a:solidFill>
                <a:uFill>
                  <a:solidFill>
                    <a:srgbClr val="000000"/>
                  </a:solidFill>
                </a:uFill>
              </a:rPr>
              <a:t>Policies</a:t>
            </a:r>
          </a:p>
        </p:txBody>
      </p:sp>
      <p:sp>
        <p:nvSpPr>
          <p:cNvPr id="54" name="Shape 302">
            <a:extLst>
              <a:ext uri="{FF2B5EF4-FFF2-40B4-BE49-F238E27FC236}">
                <a16:creationId xmlns:a16="http://schemas.microsoft.com/office/drawing/2014/main" id="{B479FFA7-4422-444B-A47B-5EE66615457D}"/>
              </a:ext>
            </a:extLst>
          </p:cNvPr>
          <p:cNvSpPr/>
          <p:nvPr/>
        </p:nvSpPr>
        <p:spPr>
          <a:xfrm>
            <a:off x="4287187" y="2480039"/>
            <a:ext cx="1032014" cy="24622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indent="39687">
              <a:defRPr sz="1600" b="1">
                <a:latin typeface="Arial"/>
                <a:ea typeface="Arial"/>
                <a:cs typeface="Arial"/>
                <a:sym typeface="Arial"/>
              </a:defRPr>
            </a:lvl1pPr>
          </a:lstStyle>
          <a:p>
            <a:pPr>
              <a:defRPr sz="1800">
                <a:uFillTx/>
              </a:defRPr>
            </a:pPr>
            <a:r>
              <a:rPr sz="1600" dirty="0">
                <a:solidFill>
                  <a:srgbClr val="0F406A"/>
                </a:solidFill>
                <a:uFill>
                  <a:solidFill>
                    <a:srgbClr val="000000"/>
                  </a:solidFill>
                </a:uFill>
              </a:rPr>
              <a:t>Premiums</a:t>
            </a:r>
          </a:p>
        </p:txBody>
      </p:sp>
    </p:spTree>
    <p:extLst>
      <p:ext uri="{BB962C8B-B14F-4D97-AF65-F5344CB8AC3E}">
        <p14:creationId xmlns:p14="http://schemas.microsoft.com/office/powerpoint/2010/main" val="2619591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78956"/>
            <a:ext cx="6788150" cy="723900"/>
          </a:xfrm>
        </p:spPr>
        <p:txBody>
          <a:bodyPr/>
          <a:lstStyle/>
          <a:p>
            <a:br>
              <a:rPr lang="en-US" dirty="0">
                <a:solidFill>
                  <a:srgbClr val="0F406A"/>
                </a:solidFill>
              </a:rPr>
            </a:br>
            <a:r>
              <a:rPr lang="en-US" dirty="0">
                <a:solidFill>
                  <a:srgbClr val="0F406A"/>
                </a:solidFill>
              </a:rPr>
              <a:t>Cross Purchase vs.</a:t>
            </a:r>
            <a:br>
              <a:rPr lang="en-US" dirty="0">
                <a:solidFill>
                  <a:srgbClr val="0F406A"/>
                </a:solidFill>
              </a:rPr>
            </a:br>
            <a:r>
              <a:rPr lang="en-US" dirty="0">
                <a:solidFill>
                  <a:srgbClr val="0F406A"/>
                </a:solidFill>
              </a:rPr>
              <a:t>Stock Redemption </a:t>
            </a:r>
          </a:p>
        </p:txBody>
      </p:sp>
      <p:sp>
        <p:nvSpPr>
          <p:cNvPr id="21" name="Shape 308">
            <a:extLst>
              <a:ext uri="{FF2B5EF4-FFF2-40B4-BE49-F238E27FC236}">
                <a16:creationId xmlns:a16="http://schemas.microsoft.com/office/drawing/2014/main" id="{1620D3A2-3642-4EC5-827C-881AD078D0A6}"/>
              </a:ext>
            </a:extLst>
          </p:cNvPr>
          <p:cNvSpPr txBox="1">
            <a:spLocks/>
          </p:cNvSpPr>
          <p:nvPr/>
        </p:nvSpPr>
        <p:spPr>
          <a:xfrm>
            <a:off x="229016" y="2632310"/>
            <a:ext cx="8914984" cy="3241675"/>
          </a:xfrm>
          <a:prstGeom prst="rect">
            <a:avLst/>
          </a:prstGeom>
        </p:spPr>
        <p:txBody>
          <a:bodyPr lIns="0" tIns="0" rIns="0" bIns="0">
            <a:normAutofit/>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4pPr>
            <a:lvl5pPr marL="22352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5pPr>
            <a:lvl6pPr marL="26924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6pPr>
            <a:lvl7pPr marL="31496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7pPr>
            <a:lvl8pPr marL="36068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8pPr>
            <a:lvl9pPr marL="40640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9pPr>
          </a:lstStyle>
          <a:p>
            <a:pPr hangingPunct="1">
              <a:buSzTx/>
              <a:buFont typeface="Arial"/>
              <a:buNone/>
              <a:defRPr sz="1800">
                <a:uFillTx/>
              </a:defRPr>
            </a:pPr>
            <a:r>
              <a:rPr lang="en-US" dirty="0"/>
              <a:t>	</a:t>
            </a:r>
            <a:r>
              <a:rPr lang="en-US" b="1" dirty="0"/>
              <a:t>								</a:t>
            </a:r>
            <a:r>
              <a:rPr lang="en-US" sz="1600" b="1" dirty="0">
                <a:solidFill>
                  <a:srgbClr val="0F406A"/>
                </a:solidFill>
                <a:uFill>
                  <a:solidFill>
                    <a:srgbClr val="3333CC"/>
                  </a:solidFill>
                </a:uFill>
              </a:rPr>
              <a:t>Cross Purchase		    Stock Redemption</a:t>
            </a:r>
          </a:p>
          <a:p>
            <a:pPr marL="152400" indent="-152400" hangingPunct="1">
              <a:spcBef>
                <a:spcPts val="300"/>
              </a:spcBef>
              <a:buClr>
                <a:srgbClr val="000000"/>
              </a:buClr>
              <a:defRPr sz="1800">
                <a:uFillTx/>
              </a:defRPr>
            </a:pPr>
            <a:r>
              <a:rPr lang="en-US" sz="1600" b="1" dirty="0">
                <a:solidFill>
                  <a:srgbClr val="56565A"/>
                </a:solidFill>
              </a:rPr>
              <a:t>One policy per owner					 No						Yes</a:t>
            </a:r>
            <a:endParaRPr lang="en-US" sz="1600" b="1" dirty="0">
              <a:solidFill>
                <a:srgbClr val="56565A"/>
              </a:solidFill>
              <a:uFillTx/>
            </a:endParaRPr>
          </a:p>
          <a:p>
            <a:pPr marL="152400" indent="-152400" hangingPunct="1">
              <a:spcBef>
                <a:spcPts val="300"/>
              </a:spcBef>
              <a:buClr>
                <a:srgbClr val="000000"/>
              </a:buClr>
              <a:defRPr sz="1800">
                <a:uFillTx/>
              </a:defRPr>
            </a:pPr>
            <a:r>
              <a:rPr lang="en-US" sz="1600" b="1" dirty="0">
                <a:solidFill>
                  <a:srgbClr val="56565A"/>
                </a:solidFill>
              </a:rPr>
              <a:t>Tax Free death benefit				Yes						Yes*</a:t>
            </a:r>
            <a:endParaRPr lang="en-US" sz="1600" b="1" dirty="0">
              <a:solidFill>
                <a:srgbClr val="56565A"/>
              </a:solidFill>
              <a:uFillTx/>
            </a:endParaRPr>
          </a:p>
          <a:p>
            <a:pPr marL="152400" indent="-152400" hangingPunct="1">
              <a:spcBef>
                <a:spcPts val="300"/>
              </a:spcBef>
              <a:buClr>
                <a:srgbClr val="000000"/>
              </a:buClr>
              <a:defRPr sz="1800">
                <a:uFillTx/>
              </a:defRPr>
            </a:pPr>
            <a:r>
              <a:rPr lang="en-US" sz="1600" b="1" dirty="0">
                <a:solidFill>
                  <a:srgbClr val="56565A"/>
                </a:solidFill>
              </a:rPr>
              <a:t>Step up in basis						Yes						 No</a:t>
            </a:r>
            <a:endParaRPr lang="en-US" sz="1600" b="1" dirty="0">
              <a:solidFill>
                <a:srgbClr val="56565A"/>
              </a:solidFill>
              <a:uFillTx/>
            </a:endParaRPr>
          </a:p>
          <a:p>
            <a:pPr marL="152400" indent="-152400" hangingPunct="1">
              <a:spcBef>
                <a:spcPts val="300"/>
              </a:spcBef>
              <a:buClr>
                <a:srgbClr val="000000"/>
              </a:buClr>
              <a:defRPr sz="1800">
                <a:uFillTx/>
              </a:defRPr>
            </a:pPr>
            <a:r>
              <a:rPr lang="en-US" sz="1600" b="1" dirty="0">
                <a:solidFill>
                  <a:srgbClr val="56565A"/>
                </a:solidFill>
              </a:rPr>
              <a:t>Perceived premium equity				 No						Yes</a:t>
            </a:r>
            <a:endParaRPr lang="en-US" sz="1600" b="1" dirty="0">
              <a:solidFill>
                <a:srgbClr val="56565A"/>
              </a:solidFill>
              <a:uFillTx/>
            </a:endParaRPr>
          </a:p>
          <a:p>
            <a:pPr marL="152400" indent="-152400" hangingPunct="1">
              <a:spcBef>
                <a:spcPts val="300"/>
              </a:spcBef>
              <a:buClr>
                <a:srgbClr val="000000"/>
              </a:buClr>
              <a:defRPr sz="1800">
                <a:uFillTx/>
              </a:defRPr>
            </a:pPr>
            <a:r>
              <a:rPr lang="en-US" sz="1600" b="1" dirty="0">
                <a:solidFill>
                  <a:srgbClr val="56565A"/>
                </a:solidFill>
              </a:rPr>
              <a:t>Perceived certainty of funding			 No						Yes</a:t>
            </a:r>
            <a:endParaRPr lang="en-US" sz="1600" b="1" dirty="0">
              <a:solidFill>
                <a:srgbClr val="56565A"/>
              </a:solidFill>
              <a:uFillTx/>
            </a:endParaRPr>
          </a:p>
          <a:p>
            <a:pPr marL="152400" indent="-152400" hangingPunct="1">
              <a:spcBef>
                <a:spcPts val="300"/>
              </a:spcBef>
              <a:buClr>
                <a:srgbClr val="000000"/>
              </a:buClr>
              <a:defRPr sz="1800">
                <a:uFillTx/>
              </a:defRPr>
            </a:pPr>
            <a:r>
              <a:rPr lang="en-US" sz="1600" b="1" dirty="0">
                <a:solidFill>
                  <a:srgbClr val="56565A"/>
                </a:solidFill>
              </a:rPr>
              <a:t>Premiums deductible					 No						 No</a:t>
            </a:r>
            <a:endParaRPr lang="en-US" sz="1600" b="1" dirty="0">
              <a:solidFill>
                <a:srgbClr val="56565A"/>
              </a:solidFill>
              <a:uFillTx/>
            </a:endParaRPr>
          </a:p>
          <a:p>
            <a:pPr hangingPunct="1">
              <a:buClr>
                <a:srgbClr val="000000"/>
              </a:buClr>
              <a:defRPr sz="1800">
                <a:uFillTx/>
              </a:defRPr>
            </a:pPr>
            <a:endParaRPr lang="en-US" sz="1600" b="1" dirty="0">
              <a:solidFill>
                <a:srgbClr val="56565A"/>
              </a:solidFill>
              <a:uFillTx/>
            </a:endParaRPr>
          </a:p>
          <a:p>
            <a:pPr hangingPunct="1">
              <a:spcBef>
                <a:spcPts val="300"/>
              </a:spcBef>
              <a:buSzTx/>
              <a:buFont typeface="Arial"/>
              <a:buNone/>
              <a:defRPr sz="1800">
                <a:uFillTx/>
              </a:defRPr>
            </a:pPr>
            <a:r>
              <a:rPr lang="en-US" sz="1600" b="1" dirty="0">
                <a:solidFill>
                  <a:srgbClr val="56565A"/>
                </a:solidFill>
              </a:rPr>
              <a:t>												*Potential AMT Corporate Tax liability</a:t>
            </a:r>
            <a:r>
              <a:rPr lang="en-US" sz="1600" b="1" dirty="0"/>
              <a:t>		</a:t>
            </a:r>
          </a:p>
        </p:txBody>
      </p:sp>
    </p:spTree>
    <p:extLst>
      <p:ext uri="{BB962C8B-B14F-4D97-AF65-F5344CB8AC3E}">
        <p14:creationId xmlns:p14="http://schemas.microsoft.com/office/powerpoint/2010/main" val="1811318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r>
              <a:rPr lang="en-US" dirty="0">
                <a:solidFill>
                  <a:srgbClr val="0F406A"/>
                </a:solidFill>
              </a:rPr>
              <a:t>Developing Your Action Plan</a:t>
            </a:r>
          </a:p>
        </p:txBody>
      </p:sp>
      <p:pic>
        <p:nvPicPr>
          <p:cNvPr id="8" name="Picture 7">
            <a:extLst>
              <a:ext uri="{FF2B5EF4-FFF2-40B4-BE49-F238E27FC236}">
                <a16:creationId xmlns:a16="http://schemas.microsoft.com/office/drawing/2014/main" id="{B4F683E6-1883-4F4F-BED6-D295288BBD11}"/>
              </a:ext>
            </a:extLst>
          </p:cNvPr>
          <p:cNvPicPr>
            <a:picLocks noChangeAspect="1"/>
          </p:cNvPicPr>
          <p:nvPr/>
        </p:nvPicPr>
        <p:blipFill>
          <a:blip r:embed="rId3"/>
          <a:stretch>
            <a:fillRect/>
          </a:stretch>
        </p:blipFill>
        <p:spPr>
          <a:xfrm>
            <a:off x="3191010" y="2394336"/>
            <a:ext cx="2761979" cy="2438400"/>
          </a:xfrm>
          <a:prstGeom prst="rect">
            <a:avLst/>
          </a:prstGeom>
        </p:spPr>
      </p:pic>
    </p:spTree>
    <p:extLst>
      <p:ext uri="{BB962C8B-B14F-4D97-AF65-F5344CB8AC3E}">
        <p14:creationId xmlns:p14="http://schemas.microsoft.com/office/powerpoint/2010/main" val="870521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r>
              <a:rPr lang="en-US" dirty="0">
                <a:solidFill>
                  <a:srgbClr val="0F406A"/>
                </a:solidFill>
              </a:rPr>
              <a:t>Developing Your Plan</a:t>
            </a:r>
          </a:p>
        </p:txBody>
      </p:sp>
      <p:sp>
        <p:nvSpPr>
          <p:cNvPr id="4" name="Rectangle 3">
            <a:extLst>
              <a:ext uri="{FF2B5EF4-FFF2-40B4-BE49-F238E27FC236}">
                <a16:creationId xmlns:a16="http://schemas.microsoft.com/office/drawing/2014/main" id="{68F52DAC-D52C-4861-9B1A-7F8B30AEE0C7}"/>
              </a:ext>
            </a:extLst>
          </p:cNvPr>
          <p:cNvSpPr txBox="1">
            <a:spLocks noChangeArrowheads="1"/>
          </p:cNvSpPr>
          <p:nvPr/>
        </p:nvSpPr>
        <p:spPr>
          <a:xfrm>
            <a:off x="193963" y="1764066"/>
            <a:ext cx="8645237" cy="4589050"/>
          </a:xfrm>
          <a:prstGeom prst="rect">
            <a:avLst/>
          </a:prstGeom>
        </p:spPr>
        <p:txBody>
          <a:bodyPr>
            <a:noAutofit/>
          </a:bodyPr>
          <a:lstStyle>
            <a:lvl1pPr marL="342900" indent="-342900" algn="l" rtl="0" eaLnBrk="0" fontAlgn="base" hangingPunct="0">
              <a:spcBef>
                <a:spcPct val="20000"/>
              </a:spcBef>
              <a:spcAft>
                <a:spcPct val="0"/>
              </a:spcAft>
              <a:buFont typeface="Wingdings" pitchFamily="2" charset="2"/>
              <a:buChar char="§"/>
              <a:defRPr>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Wingdings" pitchFamily="2" charset="2"/>
              <a:buChar char="§"/>
              <a:defRPr>
                <a:solidFill>
                  <a:schemeClr val="tx1"/>
                </a:solidFill>
                <a:latin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Wingdings" pitchFamily="2" charset="2"/>
              <a:buChar char="§"/>
              <a:defRPr>
                <a:solidFill>
                  <a:schemeClr val="tx1"/>
                </a:solidFill>
                <a:latin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Wingdings" pitchFamily="2" charset="2"/>
              <a:buChar char="§"/>
              <a:defRPr>
                <a:solidFill>
                  <a:srgbClr val="005E5C"/>
                </a:solidFill>
                <a:latin typeface="+mn-lt"/>
              </a:defRPr>
            </a:lvl6pPr>
            <a:lvl7pPr marL="2971800" indent="-228600" algn="l" rtl="0" fontAlgn="base">
              <a:spcBef>
                <a:spcPct val="20000"/>
              </a:spcBef>
              <a:spcAft>
                <a:spcPct val="0"/>
              </a:spcAft>
              <a:buFont typeface="Wingdings" pitchFamily="2" charset="2"/>
              <a:buChar char="§"/>
              <a:defRPr>
                <a:solidFill>
                  <a:srgbClr val="005E5C"/>
                </a:solidFill>
                <a:latin typeface="+mn-lt"/>
              </a:defRPr>
            </a:lvl7pPr>
            <a:lvl8pPr marL="3429000" indent="-228600" algn="l" rtl="0" fontAlgn="base">
              <a:spcBef>
                <a:spcPct val="20000"/>
              </a:spcBef>
              <a:spcAft>
                <a:spcPct val="0"/>
              </a:spcAft>
              <a:buFont typeface="Wingdings" pitchFamily="2" charset="2"/>
              <a:buChar char="§"/>
              <a:defRPr>
                <a:solidFill>
                  <a:srgbClr val="005E5C"/>
                </a:solidFill>
                <a:latin typeface="+mn-lt"/>
              </a:defRPr>
            </a:lvl8pPr>
            <a:lvl9pPr marL="3886200" indent="-228600" algn="l" rtl="0" fontAlgn="base">
              <a:spcBef>
                <a:spcPct val="20000"/>
              </a:spcBef>
              <a:spcAft>
                <a:spcPct val="0"/>
              </a:spcAft>
              <a:buFont typeface="Wingdings" pitchFamily="2" charset="2"/>
              <a:buChar char="§"/>
              <a:defRPr>
                <a:solidFill>
                  <a:srgbClr val="005E5C"/>
                </a:solidFill>
                <a:latin typeface="+mn-lt"/>
              </a:defRPr>
            </a:lvl9pPr>
          </a:lstStyle>
          <a:p>
            <a:pPr marL="0" indent="0">
              <a:spcBef>
                <a:spcPts val="1200"/>
              </a:spcBef>
              <a:buFontTx/>
              <a:buNone/>
              <a:tabLst>
                <a:tab pos="7772400" algn="r"/>
              </a:tabLst>
              <a:defRPr/>
            </a:pPr>
            <a:endParaRPr lang="en-US" sz="2000" b="1" kern="1200" dirty="0">
              <a:solidFill>
                <a:srgbClr val="0F406A"/>
              </a:solidFill>
            </a:endParaRPr>
          </a:p>
          <a:p>
            <a:pPr marL="0" indent="0">
              <a:spcBef>
                <a:spcPts val="1200"/>
              </a:spcBef>
              <a:buFontTx/>
              <a:buNone/>
              <a:tabLst>
                <a:tab pos="7772400" algn="r"/>
              </a:tabLst>
              <a:defRPr/>
            </a:pPr>
            <a:endParaRPr lang="en-US" sz="2000" b="1" kern="1200" dirty="0">
              <a:solidFill>
                <a:srgbClr val="0F406A"/>
              </a:solidFill>
            </a:endParaRPr>
          </a:p>
          <a:p>
            <a:pPr marL="0" indent="0">
              <a:spcBef>
                <a:spcPts val="0"/>
              </a:spcBef>
              <a:buFontTx/>
              <a:buNone/>
              <a:tabLst>
                <a:tab pos="7772400" algn="r"/>
              </a:tabLst>
              <a:defRPr/>
            </a:pPr>
            <a:r>
              <a:rPr lang="en-US" sz="2000" dirty="0">
                <a:solidFill>
                  <a:srgbClr val="0F406A"/>
                </a:solidFill>
              </a:rPr>
              <a:t>    </a:t>
            </a:r>
            <a:r>
              <a:rPr lang="en-US" sz="2000" b="1" kern="1200" dirty="0">
                <a:solidFill>
                  <a:srgbClr val="0F406A"/>
                </a:solidFill>
              </a:rPr>
              <a:t>First </a:t>
            </a:r>
            <a:r>
              <a:rPr lang="en-US" sz="2000" dirty="0">
                <a:solidFill>
                  <a:srgbClr val="0F406A"/>
                </a:solidFill>
              </a:rPr>
              <a:t>hour every other</a:t>
            </a:r>
          </a:p>
          <a:p>
            <a:pPr marL="0" indent="0">
              <a:spcBef>
                <a:spcPts val="0"/>
              </a:spcBef>
              <a:buFontTx/>
              <a:buNone/>
              <a:tabLst>
                <a:tab pos="7772400" algn="r"/>
              </a:tabLst>
              <a:defRPr/>
            </a:pPr>
            <a:r>
              <a:rPr lang="en-US" sz="2000" b="0" kern="0" dirty="0">
                <a:solidFill>
                  <a:srgbClr val="0F406A"/>
                </a:solidFill>
              </a:rPr>
              <a:t>    </a:t>
            </a:r>
            <a:r>
              <a:rPr lang="en-US" sz="2000" kern="0" dirty="0">
                <a:solidFill>
                  <a:srgbClr val="0F406A"/>
                </a:solidFill>
              </a:rPr>
              <a:t>Wednesday…</a:t>
            </a:r>
          </a:p>
          <a:p>
            <a:pPr marL="0" indent="0">
              <a:spcBef>
                <a:spcPts val="0"/>
              </a:spcBef>
              <a:buFontTx/>
              <a:buNone/>
              <a:tabLst>
                <a:tab pos="7772400" algn="r"/>
              </a:tabLst>
              <a:defRPr/>
            </a:pPr>
            <a:endParaRPr lang="en-US" sz="1300" kern="0" dirty="0">
              <a:solidFill>
                <a:srgbClr val="56565A"/>
              </a:solidFill>
            </a:endParaRPr>
          </a:p>
          <a:p>
            <a:pPr lvl="1">
              <a:spcBef>
                <a:spcPts val="600"/>
              </a:spcBef>
              <a:buFont typeface="Wingdings" panose="05000000000000000000" pitchFamily="2" charset="2"/>
              <a:buChar char="§"/>
              <a:tabLst>
                <a:tab pos="7772400" algn="r"/>
              </a:tabLst>
              <a:defRPr/>
            </a:pPr>
            <a:r>
              <a:rPr lang="en-US" sz="1800" b="0" dirty="0">
                <a:solidFill>
                  <a:srgbClr val="56565A"/>
                </a:solidFill>
              </a:rPr>
              <a:t>Week 1 &amp; 3</a:t>
            </a:r>
          </a:p>
          <a:p>
            <a:pPr marL="914400" lvl="2" indent="0">
              <a:spcBef>
                <a:spcPts val="600"/>
              </a:spcBef>
              <a:buNone/>
              <a:tabLst>
                <a:tab pos="7772400" algn="r"/>
              </a:tabLst>
              <a:defRPr/>
            </a:pPr>
            <a:r>
              <a:rPr lang="en-US" sz="1800" b="0" kern="1200" dirty="0">
                <a:solidFill>
                  <a:srgbClr val="56565A"/>
                </a:solidFill>
                <a:latin typeface="Arial" panose="020B0604020202020204" pitchFamily="34" charset="0"/>
                <a:cs typeface="Arial" panose="020B0604020202020204" pitchFamily="34" charset="0"/>
              </a:rPr>
              <a:t> - Call</a:t>
            </a:r>
            <a:r>
              <a:rPr lang="en-US" sz="1800" b="0" dirty="0">
                <a:solidFill>
                  <a:srgbClr val="56565A"/>
                </a:solidFill>
              </a:rPr>
              <a:t> 1 A customers to schedule</a:t>
            </a:r>
          </a:p>
          <a:p>
            <a:pPr marL="914400" lvl="2" indent="0">
              <a:spcBef>
                <a:spcPts val="0"/>
              </a:spcBef>
              <a:buNone/>
              <a:tabLst>
                <a:tab pos="7772400" algn="r"/>
              </a:tabLst>
              <a:defRPr/>
            </a:pPr>
            <a:r>
              <a:rPr lang="en-US" sz="1800" b="0" dirty="0">
                <a:solidFill>
                  <a:srgbClr val="56565A"/>
                </a:solidFill>
              </a:rPr>
              <a:t>    SWOT visit</a:t>
            </a:r>
            <a:endParaRPr lang="en-US" sz="1800" b="0" kern="1200" dirty="0">
              <a:solidFill>
                <a:srgbClr val="56565A"/>
              </a:solidFill>
              <a:latin typeface="Arial" panose="020B0604020202020204" pitchFamily="34" charset="0"/>
              <a:cs typeface="Arial" panose="020B0604020202020204" pitchFamily="34" charset="0"/>
            </a:endParaRPr>
          </a:p>
          <a:p>
            <a:pPr marL="0" indent="0">
              <a:spcBef>
                <a:spcPts val="0"/>
              </a:spcBef>
              <a:buClr>
                <a:srgbClr val="56565A"/>
              </a:buClr>
              <a:buNone/>
              <a:tabLst>
                <a:tab pos="7772400" algn="r"/>
              </a:tabLst>
              <a:defRPr/>
            </a:pPr>
            <a:endParaRPr lang="en-US" sz="1800" b="0" kern="1200" dirty="0">
              <a:solidFill>
                <a:srgbClr val="56565A"/>
              </a:solidFill>
            </a:endParaRPr>
          </a:p>
          <a:p>
            <a:pPr marL="0" indent="0">
              <a:spcBef>
                <a:spcPts val="1200"/>
              </a:spcBef>
              <a:buFontTx/>
              <a:buNone/>
              <a:tabLst>
                <a:tab pos="7772400" algn="r"/>
              </a:tabLst>
              <a:defRPr/>
            </a:pPr>
            <a:endParaRPr lang="en-US" sz="2000" b="0" kern="0" dirty="0"/>
          </a:p>
        </p:txBody>
      </p:sp>
      <p:pic>
        <p:nvPicPr>
          <p:cNvPr id="5" name="Picture 4">
            <a:extLst>
              <a:ext uri="{FF2B5EF4-FFF2-40B4-BE49-F238E27FC236}">
                <a16:creationId xmlns:a16="http://schemas.microsoft.com/office/drawing/2014/main" id="{86C6D0E9-B1C4-47E9-9B8E-FF5A782F9F9B}"/>
              </a:ext>
            </a:extLst>
          </p:cNvPr>
          <p:cNvPicPr>
            <a:picLocks noChangeAspect="1"/>
          </p:cNvPicPr>
          <p:nvPr/>
        </p:nvPicPr>
        <p:blipFill>
          <a:blip r:embed="rId3"/>
          <a:stretch>
            <a:fillRect/>
          </a:stretch>
        </p:blipFill>
        <p:spPr>
          <a:xfrm>
            <a:off x="5371810" y="2509401"/>
            <a:ext cx="2963667" cy="1549190"/>
          </a:xfrm>
          <a:prstGeom prst="rect">
            <a:avLst/>
          </a:prstGeom>
        </p:spPr>
      </p:pic>
    </p:spTree>
    <p:extLst>
      <p:ext uri="{BB962C8B-B14F-4D97-AF65-F5344CB8AC3E}">
        <p14:creationId xmlns:p14="http://schemas.microsoft.com/office/powerpoint/2010/main" val="3231678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F28756-0CA7-42F9-B51E-CF44D2A3AF5B}"/>
              </a:ext>
            </a:extLst>
          </p:cNvPr>
          <p:cNvSpPr>
            <a:spLocks noGrp="1"/>
          </p:cNvSpPr>
          <p:nvPr>
            <p:ph type="title"/>
          </p:nvPr>
        </p:nvSpPr>
        <p:spPr>
          <a:xfrm>
            <a:off x="193963" y="820945"/>
            <a:ext cx="6788150" cy="723900"/>
          </a:xfrm>
        </p:spPr>
        <p:txBody>
          <a:bodyPr/>
          <a:lstStyle/>
          <a:p>
            <a:r>
              <a:rPr lang="en-US" dirty="0">
                <a:solidFill>
                  <a:srgbClr val="0F406A"/>
                </a:solidFill>
              </a:rPr>
              <a:t>Introductions</a:t>
            </a:r>
          </a:p>
        </p:txBody>
      </p:sp>
      <p:pic>
        <p:nvPicPr>
          <p:cNvPr id="6" name="Picture 5">
            <a:extLst>
              <a:ext uri="{FF2B5EF4-FFF2-40B4-BE49-F238E27FC236}">
                <a16:creationId xmlns:a16="http://schemas.microsoft.com/office/drawing/2014/main" id="{00F85AE7-E05E-4C7C-AC1A-5D753036E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91" y="1680830"/>
            <a:ext cx="1737360" cy="2523744"/>
          </a:xfrm>
          <a:prstGeom prst="rect">
            <a:avLst/>
          </a:prstGeom>
        </p:spPr>
      </p:pic>
      <p:sp>
        <p:nvSpPr>
          <p:cNvPr id="7" name="Shape 331">
            <a:extLst>
              <a:ext uri="{FF2B5EF4-FFF2-40B4-BE49-F238E27FC236}">
                <a16:creationId xmlns:a16="http://schemas.microsoft.com/office/drawing/2014/main" id="{F20AAE7D-D88C-4583-9055-CFF901CF9985}"/>
              </a:ext>
            </a:extLst>
          </p:cNvPr>
          <p:cNvSpPr>
            <a:spLocks noChangeArrowheads="1"/>
          </p:cNvSpPr>
          <p:nvPr/>
        </p:nvSpPr>
        <p:spPr bwMode="auto">
          <a:xfrm>
            <a:off x="2190486" y="1680830"/>
            <a:ext cx="6656525" cy="557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n-US" sz="1200" b="0" dirty="0">
                <a:solidFill>
                  <a:srgbClr val="56565A"/>
                </a:solidFill>
                <a:latin typeface="Arial" panose="020B0604020202020204" pitchFamily="34" charset="0"/>
                <a:cs typeface="Arial" panose="020B0604020202020204" pitchFamily="34" charset="0"/>
              </a:rPr>
              <a:t>Mark Brakel has over 30 years of experience in the financial services industry serving in various capacities. In his current position as a business consultant with Financial</a:t>
            </a:r>
            <a:r>
              <a:rPr lang="en-US" sz="1200" dirty="0">
                <a:solidFill>
                  <a:srgbClr val="56565A"/>
                </a:solidFill>
                <a:latin typeface="Arial" panose="020B0604020202020204" pitchFamily="34" charset="0"/>
                <a:cs typeface="Arial" panose="020B0604020202020204" pitchFamily="34" charset="0"/>
              </a:rPr>
              <a:t> </a:t>
            </a:r>
            <a:r>
              <a:rPr lang="en-US" sz="1200" b="0" dirty="0">
                <a:solidFill>
                  <a:srgbClr val="56565A"/>
                </a:solidFill>
                <a:latin typeface="Arial" panose="020B0604020202020204" pitchFamily="34" charset="0"/>
                <a:cs typeface="Arial" panose="020B0604020202020204" pitchFamily="34" charset="0"/>
              </a:rPr>
              <a:t>Resources Group Investment Services, Mark works with advisors, program managers, and financial institution senior management groups to improve program performance and grow top line revenue.</a:t>
            </a:r>
          </a:p>
          <a:p>
            <a:pPr>
              <a:buNone/>
            </a:pPr>
            <a:endParaRPr lang="en-US" sz="1200" dirty="0">
              <a:solidFill>
                <a:srgbClr val="56565A"/>
              </a:solidFill>
              <a:latin typeface="Arial" panose="020B0604020202020204" pitchFamily="34" charset="0"/>
              <a:cs typeface="Arial" panose="020B0604020202020204" pitchFamily="34" charset="0"/>
            </a:endParaRPr>
          </a:p>
          <a:p>
            <a:pPr>
              <a:buNone/>
            </a:pPr>
            <a:r>
              <a:rPr lang="en-US" sz="1200" b="0" dirty="0">
                <a:solidFill>
                  <a:srgbClr val="56565A"/>
                </a:solidFill>
                <a:latin typeface="Arial" panose="020B0604020202020204" pitchFamily="34" charset="0"/>
                <a:cs typeface="Arial" panose="020B0604020202020204" pitchFamily="34" charset="0"/>
              </a:rPr>
              <a:t>Prior to joining Financial Resources Group Investment Services, Mark was the program manager at First International Bank &amp; Trust and also held a position as senior vice president at Investment Centers of America (ICA) and was responsible for the financial solutions team, new business development, and the financial institution division.</a:t>
            </a:r>
            <a:r>
              <a:rPr lang="en-US" sz="1200" dirty="0">
                <a:solidFill>
                  <a:srgbClr val="56565A"/>
                </a:solidFill>
                <a:latin typeface="Arial" panose="020B0604020202020204" pitchFamily="34" charset="0"/>
                <a:cs typeface="Arial" panose="020B0604020202020204" pitchFamily="34" charset="0"/>
              </a:rPr>
              <a:t>  </a:t>
            </a:r>
            <a:r>
              <a:rPr lang="en-US" sz="1200" b="0" dirty="0">
                <a:solidFill>
                  <a:srgbClr val="56565A"/>
                </a:solidFill>
                <a:latin typeface="Arial" panose="020B0604020202020204" pitchFamily="34" charset="0"/>
                <a:cs typeface="Arial" panose="020B0604020202020204" pitchFamily="34" charset="0"/>
              </a:rPr>
              <a:t>Before joining ICA in 2010, Mark served as senior vice president, chief investment officer for Bank Forward with direct responsibility for the investment portfolio and liquidity management functions of the institution.</a:t>
            </a:r>
            <a:r>
              <a:rPr lang="en-US" sz="1200" dirty="0">
                <a:solidFill>
                  <a:srgbClr val="56565A"/>
                </a:solidFill>
                <a:latin typeface="Arial" panose="020B0604020202020204" pitchFamily="34" charset="0"/>
                <a:cs typeface="Arial" panose="020B0604020202020204" pitchFamily="34" charset="0"/>
              </a:rPr>
              <a:t>  </a:t>
            </a:r>
            <a:r>
              <a:rPr lang="en-US" sz="1200" b="0" dirty="0">
                <a:solidFill>
                  <a:srgbClr val="56565A"/>
                </a:solidFill>
                <a:latin typeface="Arial" panose="020B0604020202020204" pitchFamily="34" charset="0"/>
                <a:cs typeface="Arial" panose="020B0604020202020204" pitchFamily="34" charset="0"/>
              </a:rPr>
              <a:t>Mark also had responsibility for commercial cash management, retail brokerage, marketing, and sales training. Additionally, he sat on Bank Forward’s board of directors and assisted with new product development. </a:t>
            </a:r>
            <a:r>
              <a:rPr lang="en-US" sz="1200" dirty="0">
                <a:solidFill>
                  <a:srgbClr val="56565A"/>
                </a:solidFill>
                <a:latin typeface="Arial" panose="020B0604020202020204" pitchFamily="34" charset="0"/>
                <a:cs typeface="Arial" panose="020B0604020202020204" pitchFamily="34" charset="0"/>
              </a:rPr>
              <a:t> </a:t>
            </a:r>
          </a:p>
          <a:p>
            <a:pPr>
              <a:buNone/>
            </a:pPr>
            <a:endParaRPr lang="en-US" sz="1200" dirty="0">
              <a:solidFill>
                <a:srgbClr val="56565A"/>
              </a:solidFill>
              <a:latin typeface="Arial" panose="020B0604020202020204" pitchFamily="34" charset="0"/>
              <a:cs typeface="Arial" panose="020B0604020202020204" pitchFamily="34" charset="0"/>
            </a:endParaRPr>
          </a:p>
          <a:p>
            <a:pPr>
              <a:buNone/>
            </a:pPr>
            <a:r>
              <a:rPr lang="en-US" sz="1200" b="0" dirty="0">
                <a:solidFill>
                  <a:srgbClr val="56565A"/>
                </a:solidFill>
                <a:latin typeface="Arial" panose="020B0604020202020204" pitchFamily="34" charset="0"/>
                <a:cs typeface="Arial" panose="020B0604020202020204" pitchFamily="34" charset="0"/>
              </a:rPr>
              <a:t>Prior to his position at Bank Forward, Mark was the national sales manager for ICA working with over 250 different financial institutions across the United States. Mark also held positions as vice president of investment services – program manager for Community First Bank, a $6 billion organization located in 12 states throughout the Midwest. Mark was also a regional vice president for </a:t>
            </a:r>
            <a:r>
              <a:rPr lang="en-US" sz="1200" b="0" dirty="0" err="1">
                <a:solidFill>
                  <a:srgbClr val="56565A"/>
                </a:solidFill>
                <a:latin typeface="Arial" panose="020B0604020202020204" pitchFamily="34" charset="0"/>
                <a:cs typeface="Arial" panose="020B0604020202020204" pitchFamily="34" charset="0"/>
              </a:rPr>
              <a:t>PrimeVest</a:t>
            </a:r>
            <a:r>
              <a:rPr lang="en-US" sz="1200" b="0" dirty="0">
                <a:solidFill>
                  <a:srgbClr val="56565A"/>
                </a:solidFill>
                <a:latin typeface="Arial" panose="020B0604020202020204" pitchFamily="34" charset="0"/>
                <a:cs typeface="Arial" panose="020B0604020202020204" pitchFamily="34" charset="0"/>
              </a:rPr>
              <a:t> Financial Services and spent eight years with Security State Bank of North Dakota providing financial planning services to small business owners and retail clients.</a:t>
            </a:r>
          </a:p>
          <a:p>
            <a:pPr>
              <a:buNone/>
            </a:pPr>
            <a:r>
              <a:rPr lang="en-US" sz="1400" dirty="0">
                <a:solidFill>
                  <a:srgbClr val="56565A"/>
                </a:solidFill>
                <a:latin typeface="Arial" panose="020B0604020202020204" pitchFamily="34" charset="0"/>
                <a:cs typeface="Arial" panose="020B0604020202020204" pitchFamily="34" charset="0"/>
              </a:rPr>
              <a:t> </a:t>
            </a:r>
          </a:p>
          <a:p>
            <a:pPr>
              <a:buNone/>
            </a:pPr>
            <a:r>
              <a:rPr lang="en-US" sz="1200" b="0" u="sng" dirty="0">
                <a:solidFill>
                  <a:srgbClr val="56565A"/>
                </a:solidFill>
                <a:latin typeface="Arial" panose="020B0604020202020204" pitchFamily="34" charset="0"/>
                <a:cs typeface="Arial" panose="020B0604020202020204" pitchFamily="34" charset="0"/>
              </a:rPr>
              <a:t>Licenses/Registrations:</a:t>
            </a:r>
            <a:r>
              <a:rPr lang="en-US" sz="1200" b="0" dirty="0">
                <a:solidFill>
                  <a:srgbClr val="56565A"/>
                </a:solidFill>
                <a:latin typeface="Arial" panose="020B0604020202020204" pitchFamily="34" charset="0"/>
                <a:cs typeface="Arial" panose="020B0604020202020204" pitchFamily="34" charset="0"/>
              </a:rPr>
              <a:t>  FINRA Series 7, 24, and 63 securities registrations and is insurance licensed in North Dakota.  He is a CERTIFIED FINANCIAL PLANNER™,  Chartered Financial Consultant, and a Certified Retirement Counselor.  Securities registrations held with LPL Financial and Financial Resources Group Investment Services.</a:t>
            </a:r>
          </a:p>
          <a:p>
            <a:pPr>
              <a:buNone/>
            </a:pPr>
            <a:endParaRPr lang="en-US" sz="1400" dirty="0">
              <a:solidFill>
                <a:srgbClr val="56565A"/>
              </a:solidFill>
              <a:latin typeface="Arial" panose="020B0604020202020204" pitchFamily="34" charset="0"/>
              <a:cs typeface="Arial" panose="020B0604020202020204" pitchFamily="34" charset="0"/>
            </a:endParaRPr>
          </a:p>
          <a:p>
            <a:pPr>
              <a:buNone/>
            </a:pPr>
            <a:endParaRPr lang="en-US" sz="1400" dirty="0">
              <a:solidFill>
                <a:srgbClr val="56565A"/>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6B01B6C-C0AF-493A-B10A-F40A2F833835}"/>
              </a:ext>
            </a:extLst>
          </p:cNvPr>
          <p:cNvSpPr/>
          <p:nvPr/>
        </p:nvSpPr>
        <p:spPr>
          <a:xfrm>
            <a:off x="0" y="4357655"/>
            <a:ext cx="2144108" cy="683264"/>
          </a:xfrm>
          <a:prstGeom prst="rect">
            <a:avLst/>
          </a:prstGeom>
        </p:spPr>
        <p:txBody>
          <a:bodyPr wrap="square">
            <a:spAutoFit/>
          </a:bodyPr>
          <a:lstStyle/>
          <a:p>
            <a:pPr algn="ctr" eaLnBrk="1" hangingPunct="1">
              <a:spcBef>
                <a:spcPct val="20000"/>
              </a:spcBef>
              <a:buFont typeface="Arial" panose="020B0604020202020204" pitchFamily="34" charset="0"/>
              <a:buNone/>
              <a:defRPr/>
            </a:pPr>
            <a:r>
              <a:rPr lang="en-US" altLang="en-US" sz="1200" b="1" dirty="0">
                <a:solidFill>
                  <a:srgbClr val="56565A"/>
                </a:solidFill>
                <a:latin typeface="Arial" panose="020B0604020202020204" pitchFamily="34" charset="0"/>
                <a:cs typeface="Arial" panose="020B0604020202020204" pitchFamily="34" charset="0"/>
              </a:rPr>
              <a:t>Mark Brakel, CFP®,</a:t>
            </a:r>
            <a:r>
              <a:rPr lang="en-US" altLang="en-US" sz="1200" b="1" dirty="0" err="1">
                <a:solidFill>
                  <a:srgbClr val="56565A"/>
                </a:solidFill>
                <a:latin typeface="Arial" panose="020B0604020202020204" pitchFamily="34" charset="0"/>
                <a:cs typeface="Arial" panose="020B0604020202020204" pitchFamily="34" charset="0"/>
              </a:rPr>
              <a:t>ChFC</a:t>
            </a:r>
            <a:r>
              <a:rPr lang="en-US" altLang="en-US" sz="1200" b="1" dirty="0">
                <a:solidFill>
                  <a:srgbClr val="56565A"/>
                </a:solidFill>
                <a:latin typeface="Arial" panose="020B0604020202020204" pitchFamily="34" charset="0"/>
                <a:cs typeface="Arial" panose="020B0604020202020204" pitchFamily="34" charset="0"/>
              </a:rPr>
              <a:t>®,CRC®</a:t>
            </a:r>
          </a:p>
          <a:p>
            <a:pPr eaLnBrk="1" hangingPunct="1">
              <a:spcBef>
                <a:spcPct val="20000"/>
              </a:spcBef>
              <a:buFont typeface="Arial" panose="020B0604020202020204" pitchFamily="34" charset="0"/>
              <a:buNone/>
              <a:defRPr/>
            </a:pPr>
            <a:endParaRPr lang="en-US" alt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423096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4800" y="5791200"/>
            <a:ext cx="3962400" cy="902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FontTx/>
              <a:buChar char="•"/>
            </a:pPr>
            <a:endParaRPr lang="en-US" sz="1000" b="0">
              <a:solidFill>
                <a:prstClr val="black"/>
              </a:solidFill>
            </a:endParaRPr>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r>
              <a:rPr lang="en-US" dirty="0">
                <a:solidFill>
                  <a:srgbClr val="0F406A"/>
                </a:solidFill>
              </a:rPr>
              <a:t>Who Do I Contact?</a:t>
            </a:r>
          </a:p>
        </p:txBody>
      </p:sp>
      <p:sp>
        <p:nvSpPr>
          <p:cNvPr id="9" name="Shape 171">
            <a:extLst>
              <a:ext uri="{FF2B5EF4-FFF2-40B4-BE49-F238E27FC236}">
                <a16:creationId xmlns:a16="http://schemas.microsoft.com/office/drawing/2014/main" id="{7AA00C9A-4DAB-4345-99C9-268067B1C9BB}"/>
              </a:ext>
            </a:extLst>
          </p:cNvPr>
          <p:cNvSpPr txBox="1">
            <a:spLocks/>
          </p:cNvSpPr>
          <p:nvPr/>
        </p:nvSpPr>
        <p:spPr>
          <a:xfrm>
            <a:off x="-204040" y="2099645"/>
            <a:ext cx="8396457" cy="783628"/>
          </a:xfrm>
          <a:prstGeom prst="rect">
            <a:avLst/>
          </a:prstGeom>
        </p:spPr>
        <p:txBody>
          <a:bodyPr lIns="50800" tIns="50800" rIns="50800" bIns="50800">
            <a:normAutofit/>
          </a:bodyPr>
          <a:lstStyle>
            <a:lvl1pPr marR="40639" indent="40639" algn="l" defTabSz="914400" rtl="0" eaLnBrk="0" fontAlgn="base" hangingPunct="0">
              <a:spcBef>
                <a:spcPct val="0"/>
              </a:spcBef>
              <a:spcAft>
                <a:spcPct val="0"/>
              </a:spcAft>
              <a:defRPr sz="3000" b="1">
                <a:solidFill>
                  <a:srgbClr val="072C62"/>
                </a:solidFill>
                <a:effectLst>
                  <a:outerShdw blurRad="12700" dist="25400" dir="2700000" rotWithShape="0">
                    <a:srgbClr val="CBCBCB"/>
                  </a:outerShdw>
                </a:effectLst>
                <a:latin typeface="Arial Black" panose="020B0A04020102020204" pitchFamily="34" charset="0"/>
                <a:ea typeface="+mj-ea"/>
                <a:cs typeface="Arial" panose="020B0604020202020204" pitchFamily="34" charset="0"/>
              </a:defRPr>
            </a:lvl1pPr>
            <a:lvl2pPr algn="ctr" rtl="0" eaLnBrk="0" fontAlgn="base" hangingPunct="0">
              <a:spcBef>
                <a:spcPct val="0"/>
              </a:spcBef>
              <a:spcAft>
                <a:spcPct val="0"/>
              </a:spcAft>
              <a:defRPr sz="3600">
                <a:solidFill>
                  <a:srgbClr val="005E5C"/>
                </a:solidFill>
                <a:latin typeface="Century Schoolbook" pitchFamily="18" charset="0"/>
              </a:defRPr>
            </a:lvl2pPr>
            <a:lvl3pPr algn="ctr" rtl="0" eaLnBrk="0" fontAlgn="base" hangingPunct="0">
              <a:spcBef>
                <a:spcPct val="0"/>
              </a:spcBef>
              <a:spcAft>
                <a:spcPct val="0"/>
              </a:spcAft>
              <a:defRPr sz="3600">
                <a:solidFill>
                  <a:srgbClr val="005E5C"/>
                </a:solidFill>
                <a:latin typeface="Century Schoolbook" pitchFamily="18" charset="0"/>
              </a:defRPr>
            </a:lvl3pPr>
            <a:lvl4pPr algn="ctr" rtl="0" eaLnBrk="0" fontAlgn="base" hangingPunct="0">
              <a:spcBef>
                <a:spcPct val="0"/>
              </a:spcBef>
              <a:spcAft>
                <a:spcPct val="0"/>
              </a:spcAft>
              <a:defRPr sz="3600">
                <a:solidFill>
                  <a:srgbClr val="005E5C"/>
                </a:solidFill>
                <a:latin typeface="Century Schoolbook" pitchFamily="18" charset="0"/>
              </a:defRPr>
            </a:lvl4pPr>
            <a:lvl5pPr algn="ctr" rtl="0" eaLnBrk="0" fontAlgn="base" hangingPunct="0">
              <a:spcBef>
                <a:spcPct val="0"/>
              </a:spcBef>
              <a:spcAft>
                <a:spcPct val="0"/>
              </a:spcAft>
              <a:defRPr sz="3600">
                <a:solidFill>
                  <a:srgbClr val="005E5C"/>
                </a:solidFill>
                <a:latin typeface="Century Schoolbook" pitchFamily="18" charset="0"/>
              </a:defRPr>
            </a:lvl5pPr>
            <a:lvl6pPr marL="457200" algn="ctr" rtl="0" fontAlgn="base">
              <a:spcBef>
                <a:spcPct val="0"/>
              </a:spcBef>
              <a:spcAft>
                <a:spcPct val="0"/>
              </a:spcAft>
              <a:defRPr sz="3600">
                <a:solidFill>
                  <a:srgbClr val="005E5C"/>
                </a:solidFill>
                <a:latin typeface="Arial" charset="0"/>
              </a:defRPr>
            </a:lvl6pPr>
            <a:lvl7pPr marL="914400" algn="ctr" rtl="0" fontAlgn="base">
              <a:spcBef>
                <a:spcPct val="0"/>
              </a:spcBef>
              <a:spcAft>
                <a:spcPct val="0"/>
              </a:spcAft>
              <a:defRPr sz="3600">
                <a:solidFill>
                  <a:srgbClr val="005E5C"/>
                </a:solidFill>
                <a:latin typeface="Arial" charset="0"/>
              </a:defRPr>
            </a:lvl7pPr>
            <a:lvl8pPr marL="1371600" algn="ctr" rtl="0" fontAlgn="base">
              <a:spcBef>
                <a:spcPct val="0"/>
              </a:spcBef>
              <a:spcAft>
                <a:spcPct val="0"/>
              </a:spcAft>
              <a:defRPr sz="3600">
                <a:solidFill>
                  <a:srgbClr val="005E5C"/>
                </a:solidFill>
                <a:latin typeface="Arial" charset="0"/>
              </a:defRPr>
            </a:lvl8pPr>
            <a:lvl9pPr marL="1828800" algn="ctr" rtl="0" fontAlgn="base">
              <a:spcBef>
                <a:spcPct val="0"/>
              </a:spcBef>
              <a:spcAft>
                <a:spcPct val="0"/>
              </a:spcAft>
              <a:defRPr sz="3600">
                <a:solidFill>
                  <a:srgbClr val="005E5C"/>
                </a:solidFill>
                <a:latin typeface="Arial" charset="0"/>
              </a:defRPr>
            </a:lvl9pPr>
          </a:lstStyle>
          <a:p>
            <a:pPr algn="ctr">
              <a:defRPr sz="1800" b="0">
                <a:effectLst/>
                <a:uFillTx/>
              </a:defRPr>
            </a:pPr>
            <a:r>
              <a:rPr lang="en-US" sz="2000" kern="0" dirty="0">
                <a:solidFill>
                  <a:srgbClr val="56565A"/>
                </a:solidFill>
                <a:uFill>
                  <a:solidFill>
                    <a:srgbClr val="000000"/>
                  </a:solidFill>
                </a:uFill>
                <a:latin typeface="Arial" panose="020B0604020202020204" pitchFamily="34" charset="0"/>
              </a:rPr>
              <a:t>	</a:t>
            </a:r>
            <a:r>
              <a:rPr lang="en-US" sz="1800" kern="0" dirty="0">
                <a:solidFill>
                  <a:srgbClr val="56565A"/>
                </a:solidFill>
                <a:uFill>
                  <a:solidFill>
                    <a:srgbClr val="000000"/>
                  </a:solidFill>
                </a:uFill>
                <a:latin typeface="Arial" panose="020B0604020202020204" pitchFamily="34" charset="0"/>
              </a:rPr>
              <a:t>     </a:t>
            </a:r>
            <a:r>
              <a:rPr lang="en-US" sz="1800" kern="0" dirty="0">
                <a:solidFill>
                  <a:srgbClr val="0F406A"/>
                </a:solidFill>
                <a:uFill>
                  <a:solidFill>
                    <a:srgbClr val="000000"/>
                  </a:solidFill>
                </a:uFill>
                <a:latin typeface="Arial" panose="020B0604020202020204" pitchFamily="34" charset="0"/>
              </a:rPr>
              <a:t>5 Clients</a:t>
            </a:r>
            <a:r>
              <a:rPr lang="en-US" sz="1800" kern="0" dirty="0">
                <a:solidFill>
                  <a:srgbClr val="56565A"/>
                </a:solidFill>
                <a:uFill>
                  <a:solidFill>
                    <a:srgbClr val="000000"/>
                  </a:solidFill>
                </a:uFill>
                <a:latin typeface="Arial" panose="020B0604020202020204" pitchFamily="34" charset="0"/>
              </a:rPr>
              <a:t>		</a:t>
            </a:r>
            <a:r>
              <a:rPr lang="en-US" sz="1800" kern="0" dirty="0">
                <a:solidFill>
                  <a:srgbClr val="0F406A"/>
                </a:solidFill>
                <a:uFill>
                  <a:solidFill>
                    <a:srgbClr val="000000"/>
                  </a:solidFill>
                </a:uFill>
                <a:latin typeface="Arial" panose="020B0604020202020204" pitchFamily="34" charset="0"/>
              </a:rPr>
              <a:t>Touches		  Greatest Need</a:t>
            </a:r>
          </a:p>
        </p:txBody>
      </p:sp>
      <p:sp>
        <p:nvSpPr>
          <p:cNvPr id="10" name="Shape 173">
            <a:extLst>
              <a:ext uri="{FF2B5EF4-FFF2-40B4-BE49-F238E27FC236}">
                <a16:creationId xmlns:a16="http://schemas.microsoft.com/office/drawing/2014/main" id="{0F48F9AC-1F87-44B4-A940-C6C58AA5C5A2}"/>
              </a:ext>
            </a:extLst>
          </p:cNvPr>
          <p:cNvSpPr>
            <a:spLocks noGrp="1"/>
          </p:cNvSpPr>
          <p:nvPr>
            <p:ph idx="1"/>
          </p:nvPr>
        </p:nvSpPr>
        <p:spPr>
          <a:xfrm>
            <a:off x="304800" y="2611958"/>
            <a:ext cx="4147414" cy="2273429"/>
          </a:xfrm>
          <a:prstGeom prst="rect">
            <a:avLst/>
          </a:prstGeom>
        </p:spPr>
        <p:txBody>
          <a:bodyPr lIns="50800" tIns="50800" rIns="50800" bIns="50800">
            <a:normAutofit/>
          </a:bodyPr>
          <a:lstStyle/>
          <a:p>
            <a:pPr marL="40640" marR="40639" indent="0" defTabSz="914400">
              <a:spcBef>
                <a:spcPts val="600"/>
              </a:spcBef>
              <a:buClr>
                <a:srgbClr val="000000"/>
              </a:buClr>
              <a:buNone/>
              <a:defRPr sz="1800">
                <a:uFillTx/>
              </a:defRPr>
            </a:pPr>
            <a:r>
              <a:rPr lang="en-US" sz="1600" b="1" dirty="0">
                <a:solidFill>
                  <a:srgbClr val="56565A"/>
                </a:solidFill>
                <a:uFill>
                  <a:solidFill>
                    <a:srgbClr val="000000"/>
                  </a:solidFill>
                </a:uFill>
              </a:rPr>
              <a:t>1.          </a:t>
            </a:r>
            <a:r>
              <a:rPr sz="1600" b="1" dirty="0">
                <a:solidFill>
                  <a:srgbClr val="56565A"/>
                </a:solidFill>
                <a:uFill>
                  <a:solidFill>
                    <a:srgbClr val="000000"/>
                  </a:solidFill>
                </a:uFill>
                <a:latin typeface="Arial" panose="020B0604020202020204" pitchFamily="34" charset="0"/>
                <a:cs typeface="Arial" panose="020B0604020202020204" pitchFamily="34" charset="0"/>
              </a:rPr>
              <a:t>_____________________</a:t>
            </a:r>
            <a:endParaRPr sz="1600" b="1" dirty="0">
              <a:solidFill>
                <a:srgbClr val="56565A"/>
              </a:solidFill>
              <a:latin typeface="Arial" panose="020B0604020202020204" pitchFamily="34" charset="0"/>
              <a:cs typeface="Arial" panose="020B0604020202020204" pitchFamily="34" charset="0"/>
            </a:endParaRPr>
          </a:p>
          <a:p>
            <a:pPr marL="40640" marR="40639" indent="0" defTabSz="914400">
              <a:spcBef>
                <a:spcPts val="600"/>
              </a:spcBef>
              <a:buClr>
                <a:srgbClr val="000000"/>
              </a:buClr>
              <a:buNone/>
              <a:defRPr sz="1800">
                <a:uFillTx/>
              </a:defRPr>
            </a:pPr>
            <a:r>
              <a:rPr lang="en-US" sz="1600" b="1" dirty="0">
                <a:solidFill>
                  <a:srgbClr val="56565A"/>
                </a:solidFill>
                <a:uFill>
                  <a:solidFill>
                    <a:srgbClr val="000000"/>
                  </a:solidFill>
                </a:uFill>
                <a:latin typeface="Arial" panose="020B0604020202020204" pitchFamily="34" charset="0"/>
                <a:cs typeface="Arial" panose="020B0604020202020204" pitchFamily="34" charset="0"/>
              </a:rPr>
              <a:t>2.          </a:t>
            </a:r>
            <a:r>
              <a:rPr sz="1600" b="1" dirty="0">
                <a:solidFill>
                  <a:srgbClr val="56565A"/>
                </a:solidFill>
                <a:uFill>
                  <a:solidFill>
                    <a:srgbClr val="000000"/>
                  </a:solidFill>
                </a:uFill>
                <a:latin typeface="Arial" panose="020B0604020202020204" pitchFamily="34" charset="0"/>
                <a:cs typeface="Arial" panose="020B0604020202020204" pitchFamily="34" charset="0"/>
              </a:rPr>
              <a:t>_____________________</a:t>
            </a:r>
            <a:endParaRPr sz="1600" b="1" dirty="0">
              <a:solidFill>
                <a:srgbClr val="56565A"/>
              </a:solidFill>
              <a:latin typeface="Arial" panose="020B0604020202020204" pitchFamily="34" charset="0"/>
              <a:cs typeface="Arial" panose="020B0604020202020204" pitchFamily="34" charset="0"/>
            </a:endParaRPr>
          </a:p>
          <a:p>
            <a:pPr marL="40640" marR="40639" indent="0" defTabSz="914400">
              <a:spcBef>
                <a:spcPts val="600"/>
              </a:spcBef>
              <a:buClr>
                <a:srgbClr val="000000"/>
              </a:buClr>
              <a:buNone/>
              <a:defRPr sz="1800">
                <a:uFillTx/>
              </a:defRPr>
            </a:pPr>
            <a:r>
              <a:rPr lang="en-US" sz="1600" b="1" dirty="0">
                <a:solidFill>
                  <a:srgbClr val="56565A"/>
                </a:solidFill>
                <a:uFill>
                  <a:solidFill>
                    <a:srgbClr val="000000"/>
                  </a:solidFill>
                </a:uFill>
                <a:latin typeface="Arial" panose="020B0604020202020204" pitchFamily="34" charset="0"/>
                <a:cs typeface="Arial" panose="020B0604020202020204" pitchFamily="34" charset="0"/>
              </a:rPr>
              <a:t>3.          </a:t>
            </a:r>
            <a:r>
              <a:rPr sz="1600" b="1" dirty="0">
                <a:solidFill>
                  <a:srgbClr val="56565A"/>
                </a:solidFill>
                <a:uFill>
                  <a:solidFill>
                    <a:srgbClr val="000000"/>
                  </a:solidFill>
                </a:uFill>
                <a:latin typeface="Arial" panose="020B0604020202020204" pitchFamily="34" charset="0"/>
                <a:cs typeface="Arial" panose="020B0604020202020204" pitchFamily="34" charset="0"/>
              </a:rPr>
              <a:t>_____________________</a:t>
            </a:r>
            <a:endParaRPr sz="1600" b="1" dirty="0">
              <a:solidFill>
                <a:srgbClr val="56565A"/>
              </a:solidFill>
              <a:latin typeface="Arial" panose="020B0604020202020204" pitchFamily="34" charset="0"/>
              <a:cs typeface="Arial" panose="020B0604020202020204" pitchFamily="34" charset="0"/>
            </a:endParaRPr>
          </a:p>
          <a:p>
            <a:pPr marL="40640" marR="40639" indent="0" defTabSz="914400">
              <a:spcBef>
                <a:spcPts val="600"/>
              </a:spcBef>
              <a:buClr>
                <a:srgbClr val="000000"/>
              </a:buClr>
              <a:buNone/>
              <a:defRPr sz="1800">
                <a:uFillTx/>
              </a:defRPr>
            </a:pPr>
            <a:r>
              <a:rPr lang="en-US" sz="1600" b="1" dirty="0">
                <a:solidFill>
                  <a:srgbClr val="56565A"/>
                </a:solidFill>
                <a:uFill>
                  <a:solidFill>
                    <a:srgbClr val="000000"/>
                  </a:solidFill>
                </a:uFill>
                <a:latin typeface="Arial" panose="020B0604020202020204" pitchFamily="34" charset="0"/>
                <a:cs typeface="Arial" panose="020B0604020202020204" pitchFamily="34" charset="0"/>
              </a:rPr>
              <a:t>4.          </a:t>
            </a:r>
            <a:r>
              <a:rPr sz="1600" b="1" dirty="0">
                <a:solidFill>
                  <a:srgbClr val="56565A"/>
                </a:solidFill>
                <a:uFill>
                  <a:solidFill>
                    <a:srgbClr val="000000"/>
                  </a:solidFill>
                </a:uFill>
                <a:latin typeface="Arial" panose="020B0604020202020204" pitchFamily="34" charset="0"/>
                <a:cs typeface="Arial" panose="020B0604020202020204" pitchFamily="34" charset="0"/>
              </a:rPr>
              <a:t>_____________________</a:t>
            </a:r>
            <a:endParaRPr sz="1600" b="1" dirty="0">
              <a:solidFill>
                <a:srgbClr val="56565A"/>
              </a:solidFill>
              <a:latin typeface="Arial" panose="020B0604020202020204" pitchFamily="34" charset="0"/>
              <a:cs typeface="Arial" panose="020B0604020202020204" pitchFamily="34" charset="0"/>
            </a:endParaRPr>
          </a:p>
          <a:p>
            <a:pPr marL="40640" marR="40639" indent="0" defTabSz="914400">
              <a:spcBef>
                <a:spcPts val="600"/>
              </a:spcBef>
              <a:buClr>
                <a:srgbClr val="000000"/>
              </a:buClr>
              <a:buNone/>
              <a:defRPr sz="1800">
                <a:uFillTx/>
              </a:defRPr>
            </a:pPr>
            <a:r>
              <a:rPr lang="en-US" sz="1600" b="1" dirty="0">
                <a:solidFill>
                  <a:srgbClr val="56565A"/>
                </a:solidFill>
                <a:uFill>
                  <a:solidFill>
                    <a:srgbClr val="000000"/>
                  </a:solidFill>
                </a:uFill>
                <a:latin typeface="Arial" panose="020B0604020202020204" pitchFamily="34" charset="0"/>
                <a:cs typeface="Arial" panose="020B0604020202020204" pitchFamily="34" charset="0"/>
              </a:rPr>
              <a:t>5.          </a:t>
            </a:r>
            <a:r>
              <a:rPr sz="1600" b="1" dirty="0">
                <a:solidFill>
                  <a:srgbClr val="56565A"/>
                </a:solidFill>
                <a:uFill>
                  <a:solidFill>
                    <a:srgbClr val="000000"/>
                  </a:solidFill>
                </a:uFill>
                <a:latin typeface="Arial" panose="020B0604020202020204" pitchFamily="34" charset="0"/>
                <a:cs typeface="Arial" panose="020B0604020202020204" pitchFamily="34" charset="0"/>
              </a:rPr>
              <a:t>_____________________</a:t>
            </a:r>
          </a:p>
        </p:txBody>
      </p:sp>
      <p:sp>
        <p:nvSpPr>
          <p:cNvPr id="11" name="Shape 174">
            <a:extLst>
              <a:ext uri="{FF2B5EF4-FFF2-40B4-BE49-F238E27FC236}">
                <a16:creationId xmlns:a16="http://schemas.microsoft.com/office/drawing/2014/main" id="{FAAD98B6-2469-4811-9E89-5A5F90276749}"/>
              </a:ext>
            </a:extLst>
          </p:cNvPr>
          <p:cNvSpPr/>
          <p:nvPr/>
        </p:nvSpPr>
        <p:spPr>
          <a:xfrm>
            <a:off x="5574350" y="2626674"/>
            <a:ext cx="2747572" cy="21971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_____________________</a:t>
            </a:r>
            <a:endParaRPr sz="1600" b="1" dirty="0">
              <a:solidFill>
                <a:srgbClr val="56565A"/>
              </a:solidFill>
            </a:endParaRPr>
          </a:p>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_____________________</a:t>
            </a:r>
            <a:endParaRPr sz="1600" b="1" dirty="0">
              <a:solidFill>
                <a:srgbClr val="56565A"/>
              </a:solidFill>
            </a:endParaRPr>
          </a:p>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_____________________</a:t>
            </a:r>
            <a:endParaRPr sz="1600" b="1" dirty="0">
              <a:solidFill>
                <a:srgbClr val="56565A"/>
              </a:solidFill>
            </a:endParaRPr>
          </a:p>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_____________________</a:t>
            </a:r>
            <a:endParaRPr sz="1600" b="1" dirty="0">
              <a:solidFill>
                <a:srgbClr val="56565A"/>
              </a:solidFill>
            </a:endParaRPr>
          </a:p>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_____________________</a:t>
            </a:r>
          </a:p>
        </p:txBody>
      </p:sp>
      <p:sp>
        <p:nvSpPr>
          <p:cNvPr id="12" name="Shape 175">
            <a:extLst>
              <a:ext uri="{FF2B5EF4-FFF2-40B4-BE49-F238E27FC236}">
                <a16:creationId xmlns:a16="http://schemas.microsoft.com/office/drawing/2014/main" id="{05DE91FA-1C36-4510-97BB-A7DA6E191A6C}"/>
              </a:ext>
            </a:extLst>
          </p:cNvPr>
          <p:cNvSpPr/>
          <p:nvPr/>
        </p:nvSpPr>
        <p:spPr>
          <a:xfrm>
            <a:off x="8396457" y="2636395"/>
            <a:ext cx="463030" cy="21971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marR="40639" defTabSz="914400">
              <a:spcBef>
                <a:spcPts val="600"/>
              </a:spcBef>
              <a:defRPr sz="1800">
                <a:uFillTx/>
                <a:latin typeface="Calibri"/>
                <a:ea typeface="Calibri"/>
                <a:cs typeface="Calibri"/>
                <a:sym typeface="Calibri"/>
              </a:defRPr>
            </a:pPr>
            <a:r>
              <a:rPr sz="1700" b="1">
                <a:solidFill>
                  <a:srgbClr val="E32400"/>
                </a:solidFill>
                <a:uFill>
                  <a:solidFill>
                    <a:srgbClr val="E32400"/>
                  </a:solidFill>
                </a:uFill>
                <a:latin typeface="Arial" panose="020B0604020202020204" pitchFamily="34" charset="0"/>
                <a:ea typeface="Arial"/>
                <a:cs typeface="Arial" panose="020B0604020202020204" pitchFamily="34" charset="0"/>
                <a:sym typeface="Arial"/>
              </a:rPr>
              <a:t>X</a:t>
            </a:r>
            <a:endParaRPr sz="1700" b="1">
              <a:solidFill>
                <a:srgbClr val="E32400"/>
              </a:solidFill>
              <a:uFill>
                <a:solidFill>
                  <a:srgbClr val="E32400"/>
                </a:solidFill>
              </a:uFill>
              <a:latin typeface="Arial" panose="020B0604020202020204" pitchFamily="34" charset="0"/>
              <a:cs typeface="Arial" panose="020B0604020202020204" pitchFamily="34" charset="0"/>
            </a:endParaRPr>
          </a:p>
          <a:p>
            <a:pPr marR="40639" defTabSz="914400">
              <a:spcBef>
                <a:spcPts val="600"/>
              </a:spcBef>
              <a:defRPr sz="1800">
                <a:uFillTx/>
                <a:latin typeface="Calibri"/>
                <a:ea typeface="Calibri"/>
                <a:cs typeface="Calibri"/>
                <a:sym typeface="Calibri"/>
              </a:defRPr>
            </a:pPr>
            <a:r>
              <a:rPr sz="1700" b="1">
                <a:solidFill>
                  <a:srgbClr val="E32400"/>
                </a:solidFill>
                <a:uFill>
                  <a:solidFill>
                    <a:srgbClr val="E32400"/>
                  </a:solidFill>
                </a:uFill>
                <a:latin typeface="Arial" panose="020B0604020202020204" pitchFamily="34" charset="0"/>
                <a:ea typeface="Arial"/>
                <a:cs typeface="Arial" panose="020B0604020202020204" pitchFamily="34" charset="0"/>
                <a:sym typeface="Arial"/>
              </a:rPr>
              <a:t>X</a:t>
            </a:r>
            <a:endParaRPr sz="1700" b="1">
              <a:solidFill>
                <a:srgbClr val="E32400"/>
              </a:solidFill>
              <a:uFill>
                <a:solidFill>
                  <a:srgbClr val="E32400"/>
                </a:solidFill>
              </a:uFill>
              <a:latin typeface="Arial" panose="020B0604020202020204" pitchFamily="34" charset="0"/>
              <a:cs typeface="Arial" panose="020B0604020202020204" pitchFamily="34" charset="0"/>
            </a:endParaRPr>
          </a:p>
          <a:p>
            <a:pPr marR="40639" defTabSz="914400">
              <a:spcBef>
                <a:spcPts val="600"/>
              </a:spcBef>
              <a:defRPr sz="1800">
                <a:uFillTx/>
                <a:latin typeface="Calibri"/>
                <a:ea typeface="Calibri"/>
                <a:cs typeface="Calibri"/>
                <a:sym typeface="Calibri"/>
              </a:defRPr>
            </a:pPr>
            <a:r>
              <a:rPr sz="1700" b="1">
                <a:solidFill>
                  <a:srgbClr val="E32400"/>
                </a:solidFill>
                <a:uFill>
                  <a:solidFill>
                    <a:srgbClr val="E32400"/>
                  </a:solidFill>
                </a:uFill>
                <a:latin typeface="Arial" panose="020B0604020202020204" pitchFamily="34" charset="0"/>
                <a:ea typeface="Arial"/>
                <a:cs typeface="Arial" panose="020B0604020202020204" pitchFamily="34" charset="0"/>
                <a:sym typeface="Arial"/>
              </a:rPr>
              <a:t>X</a:t>
            </a:r>
            <a:endParaRPr sz="1700" b="1">
              <a:solidFill>
                <a:srgbClr val="E32400"/>
              </a:solidFill>
              <a:uFill>
                <a:solidFill>
                  <a:srgbClr val="E32400"/>
                </a:solidFill>
              </a:uFill>
              <a:latin typeface="Arial" panose="020B0604020202020204" pitchFamily="34" charset="0"/>
              <a:cs typeface="Arial" panose="020B0604020202020204" pitchFamily="34" charset="0"/>
            </a:endParaRPr>
          </a:p>
          <a:p>
            <a:pPr marR="40639" defTabSz="914400">
              <a:spcBef>
                <a:spcPts val="600"/>
              </a:spcBef>
              <a:defRPr sz="1800">
                <a:uFillTx/>
                <a:latin typeface="Calibri"/>
                <a:ea typeface="Calibri"/>
                <a:cs typeface="Calibri"/>
                <a:sym typeface="Calibri"/>
              </a:defRPr>
            </a:pPr>
            <a:r>
              <a:rPr sz="1700" b="1">
                <a:solidFill>
                  <a:srgbClr val="E32400"/>
                </a:solidFill>
                <a:uFill>
                  <a:solidFill>
                    <a:srgbClr val="E32400"/>
                  </a:solidFill>
                </a:uFill>
                <a:latin typeface="Arial" panose="020B0604020202020204" pitchFamily="34" charset="0"/>
                <a:ea typeface="Arial"/>
                <a:cs typeface="Arial" panose="020B0604020202020204" pitchFamily="34" charset="0"/>
                <a:sym typeface="Arial"/>
              </a:rPr>
              <a:t>X</a:t>
            </a:r>
            <a:endParaRPr sz="1700" b="1">
              <a:solidFill>
                <a:srgbClr val="E32400"/>
              </a:solidFill>
              <a:uFill>
                <a:solidFill>
                  <a:srgbClr val="E32400"/>
                </a:solidFill>
              </a:uFill>
              <a:latin typeface="Arial" panose="020B0604020202020204" pitchFamily="34" charset="0"/>
              <a:cs typeface="Arial" panose="020B0604020202020204" pitchFamily="34" charset="0"/>
            </a:endParaRPr>
          </a:p>
          <a:p>
            <a:pPr marR="40639" defTabSz="914400">
              <a:spcBef>
                <a:spcPts val="600"/>
              </a:spcBef>
              <a:defRPr sz="1800">
                <a:uFillTx/>
                <a:latin typeface="Calibri"/>
                <a:ea typeface="Calibri"/>
                <a:cs typeface="Calibri"/>
                <a:sym typeface="Calibri"/>
              </a:defRPr>
            </a:pPr>
            <a:r>
              <a:rPr sz="1700" b="1">
                <a:solidFill>
                  <a:srgbClr val="E32400"/>
                </a:solidFill>
                <a:uFill>
                  <a:solidFill>
                    <a:srgbClr val="E32400"/>
                  </a:solidFill>
                </a:uFill>
                <a:latin typeface="Arial" panose="020B0604020202020204" pitchFamily="34" charset="0"/>
                <a:ea typeface="Arial"/>
                <a:cs typeface="Arial" panose="020B0604020202020204" pitchFamily="34" charset="0"/>
                <a:sym typeface="Arial"/>
              </a:rPr>
              <a:t>X</a:t>
            </a:r>
          </a:p>
        </p:txBody>
      </p:sp>
      <p:sp>
        <p:nvSpPr>
          <p:cNvPr id="13" name="Shape 174">
            <a:extLst>
              <a:ext uri="{FF2B5EF4-FFF2-40B4-BE49-F238E27FC236}">
                <a16:creationId xmlns:a16="http://schemas.microsoft.com/office/drawing/2014/main" id="{6A7F1F12-D520-4736-89FF-2EF288D52325}"/>
              </a:ext>
            </a:extLst>
          </p:cNvPr>
          <p:cNvSpPr/>
          <p:nvPr/>
        </p:nvSpPr>
        <p:spPr>
          <a:xfrm>
            <a:off x="4142113" y="2616264"/>
            <a:ext cx="1205147" cy="2197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a:t>
            </a:r>
            <a:endParaRPr sz="1600" b="1" dirty="0">
              <a:solidFill>
                <a:srgbClr val="56565A"/>
              </a:solidFill>
            </a:endParaRPr>
          </a:p>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a:t>
            </a:r>
            <a:endParaRPr sz="1600" b="1" dirty="0">
              <a:solidFill>
                <a:srgbClr val="56565A"/>
              </a:solidFill>
            </a:endParaRPr>
          </a:p>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a:t>
            </a:r>
            <a:endParaRPr sz="1600" b="1" dirty="0">
              <a:solidFill>
                <a:srgbClr val="56565A"/>
              </a:solidFill>
            </a:endParaRPr>
          </a:p>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a:t>
            </a:r>
            <a:endParaRPr sz="1600" b="1" dirty="0">
              <a:solidFill>
                <a:srgbClr val="56565A"/>
              </a:solidFill>
            </a:endParaRPr>
          </a:p>
          <a:p>
            <a:pPr marR="40639" defTabSz="914400">
              <a:spcBef>
                <a:spcPts val="600"/>
              </a:spcBef>
              <a:defRPr sz="1800">
                <a:uFillTx/>
                <a:latin typeface="Calibri"/>
                <a:ea typeface="Calibri"/>
                <a:cs typeface="Calibri"/>
                <a:sym typeface="Calibri"/>
              </a:defRPr>
            </a:pPr>
            <a:r>
              <a:rPr sz="1600" b="1" dirty="0">
                <a:solidFill>
                  <a:srgbClr val="56565A"/>
                </a:solidFill>
                <a:uFill>
                  <a:solidFill>
                    <a:srgbClr val="000000"/>
                  </a:solidFill>
                </a:uFill>
                <a:latin typeface="Arial"/>
                <a:ea typeface="Arial"/>
                <a:cs typeface="Arial"/>
                <a:sym typeface="Arial"/>
              </a:rPr>
              <a:t>_______</a:t>
            </a:r>
          </a:p>
        </p:txBody>
      </p:sp>
      <p:sp>
        <p:nvSpPr>
          <p:cNvPr id="4" name="Rectangle 3">
            <a:extLst>
              <a:ext uri="{FF2B5EF4-FFF2-40B4-BE49-F238E27FC236}">
                <a16:creationId xmlns:a16="http://schemas.microsoft.com/office/drawing/2014/main" id="{105360AF-3CF5-4F70-83E9-F873ECC589CB}"/>
              </a:ext>
            </a:extLst>
          </p:cNvPr>
          <p:cNvSpPr/>
          <p:nvPr/>
        </p:nvSpPr>
        <p:spPr>
          <a:xfrm>
            <a:off x="2498293" y="5437257"/>
            <a:ext cx="4147414" cy="707886"/>
          </a:xfrm>
          <a:prstGeom prst="rect">
            <a:avLst/>
          </a:prstGeom>
        </p:spPr>
        <p:txBody>
          <a:bodyPr wrap="square">
            <a:spAutoFit/>
          </a:bodyPr>
          <a:lstStyle/>
          <a:p>
            <a:pPr marL="0" indent="0" algn="ctr">
              <a:lnSpc>
                <a:spcPct val="100000"/>
              </a:lnSpc>
              <a:spcBef>
                <a:spcPts val="1200"/>
              </a:spcBef>
              <a:buFontTx/>
              <a:buNone/>
              <a:tabLst>
                <a:tab pos="7772400" algn="r"/>
              </a:tabLst>
              <a:defRPr/>
            </a:pPr>
            <a:r>
              <a:rPr lang="en-US" sz="2000" dirty="0">
                <a:solidFill>
                  <a:srgbClr val="0F406A"/>
                </a:solidFill>
              </a:rPr>
              <a:t>Their greatest need is your next greatest opportunity!</a:t>
            </a:r>
          </a:p>
        </p:txBody>
      </p:sp>
    </p:spTree>
    <p:extLst>
      <p:ext uri="{BB962C8B-B14F-4D97-AF65-F5344CB8AC3E}">
        <p14:creationId xmlns:p14="http://schemas.microsoft.com/office/powerpoint/2010/main" val="131472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4800" y="5791200"/>
            <a:ext cx="3962400" cy="902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FontTx/>
              <a:buChar char="•"/>
            </a:pPr>
            <a:endParaRPr lang="en-US" sz="1000" b="0">
              <a:solidFill>
                <a:prstClr val="black"/>
              </a:solidFill>
            </a:endParaRPr>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r>
              <a:rPr lang="en-US" dirty="0">
                <a:solidFill>
                  <a:srgbClr val="0F406A"/>
                </a:solidFill>
              </a:rPr>
              <a:t>What Do I Say?</a:t>
            </a:r>
          </a:p>
        </p:txBody>
      </p:sp>
      <p:sp>
        <p:nvSpPr>
          <p:cNvPr id="14" name="TextBox 13">
            <a:extLst>
              <a:ext uri="{FF2B5EF4-FFF2-40B4-BE49-F238E27FC236}">
                <a16:creationId xmlns:a16="http://schemas.microsoft.com/office/drawing/2014/main" id="{18736B68-51E6-40D5-A85F-7940B3C459F1}"/>
              </a:ext>
            </a:extLst>
          </p:cNvPr>
          <p:cNvSpPr txBox="1"/>
          <p:nvPr/>
        </p:nvSpPr>
        <p:spPr>
          <a:xfrm>
            <a:off x="513878" y="2146195"/>
            <a:ext cx="8116244" cy="2800767"/>
          </a:xfrm>
          <a:prstGeom prst="rect">
            <a:avLst/>
          </a:prstGeom>
          <a:noFill/>
        </p:spPr>
        <p:txBody>
          <a:bodyPr wrap="square" rtlCol="0">
            <a:spAutoFit/>
          </a:bodyPr>
          <a:lstStyle/>
          <a:p>
            <a:pPr marL="0" indent="0">
              <a:buNone/>
              <a:defRPr sz="1800">
                <a:uFillTx/>
                <a:latin typeface="Calibri"/>
                <a:ea typeface="Calibri"/>
                <a:cs typeface="Calibri"/>
                <a:sym typeface="Calibri"/>
              </a:defRPr>
            </a:pPr>
            <a:r>
              <a:rPr lang="en-US" sz="1800" b="0" dirty="0">
                <a:solidFill>
                  <a:srgbClr val="56565A"/>
                </a:solidFill>
                <a:latin typeface="Arial" panose="020B0604020202020204" pitchFamily="34" charset="0"/>
                <a:cs typeface="Arial" panose="020B0604020202020204" pitchFamily="34" charset="0"/>
              </a:rPr>
              <a:t>As your commercial banker, I want to thank you for giving me the opportunity to work with you.  Your business and the trust you place in myself and our institution is greatly appreciated.  I’d also like to set up a time when I could come out and visit with you about your business so I can find out more about what I can do to partner with you to continue to add value and assist you with accomplishing your goals and objectives. </a:t>
            </a:r>
          </a:p>
          <a:p>
            <a:pPr marL="0" indent="0">
              <a:buNone/>
              <a:defRPr sz="1800">
                <a:uFillTx/>
                <a:latin typeface="Calibri"/>
                <a:ea typeface="Calibri"/>
                <a:cs typeface="Calibri"/>
                <a:sym typeface="Calibri"/>
              </a:defRPr>
            </a:pPr>
            <a:endParaRPr lang="en-US" sz="1800" b="0" dirty="0">
              <a:solidFill>
                <a:srgbClr val="56565A"/>
              </a:solidFill>
              <a:latin typeface="Arial" panose="020B0604020202020204" pitchFamily="34" charset="0"/>
              <a:cs typeface="Arial" panose="020B0604020202020204" pitchFamily="34" charset="0"/>
            </a:endParaRPr>
          </a:p>
          <a:p>
            <a:pPr marL="0" indent="0">
              <a:buNone/>
              <a:defRPr sz="1800">
                <a:uFillTx/>
                <a:latin typeface="Calibri"/>
                <a:ea typeface="Calibri"/>
                <a:cs typeface="Calibri"/>
                <a:sym typeface="Calibri"/>
              </a:defRPr>
            </a:pPr>
            <a:r>
              <a:rPr lang="en-US" sz="1800" b="0" dirty="0">
                <a:solidFill>
                  <a:srgbClr val="56565A"/>
                </a:solidFill>
                <a:latin typeface="Arial" panose="020B0604020202020204" pitchFamily="34" charset="0"/>
                <a:cs typeface="Arial" panose="020B0604020202020204" pitchFamily="34" charset="0"/>
              </a:rPr>
              <a:t>Thanks again for your time and consideration and for the opportunity to continue to work with you.</a:t>
            </a:r>
          </a:p>
          <a:p>
            <a:endParaRPr lang="en-US" dirty="0"/>
          </a:p>
        </p:txBody>
      </p:sp>
    </p:spTree>
    <p:extLst>
      <p:ext uri="{BB962C8B-B14F-4D97-AF65-F5344CB8AC3E}">
        <p14:creationId xmlns:p14="http://schemas.microsoft.com/office/powerpoint/2010/main" val="1721675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4800" y="5791200"/>
            <a:ext cx="3962400" cy="902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FontTx/>
              <a:buChar char="•"/>
            </a:pPr>
            <a:endParaRPr lang="en-US" sz="1000" b="0">
              <a:solidFill>
                <a:prstClr val="black"/>
              </a:solidFill>
            </a:endParaRPr>
          </a:p>
        </p:txBody>
      </p:sp>
      <p:sp>
        <p:nvSpPr>
          <p:cNvPr id="26627" name="Rectangle 3"/>
          <p:cNvSpPr>
            <a:spLocks noGrp="1" noChangeArrowheads="1"/>
          </p:cNvSpPr>
          <p:nvPr>
            <p:ph type="body" idx="1"/>
          </p:nvPr>
        </p:nvSpPr>
        <p:spPr>
          <a:xfrm>
            <a:off x="193963" y="3355318"/>
            <a:ext cx="8645237" cy="2997797"/>
          </a:xfrm>
        </p:spPr>
        <p:txBody>
          <a:bodyPr>
            <a:noAutofit/>
          </a:bodyPr>
          <a:lstStyle/>
          <a:p>
            <a:pPr marL="0" indent="0">
              <a:lnSpc>
                <a:spcPct val="100000"/>
              </a:lnSpc>
              <a:spcBef>
                <a:spcPts val="1200"/>
              </a:spcBef>
              <a:buFontTx/>
              <a:buNone/>
              <a:tabLst>
                <a:tab pos="7772400" algn="r"/>
              </a:tabLst>
              <a:defRPr/>
            </a:pPr>
            <a:endParaRPr lang="en-US" sz="1300" dirty="0">
              <a:solidFill>
                <a:srgbClr val="56565A"/>
              </a:solidFill>
            </a:endParaRPr>
          </a:p>
          <a:p>
            <a:pPr marL="0" indent="0">
              <a:lnSpc>
                <a:spcPct val="100000"/>
              </a:lnSpc>
              <a:spcBef>
                <a:spcPts val="1200"/>
              </a:spcBef>
              <a:buFontTx/>
              <a:buNone/>
              <a:tabLst>
                <a:tab pos="7772400" algn="r"/>
              </a:tabLst>
              <a:defRPr/>
            </a:pPr>
            <a:endParaRPr lang="en-US" sz="1300" dirty="0">
              <a:solidFill>
                <a:srgbClr val="56565A"/>
              </a:solidFill>
            </a:endParaRPr>
          </a:p>
          <a:p>
            <a:pPr lvl="1">
              <a:spcBef>
                <a:spcPts val="0"/>
              </a:spcBef>
              <a:buClr>
                <a:srgbClr val="56565A"/>
              </a:buClr>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What do you do really well?</a:t>
            </a:r>
          </a:p>
          <a:p>
            <a:pPr marL="114300" indent="0">
              <a:spcBef>
                <a:spcPts val="0"/>
              </a:spcBef>
              <a:buClr>
                <a:srgbClr val="56565A"/>
              </a:buClr>
              <a:buNone/>
              <a:tabLst>
                <a:tab pos="7772400" algn="r"/>
              </a:tabLst>
              <a:defRPr/>
            </a:pPr>
            <a:r>
              <a:rPr lang="en-US" kern="1200" dirty="0">
                <a:solidFill>
                  <a:srgbClr val="56565A"/>
                </a:solidFill>
              </a:rPr>
              <a:t>		</a:t>
            </a:r>
          </a:p>
          <a:p>
            <a:pPr lvl="1">
              <a:spcBef>
                <a:spcPts val="0"/>
              </a:spcBef>
              <a:buClr>
                <a:srgbClr val="56565A"/>
              </a:buClr>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What are your inefficiencies &amp; bottlenecks?</a:t>
            </a:r>
          </a:p>
          <a:p>
            <a:pPr marL="400050" indent="-285750">
              <a:spcBef>
                <a:spcPts val="0"/>
              </a:spcBef>
              <a:buClr>
                <a:srgbClr val="56565A"/>
              </a:buClr>
              <a:tabLst>
                <a:tab pos="7772400" algn="r"/>
              </a:tabLst>
              <a:defRPr/>
            </a:pPr>
            <a:endParaRPr lang="en-US" kern="1200" dirty="0">
              <a:solidFill>
                <a:srgbClr val="56565A"/>
              </a:solidFill>
              <a:latin typeface="Arial" panose="020B0604020202020204" pitchFamily="34" charset="0"/>
              <a:cs typeface="Arial" panose="020B0604020202020204" pitchFamily="34" charset="0"/>
            </a:endParaRPr>
          </a:p>
          <a:p>
            <a:pPr lvl="1">
              <a:spcBef>
                <a:spcPts val="0"/>
              </a:spcBef>
              <a:buClr>
                <a:srgbClr val="56565A"/>
              </a:buClr>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What opportunities are you working on?</a:t>
            </a:r>
          </a:p>
          <a:p>
            <a:pPr marL="400050" indent="-285750">
              <a:spcBef>
                <a:spcPts val="0"/>
              </a:spcBef>
              <a:buClr>
                <a:srgbClr val="56565A"/>
              </a:buClr>
              <a:tabLst>
                <a:tab pos="7772400" algn="r"/>
              </a:tabLst>
              <a:defRPr/>
            </a:pPr>
            <a:endParaRPr lang="en-US" kern="1200" dirty="0">
              <a:solidFill>
                <a:srgbClr val="56565A"/>
              </a:solidFill>
              <a:latin typeface="Arial" panose="020B0604020202020204" pitchFamily="34" charset="0"/>
              <a:cs typeface="Arial" panose="020B0604020202020204" pitchFamily="34" charset="0"/>
            </a:endParaRPr>
          </a:p>
          <a:p>
            <a:pPr lvl="1">
              <a:spcBef>
                <a:spcPts val="0"/>
              </a:spcBef>
              <a:buClr>
                <a:srgbClr val="56565A"/>
              </a:buClr>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What are your major concerns?</a:t>
            </a:r>
          </a:p>
          <a:p>
            <a:pPr marL="0" indent="0">
              <a:lnSpc>
                <a:spcPct val="100000"/>
              </a:lnSpc>
              <a:spcBef>
                <a:spcPts val="1200"/>
              </a:spcBef>
              <a:buFontTx/>
              <a:buNone/>
              <a:tabLst>
                <a:tab pos="7772400" algn="r"/>
              </a:tabLst>
              <a:defRPr/>
            </a:pPr>
            <a:endParaRPr lang="en-US" sz="2000" dirty="0"/>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826315"/>
            <a:ext cx="6788150" cy="723900"/>
          </a:xfrm>
        </p:spPr>
        <p:txBody>
          <a:bodyPr/>
          <a:lstStyle/>
          <a:p>
            <a:r>
              <a:rPr lang="en-US" dirty="0">
                <a:solidFill>
                  <a:srgbClr val="0F406A"/>
                </a:solidFill>
              </a:rPr>
              <a:t>What Do I Do?</a:t>
            </a:r>
          </a:p>
        </p:txBody>
      </p:sp>
      <p:pic>
        <p:nvPicPr>
          <p:cNvPr id="8" name="Picture 7">
            <a:extLst>
              <a:ext uri="{FF2B5EF4-FFF2-40B4-BE49-F238E27FC236}">
                <a16:creationId xmlns:a16="http://schemas.microsoft.com/office/drawing/2014/main" id="{34265D8F-EC74-4F9C-80CE-666277698405}"/>
              </a:ext>
            </a:extLst>
          </p:cNvPr>
          <p:cNvPicPr>
            <a:picLocks noChangeAspect="1"/>
          </p:cNvPicPr>
          <p:nvPr/>
        </p:nvPicPr>
        <p:blipFill>
          <a:blip r:embed="rId3"/>
          <a:stretch>
            <a:fillRect/>
          </a:stretch>
        </p:blipFill>
        <p:spPr>
          <a:xfrm>
            <a:off x="2075721" y="2053590"/>
            <a:ext cx="2350131" cy="13446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Picture 8">
            <a:extLst>
              <a:ext uri="{FF2B5EF4-FFF2-40B4-BE49-F238E27FC236}">
                <a16:creationId xmlns:a16="http://schemas.microsoft.com/office/drawing/2014/main" id="{879FBE14-774C-42C5-8420-DFCBD0FDEC2F}"/>
              </a:ext>
            </a:extLst>
          </p:cNvPr>
          <p:cNvPicPr>
            <a:picLocks noChangeAspect="1"/>
          </p:cNvPicPr>
          <p:nvPr/>
        </p:nvPicPr>
        <p:blipFill>
          <a:blip r:embed="rId4"/>
          <a:stretch>
            <a:fillRect/>
          </a:stretch>
        </p:blipFill>
        <p:spPr>
          <a:xfrm>
            <a:off x="4880505" y="1770691"/>
            <a:ext cx="1757255" cy="1757255"/>
          </a:xfrm>
          <a:prstGeom prst="rect">
            <a:avLst/>
          </a:prstGeom>
        </p:spPr>
      </p:pic>
    </p:spTree>
    <p:extLst>
      <p:ext uri="{BB962C8B-B14F-4D97-AF65-F5344CB8AC3E}">
        <p14:creationId xmlns:p14="http://schemas.microsoft.com/office/powerpoint/2010/main" val="1669902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4800" y="5791200"/>
            <a:ext cx="3962400" cy="902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FontTx/>
              <a:buChar char="•"/>
            </a:pPr>
            <a:endParaRPr lang="en-US" sz="1000" b="0">
              <a:solidFill>
                <a:prstClr val="black"/>
              </a:solidFill>
            </a:endParaRPr>
          </a:p>
        </p:txBody>
      </p:sp>
      <p:sp>
        <p:nvSpPr>
          <p:cNvPr id="26627" name="Rectangle 3"/>
          <p:cNvSpPr>
            <a:spLocks noGrp="1" noChangeArrowheads="1"/>
          </p:cNvSpPr>
          <p:nvPr>
            <p:ph type="body" idx="1"/>
          </p:nvPr>
        </p:nvSpPr>
        <p:spPr>
          <a:xfrm>
            <a:off x="193963" y="3666845"/>
            <a:ext cx="8645237" cy="2997797"/>
          </a:xfrm>
        </p:spPr>
        <p:txBody>
          <a:bodyPr>
            <a:noAutofit/>
          </a:bodyPr>
          <a:lstStyle/>
          <a:p>
            <a:pPr marL="0" indent="0">
              <a:lnSpc>
                <a:spcPct val="100000"/>
              </a:lnSpc>
              <a:spcBef>
                <a:spcPts val="1200"/>
              </a:spcBef>
              <a:buFontTx/>
              <a:buNone/>
              <a:tabLst>
                <a:tab pos="7772400" algn="r"/>
              </a:tabLst>
              <a:defRPr/>
            </a:pPr>
            <a:endParaRPr lang="en-US" sz="1300" dirty="0">
              <a:solidFill>
                <a:srgbClr val="56565A"/>
              </a:solidFill>
            </a:endParaRPr>
          </a:p>
          <a:p>
            <a:pPr lvl="1">
              <a:spcBef>
                <a:spcPts val="0"/>
              </a:spcBef>
              <a:buClr>
                <a:srgbClr val="56565A"/>
              </a:buClr>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What have you done to plan for the unexpected?</a:t>
            </a:r>
          </a:p>
          <a:p>
            <a:pPr marL="114300" indent="0">
              <a:spcBef>
                <a:spcPts val="0"/>
              </a:spcBef>
              <a:buClr>
                <a:srgbClr val="56565A"/>
              </a:buClr>
              <a:buNone/>
              <a:tabLst>
                <a:tab pos="7772400" algn="r"/>
              </a:tabLst>
              <a:defRPr/>
            </a:pPr>
            <a:r>
              <a:rPr lang="en-US" kern="1200" dirty="0">
                <a:solidFill>
                  <a:srgbClr val="56565A"/>
                </a:solidFill>
              </a:rPr>
              <a:t>		</a:t>
            </a:r>
          </a:p>
          <a:p>
            <a:pPr lvl="1">
              <a:spcBef>
                <a:spcPts val="0"/>
              </a:spcBef>
              <a:buClr>
                <a:srgbClr val="56565A"/>
              </a:buClr>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Is your current plan properly structured?</a:t>
            </a:r>
          </a:p>
          <a:p>
            <a:pPr marL="400050" indent="-285750">
              <a:spcBef>
                <a:spcPts val="0"/>
              </a:spcBef>
              <a:buClr>
                <a:srgbClr val="56565A"/>
              </a:buClr>
              <a:tabLst>
                <a:tab pos="7772400" algn="r"/>
              </a:tabLst>
              <a:defRPr/>
            </a:pPr>
            <a:endParaRPr lang="en-US" kern="1200" dirty="0">
              <a:solidFill>
                <a:srgbClr val="56565A"/>
              </a:solidFill>
              <a:latin typeface="Arial" panose="020B0604020202020204" pitchFamily="34" charset="0"/>
              <a:cs typeface="Arial" panose="020B0604020202020204" pitchFamily="34" charset="0"/>
            </a:endParaRPr>
          </a:p>
          <a:p>
            <a:pPr lvl="1">
              <a:spcBef>
                <a:spcPts val="0"/>
              </a:spcBef>
              <a:buClr>
                <a:srgbClr val="56565A"/>
              </a:buClr>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Is your current plan properly funded?</a:t>
            </a:r>
          </a:p>
          <a:p>
            <a:pPr marL="400050" indent="-285750">
              <a:spcBef>
                <a:spcPts val="0"/>
              </a:spcBef>
              <a:buClr>
                <a:srgbClr val="56565A"/>
              </a:buClr>
              <a:tabLst>
                <a:tab pos="7772400" algn="r"/>
              </a:tabLst>
              <a:defRPr/>
            </a:pPr>
            <a:endParaRPr lang="en-US" kern="1200" dirty="0">
              <a:solidFill>
                <a:srgbClr val="56565A"/>
              </a:solidFill>
              <a:latin typeface="Arial" panose="020B0604020202020204" pitchFamily="34" charset="0"/>
              <a:cs typeface="Arial" panose="020B0604020202020204" pitchFamily="34" charset="0"/>
            </a:endParaRPr>
          </a:p>
          <a:p>
            <a:pPr lvl="1">
              <a:spcBef>
                <a:spcPts val="0"/>
              </a:spcBef>
              <a:buClr>
                <a:srgbClr val="56565A"/>
              </a:buClr>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Is your current plan updated annually?</a:t>
            </a:r>
          </a:p>
          <a:p>
            <a:pPr marL="0" indent="0">
              <a:lnSpc>
                <a:spcPct val="100000"/>
              </a:lnSpc>
              <a:spcBef>
                <a:spcPts val="1200"/>
              </a:spcBef>
              <a:buFontTx/>
              <a:buNone/>
              <a:tabLst>
                <a:tab pos="7772400" algn="r"/>
              </a:tabLst>
              <a:defRPr/>
            </a:pPr>
            <a:endParaRPr lang="en-US" sz="2000" dirty="0"/>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826315"/>
            <a:ext cx="6788150" cy="723900"/>
          </a:xfrm>
        </p:spPr>
        <p:txBody>
          <a:bodyPr/>
          <a:lstStyle/>
          <a:p>
            <a:r>
              <a:rPr lang="en-US" dirty="0">
                <a:solidFill>
                  <a:srgbClr val="0F406A"/>
                </a:solidFill>
              </a:rPr>
              <a:t>Inefficiencies &amp; Concerns</a:t>
            </a:r>
          </a:p>
        </p:txBody>
      </p:sp>
      <p:pic>
        <p:nvPicPr>
          <p:cNvPr id="10" name="Picture 9">
            <a:extLst>
              <a:ext uri="{FF2B5EF4-FFF2-40B4-BE49-F238E27FC236}">
                <a16:creationId xmlns:a16="http://schemas.microsoft.com/office/drawing/2014/main" id="{DB7F58BE-15A0-4AF1-B9E6-447AE8BA2BFD}"/>
              </a:ext>
            </a:extLst>
          </p:cNvPr>
          <p:cNvPicPr>
            <a:picLocks noChangeAspect="1"/>
          </p:cNvPicPr>
          <p:nvPr/>
        </p:nvPicPr>
        <p:blipFill>
          <a:blip r:embed="rId3"/>
          <a:stretch>
            <a:fillRect/>
          </a:stretch>
        </p:blipFill>
        <p:spPr>
          <a:xfrm>
            <a:off x="3491056" y="1826274"/>
            <a:ext cx="2051050" cy="1364881"/>
          </a:xfrm>
          <a:prstGeom prst="rect">
            <a:avLst/>
          </a:prstGeom>
        </p:spPr>
      </p:pic>
    </p:spTree>
    <p:extLst>
      <p:ext uri="{BB962C8B-B14F-4D97-AF65-F5344CB8AC3E}">
        <p14:creationId xmlns:p14="http://schemas.microsoft.com/office/powerpoint/2010/main" val="2719442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4800" y="5791200"/>
            <a:ext cx="3962400" cy="902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FontTx/>
              <a:buChar char="•"/>
            </a:pPr>
            <a:endParaRPr lang="en-US" sz="1000" b="0">
              <a:solidFill>
                <a:prstClr val="black"/>
              </a:solidFill>
            </a:endParaRPr>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826315"/>
            <a:ext cx="6788150" cy="723900"/>
          </a:xfrm>
        </p:spPr>
        <p:txBody>
          <a:bodyPr/>
          <a:lstStyle/>
          <a:p>
            <a:r>
              <a:rPr lang="en-US" dirty="0">
                <a:solidFill>
                  <a:srgbClr val="0F406A"/>
                </a:solidFill>
              </a:rPr>
              <a:t>Creating The Entry Point</a:t>
            </a:r>
          </a:p>
        </p:txBody>
      </p:sp>
      <p:sp>
        <p:nvSpPr>
          <p:cNvPr id="8" name="TextBox 7">
            <a:extLst>
              <a:ext uri="{FF2B5EF4-FFF2-40B4-BE49-F238E27FC236}">
                <a16:creationId xmlns:a16="http://schemas.microsoft.com/office/drawing/2014/main" id="{2A34779E-8673-4032-A634-282BC22DE417}"/>
              </a:ext>
            </a:extLst>
          </p:cNvPr>
          <p:cNvSpPr txBox="1"/>
          <p:nvPr/>
        </p:nvSpPr>
        <p:spPr>
          <a:xfrm>
            <a:off x="513878" y="2123524"/>
            <a:ext cx="8116244" cy="2246769"/>
          </a:xfrm>
          <a:prstGeom prst="rect">
            <a:avLst/>
          </a:prstGeom>
          <a:noFill/>
        </p:spPr>
        <p:txBody>
          <a:bodyPr wrap="square" rtlCol="0">
            <a:spAutoFit/>
          </a:bodyPr>
          <a:lstStyle/>
          <a:p>
            <a:pPr marL="0" indent="0">
              <a:buNone/>
              <a:defRPr sz="1800">
                <a:uFillTx/>
                <a:latin typeface="Calibri"/>
                <a:ea typeface="Calibri"/>
                <a:cs typeface="Calibri"/>
                <a:sym typeface="Calibri"/>
              </a:defRPr>
            </a:pPr>
            <a:r>
              <a:rPr lang="en-US" b="0" dirty="0">
                <a:solidFill>
                  <a:srgbClr val="56565A"/>
                </a:solidFill>
                <a:latin typeface="Arial" panose="020B0604020202020204" pitchFamily="34" charset="0"/>
                <a:cs typeface="Arial" panose="020B0604020202020204" pitchFamily="34" charset="0"/>
                <a:sym typeface="Arial"/>
              </a:rPr>
              <a:t>I would like to set up a time for you and I to meet with “Advisor” so we can review your current business continuation plan and assist you with identifying any potential revisions you may need to consider.  If you don’t currently have one in place we can discuss ideas to develop one.</a:t>
            </a:r>
            <a:endParaRPr lang="en-US" b="0" dirty="0">
              <a:solidFill>
                <a:srgbClr val="56565A"/>
              </a:solidFill>
              <a:latin typeface="Arial" panose="020B0604020202020204" pitchFamily="34" charset="0"/>
              <a:cs typeface="Arial" panose="020B0604020202020204" pitchFamily="34" charset="0"/>
            </a:endParaRPr>
          </a:p>
          <a:p>
            <a:pPr marL="0" indent="0">
              <a:buNone/>
              <a:defRPr sz="1800">
                <a:uFillTx/>
                <a:latin typeface="Calibri"/>
                <a:ea typeface="Calibri"/>
                <a:cs typeface="Calibri"/>
                <a:sym typeface="Calibri"/>
              </a:defRPr>
            </a:pPr>
            <a:endParaRPr lang="en-US" b="0" dirty="0">
              <a:solidFill>
                <a:srgbClr val="56565A"/>
              </a:solidFill>
              <a:latin typeface="Arial" panose="020B0604020202020204" pitchFamily="34" charset="0"/>
              <a:cs typeface="Arial" panose="020B0604020202020204" pitchFamily="34" charset="0"/>
            </a:endParaRPr>
          </a:p>
          <a:p>
            <a:pPr marL="0" indent="0">
              <a:buNone/>
              <a:defRPr sz="1800">
                <a:uFillTx/>
                <a:latin typeface="Calibri"/>
                <a:ea typeface="Calibri"/>
                <a:cs typeface="Calibri"/>
                <a:sym typeface="Calibri"/>
              </a:defRPr>
            </a:pPr>
            <a:r>
              <a:rPr lang="en-US" b="0" dirty="0">
                <a:solidFill>
                  <a:srgbClr val="56565A"/>
                </a:solidFill>
                <a:latin typeface="Arial" panose="020B0604020202020204" pitchFamily="34" charset="0"/>
                <a:ea typeface="Arial"/>
                <a:cs typeface="Arial" panose="020B0604020202020204" pitchFamily="34" charset="0"/>
                <a:sym typeface="Arial"/>
              </a:rPr>
              <a:t>Thanks again for your time and consideration and for the opportunity to continue to work with you.</a:t>
            </a:r>
          </a:p>
          <a:p>
            <a:endParaRPr lang="en-US" dirty="0"/>
          </a:p>
        </p:txBody>
      </p:sp>
      <p:pic>
        <p:nvPicPr>
          <p:cNvPr id="9" name="Picture 8">
            <a:extLst>
              <a:ext uri="{FF2B5EF4-FFF2-40B4-BE49-F238E27FC236}">
                <a16:creationId xmlns:a16="http://schemas.microsoft.com/office/drawing/2014/main" id="{C9AFD690-B475-4277-B7F8-AD9B717CE513}"/>
              </a:ext>
            </a:extLst>
          </p:cNvPr>
          <p:cNvPicPr>
            <a:picLocks noChangeAspect="1"/>
          </p:cNvPicPr>
          <p:nvPr/>
        </p:nvPicPr>
        <p:blipFill>
          <a:blip r:embed="rId3"/>
          <a:stretch>
            <a:fillRect/>
          </a:stretch>
        </p:blipFill>
        <p:spPr>
          <a:xfrm>
            <a:off x="3516963" y="4547616"/>
            <a:ext cx="1879513" cy="1879513"/>
          </a:xfrm>
          <a:prstGeom prst="rect">
            <a:avLst/>
          </a:prstGeom>
        </p:spPr>
      </p:pic>
    </p:spTree>
    <p:extLst>
      <p:ext uri="{BB962C8B-B14F-4D97-AF65-F5344CB8AC3E}">
        <p14:creationId xmlns:p14="http://schemas.microsoft.com/office/powerpoint/2010/main" val="1862919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4800" y="5791200"/>
            <a:ext cx="3962400" cy="902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FontTx/>
              <a:buChar char="•"/>
            </a:pPr>
            <a:endParaRPr lang="en-US" sz="1000" b="0">
              <a:solidFill>
                <a:prstClr val="black"/>
              </a:solidFill>
            </a:endParaRPr>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826315"/>
            <a:ext cx="6788150" cy="723900"/>
          </a:xfrm>
        </p:spPr>
        <p:txBody>
          <a:bodyPr/>
          <a:lstStyle/>
          <a:p>
            <a:r>
              <a:rPr lang="en-US" dirty="0">
                <a:solidFill>
                  <a:srgbClr val="0F406A"/>
                </a:solidFill>
              </a:rPr>
              <a:t>Business Questionnaire</a:t>
            </a:r>
          </a:p>
        </p:txBody>
      </p:sp>
      <p:pic>
        <p:nvPicPr>
          <p:cNvPr id="4" name="Picture 3">
            <a:extLst>
              <a:ext uri="{FF2B5EF4-FFF2-40B4-BE49-F238E27FC236}">
                <a16:creationId xmlns:a16="http://schemas.microsoft.com/office/drawing/2014/main" id="{6245167C-C71B-41D5-89D4-42A4F03968F9}"/>
              </a:ext>
            </a:extLst>
          </p:cNvPr>
          <p:cNvPicPr>
            <a:picLocks noChangeAspect="1"/>
          </p:cNvPicPr>
          <p:nvPr/>
        </p:nvPicPr>
        <p:blipFill>
          <a:blip r:embed="rId3"/>
          <a:stretch>
            <a:fillRect/>
          </a:stretch>
        </p:blipFill>
        <p:spPr>
          <a:xfrm>
            <a:off x="2326297" y="1640985"/>
            <a:ext cx="4546662" cy="5114995"/>
          </a:xfrm>
          <a:prstGeom prst="rect">
            <a:avLst/>
          </a:prstGeom>
        </p:spPr>
      </p:pic>
    </p:spTree>
    <p:extLst>
      <p:ext uri="{BB962C8B-B14F-4D97-AF65-F5344CB8AC3E}">
        <p14:creationId xmlns:p14="http://schemas.microsoft.com/office/powerpoint/2010/main" val="1360086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93963" y="1764066"/>
            <a:ext cx="8645237" cy="4589050"/>
          </a:xfrm>
        </p:spPr>
        <p:txBody>
          <a:bodyPr>
            <a:noAutofit/>
          </a:bodyPr>
          <a:lstStyle/>
          <a:p>
            <a:pPr marL="0" indent="0" algn="ctr">
              <a:lnSpc>
                <a:spcPct val="100000"/>
              </a:lnSpc>
              <a:spcBef>
                <a:spcPts val="1200"/>
              </a:spcBef>
              <a:buFontTx/>
              <a:buNone/>
              <a:tabLst>
                <a:tab pos="7772400" algn="r"/>
              </a:tabLst>
              <a:defRPr/>
            </a:pPr>
            <a:endParaRPr lang="en-US" sz="2800" b="1" kern="1200" dirty="0">
              <a:solidFill>
                <a:srgbClr val="0F406A"/>
              </a:solidFill>
            </a:endParaRPr>
          </a:p>
          <a:p>
            <a:pPr marL="0" indent="0" algn="ctr">
              <a:lnSpc>
                <a:spcPct val="100000"/>
              </a:lnSpc>
              <a:spcBef>
                <a:spcPts val="1200"/>
              </a:spcBef>
              <a:buFontTx/>
              <a:buNone/>
              <a:tabLst>
                <a:tab pos="7772400" algn="r"/>
              </a:tabLst>
              <a:defRPr/>
            </a:pPr>
            <a:r>
              <a:rPr lang="en-US" sz="4400" b="1" kern="1200" dirty="0">
                <a:solidFill>
                  <a:srgbClr val="0F406A"/>
                </a:solidFill>
              </a:rPr>
              <a:t>Comments </a:t>
            </a:r>
          </a:p>
          <a:p>
            <a:pPr marL="0" indent="0" algn="ctr">
              <a:lnSpc>
                <a:spcPct val="100000"/>
              </a:lnSpc>
              <a:spcBef>
                <a:spcPts val="1200"/>
              </a:spcBef>
              <a:buFontTx/>
              <a:buNone/>
              <a:tabLst>
                <a:tab pos="7772400" algn="r"/>
              </a:tabLst>
              <a:defRPr/>
            </a:pPr>
            <a:r>
              <a:rPr lang="en-US" sz="4400" b="1" kern="1200" dirty="0">
                <a:solidFill>
                  <a:srgbClr val="0F406A"/>
                </a:solidFill>
              </a:rPr>
              <a:t>&amp; </a:t>
            </a:r>
          </a:p>
          <a:p>
            <a:pPr marL="0" indent="0" algn="ctr">
              <a:lnSpc>
                <a:spcPct val="100000"/>
              </a:lnSpc>
              <a:spcBef>
                <a:spcPts val="1200"/>
              </a:spcBef>
              <a:buFontTx/>
              <a:buNone/>
              <a:tabLst>
                <a:tab pos="7772400" algn="r"/>
              </a:tabLst>
              <a:defRPr/>
            </a:pPr>
            <a:r>
              <a:rPr lang="en-US" sz="4400" b="1" kern="1200" dirty="0">
                <a:solidFill>
                  <a:srgbClr val="0F406A"/>
                </a:solidFill>
              </a:rPr>
              <a:t>Questions?</a:t>
            </a:r>
            <a:endParaRPr lang="en-US" sz="4400" dirty="0">
              <a:solidFill>
                <a:srgbClr val="56565A"/>
              </a:solidFill>
            </a:endParaRPr>
          </a:p>
          <a:p>
            <a:pPr marL="0" indent="0">
              <a:lnSpc>
                <a:spcPct val="100000"/>
              </a:lnSpc>
              <a:spcBef>
                <a:spcPts val="1200"/>
              </a:spcBef>
              <a:buFontTx/>
              <a:buNone/>
              <a:tabLst>
                <a:tab pos="7772400" algn="r"/>
              </a:tabLst>
              <a:defRPr/>
            </a:pPr>
            <a:endParaRPr lang="en-US" sz="1300" dirty="0">
              <a:solidFill>
                <a:srgbClr val="56565A"/>
              </a:solidFill>
            </a:endParaRPr>
          </a:p>
          <a:p>
            <a:pPr marL="400050" lvl="1" indent="0">
              <a:spcBef>
                <a:spcPts val="1200"/>
              </a:spcBef>
              <a:buNone/>
              <a:tabLst>
                <a:tab pos="7772400" algn="r"/>
              </a:tabLst>
              <a:defRPr/>
            </a:pPr>
            <a:endParaRPr lang="en-US" sz="1300" dirty="0">
              <a:solidFill>
                <a:srgbClr val="56565A"/>
              </a:solidFill>
            </a:endParaRPr>
          </a:p>
          <a:p>
            <a:pPr marL="0" indent="0">
              <a:lnSpc>
                <a:spcPct val="100000"/>
              </a:lnSpc>
              <a:spcBef>
                <a:spcPts val="1200"/>
              </a:spcBef>
              <a:buFontTx/>
              <a:buNone/>
              <a:tabLst>
                <a:tab pos="7772400" algn="r"/>
              </a:tabLst>
              <a:defRPr/>
            </a:pPr>
            <a:endParaRPr lang="en-US" sz="2000" dirty="0"/>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endParaRPr lang="en-US" dirty="0">
              <a:solidFill>
                <a:srgbClr val="0F406A"/>
              </a:solidFill>
            </a:endParaRPr>
          </a:p>
        </p:txBody>
      </p:sp>
    </p:spTree>
    <p:extLst>
      <p:ext uri="{BB962C8B-B14F-4D97-AF65-F5344CB8AC3E}">
        <p14:creationId xmlns:p14="http://schemas.microsoft.com/office/powerpoint/2010/main" val="643868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93963" y="1667225"/>
            <a:ext cx="8530443" cy="51752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169863" indent="-169863" algn="l" rtl="0" eaLnBrk="0" fontAlgn="base" hangingPunct="0">
              <a:lnSpc>
                <a:spcPct val="95000"/>
              </a:lnSpc>
              <a:spcBef>
                <a:spcPct val="55000"/>
              </a:spcBef>
              <a:spcAft>
                <a:spcPct val="0"/>
              </a:spcAft>
              <a:buClr>
                <a:schemeClr val="tx1"/>
              </a:buClr>
              <a:buFont typeface="Wingdings" pitchFamily="2" charset="2"/>
              <a:buChar char="§"/>
              <a:defRPr>
                <a:solidFill>
                  <a:schemeClr val="tx1"/>
                </a:solidFill>
                <a:latin typeface="+mn-lt"/>
                <a:ea typeface="+mn-ea"/>
                <a:cs typeface="+mn-cs"/>
              </a:defRPr>
            </a:lvl1pPr>
            <a:lvl2pPr marL="411163" indent="-188913" algn="l" rtl="0" eaLnBrk="0" fontAlgn="base" hangingPunct="0">
              <a:lnSpc>
                <a:spcPct val="95000"/>
              </a:lnSpc>
              <a:spcBef>
                <a:spcPct val="35000"/>
              </a:spcBef>
              <a:spcAft>
                <a:spcPct val="0"/>
              </a:spcAft>
              <a:buClr>
                <a:schemeClr val="tx1"/>
              </a:buClr>
              <a:buFont typeface="Arial" charset="0"/>
              <a:buChar char="–"/>
              <a:defRPr sz="1600">
                <a:solidFill>
                  <a:schemeClr val="tx1"/>
                </a:solidFill>
                <a:latin typeface="+mn-lt"/>
              </a:defRPr>
            </a:lvl2pPr>
            <a:lvl3pPr marL="636588" indent="-163513" algn="l" rtl="0" eaLnBrk="0" fontAlgn="base" hangingPunct="0">
              <a:lnSpc>
                <a:spcPct val="95000"/>
              </a:lnSpc>
              <a:spcBef>
                <a:spcPct val="30000"/>
              </a:spcBef>
              <a:spcAft>
                <a:spcPct val="0"/>
              </a:spcAft>
              <a:buClr>
                <a:schemeClr val="tx1"/>
              </a:buClr>
              <a:buFont typeface="Arial" charset="0"/>
              <a:buChar char="&gt;"/>
              <a:defRPr sz="1400">
                <a:solidFill>
                  <a:schemeClr val="tx1"/>
                </a:solidFill>
                <a:latin typeface="+mn-lt"/>
              </a:defRPr>
            </a:lvl3pPr>
            <a:lvl4pPr marL="904875" indent="-157163" algn="l" rtl="0" eaLnBrk="0" fontAlgn="base" hangingPunct="0">
              <a:lnSpc>
                <a:spcPct val="95000"/>
              </a:lnSpc>
              <a:spcBef>
                <a:spcPct val="30000"/>
              </a:spcBef>
              <a:spcAft>
                <a:spcPct val="0"/>
              </a:spcAft>
              <a:buClr>
                <a:schemeClr val="tx1"/>
              </a:buClr>
              <a:buFont typeface="Arial" charset="0"/>
              <a:buChar char="»"/>
              <a:defRPr sz="1200">
                <a:solidFill>
                  <a:schemeClr val="tx1"/>
                </a:solidFill>
                <a:latin typeface="+mn-lt"/>
              </a:defRPr>
            </a:lvl4pPr>
            <a:lvl5pPr marL="1192213" indent="-134938" algn="l" rtl="0" eaLnBrk="0" fontAlgn="base" hangingPunct="0">
              <a:lnSpc>
                <a:spcPct val="95000"/>
              </a:lnSpc>
              <a:spcBef>
                <a:spcPct val="30000"/>
              </a:spcBef>
              <a:spcAft>
                <a:spcPct val="0"/>
              </a:spcAft>
              <a:buClr>
                <a:schemeClr val="tx1"/>
              </a:buClr>
              <a:buFont typeface="Arial" charset="0"/>
              <a:buChar char="●"/>
              <a:defRPr sz="1000">
                <a:solidFill>
                  <a:schemeClr val="tx1"/>
                </a:solidFill>
                <a:latin typeface="+mn-lt"/>
              </a:defRPr>
            </a:lvl5pPr>
            <a:lvl6pPr marL="1649413" indent="-134938" algn="l" rtl="0" eaLnBrk="0" fontAlgn="base" hangingPunct="0">
              <a:lnSpc>
                <a:spcPct val="95000"/>
              </a:lnSpc>
              <a:spcBef>
                <a:spcPct val="30000"/>
              </a:spcBef>
              <a:spcAft>
                <a:spcPct val="0"/>
              </a:spcAft>
              <a:buClr>
                <a:schemeClr val="tx1"/>
              </a:buClr>
              <a:buFont typeface="Arial" charset="0"/>
              <a:buChar char="●"/>
              <a:defRPr sz="1000">
                <a:solidFill>
                  <a:schemeClr val="tx1"/>
                </a:solidFill>
                <a:latin typeface="+mn-lt"/>
              </a:defRPr>
            </a:lvl6pPr>
            <a:lvl7pPr marL="2106613" indent="-134938" algn="l" rtl="0" eaLnBrk="0" fontAlgn="base" hangingPunct="0">
              <a:lnSpc>
                <a:spcPct val="95000"/>
              </a:lnSpc>
              <a:spcBef>
                <a:spcPct val="30000"/>
              </a:spcBef>
              <a:spcAft>
                <a:spcPct val="0"/>
              </a:spcAft>
              <a:buClr>
                <a:schemeClr val="tx1"/>
              </a:buClr>
              <a:buFont typeface="Arial" charset="0"/>
              <a:buChar char="●"/>
              <a:defRPr sz="1000">
                <a:solidFill>
                  <a:schemeClr val="tx1"/>
                </a:solidFill>
                <a:latin typeface="+mn-lt"/>
              </a:defRPr>
            </a:lvl7pPr>
            <a:lvl8pPr marL="2563813" indent="-134938" algn="l" rtl="0" eaLnBrk="0" fontAlgn="base" hangingPunct="0">
              <a:lnSpc>
                <a:spcPct val="95000"/>
              </a:lnSpc>
              <a:spcBef>
                <a:spcPct val="30000"/>
              </a:spcBef>
              <a:spcAft>
                <a:spcPct val="0"/>
              </a:spcAft>
              <a:buClr>
                <a:schemeClr val="tx1"/>
              </a:buClr>
              <a:buFont typeface="Arial" charset="0"/>
              <a:buChar char="●"/>
              <a:defRPr sz="1000">
                <a:solidFill>
                  <a:schemeClr val="tx1"/>
                </a:solidFill>
                <a:latin typeface="+mn-lt"/>
              </a:defRPr>
            </a:lvl8pPr>
            <a:lvl9pPr marL="3021013" indent="-134938" algn="l" rtl="0" eaLnBrk="0" fontAlgn="base" hangingPunct="0">
              <a:lnSpc>
                <a:spcPct val="95000"/>
              </a:lnSpc>
              <a:spcBef>
                <a:spcPct val="30000"/>
              </a:spcBef>
              <a:spcAft>
                <a:spcPct val="0"/>
              </a:spcAft>
              <a:buClr>
                <a:schemeClr val="tx1"/>
              </a:buClr>
              <a:buFont typeface="Arial" charset="0"/>
              <a:buChar char="●"/>
              <a:defRPr sz="1000">
                <a:solidFill>
                  <a:schemeClr val="tx1"/>
                </a:solidFill>
                <a:latin typeface="+mn-lt"/>
              </a:defRPr>
            </a:lvl9pPr>
          </a:lstStyle>
          <a:p>
            <a:pPr marL="0" indent="0" algn="ctr">
              <a:lnSpc>
                <a:spcPct val="100000"/>
              </a:lnSpc>
              <a:spcBef>
                <a:spcPts val="0"/>
              </a:spcBef>
              <a:buClr>
                <a:prstClr val="black"/>
              </a:buClr>
              <a:buFont typeface="Wingdings" pitchFamily="2" charset="2"/>
              <a:buNone/>
              <a:tabLst>
                <a:tab pos="7772400" algn="r"/>
              </a:tabLst>
              <a:defRPr/>
            </a:pPr>
            <a:endParaRPr lang="en-US" b="0" dirty="0">
              <a:solidFill>
                <a:srgbClr val="56565A"/>
              </a:solidFill>
              <a:latin typeface="Arial" panose="020B0604020202020204" pitchFamily="34" charset="0"/>
              <a:cs typeface="Arial" panose="020B0604020202020204" pitchFamily="34" charset="0"/>
            </a:endParaRPr>
          </a:p>
          <a:p>
            <a:pPr marL="0" indent="0" algn="ctr">
              <a:lnSpc>
                <a:spcPct val="100000"/>
              </a:lnSpc>
              <a:spcBef>
                <a:spcPts val="0"/>
              </a:spcBef>
              <a:buClr>
                <a:prstClr val="black"/>
              </a:buClr>
              <a:buFont typeface="Wingdings" pitchFamily="2" charset="2"/>
              <a:buNone/>
              <a:tabLst>
                <a:tab pos="7772400" algn="r"/>
              </a:tabLst>
              <a:defRPr/>
            </a:pPr>
            <a:endParaRPr lang="en-US" b="0" dirty="0">
              <a:solidFill>
                <a:srgbClr val="56565A"/>
              </a:solidFill>
              <a:latin typeface="Arial" panose="020B0604020202020204" pitchFamily="34" charset="0"/>
              <a:cs typeface="Arial" panose="020B0604020202020204" pitchFamily="34" charset="0"/>
            </a:endParaRPr>
          </a:p>
          <a:p>
            <a:pPr marL="0" indent="0" algn="ctr">
              <a:lnSpc>
                <a:spcPct val="100000"/>
              </a:lnSpc>
              <a:spcBef>
                <a:spcPts val="0"/>
              </a:spcBef>
              <a:buClr>
                <a:prstClr val="black"/>
              </a:buClr>
              <a:buFont typeface="Wingdings" pitchFamily="2" charset="2"/>
              <a:buNone/>
              <a:tabLst>
                <a:tab pos="7772400" algn="r"/>
              </a:tabLst>
              <a:defRPr/>
            </a:pPr>
            <a:r>
              <a:rPr lang="en-US" b="0" dirty="0">
                <a:solidFill>
                  <a:srgbClr val="56565A"/>
                </a:solidFill>
                <a:latin typeface="Arial" panose="020B0604020202020204" pitchFamily="34" charset="0"/>
                <a:cs typeface="Arial" panose="020B0604020202020204" pitchFamily="34" charset="0"/>
              </a:rPr>
              <a:t>Member of FINRA/SIPC</a:t>
            </a:r>
          </a:p>
          <a:p>
            <a:pPr marL="0" indent="0" algn="ctr">
              <a:lnSpc>
                <a:spcPct val="100000"/>
              </a:lnSpc>
              <a:spcBef>
                <a:spcPts val="0"/>
              </a:spcBef>
              <a:buClr>
                <a:prstClr val="black"/>
              </a:buClr>
              <a:buFont typeface="Wingdings" pitchFamily="2" charset="2"/>
              <a:buNone/>
              <a:tabLst>
                <a:tab pos="7772400" algn="r"/>
              </a:tabLst>
              <a:defRPr/>
            </a:pPr>
            <a:r>
              <a:rPr lang="en-US" b="0" dirty="0">
                <a:solidFill>
                  <a:srgbClr val="56565A"/>
                </a:solidFill>
                <a:latin typeface="Arial" panose="020B0604020202020204" pitchFamily="34" charset="0"/>
                <a:cs typeface="Arial" panose="020B0604020202020204" pitchFamily="34" charset="0"/>
              </a:rPr>
              <a:t>For training purposes only.  Not for further distribution.</a:t>
            </a:r>
          </a:p>
          <a:p>
            <a:pPr marL="0" indent="0">
              <a:lnSpc>
                <a:spcPct val="100000"/>
              </a:lnSpc>
              <a:spcBef>
                <a:spcPts val="0"/>
              </a:spcBef>
              <a:buClr>
                <a:prstClr val="black"/>
              </a:buClr>
              <a:buFont typeface="Wingdings" pitchFamily="2" charset="2"/>
              <a:buNone/>
              <a:tabLst>
                <a:tab pos="7772400" algn="r"/>
              </a:tabLst>
              <a:defRPr/>
            </a:pPr>
            <a:endParaRPr lang="en-US" b="0" dirty="0">
              <a:solidFill>
                <a:srgbClr val="56565A"/>
              </a:solidFill>
              <a:latin typeface="Arial" panose="020B0604020202020204" pitchFamily="34" charset="0"/>
              <a:cs typeface="Arial" panose="020B0604020202020204" pitchFamily="34" charset="0"/>
            </a:endParaRPr>
          </a:p>
          <a:p>
            <a:pPr marL="0" indent="0">
              <a:lnSpc>
                <a:spcPct val="100000"/>
              </a:lnSpc>
              <a:spcBef>
                <a:spcPts val="0"/>
              </a:spcBef>
              <a:buClr>
                <a:prstClr val="black"/>
              </a:buClr>
              <a:buFont typeface="Wingdings" pitchFamily="2" charset="2"/>
              <a:buNone/>
              <a:tabLst>
                <a:tab pos="7772400" algn="r"/>
              </a:tabLst>
              <a:defRPr/>
            </a:pPr>
            <a:endParaRPr lang="en-US" b="0" dirty="0">
              <a:solidFill>
                <a:srgbClr val="56565A"/>
              </a:solidFill>
              <a:latin typeface="Arial" panose="020B0604020202020204" pitchFamily="34" charset="0"/>
              <a:cs typeface="Arial" panose="020B0604020202020204" pitchFamily="34" charset="0"/>
            </a:endParaRPr>
          </a:p>
          <a:p>
            <a:pPr marL="0" indent="0">
              <a:lnSpc>
                <a:spcPct val="100000"/>
              </a:lnSpc>
              <a:spcBef>
                <a:spcPts val="0"/>
              </a:spcBef>
              <a:buClr>
                <a:prstClr val="black"/>
              </a:buClr>
              <a:buFont typeface="Wingdings" pitchFamily="2" charset="2"/>
              <a:buNone/>
              <a:tabLst>
                <a:tab pos="7772400" algn="r"/>
              </a:tabLst>
              <a:defRPr/>
            </a:pPr>
            <a:endParaRPr lang="en-US" b="0" dirty="0">
              <a:solidFill>
                <a:srgbClr val="56565A"/>
              </a:solidFill>
              <a:latin typeface="Arial" panose="020B0604020202020204" pitchFamily="34" charset="0"/>
              <a:cs typeface="Arial" panose="020B0604020202020204" pitchFamily="34" charset="0"/>
            </a:endParaRPr>
          </a:p>
          <a:p>
            <a:pPr marL="0" indent="0">
              <a:lnSpc>
                <a:spcPct val="100000"/>
              </a:lnSpc>
              <a:spcBef>
                <a:spcPts val="0"/>
              </a:spcBef>
              <a:buClr>
                <a:prstClr val="black"/>
              </a:buClr>
              <a:buFont typeface="Wingdings" pitchFamily="2" charset="2"/>
              <a:buNone/>
              <a:tabLst>
                <a:tab pos="7772400" algn="r"/>
              </a:tabLst>
              <a:defRPr/>
            </a:pPr>
            <a:endParaRPr lang="en-US" b="0" dirty="0">
              <a:solidFill>
                <a:srgbClr val="56565A"/>
              </a:solidFill>
              <a:latin typeface="Arial" panose="020B0604020202020204" pitchFamily="34" charset="0"/>
              <a:cs typeface="Arial" panose="020B0604020202020204" pitchFamily="34" charset="0"/>
            </a:endParaRPr>
          </a:p>
          <a:p>
            <a:pPr marL="0" indent="0">
              <a:lnSpc>
                <a:spcPts val="1700"/>
              </a:lnSpc>
              <a:spcBef>
                <a:spcPts val="1200"/>
              </a:spcBef>
              <a:buClr>
                <a:prstClr val="black"/>
              </a:buClr>
              <a:buFontTx/>
              <a:buNone/>
              <a:tabLst>
                <a:tab pos="7772400" algn="r"/>
              </a:tabLst>
              <a:defRPr/>
            </a:pPr>
            <a:endParaRPr lang="en-US" sz="2000" b="0" kern="0" dirty="0">
              <a:solidFill>
                <a:prstClr val="black"/>
              </a:solidFill>
            </a:endParaRPr>
          </a:p>
        </p:txBody>
      </p:sp>
      <p:sp>
        <p:nvSpPr>
          <p:cNvPr id="7" name="Title 4">
            <a:extLst>
              <a:ext uri="{FF2B5EF4-FFF2-40B4-BE49-F238E27FC236}">
                <a16:creationId xmlns:a16="http://schemas.microsoft.com/office/drawing/2014/main" id="{B425EBEF-36F7-464B-A6F4-54E5576F33D0}"/>
              </a:ext>
            </a:extLst>
          </p:cNvPr>
          <p:cNvSpPr>
            <a:spLocks noGrp="1"/>
          </p:cNvSpPr>
          <p:nvPr>
            <p:ph type="title"/>
          </p:nvPr>
        </p:nvSpPr>
        <p:spPr>
          <a:xfrm>
            <a:off x="193963" y="820945"/>
            <a:ext cx="6788150" cy="723900"/>
          </a:xfrm>
        </p:spPr>
        <p:txBody>
          <a:bodyPr/>
          <a:lstStyle/>
          <a:p>
            <a:r>
              <a:rPr lang="en-US" dirty="0">
                <a:solidFill>
                  <a:srgbClr val="0F406A"/>
                </a:solidFill>
              </a:rPr>
              <a:t>Disclosures</a:t>
            </a:r>
          </a:p>
        </p:txBody>
      </p:sp>
      <p:graphicFrame>
        <p:nvGraphicFramePr>
          <p:cNvPr id="2" name="Table 1">
            <a:extLst>
              <a:ext uri="{FF2B5EF4-FFF2-40B4-BE49-F238E27FC236}">
                <a16:creationId xmlns:a16="http://schemas.microsoft.com/office/drawing/2014/main" id="{05B21C48-C85A-456B-82B4-DB5558FD67C0}"/>
              </a:ext>
            </a:extLst>
          </p:cNvPr>
          <p:cNvGraphicFramePr>
            <a:graphicFrameLocks noGrp="1"/>
          </p:cNvGraphicFramePr>
          <p:nvPr>
            <p:extLst>
              <p:ext uri="{D42A27DB-BD31-4B8C-83A1-F6EECF244321}">
                <p14:modId xmlns:p14="http://schemas.microsoft.com/office/powerpoint/2010/main" val="1292017139"/>
              </p:ext>
            </p:extLst>
          </p:nvPr>
        </p:nvGraphicFramePr>
        <p:xfrm>
          <a:off x="1113216" y="2875448"/>
          <a:ext cx="6917568" cy="822960"/>
        </p:xfrm>
        <a:graphic>
          <a:graphicData uri="http://schemas.openxmlformats.org/drawingml/2006/table">
            <a:tbl>
              <a:tblPr firstRow="1" bandRow="1">
                <a:tableStyleId>{5C22544A-7EE6-4342-B048-85BDC9FD1C3A}</a:tableStyleId>
              </a:tblPr>
              <a:tblGrid>
                <a:gridCol w="1829597">
                  <a:extLst>
                    <a:ext uri="{9D8B030D-6E8A-4147-A177-3AD203B41FA5}">
                      <a16:colId xmlns:a16="http://schemas.microsoft.com/office/drawing/2014/main" val="3254813522"/>
                    </a:ext>
                  </a:extLst>
                </a:gridCol>
                <a:gridCol w="2648296">
                  <a:extLst>
                    <a:ext uri="{9D8B030D-6E8A-4147-A177-3AD203B41FA5}">
                      <a16:colId xmlns:a16="http://schemas.microsoft.com/office/drawing/2014/main" val="3341100348"/>
                    </a:ext>
                  </a:extLst>
                </a:gridCol>
                <a:gridCol w="2439675">
                  <a:extLst>
                    <a:ext uri="{9D8B030D-6E8A-4147-A177-3AD203B41FA5}">
                      <a16:colId xmlns:a16="http://schemas.microsoft.com/office/drawing/2014/main" val="883488551"/>
                    </a:ext>
                  </a:extLst>
                </a:gridCol>
              </a:tblGrid>
              <a:tr h="534660">
                <a:tc>
                  <a:txBody>
                    <a:bodyPr/>
                    <a:lstStyle/>
                    <a:p>
                      <a:pPr algn="ctr"/>
                      <a:endParaRPr lang="en-US" sz="1200" dirty="0">
                        <a:solidFill>
                          <a:srgbClr val="56565A"/>
                        </a:solidFill>
                        <a:latin typeface="Arial" panose="020B0604020202020204" pitchFamily="34" charset="0"/>
                        <a:cs typeface="Arial" panose="020B0604020202020204" pitchFamily="34" charset="0"/>
                      </a:endParaRPr>
                    </a:p>
                    <a:p>
                      <a:pPr algn="ctr"/>
                      <a:r>
                        <a:rPr lang="en-US" sz="1200" dirty="0">
                          <a:solidFill>
                            <a:srgbClr val="56565A"/>
                          </a:solidFill>
                          <a:latin typeface="Arial" panose="020B0604020202020204" pitchFamily="34" charset="0"/>
                          <a:cs typeface="Arial" panose="020B0604020202020204" pitchFamily="34" charset="0"/>
                        </a:rPr>
                        <a:t>Not FDIC/NCUA Insured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rgbClr val="56565A"/>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56565A"/>
                          </a:solidFill>
                          <a:latin typeface="Arial" panose="020B0604020202020204" pitchFamily="34" charset="0"/>
                          <a:cs typeface="Arial" panose="020B0604020202020204" pitchFamily="34" charset="0"/>
                        </a:rPr>
                        <a:t>Not Bank/Credit Union Guaranteed</a:t>
                      </a:r>
                    </a:p>
                    <a:p>
                      <a:pPr algn="ctr"/>
                      <a:endParaRPr lang="en-US" sz="1200" dirty="0">
                        <a:solidFill>
                          <a:srgbClr val="56565A"/>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rgbClr val="56565A"/>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56565A"/>
                          </a:solidFill>
                          <a:latin typeface="Arial" panose="020B0604020202020204" pitchFamily="34" charset="0"/>
                          <a:cs typeface="Arial" panose="020B0604020202020204" pitchFamily="34" charset="0"/>
                        </a:rPr>
                        <a:t>May Lose Value</a:t>
                      </a:r>
                    </a:p>
                    <a:p>
                      <a:pPr algn="ctr"/>
                      <a:endParaRPr lang="en-US" sz="1200" dirty="0">
                        <a:solidFill>
                          <a:srgbClr val="56565A"/>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2192428"/>
                  </a:ext>
                </a:extLst>
              </a:tr>
            </a:tbl>
          </a:graphicData>
        </a:graphic>
      </p:graphicFrame>
      <p:graphicFrame>
        <p:nvGraphicFramePr>
          <p:cNvPr id="3" name="Table 2">
            <a:extLst>
              <a:ext uri="{FF2B5EF4-FFF2-40B4-BE49-F238E27FC236}">
                <a16:creationId xmlns:a16="http://schemas.microsoft.com/office/drawing/2014/main" id="{CA7B0757-0BD4-4F18-A109-AF10240B6B52}"/>
              </a:ext>
            </a:extLst>
          </p:cNvPr>
          <p:cNvGraphicFramePr>
            <a:graphicFrameLocks noGrp="1"/>
          </p:cNvGraphicFramePr>
          <p:nvPr>
            <p:extLst>
              <p:ext uri="{D42A27DB-BD31-4B8C-83A1-F6EECF244321}">
                <p14:modId xmlns:p14="http://schemas.microsoft.com/office/powerpoint/2010/main" val="1681731050"/>
              </p:ext>
            </p:extLst>
          </p:nvPr>
        </p:nvGraphicFramePr>
        <p:xfrm>
          <a:off x="1370340" y="3698408"/>
          <a:ext cx="6413395" cy="586425"/>
        </p:xfrm>
        <a:graphic>
          <a:graphicData uri="http://schemas.openxmlformats.org/drawingml/2006/table">
            <a:tbl>
              <a:tblPr firstRow="1" bandRow="1">
                <a:tableStyleId>{5C22544A-7EE6-4342-B048-85BDC9FD1C3A}</a:tableStyleId>
              </a:tblPr>
              <a:tblGrid>
                <a:gridCol w="3779411">
                  <a:extLst>
                    <a:ext uri="{9D8B030D-6E8A-4147-A177-3AD203B41FA5}">
                      <a16:colId xmlns:a16="http://schemas.microsoft.com/office/drawing/2014/main" val="123928646"/>
                    </a:ext>
                  </a:extLst>
                </a:gridCol>
                <a:gridCol w="2633984">
                  <a:extLst>
                    <a:ext uri="{9D8B030D-6E8A-4147-A177-3AD203B41FA5}">
                      <a16:colId xmlns:a16="http://schemas.microsoft.com/office/drawing/2014/main" val="1498383569"/>
                    </a:ext>
                  </a:extLst>
                </a:gridCol>
              </a:tblGrid>
              <a:tr h="5864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rgbClr val="56565A"/>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56565A"/>
                          </a:solidFill>
                          <a:latin typeface="Arial" panose="020B0604020202020204" pitchFamily="34" charset="0"/>
                          <a:cs typeface="Arial" panose="020B0604020202020204" pitchFamily="34" charset="0"/>
                        </a:rPr>
                        <a:t>Not Insured by Any Federal Government Agency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dirty="0">
                        <a:solidFill>
                          <a:srgbClr val="56565A"/>
                        </a:solidFill>
                        <a:latin typeface="Arial" panose="020B0604020202020204" pitchFamily="34" charset="0"/>
                        <a:cs typeface="Arial" panose="020B0604020202020204" pitchFamily="34" charset="0"/>
                      </a:endParaRPr>
                    </a:p>
                    <a:p>
                      <a:pPr algn="ctr"/>
                      <a:r>
                        <a:rPr lang="en-US" sz="1200" dirty="0">
                          <a:solidFill>
                            <a:srgbClr val="56565A"/>
                          </a:solidFill>
                          <a:latin typeface="Arial" panose="020B0604020202020204" pitchFamily="34" charset="0"/>
                          <a:cs typeface="Arial" panose="020B0604020202020204" pitchFamily="34" charset="0"/>
                        </a:rPr>
                        <a:t>Not a Bank/Credit Union Deposit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4719053"/>
                  </a:ext>
                </a:extLst>
              </a:tr>
            </a:tbl>
          </a:graphicData>
        </a:graphic>
      </p:graphicFrame>
    </p:spTree>
    <p:extLst>
      <p:ext uri="{BB962C8B-B14F-4D97-AF65-F5344CB8AC3E}">
        <p14:creationId xmlns:p14="http://schemas.microsoft.com/office/powerpoint/2010/main" val="3204381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B425EBEF-36F7-464B-A6F4-54E5576F33D0}"/>
              </a:ext>
            </a:extLst>
          </p:cNvPr>
          <p:cNvSpPr>
            <a:spLocks noGrp="1"/>
          </p:cNvSpPr>
          <p:nvPr>
            <p:ph type="title"/>
          </p:nvPr>
        </p:nvSpPr>
        <p:spPr>
          <a:xfrm>
            <a:off x="193963" y="820945"/>
            <a:ext cx="6788150" cy="723900"/>
          </a:xfrm>
        </p:spPr>
        <p:txBody>
          <a:bodyPr/>
          <a:lstStyle/>
          <a:p>
            <a:r>
              <a:rPr lang="en-US" dirty="0">
                <a:solidFill>
                  <a:srgbClr val="0F406A"/>
                </a:solidFill>
              </a:rPr>
              <a:t>Today’s Challenges</a:t>
            </a:r>
          </a:p>
        </p:txBody>
      </p:sp>
      <p:pic>
        <p:nvPicPr>
          <p:cNvPr id="6" name="image10.jpeg" descr="Todays Challenges.jpg">
            <a:extLst>
              <a:ext uri="{FF2B5EF4-FFF2-40B4-BE49-F238E27FC236}">
                <a16:creationId xmlns:a16="http://schemas.microsoft.com/office/drawing/2014/main" id="{66DA7FD1-1515-4D9A-9680-8BE19250CA91}"/>
              </a:ext>
            </a:extLst>
          </p:cNvPr>
          <p:cNvPicPr>
            <a:picLocks noChangeAspect="1"/>
          </p:cNvPicPr>
          <p:nvPr/>
        </p:nvPicPr>
        <p:blipFill>
          <a:blip r:embed="rId3"/>
          <a:srcRect l="4652" t="8276" b="13099"/>
          <a:stretch>
            <a:fillRect/>
          </a:stretch>
        </p:blipFill>
        <p:spPr>
          <a:xfrm>
            <a:off x="1730457" y="1976936"/>
            <a:ext cx="6051498" cy="3946995"/>
          </a:xfrm>
          <a:prstGeom prst="rect">
            <a:avLst/>
          </a:prstGeom>
          <a:ln w="12700">
            <a:miter lim="400000"/>
          </a:ln>
        </p:spPr>
      </p:pic>
    </p:spTree>
    <p:extLst>
      <p:ext uri="{BB962C8B-B14F-4D97-AF65-F5344CB8AC3E}">
        <p14:creationId xmlns:p14="http://schemas.microsoft.com/office/powerpoint/2010/main" val="1528372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B425EBEF-36F7-464B-A6F4-54E5576F33D0}"/>
              </a:ext>
            </a:extLst>
          </p:cNvPr>
          <p:cNvSpPr>
            <a:spLocks noGrp="1"/>
          </p:cNvSpPr>
          <p:nvPr>
            <p:ph type="title"/>
          </p:nvPr>
        </p:nvSpPr>
        <p:spPr>
          <a:xfrm>
            <a:off x="193963" y="820945"/>
            <a:ext cx="6788150" cy="723900"/>
          </a:xfrm>
        </p:spPr>
        <p:txBody>
          <a:bodyPr/>
          <a:lstStyle/>
          <a:p>
            <a:r>
              <a:rPr lang="en-US" dirty="0">
                <a:solidFill>
                  <a:srgbClr val="0F406A"/>
                </a:solidFill>
              </a:rPr>
              <a:t>Something To Think About!</a:t>
            </a:r>
          </a:p>
        </p:txBody>
      </p:sp>
      <p:pic>
        <p:nvPicPr>
          <p:cNvPr id="4" name="Knife.mov" descr="Knife.mov">
            <a:extLst>
              <a:ext uri="{FF2B5EF4-FFF2-40B4-BE49-F238E27FC236}">
                <a16:creationId xmlns:a16="http://schemas.microsoft.com/office/drawing/2014/main" id="{491A08C7-FF04-4D28-AFD8-EC6DEBA7EA7C}"/>
              </a:ext>
            </a:extLst>
          </p:cNvPr>
          <p:cNvPicPr>
            <a:picLocks/>
          </p:cNvPicPr>
          <p:nvPr>
            <a:videoFile r:link="rId2"/>
            <p:extLst>
              <p:ext uri="{DAA4B4D4-6D71-4841-9C94-3DE7FCFB9230}">
                <p14:media xmlns:p14="http://schemas.microsoft.com/office/powerpoint/2010/main" r:embed="rId1"/>
              </p:ext>
            </p:extLst>
          </p:nvPr>
        </p:nvPicPr>
        <p:blipFill rotWithShape="1">
          <a:blip r:embed="rId5"/>
          <a:srcRect t="14699" b="15493"/>
          <a:stretch/>
        </p:blipFill>
        <p:spPr>
          <a:xfrm>
            <a:off x="314377" y="1821071"/>
            <a:ext cx="8515246" cy="4215984"/>
          </a:xfrm>
          <a:prstGeom prst="rect">
            <a:avLst/>
          </a:prstGeom>
        </p:spPr>
      </p:pic>
    </p:spTree>
    <p:extLst>
      <p:ext uri="{BB962C8B-B14F-4D97-AF65-F5344CB8AC3E}">
        <p14:creationId xmlns:p14="http://schemas.microsoft.com/office/powerpoint/2010/main" val="245474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8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B425EBEF-36F7-464B-A6F4-54E5576F33D0}"/>
              </a:ext>
            </a:extLst>
          </p:cNvPr>
          <p:cNvSpPr>
            <a:spLocks noGrp="1"/>
          </p:cNvSpPr>
          <p:nvPr>
            <p:ph type="title"/>
          </p:nvPr>
        </p:nvSpPr>
        <p:spPr>
          <a:xfrm>
            <a:off x="193963" y="541335"/>
            <a:ext cx="4604748" cy="723900"/>
          </a:xfrm>
        </p:spPr>
        <p:txBody>
          <a:bodyPr/>
          <a:lstStyle/>
          <a:p>
            <a:r>
              <a:rPr lang="en-US" dirty="0">
                <a:solidFill>
                  <a:srgbClr val="0F406A"/>
                </a:solidFill>
              </a:rPr>
              <a:t>Someone Always Has A Bigger Knife!</a:t>
            </a:r>
          </a:p>
        </p:txBody>
      </p:sp>
      <p:sp>
        <p:nvSpPr>
          <p:cNvPr id="8" name="Rectangle 3">
            <a:extLst>
              <a:ext uri="{FF2B5EF4-FFF2-40B4-BE49-F238E27FC236}">
                <a16:creationId xmlns:a16="http://schemas.microsoft.com/office/drawing/2014/main" id="{BD900E0C-A046-46A4-9C52-BD16E0571182}"/>
              </a:ext>
            </a:extLst>
          </p:cNvPr>
          <p:cNvSpPr txBox="1">
            <a:spLocks noChangeArrowheads="1"/>
          </p:cNvSpPr>
          <p:nvPr/>
        </p:nvSpPr>
        <p:spPr>
          <a:xfrm>
            <a:off x="193963" y="1915205"/>
            <a:ext cx="8645237" cy="1379657"/>
          </a:xfrm>
          <a:prstGeom prst="rect">
            <a:avLst/>
          </a:prstGeom>
        </p:spPr>
        <p:txBody>
          <a:bodyPr>
            <a:noAutofit/>
          </a:bodyPr>
          <a:lstStyle>
            <a:lvl1pPr marL="342900" indent="-342900" algn="l" rtl="0" eaLnBrk="0" fontAlgn="base" hangingPunct="0">
              <a:spcBef>
                <a:spcPct val="20000"/>
              </a:spcBef>
              <a:spcAft>
                <a:spcPct val="0"/>
              </a:spcAft>
              <a:buFont typeface="Wingdings" pitchFamily="2" charset="2"/>
              <a:buChar char="§"/>
              <a:defRPr>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Wingdings" pitchFamily="2" charset="2"/>
              <a:buChar char="§"/>
              <a:defRPr>
                <a:solidFill>
                  <a:schemeClr val="tx1"/>
                </a:solidFill>
                <a:latin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Wingdings" pitchFamily="2" charset="2"/>
              <a:buChar char="§"/>
              <a:defRPr>
                <a:solidFill>
                  <a:schemeClr val="tx1"/>
                </a:solidFill>
                <a:latin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Wingdings" pitchFamily="2" charset="2"/>
              <a:buChar char="§"/>
              <a:defRPr>
                <a:solidFill>
                  <a:srgbClr val="005E5C"/>
                </a:solidFill>
                <a:latin typeface="+mn-lt"/>
              </a:defRPr>
            </a:lvl6pPr>
            <a:lvl7pPr marL="2971800" indent="-228600" algn="l" rtl="0" fontAlgn="base">
              <a:spcBef>
                <a:spcPct val="20000"/>
              </a:spcBef>
              <a:spcAft>
                <a:spcPct val="0"/>
              </a:spcAft>
              <a:buFont typeface="Wingdings" pitchFamily="2" charset="2"/>
              <a:buChar char="§"/>
              <a:defRPr>
                <a:solidFill>
                  <a:srgbClr val="005E5C"/>
                </a:solidFill>
                <a:latin typeface="+mn-lt"/>
              </a:defRPr>
            </a:lvl7pPr>
            <a:lvl8pPr marL="3429000" indent="-228600" algn="l" rtl="0" fontAlgn="base">
              <a:spcBef>
                <a:spcPct val="20000"/>
              </a:spcBef>
              <a:spcAft>
                <a:spcPct val="0"/>
              </a:spcAft>
              <a:buFont typeface="Wingdings" pitchFamily="2" charset="2"/>
              <a:buChar char="§"/>
              <a:defRPr>
                <a:solidFill>
                  <a:srgbClr val="005E5C"/>
                </a:solidFill>
                <a:latin typeface="+mn-lt"/>
              </a:defRPr>
            </a:lvl8pPr>
            <a:lvl9pPr marL="3886200" indent="-228600" algn="l" rtl="0" fontAlgn="base">
              <a:spcBef>
                <a:spcPct val="20000"/>
              </a:spcBef>
              <a:spcAft>
                <a:spcPct val="0"/>
              </a:spcAft>
              <a:buFont typeface="Wingdings" pitchFamily="2" charset="2"/>
              <a:buChar char="§"/>
              <a:defRPr>
                <a:solidFill>
                  <a:srgbClr val="005E5C"/>
                </a:solidFill>
                <a:latin typeface="+mn-lt"/>
              </a:defRPr>
            </a:lvl9pPr>
          </a:lstStyle>
          <a:p>
            <a:pPr marL="0" indent="0" algn="ctr">
              <a:spcBef>
                <a:spcPts val="1200"/>
              </a:spcBef>
              <a:buFontTx/>
              <a:buNone/>
              <a:tabLst>
                <a:tab pos="7772400" algn="r"/>
              </a:tabLst>
              <a:defRPr/>
            </a:pPr>
            <a:r>
              <a:rPr lang="en-US" sz="2800" dirty="0">
                <a:solidFill>
                  <a:srgbClr val="0F406A"/>
                </a:solidFill>
              </a:rPr>
              <a:t>There is always a higher rate, better price, or better performing product.</a:t>
            </a:r>
            <a:endParaRPr lang="en-US" sz="1300" b="0" kern="0" dirty="0">
              <a:solidFill>
                <a:srgbClr val="56565A"/>
              </a:solidFill>
            </a:endParaRPr>
          </a:p>
          <a:p>
            <a:pPr marL="0" indent="0">
              <a:spcBef>
                <a:spcPts val="1200"/>
              </a:spcBef>
              <a:buFontTx/>
              <a:buNone/>
              <a:tabLst>
                <a:tab pos="7772400" algn="r"/>
              </a:tabLst>
              <a:defRPr/>
            </a:pPr>
            <a:endParaRPr lang="en-US" sz="1300" b="0" kern="0" dirty="0">
              <a:solidFill>
                <a:srgbClr val="56565A"/>
              </a:solidFill>
            </a:endParaRPr>
          </a:p>
          <a:p>
            <a:pPr marL="0" indent="0">
              <a:spcBef>
                <a:spcPts val="1200"/>
              </a:spcBef>
              <a:buFontTx/>
              <a:buNone/>
              <a:tabLst>
                <a:tab pos="7772400" algn="r"/>
              </a:tabLst>
              <a:defRPr/>
            </a:pPr>
            <a:endParaRPr lang="en-US" sz="2000" b="0" kern="0" dirty="0"/>
          </a:p>
        </p:txBody>
      </p:sp>
      <p:pic>
        <p:nvPicPr>
          <p:cNvPr id="9" name="Picture 8">
            <a:extLst>
              <a:ext uri="{FF2B5EF4-FFF2-40B4-BE49-F238E27FC236}">
                <a16:creationId xmlns:a16="http://schemas.microsoft.com/office/drawing/2014/main" id="{5CBBB0D2-7F09-4B50-9AED-AC76096F17B4}"/>
              </a:ext>
            </a:extLst>
          </p:cNvPr>
          <p:cNvPicPr>
            <a:picLocks noChangeAspect="1"/>
          </p:cNvPicPr>
          <p:nvPr/>
        </p:nvPicPr>
        <p:blipFill>
          <a:blip r:embed="rId3"/>
          <a:stretch>
            <a:fillRect/>
          </a:stretch>
        </p:blipFill>
        <p:spPr>
          <a:xfrm>
            <a:off x="3062115" y="3429000"/>
            <a:ext cx="3019770" cy="2269761"/>
          </a:xfrm>
          <a:prstGeom prst="rect">
            <a:avLst/>
          </a:prstGeom>
          <a:ln>
            <a:noFill/>
          </a:ln>
          <a:effectLst>
            <a:softEdge rad="112500"/>
          </a:effectLst>
        </p:spPr>
      </p:pic>
    </p:spTree>
    <p:extLst>
      <p:ext uri="{BB962C8B-B14F-4D97-AF65-F5344CB8AC3E}">
        <p14:creationId xmlns:p14="http://schemas.microsoft.com/office/powerpoint/2010/main" val="422965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B425EBEF-36F7-464B-A6F4-54E5576F33D0}"/>
              </a:ext>
            </a:extLst>
          </p:cNvPr>
          <p:cNvSpPr>
            <a:spLocks noGrp="1"/>
          </p:cNvSpPr>
          <p:nvPr>
            <p:ph type="title"/>
          </p:nvPr>
        </p:nvSpPr>
        <p:spPr>
          <a:xfrm>
            <a:off x="193963" y="820945"/>
            <a:ext cx="6788150" cy="723900"/>
          </a:xfrm>
        </p:spPr>
        <p:txBody>
          <a:bodyPr/>
          <a:lstStyle/>
          <a:p>
            <a:r>
              <a:rPr lang="en-US" dirty="0">
                <a:solidFill>
                  <a:srgbClr val="0F406A"/>
                </a:solidFill>
              </a:rPr>
              <a:t>Another Knife Fight!</a:t>
            </a:r>
          </a:p>
        </p:txBody>
      </p:sp>
      <p:pic>
        <p:nvPicPr>
          <p:cNvPr id="8" name="Jones.mov" descr="Jones.mov">
            <a:extLst>
              <a:ext uri="{FF2B5EF4-FFF2-40B4-BE49-F238E27FC236}">
                <a16:creationId xmlns:a16="http://schemas.microsoft.com/office/drawing/2014/main" id="{B5872CC0-A8E8-4C57-927A-79F8F5DB7405}"/>
              </a:ext>
            </a:extLst>
          </p:cNvPr>
          <p:cNvPicPr>
            <a:picLocks/>
          </p:cNvPicPr>
          <p:nvPr>
            <a:videoFile r:link="rId2"/>
            <p:extLst>
              <p:ext uri="{DAA4B4D4-6D71-4841-9C94-3DE7FCFB9230}">
                <p14:media xmlns:p14="http://schemas.microsoft.com/office/powerpoint/2010/main" r:embed="rId1"/>
              </p:ext>
            </p:extLst>
          </p:nvPr>
        </p:nvPicPr>
        <p:blipFill rotWithShape="1">
          <a:blip r:embed="rId5"/>
          <a:srcRect t="14464" b="15229"/>
          <a:stretch/>
        </p:blipFill>
        <p:spPr>
          <a:xfrm>
            <a:off x="291475" y="1717623"/>
            <a:ext cx="8556886" cy="4205575"/>
          </a:xfrm>
          <a:prstGeom prst="rect">
            <a:avLst/>
          </a:prstGeom>
        </p:spPr>
      </p:pic>
    </p:spTree>
    <p:extLst>
      <p:ext uri="{BB962C8B-B14F-4D97-AF65-F5344CB8AC3E}">
        <p14:creationId xmlns:p14="http://schemas.microsoft.com/office/powerpoint/2010/main" val="418316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983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4800" y="5791200"/>
            <a:ext cx="3962400" cy="902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FontTx/>
              <a:buChar char="•"/>
            </a:pPr>
            <a:endParaRPr lang="en-US" sz="1000" b="0">
              <a:solidFill>
                <a:prstClr val="black"/>
              </a:solidFill>
            </a:endParaRPr>
          </a:p>
        </p:txBody>
      </p:sp>
      <p:sp>
        <p:nvSpPr>
          <p:cNvPr id="26627" name="Rectangle 3"/>
          <p:cNvSpPr>
            <a:spLocks noGrp="1" noChangeArrowheads="1"/>
          </p:cNvSpPr>
          <p:nvPr>
            <p:ph type="body" idx="1"/>
          </p:nvPr>
        </p:nvSpPr>
        <p:spPr>
          <a:xfrm>
            <a:off x="193963" y="1651046"/>
            <a:ext cx="8645237" cy="1939226"/>
          </a:xfrm>
        </p:spPr>
        <p:txBody>
          <a:bodyPr>
            <a:noAutofit/>
          </a:bodyPr>
          <a:lstStyle/>
          <a:p>
            <a:pPr marL="0" indent="0">
              <a:lnSpc>
                <a:spcPct val="100000"/>
              </a:lnSpc>
              <a:spcBef>
                <a:spcPts val="1200"/>
              </a:spcBef>
              <a:buFontTx/>
              <a:buNone/>
              <a:tabLst>
                <a:tab pos="7772400" algn="r"/>
              </a:tabLst>
              <a:defRPr/>
            </a:pPr>
            <a:endParaRPr lang="en-US" sz="1300" dirty="0">
              <a:solidFill>
                <a:srgbClr val="56565A"/>
              </a:solidFill>
            </a:endParaRPr>
          </a:p>
          <a:p>
            <a:pPr lvl="1">
              <a:spcBef>
                <a:spcPts val="0"/>
              </a:spcBef>
              <a:buClr>
                <a:srgbClr val="56565A"/>
              </a:buClr>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What makes you difference from your competitors?</a:t>
            </a:r>
          </a:p>
          <a:p>
            <a:pPr marL="114300" indent="0">
              <a:spcBef>
                <a:spcPts val="0"/>
              </a:spcBef>
              <a:buClr>
                <a:srgbClr val="56565A"/>
              </a:buClr>
              <a:buNone/>
              <a:tabLst>
                <a:tab pos="7772400" algn="r"/>
              </a:tabLst>
              <a:defRPr/>
            </a:pPr>
            <a:r>
              <a:rPr lang="en-US" kern="1200" dirty="0">
                <a:solidFill>
                  <a:srgbClr val="56565A"/>
                </a:solidFill>
              </a:rPr>
              <a:t>		</a:t>
            </a:r>
          </a:p>
          <a:p>
            <a:pPr lvl="1">
              <a:spcBef>
                <a:spcPts val="0"/>
              </a:spcBef>
              <a:buClr>
                <a:srgbClr val="56565A"/>
              </a:buClr>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Why will the client care?</a:t>
            </a:r>
          </a:p>
          <a:p>
            <a:pPr marL="400050" indent="-285750">
              <a:spcBef>
                <a:spcPts val="0"/>
              </a:spcBef>
              <a:buClr>
                <a:srgbClr val="56565A"/>
              </a:buClr>
              <a:tabLst>
                <a:tab pos="7772400" algn="r"/>
              </a:tabLst>
              <a:defRPr/>
            </a:pPr>
            <a:endParaRPr lang="en-US" kern="1200" dirty="0">
              <a:solidFill>
                <a:srgbClr val="56565A"/>
              </a:solidFill>
              <a:latin typeface="Arial" panose="020B0604020202020204" pitchFamily="34" charset="0"/>
              <a:cs typeface="Arial" panose="020B0604020202020204" pitchFamily="34" charset="0"/>
            </a:endParaRPr>
          </a:p>
          <a:p>
            <a:pPr lvl="1">
              <a:spcBef>
                <a:spcPts val="0"/>
              </a:spcBef>
              <a:buClr>
                <a:srgbClr val="56565A"/>
              </a:buClr>
              <a:buFont typeface="Wingdings" panose="05000000000000000000" pitchFamily="2" charset="2"/>
              <a:buChar char="§"/>
              <a:tabLst>
                <a:tab pos="7772400" algn="r"/>
              </a:tabLst>
              <a:defRPr/>
            </a:pPr>
            <a:r>
              <a:rPr lang="en-US" kern="1200" dirty="0">
                <a:solidFill>
                  <a:srgbClr val="56565A"/>
                </a:solidFill>
                <a:latin typeface="Arial" panose="020B0604020202020204" pitchFamily="34" charset="0"/>
                <a:cs typeface="Arial" panose="020B0604020202020204" pitchFamily="34" charset="0"/>
              </a:rPr>
              <a:t>How will they benefit?</a:t>
            </a:r>
          </a:p>
        </p:txBody>
      </p:sp>
      <p:sp>
        <p:nvSpPr>
          <p:cNvPr id="7" name="Title 4">
            <a:extLst>
              <a:ext uri="{FF2B5EF4-FFF2-40B4-BE49-F238E27FC236}">
                <a16:creationId xmlns:a16="http://schemas.microsoft.com/office/drawing/2014/main" id="{8F944B16-AE24-4D89-AA84-092CD4EF8C94}"/>
              </a:ext>
            </a:extLst>
          </p:cNvPr>
          <p:cNvSpPr>
            <a:spLocks noGrp="1"/>
          </p:cNvSpPr>
          <p:nvPr>
            <p:ph type="title"/>
          </p:nvPr>
        </p:nvSpPr>
        <p:spPr>
          <a:xfrm>
            <a:off x="193963" y="464365"/>
            <a:ext cx="6788150" cy="723900"/>
          </a:xfrm>
        </p:spPr>
        <p:txBody>
          <a:bodyPr/>
          <a:lstStyle/>
          <a:p>
            <a:br>
              <a:rPr lang="en-US" dirty="0">
                <a:solidFill>
                  <a:srgbClr val="0F406A"/>
                </a:solidFill>
              </a:rPr>
            </a:br>
            <a:r>
              <a:rPr lang="en-US" dirty="0">
                <a:solidFill>
                  <a:srgbClr val="0F406A"/>
                </a:solidFill>
              </a:rPr>
              <a:t>Power Questions:</a:t>
            </a:r>
          </a:p>
        </p:txBody>
      </p:sp>
      <p:pic>
        <p:nvPicPr>
          <p:cNvPr id="8" name="Picture 7">
            <a:extLst>
              <a:ext uri="{FF2B5EF4-FFF2-40B4-BE49-F238E27FC236}">
                <a16:creationId xmlns:a16="http://schemas.microsoft.com/office/drawing/2014/main" id="{DFEB7434-1DA9-40D5-B464-4EDC2AAD282A}"/>
              </a:ext>
            </a:extLst>
          </p:cNvPr>
          <p:cNvPicPr>
            <a:picLocks noChangeAspect="1"/>
          </p:cNvPicPr>
          <p:nvPr/>
        </p:nvPicPr>
        <p:blipFill>
          <a:blip r:embed="rId3"/>
          <a:stretch>
            <a:fillRect/>
          </a:stretch>
        </p:blipFill>
        <p:spPr>
          <a:xfrm>
            <a:off x="2813984" y="3660088"/>
            <a:ext cx="3405194" cy="2640763"/>
          </a:xfrm>
          <a:prstGeom prst="rect">
            <a:avLst/>
          </a:prstGeom>
          <a:ln>
            <a:noFill/>
          </a:ln>
          <a:effectLst>
            <a:softEdge rad="112500"/>
          </a:effectLst>
        </p:spPr>
      </p:pic>
    </p:spTree>
    <p:extLst>
      <p:ext uri="{BB962C8B-B14F-4D97-AF65-F5344CB8AC3E}">
        <p14:creationId xmlns:p14="http://schemas.microsoft.com/office/powerpoint/2010/main" val="650865231"/>
      </p:ext>
    </p:extLst>
  </p:cSld>
  <p:clrMapOvr>
    <a:masterClrMapping/>
  </p:clrMapOvr>
</p:sld>
</file>

<file path=ppt/theme/theme1.xml><?xml version="1.0" encoding="utf-8"?>
<a:theme xmlns:a="http://schemas.openxmlformats.org/drawingml/2006/main" name="Cover Page">
  <a:themeElements>
    <a:clrScheme name="FRGIS Color Scheme">
      <a:dk1>
        <a:srgbClr val="1E5F9F"/>
      </a:dk1>
      <a:lt1>
        <a:sysClr val="window" lastClr="FFFFFF"/>
      </a:lt1>
      <a:dk2>
        <a:srgbClr val="1E5F9F"/>
      </a:dk2>
      <a:lt2>
        <a:srgbClr val="ACCBF9"/>
      </a:lt2>
      <a:accent1>
        <a:srgbClr val="4A66AC"/>
      </a:accent1>
      <a:accent2>
        <a:srgbClr val="629DD1"/>
      </a:accent2>
      <a:accent3>
        <a:srgbClr val="297FD5"/>
      </a:accent3>
      <a:accent4>
        <a:srgbClr val="7F8FA9"/>
      </a:accent4>
      <a:accent5>
        <a:srgbClr val="5AA2AE"/>
      </a:accent5>
      <a:accent6>
        <a:srgbClr val="9D90A0"/>
      </a:accent6>
      <a:hlink>
        <a:srgbClr val="1098D2"/>
      </a:hlink>
      <a:folHlink>
        <a:srgbClr val="70369A"/>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tent pages w bar">
  <a:themeElements>
    <a:clrScheme name="FRGIS Color Scheme">
      <a:dk1>
        <a:srgbClr val="1E5F9F"/>
      </a:dk1>
      <a:lt1>
        <a:sysClr val="window" lastClr="FFFFFF"/>
      </a:lt1>
      <a:dk2>
        <a:srgbClr val="1E5F9F"/>
      </a:dk2>
      <a:lt2>
        <a:srgbClr val="ACCBF9"/>
      </a:lt2>
      <a:accent1>
        <a:srgbClr val="4A66AC"/>
      </a:accent1>
      <a:accent2>
        <a:srgbClr val="629DD1"/>
      </a:accent2>
      <a:accent3>
        <a:srgbClr val="297FD5"/>
      </a:accent3>
      <a:accent4>
        <a:srgbClr val="7F8FA9"/>
      </a:accent4>
      <a:accent5>
        <a:srgbClr val="5AA2AE"/>
      </a:accent5>
      <a:accent6>
        <a:srgbClr val="9D90A0"/>
      </a:accent6>
      <a:hlink>
        <a:srgbClr val="1098D2"/>
      </a:hlink>
      <a:folHlink>
        <a:srgbClr val="70369A"/>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ntent pages-no bar">
  <a:themeElements>
    <a:clrScheme name="FRGIS Color Scheme">
      <a:dk1>
        <a:srgbClr val="1E5F9F"/>
      </a:dk1>
      <a:lt1>
        <a:sysClr val="window" lastClr="FFFFFF"/>
      </a:lt1>
      <a:dk2>
        <a:srgbClr val="1E5F9F"/>
      </a:dk2>
      <a:lt2>
        <a:srgbClr val="ACCBF9"/>
      </a:lt2>
      <a:accent1>
        <a:srgbClr val="4A66AC"/>
      </a:accent1>
      <a:accent2>
        <a:srgbClr val="629DD1"/>
      </a:accent2>
      <a:accent3>
        <a:srgbClr val="297FD5"/>
      </a:accent3>
      <a:accent4>
        <a:srgbClr val="7F8FA9"/>
      </a:accent4>
      <a:accent5>
        <a:srgbClr val="5AA2AE"/>
      </a:accent5>
      <a:accent6>
        <a:srgbClr val="9D90A0"/>
      </a:accent6>
      <a:hlink>
        <a:srgbClr val="1098D2"/>
      </a:hlink>
      <a:folHlink>
        <a:srgbClr val="70369A"/>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ustom Design">
  <a:themeElements>
    <a:clrScheme name="Custom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FFFFFF"/>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0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19278</TotalTime>
  <Words>2740</Words>
  <Application>Microsoft Office PowerPoint</Application>
  <PresentationFormat>On-screen Show (4:3)</PresentationFormat>
  <Paragraphs>316</Paragraphs>
  <Slides>36</Slides>
  <Notes>33</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36</vt:i4>
      </vt:variant>
    </vt:vector>
  </HeadingPairs>
  <TitlesOfParts>
    <vt:vector size="46" baseType="lpstr">
      <vt:lpstr>Arial</vt:lpstr>
      <vt:lpstr>Arial Black</vt:lpstr>
      <vt:lpstr>Century Gothic</vt:lpstr>
      <vt:lpstr>Century Schoolbook</vt:lpstr>
      <vt:lpstr>Wingdings</vt:lpstr>
      <vt:lpstr>Cover Page</vt:lpstr>
      <vt:lpstr>Content pages w bar</vt:lpstr>
      <vt:lpstr>Content pages-no bar</vt:lpstr>
      <vt:lpstr>2_Custom Design</vt:lpstr>
      <vt:lpstr>2_Default Design</vt:lpstr>
      <vt:lpstr>PowerPoint Presentation</vt:lpstr>
      <vt:lpstr> Agenda</vt:lpstr>
      <vt:lpstr>Introductions</vt:lpstr>
      <vt:lpstr>Disclosures</vt:lpstr>
      <vt:lpstr>Today’s Challenges</vt:lpstr>
      <vt:lpstr>Something To Think About!</vt:lpstr>
      <vt:lpstr>Someone Always Has A Bigger Knife!</vt:lpstr>
      <vt:lpstr>Another Knife Fight!</vt:lpstr>
      <vt:lpstr> Power Questions:</vt:lpstr>
      <vt:lpstr> Simple Assessment</vt:lpstr>
      <vt:lpstr> Moments Of Truth</vt:lpstr>
      <vt:lpstr> Case Study</vt:lpstr>
      <vt:lpstr> Lesson #1</vt:lpstr>
      <vt:lpstr> Lesson #2</vt:lpstr>
      <vt:lpstr> Best Practice Idea</vt:lpstr>
      <vt:lpstr> Setting Up The SWOT</vt:lpstr>
      <vt:lpstr>Conducting the SWOT</vt:lpstr>
      <vt:lpstr> Networking Idea</vt:lpstr>
      <vt:lpstr> Developing Your Plan</vt:lpstr>
      <vt:lpstr> </vt:lpstr>
      <vt:lpstr>Buy-Sell Consultative Review</vt:lpstr>
      <vt:lpstr> Why You Need To Do This!</vt:lpstr>
      <vt:lpstr> Why You Need To Do This!</vt:lpstr>
      <vt:lpstr> The Solution</vt:lpstr>
      <vt:lpstr> Cross Purchase Strategy</vt:lpstr>
      <vt:lpstr> Stock Redemption Strategy</vt:lpstr>
      <vt:lpstr> Cross Purchase vs. Stock Redemption </vt:lpstr>
      <vt:lpstr> Developing Your Action Plan</vt:lpstr>
      <vt:lpstr> Developing Your Plan</vt:lpstr>
      <vt:lpstr> Who Do I Contact?</vt:lpstr>
      <vt:lpstr> What Do I Say?</vt:lpstr>
      <vt:lpstr>What Do I Do?</vt:lpstr>
      <vt:lpstr>Inefficiencies &amp; Concerns</vt:lpstr>
      <vt:lpstr>Creating The Entry Point</vt:lpstr>
      <vt:lpstr>Business Questionnaire</vt:lpstr>
      <vt:lpstr> </vt:lpstr>
    </vt:vector>
  </TitlesOfParts>
  <Company>LPL Financial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creator>Bruce Miller</dc:creator>
  <dc:description>Template production by_x000d_
loree@loreenelson.com</dc:description>
  <cp:lastModifiedBy>Jennifer Hallmark</cp:lastModifiedBy>
  <cp:revision>1472</cp:revision>
  <cp:lastPrinted>2018-12-18T15:35:47Z</cp:lastPrinted>
  <dcterms:created xsi:type="dcterms:W3CDTF">2012-02-28T04:09:02Z</dcterms:created>
  <dcterms:modified xsi:type="dcterms:W3CDTF">2025-06-29T18:32:59Z</dcterms:modified>
  <cp:category>PPT2010</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0x0101001D5CCF9E10C78349A32B1912ACD76319</vt:lpwstr>
  </property>
  <property fmtid="{D5CDD505-2E9C-101B-9397-08002B2CF9AE}" pid="3" name="PublishingExpirationDate">
    <vt:lpwstr/>
  </property>
  <property fmtid="{D5CDD505-2E9C-101B-9397-08002B2CF9AE}" pid="4" name="PublishingStartDate">
    <vt:lpwstr/>
  </property>
</Properties>
</file>