
<file path=[Content_Types].xml><?xml version="1.0" encoding="utf-8"?>
<Types xmlns="http://schemas.openxmlformats.org/package/2006/content-types">
  <Default Extension="bin" ContentType="image/png"/>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310" r:id="rId3"/>
    <p:sldId id="257" r:id="rId4"/>
    <p:sldId id="258" r:id="rId5"/>
    <p:sldId id="271" r:id="rId6"/>
    <p:sldId id="260" r:id="rId7"/>
    <p:sldId id="306" r:id="rId8"/>
    <p:sldId id="265" r:id="rId9"/>
    <p:sldId id="308" r:id="rId10"/>
    <p:sldId id="273" r:id="rId11"/>
    <p:sldId id="274" r:id="rId12"/>
    <p:sldId id="275" r:id="rId13"/>
    <p:sldId id="276" r:id="rId14"/>
    <p:sldId id="294" r:id="rId15"/>
    <p:sldId id="278" r:id="rId16"/>
    <p:sldId id="295" r:id="rId17"/>
    <p:sldId id="283" r:id="rId18"/>
    <p:sldId id="284" r:id="rId19"/>
    <p:sldId id="296" r:id="rId20"/>
    <p:sldId id="297" r:id="rId21"/>
    <p:sldId id="298" r:id="rId22"/>
    <p:sldId id="291" r:id="rId23"/>
    <p:sldId id="302" r:id="rId24"/>
    <p:sldId id="300" r:id="rId25"/>
    <p:sldId id="304" r:id="rId26"/>
    <p:sldId id="301" r:id="rId27"/>
    <p:sldId id="293" r:id="rId28"/>
    <p:sldId id="287" r:id="rId29"/>
    <p:sldId id="307" r:id="rId30"/>
    <p:sldId id="309" r:id="rId31"/>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5D5D"/>
    <a:srgbClr val="88EE6C"/>
    <a:srgbClr val="F1A215"/>
    <a:srgbClr val="FFFFFF"/>
    <a:srgbClr val="D4E4E8"/>
    <a:srgbClr val="D4EAD2"/>
    <a:srgbClr val="85CBFF"/>
    <a:srgbClr val="BFD7C0"/>
    <a:srgbClr val="5FD7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03" autoAdjust="0"/>
    <p:restoredTop sz="57124" autoAdjust="0"/>
  </p:normalViewPr>
  <p:slideViewPr>
    <p:cSldViewPr snapToGrid="0">
      <p:cViewPr varScale="1">
        <p:scale>
          <a:sx n="65" d="100"/>
          <a:sy n="65" d="100"/>
        </p:scale>
        <p:origin x="2562" y="72"/>
      </p:cViewPr>
      <p:guideLst>
        <p:guide orient="horz" pos="2160"/>
        <p:guide pos="2880"/>
      </p:guideLst>
    </p:cSldViewPr>
  </p:slideViewPr>
  <p:outlineViewPr>
    <p:cViewPr>
      <p:scale>
        <a:sx n="33" d="100"/>
        <a:sy n="33" d="100"/>
      </p:scale>
      <p:origin x="0" y="-4068"/>
    </p:cViewPr>
  </p:outlineViewPr>
  <p:notesTextViewPr>
    <p:cViewPr>
      <p:scale>
        <a:sx n="125" d="100"/>
        <a:sy n="125" d="100"/>
      </p:scale>
      <p:origin x="0" y="0"/>
    </p:cViewPr>
  </p:notesTextViewPr>
  <p:sorterViewPr>
    <p:cViewPr>
      <p:scale>
        <a:sx n="115" d="100"/>
        <a:sy n="115" d="100"/>
      </p:scale>
      <p:origin x="0" y="5856"/>
    </p:cViewPr>
  </p:sorterViewPr>
  <p:notesViewPr>
    <p:cSldViewPr snapToGrid="0">
      <p:cViewPr varScale="1">
        <p:scale>
          <a:sx n="80" d="100"/>
          <a:sy n="80" d="100"/>
        </p:scale>
        <p:origin x="3168"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169921" cy="480060"/>
          </a:xfrm>
          <a:prstGeom prst="rect">
            <a:avLst/>
          </a:prstGeom>
        </p:spPr>
        <p:txBody>
          <a:bodyPr vert="horz" lIns="96599" tIns="48300" rIns="96599" bIns="48300" rtlCol="0"/>
          <a:lstStyle>
            <a:lvl1pPr algn="l">
              <a:defRPr sz="1200"/>
            </a:lvl1pPr>
          </a:lstStyle>
          <a:p>
            <a:endParaRPr lang="en-US" dirty="0"/>
          </a:p>
        </p:txBody>
      </p:sp>
      <p:sp>
        <p:nvSpPr>
          <p:cNvPr id="3" name="Date Placeholder 2"/>
          <p:cNvSpPr>
            <a:spLocks noGrp="1"/>
          </p:cNvSpPr>
          <p:nvPr>
            <p:ph type="dt" idx="1"/>
          </p:nvPr>
        </p:nvSpPr>
        <p:spPr>
          <a:xfrm>
            <a:off x="4143591" y="0"/>
            <a:ext cx="3169921" cy="480060"/>
          </a:xfrm>
          <a:prstGeom prst="rect">
            <a:avLst/>
          </a:prstGeom>
        </p:spPr>
        <p:txBody>
          <a:bodyPr vert="horz" lIns="96599" tIns="48300" rIns="96599" bIns="48300" rtlCol="0"/>
          <a:lstStyle>
            <a:lvl1pPr algn="r">
              <a:defRPr sz="1200"/>
            </a:lvl1pPr>
          </a:lstStyle>
          <a:p>
            <a:fld id="{851751ED-0489-C84F-92D8-40507CDA71AD}" type="datetimeFigureOut">
              <a:rPr lang="en-US" smtClean="0"/>
              <a:pPr/>
              <a:t>7/26/2022</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599" tIns="48300" rIns="96599" bIns="48300" rtlCol="0" anchor="ctr"/>
          <a:lstStyle/>
          <a:p>
            <a:endParaRPr lang="en-US" dirty="0"/>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599" tIns="48300" rIns="96599" bIns="4830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4143591" y="9119474"/>
            <a:ext cx="3169921" cy="480060"/>
          </a:xfrm>
          <a:prstGeom prst="rect">
            <a:avLst/>
          </a:prstGeom>
        </p:spPr>
        <p:txBody>
          <a:bodyPr vert="horz" lIns="96599" tIns="48300" rIns="96599" bIns="48300" rtlCol="0" anchor="b"/>
          <a:lstStyle>
            <a:lvl1pPr algn="r">
              <a:defRPr sz="1200"/>
            </a:lvl1pPr>
          </a:lstStyle>
          <a:p>
            <a:fld id="{C5C1EC77-654E-4849-A7D1-F6B6A802D390}" type="slidenum">
              <a:rPr lang="en-US" smtClean="0"/>
              <a:pPr/>
              <a:t>‹#›</a:t>
            </a:fld>
            <a:endParaRPr lang="en-US" dirty="0"/>
          </a:p>
        </p:txBody>
      </p:sp>
      <p:sp>
        <p:nvSpPr>
          <p:cNvPr id="8" name="Rectangle 9"/>
          <p:cNvSpPr>
            <a:spLocks noChangeArrowheads="1"/>
          </p:cNvSpPr>
          <p:nvPr/>
        </p:nvSpPr>
        <p:spPr bwMode="auto">
          <a:xfrm>
            <a:off x="730244" y="9283703"/>
            <a:ext cx="2514600" cy="199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15" tIns="45308" rIns="90615" bIns="45308">
            <a:spAutoFit/>
          </a:bodyPr>
          <a:lstStyle>
            <a:lvl1pPr defTabSz="898525" eaLnBrk="0" hangingPunct="0">
              <a:defRPr sz="2400" b="1">
                <a:solidFill>
                  <a:srgbClr val="000000"/>
                </a:solidFill>
                <a:latin typeface="Arial" charset="0"/>
                <a:cs typeface="Arial" charset="0"/>
              </a:defRPr>
            </a:lvl1pPr>
            <a:lvl2pPr marL="742950" indent="-285750" defTabSz="898525" eaLnBrk="0" hangingPunct="0">
              <a:defRPr sz="2400" b="1">
                <a:solidFill>
                  <a:srgbClr val="000000"/>
                </a:solidFill>
                <a:latin typeface="Arial" charset="0"/>
                <a:cs typeface="Arial" charset="0"/>
              </a:defRPr>
            </a:lvl2pPr>
            <a:lvl3pPr marL="1143000" indent="-228600" defTabSz="898525" eaLnBrk="0" hangingPunct="0">
              <a:defRPr sz="2400" b="1">
                <a:solidFill>
                  <a:srgbClr val="000000"/>
                </a:solidFill>
                <a:latin typeface="Arial" charset="0"/>
                <a:cs typeface="Arial" charset="0"/>
              </a:defRPr>
            </a:lvl3pPr>
            <a:lvl4pPr marL="1600200" indent="-228600" defTabSz="898525" eaLnBrk="0" hangingPunct="0">
              <a:defRPr sz="2400" b="1">
                <a:solidFill>
                  <a:srgbClr val="000000"/>
                </a:solidFill>
                <a:latin typeface="Arial" charset="0"/>
                <a:cs typeface="Arial" charset="0"/>
              </a:defRPr>
            </a:lvl4pPr>
            <a:lvl5pPr marL="2057400" indent="-228600" defTabSz="898525" eaLnBrk="0" hangingPunct="0">
              <a:defRPr sz="2400" b="1">
                <a:solidFill>
                  <a:srgbClr val="000000"/>
                </a:solidFill>
                <a:latin typeface="Arial" charset="0"/>
                <a:cs typeface="Arial" charset="0"/>
              </a:defRPr>
            </a:lvl5pPr>
            <a:lvl6pPr marL="2514600" indent="-228600" defTabSz="898525" eaLnBrk="0" fontAlgn="base" hangingPunct="0">
              <a:spcBef>
                <a:spcPct val="0"/>
              </a:spcBef>
              <a:spcAft>
                <a:spcPct val="0"/>
              </a:spcAft>
              <a:defRPr sz="2400" b="1">
                <a:solidFill>
                  <a:srgbClr val="000000"/>
                </a:solidFill>
                <a:latin typeface="Arial" charset="0"/>
                <a:cs typeface="Arial" charset="0"/>
              </a:defRPr>
            </a:lvl6pPr>
            <a:lvl7pPr marL="2971800" indent="-228600" defTabSz="898525" eaLnBrk="0" fontAlgn="base" hangingPunct="0">
              <a:spcBef>
                <a:spcPct val="0"/>
              </a:spcBef>
              <a:spcAft>
                <a:spcPct val="0"/>
              </a:spcAft>
              <a:defRPr sz="2400" b="1">
                <a:solidFill>
                  <a:srgbClr val="000000"/>
                </a:solidFill>
                <a:latin typeface="Arial" charset="0"/>
                <a:cs typeface="Arial" charset="0"/>
              </a:defRPr>
            </a:lvl7pPr>
            <a:lvl8pPr marL="3429000" indent="-228600" defTabSz="898525" eaLnBrk="0" fontAlgn="base" hangingPunct="0">
              <a:spcBef>
                <a:spcPct val="0"/>
              </a:spcBef>
              <a:spcAft>
                <a:spcPct val="0"/>
              </a:spcAft>
              <a:defRPr sz="2400" b="1">
                <a:solidFill>
                  <a:srgbClr val="000000"/>
                </a:solidFill>
                <a:latin typeface="Arial" charset="0"/>
                <a:cs typeface="Arial" charset="0"/>
              </a:defRPr>
            </a:lvl8pPr>
            <a:lvl9pPr marL="3886200" indent="-228600" defTabSz="898525" eaLnBrk="0" fontAlgn="base" hangingPunct="0">
              <a:spcBef>
                <a:spcPct val="0"/>
              </a:spcBef>
              <a:spcAft>
                <a:spcPct val="0"/>
              </a:spcAft>
              <a:defRPr sz="2400" b="1">
                <a:solidFill>
                  <a:srgbClr val="000000"/>
                </a:solidFill>
                <a:latin typeface="Arial" charset="0"/>
                <a:cs typeface="Arial" charset="0"/>
              </a:defRPr>
            </a:lvl9pPr>
          </a:lstStyle>
          <a:p>
            <a:pPr eaLnBrk="1" hangingPunct="1">
              <a:buClr>
                <a:srgbClr val="000000"/>
              </a:buClr>
              <a:buSzPct val="25000"/>
              <a:buFont typeface="Arial" pitchFamily="34" charset="0"/>
              <a:buNone/>
              <a:defRPr/>
            </a:pPr>
            <a:r>
              <a:rPr lang="en-US" altLang="en-US" sz="700" b="0" dirty="0"/>
              <a:t>© 2022 Broadridge Financial Solutions, Inc.</a:t>
            </a:r>
          </a:p>
        </p:txBody>
      </p:sp>
    </p:spTree>
    <p:extLst>
      <p:ext uri="{BB962C8B-B14F-4D97-AF65-F5344CB8AC3E}">
        <p14:creationId xmlns:p14="http://schemas.microsoft.com/office/powerpoint/2010/main" val="122659877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28650" y="4560571"/>
            <a:ext cx="6115050" cy="4320540"/>
          </a:xfrm>
        </p:spPr>
        <p:txBody>
          <a:bodyPr>
            <a:normAutofit/>
          </a:bodyPr>
          <a:lstStyle/>
          <a:p>
            <a:r>
              <a:rPr lang="en-US" dirty="0"/>
              <a:t>Good &lt;MORNING, AFTERNOON, EVENING&gt; everyone and welcome. </a:t>
            </a:r>
            <a:br>
              <a:rPr lang="en-US" dirty="0"/>
            </a:br>
            <a:br>
              <a:rPr lang="en-US" dirty="0"/>
            </a:br>
            <a:r>
              <a:rPr lang="en-US" dirty="0"/>
              <a:t>My name is &lt;INSERT NAME&gt; and I represent &lt;INSERT COMPANY NAME&gt;.</a:t>
            </a:r>
          </a:p>
          <a:p>
            <a:endParaRPr lang="en-US" dirty="0"/>
          </a:p>
          <a:p>
            <a:r>
              <a:rPr lang="en-US" dirty="0"/>
              <a:t>In this presentation on College Planning, we'll look at how much college costs today, projected costs for the future, and the building blocks that go into funding a college education. We'll look at different tax-advantaged ways to save for college, and we'll also examine the role of financial aid.</a:t>
            </a:r>
          </a:p>
          <a:p>
            <a:endParaRPr lang="en-US" dirty="0"/>
          </a:p>
          <a:p>
            <a:r>
              <a:rPr lang="en-US" dirty="0"/>
              <a:t>At the end of the presentation, I'd be happy to answer any questions you may have.</a:t>
            </a:r>
          </a:p>
          <a:p>
            <a:endParaRPr lang="en-US" dirty="0"/>
          </a:p>
          <a:p>
            <a:endParaRPr lang="en-US" dirty="0"/>
          </a:p>
          <a:p>
            <a:r>
              <a:rPr lang="en-US" dirty="0"/>
              <a:t>[V22N1]</a:t>
            </a:r>
          </a:p>
          <a:p>
            <a:endParaRPr lang="en-US" dirty="0"/>
          </a:p>
          <a:p>
            <a:endParaRPr lang="en-US" dirty="0"/>
          </a:p>
        </p:txBody>
      </p:sp>
      <p:sp>
        <p:nvSpPr>
          <p:cNvPr id="4" name="Slide Number Placeholder 3"/>
          <p:cNvSpPr>
            <a:spLocks noGrp="1"/>
          </p:cNvSpPr>
          <p:nvPr>
            <p:ph type="sldNum" sz="quarter" idx="10"/>
          </p:nvPr>
        </p:nvSpPr>
        <p:spPr/>
        <p:txBody>
          <a:bodyPr/>
          <a:lstStyle/>
          <a:p>
            <a:fld id="{C5C1EC77-654E-4849-A7D1-F6B6A802D390}" type="slidenum">
              <a:rPr lang="en-US" smtClean="0"/>
              <a:pPr/>
              <a:t>1</a:t>
            </a:fld>
            <a:endParaRPr lang="en-US" dirty="0"/>
          </a:p>
        </p:txBody>
      </p:sp>
    </p:spTree>
    <p:extLst>
      <p:ext uri="{BB962C8B-B14F-4D97-AF65-F5344CB8AC3E}">
        <p14:creationId xmlns:p14="http://schemas.microsoft.com/office/powerpoint/2010/main" val="2503004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AD7FEB-DBD3-47D5-9A9D-75D5B3340949}" type="slidenum">
              <a:rPr lang="en-US"/>
              <a:pPr/>
              <a:t>11</a:t>
            </a:fld>
            <a:endParaRPr lang="en-US" dirty="0"/>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xfrm>
            <a:off x="800100" y="4480893"/>
            <a:ext cx="5781675" cy="4561226"/>
          </a:xfrm>
        </p:spPr>
        <p:txBody>
          <a:bodyPr>
            <a:normAutofit fontScale="92500" lnSpcReduction="20000"/>
          </a:bodyPr>
          <a:lstStyle/>
          <a:p>
            <a:pPr defTabSz="456998">
              <a:lnSpc>
                <a:spcPct val="110000"/>
              </a:lnSpc>
              <a:defRPr/>
            </a:pPr>
            <a:r>
              <a:rPr lang="en-US" sz="1200" dirty="0"/>
              <a:t>There are actually two types of 529 plans ─ college savings plans and prepaid tuition plans. With either type of plan, when you open an account, you control the account as the account owner and your child is the beneficiary. </a:t>
            </a:r>
          </a:p>
          <a:p>
            <a:pPr defTabSz="456998">
              <a:lnSpc>
                <a:spcPct val="110000"/>
              </a:lnSpc>
              <a:defRPr/>
            </a:pPr>
            <a:endParaRPr lang="en-US" sz="1200" dirty="0"/>
          </a:p>
          <a:p>
            <a:pPr>
              <a:lnSpc>
                <a:spcPct val="110000"/>
              </a:lnSpc>
            </a:pPr>
            <a:r>
              <a:rPr lang="en-US" sz="1200" dirty="0"/>
              <a:t>So, what’s the difference?</a:t>
            </a:r>
          </a:p>
          <a:p>
            <a:pPr>
              <a:lnSpc>
                <a:spcPct val="110000"/>
              </a:lnSpc>
            </a:pPr>
            <a:endParaRPr lang="en-US" sz="1200" dirty="0"/>
          </a:p>
          <a:p>
            <a:pPr defTabSz="456998">
              <a:lnSpc>
                <a:spcPct val="110000"/>
              </a:lnSpc>
              <a:defRPr/>
            </a:pPr>
            <a:r>
              <a:rPr lang="en-US" sz="1200" dirty="0"/>
              <a:t>A college savings plan is an individual investment-type account similar to a 401(k) plan. Every college savings plan offers a number of investment portfolios that typically consist of groups of mutual funds and which range from conservative to aggressive in their amount of risk. Your contributions are funneled into whatever investment portfolios you choose when you open your account. Your returns aren’t guaranteed; they will depend on the performance of the investment portfolios you’ve chosen. There is a risk that the investments may lose money or not perform well enough to cover college costs as anticipated. Nearly every state offers a college savings plan ─ some states offer more than one ─ and you can join any state’s plan. At college time, money in the account can be used to pay tuition, fees, room and board, books, and supplies at any accredited college in the United States or abroad, including graduate school.</a:t>
            </a:r>
          </a:p>
          <a:p>
            <a:pPr defTabSz="456998">
              <a:lnSpc>
                <a:spcPct val="110000"/>
              </a:lnSpc>
              <a:defRPr/>
            </a:pPr>
            <a:endParaRPr lang="en-US" sz="1200" dirty="0"/>
          </a:p>
          <a:p>
            <a:pPr defTabSz="456998">
              <a:lnSpc>
                <a:spcPct val="110000"/>
              </a:lnSpc>
              <a:defRPr/>
            </a:pPr>
            <a:r>
              <a:rPr lang="en-US" sz="1200" dirty="0"/>
              <a:t>A 529 prepaid tuition plan is essentially a contract between you and the plan whereby the plan offers to cover a certain amount of in-state public college tuition in the future based on the amount of your contribution today; in effect you are prepaying tuition at your state’s public colleges. Only a handful of states offer prepaid tuition plans, and you are limited to your own state’s plan ─ if your state doesn’t have one, you are out of luck. There is one exception. There is currently one active private prepaid tuition plan that is sponsored by a consortium of private colleges. Residents of any state can join that plan, but your child must attend one of the participating colleges in order to get maximum benefits under the plan. </a:t>
            </a:r>
          </a:p>
          <a:p>
            <a:pPr defTabSz="456998">
              <a:lnSpc>
                <a:spcPct val="110000"/>
              </a:lnSpc>
              <a:defRPr/>
            </a:pPr>
            <a:endParaRPr lang="en-US" sz="1200" dirty="0"/>
          </a:p>
          <a:p>
            <a:pPr defTabSz="456998">
              <a:lnSpc>
                <a:spcPct val="110000"/>
              </a:lnSpc>
              <a:defRPr/>
            </a:pPr>
            <a:r>
              <a:rPr lang="en-US" sz="1200" dirty="0"/>
              <a:t>College savings plans are much more common, and the rest of our discussion will focus on these plans</a:t>
            </a:r>
            <a:r>
              <a:rPr lang="en-US" sz="1200"/>
              <a:t>. Let’s </a:t>
            </a:r>
            <a:r>
              <a:rPr lang="en-US" sz="1200" dirty="0"/>
              <a:t>look at some of the advantages of college savings plans in more detail. </a:t>
            </a:r>
          </a:p>
          <a:p>
            <a:pPr>
              <a:lnSpc>
                <a:spcPct val="110000"/>
              </a:lnSpc>
            </a:pPr>
            <a:endParaRPr lang="en-US" sz="900" dirty="0"/>
          </a:p>
        </p:txBody>
      </p:sp>
    </p:spTree>
    <p:extLst>
      <p:ext uri="{BB962C8B-B14F-4D97-AF65-F5344CB8AC3E}">
        <p14:creationId xmlns:p14="http://schemas.microsoft.com/office/powerpoint/2010/main" val="2974947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DC67B9-0C30-4FBB-892B-7B1294C6812F}" type="slidenum">
              <a:rPr lang="en-US"/>
              <a:pPr/>
              <a:t>12</a:t>
            </a:fld>
            <a:endParaRPr lang="en-US" dirty="0"/>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xfrm>
            <a:off x="742950" y="4480893"/>
            <a:ext cx="5800725" cy="4738297"/>
          </a:xfrm>
        </p:spPr>
        <p:txBody>
          <a:bodyPr>
            <a:normAutofit fontScale="92500" lnSpcReduction="20000"/>
          </a:bodyPr>
          <a:lstStyle/>
          <a:p>
            <a:pPr>
              <a:lnSpc>
                <a:spcPct val="120000"/>
              </a:lnSpc>
            </a:pPr>
            <a:r>
              <a:rPr lang="en-US" sz="1200" dirty="0"/>
              <a:t>Anyone can open a 529 account, regardless of income level. And I should mention here that you don’t need to be a parent to open a 529 account; a grandparent, relative, or friend can open an account and contribute money on behalf of your child. Or these people may contribute to a 529 account that you have opened for your child. Also, your child can have more than one 529 account opened on his or her behalf.</a:t>
            </a:r>
          </a:p>
          <a:p>
            <a:pPr>
              <a:lnSpc>
                <a:spcPct val="120000"/>
              </a:lnSpc>
            </a:pPr>
            <a:endParaRPr lang="en-US" sz="1200" dirty="0"/>
          </a:p>
          <a:p>
            <a:pPr>
              <a:lnSpc>
                <a:spcPct val="120000"/>
              </a:lnSpc>
            </a:pPr>
            <a:r>
              <a:rPr lang="en-US" sz="1200" dirty="0"/>
              <a:t>Second, 529 plans have high lifetime contribution limits, typically $350,000 or</a:t>
            </a:r>
            <a:r>
              <a:rPr lang="en-US" sz="1200" baseline="0" dirty="0"/>
              <a:t> higher; every state sets its own limit.</a:t>
            </a:r>
            <a:r>
              <a:rPr lang="en-US" sz="1200" dirty="0"/>
              <a:t> You can contribute</a:t>
            </a:r>
            <a:r>
              <a:rPr lang="en-US" sz="1200" baseline="0" dirty="0"/>
              <a:t> as little or as often as you wish. You can set up automatic monthly contributions and put your savings effort on autopilot or you can contribute lump sums at random intervals. </a:t>
            </a:r>
            <a:r>
              <a:rPr lang="en-US" sz="1200" dirty="0"/>
              <a:t>And speaking of lump sums, </a:t>
            </a:r>
            <a:r>
              <a:rPr lang="en-US" sz="1200" baseline="0" dirty="0"/>
              <a:t>529 plans also have a unique built-in feature that allows large, lump-sum, tax-free gifts, which I’ll talk more about in a moment. </a:t>
            </a:r>
            <a:endParaRPr lang="en-US" sz="1200" dirty="0"/>
          </a:p>
          <a:p>
            <a:pPr>
              <a:lnSpc>
                <a:spcPct val="120000"/>
              </a:lnSpc>
            </a:pPr>
            <a:endParaRPr lang="en-US" sz="1200" dirty="0"/>
          </a:p>
          <a:p>
            <a:pPr>
              <a:lnSpc>
                <a:spcPct val="120000"/>
              </a:lnSpc>
            </a:pPr>
            <a:r>
              <a:rPr lang="en-US" sz="1200" dirty="0"/>
              <a:t>Third, as account owner, you maintain control of the</a:t>
            </a:r>
            <a:r>
              <a:rPr lang="en-US" sz="1200" baseline="0" dirty="0"/>
              <a:t> funds </a:t>
            </a:r>
            <a:r>
              <a:rPr lang="en-US" sz="1200" dirty="0"/>
              <a:t>in the account,</a:t>
            </a:r>
            <a:r>
              <a:rPr lang="en-US" sz="1200" baseline="0" dirty="0"/>
              <a:t> not your child</a:t>
            </a:r>
            <a:r>
              <a:rPr lang="en-US" sz="1200" dirty="0"/>
              <a:t>. </a:t>
            </a:r>
          </a:p>
          <a:p>
            <a:pPr>
              <a:lnSpc>
                <a:spcPct val="120000"/>
              </a:lnSpc>
            </a:pPr>
            <a:endParaRPr lang="en-US" sz="1200" dirty="0"/>
          </a:p>
          <a:p>
            <a:pPr>
              <a:lnSpc>
                <a:spcPct val="120000"/>
              </a:lnSpc>
            </a:pPr>
            <a:r>
              <a:rPr lang="en-US" sz="1200" dirty="0"/>
              <a:t>Fourth,</a:t>
            </a:r>
            <a:r>
              <a:rPr lang="en-US" sz="1200" baseline="0" dirty="0"/>
              <a:t> as </a:t>
            </a:r>
            <a:r>
              <a:rPr lang="en-US" sz="1200" dirty="0"/>
              <a:t>part of their menu of investment options,</a:t>
            </a:r>
            <a:r>
              <a:rPr lang="en-US" sz="1200" baseline="0" dirty="0"/>
              <a:t> most plans typically offer age-based portfolios, where the underlying investments automatically become more conservative over time as your child gets closer to college age, similar to a target-date retirement fund. This eliminates the hassle of having to do this yourself. </a:t>
            </a:r>
            <a:endParaRPr lang="en-US" sz="1200" dirty="0"/>
          </a:p>
          <a:p>
            <a:pPr>
              <a:lnSpc>
                <a:spcPct val="120000"/>
              </a:lnSpc>
            </a:pPr>
            <a:endParaRPr lang="en-US" sz="1200" dirty="0"/>
          </a:p>
          <a:p>
            <a:pPr>
              <a:lnSpc>
                <a:spcPct val="120000"/>
              </a:lnSpc>
            </a:pPr>
            <a:r>
              <a:rPr lang="en-US" sz="1200" dirty="0"/>
              <a:t>Finally, the best advantage of 529 plans is the tax benefits.</a:t>
            </a:r>
            <a:r>
              <a:rPr lang="en-US" sz="1200" baseline="0" dirty="0"/>
              <a:t> Your contributions accumulate tax deferred, which means you don’t pay income tax on your earnings each year. Then at college time, </a:t>
            </a:r>
            <a:r>
              <a:rPr lang="en-US" sz="1200" dirty="0"/>
              <a:t>any earnings in the account are completely tax-free at the federal level ─</a:t>
            </a:r>
            <a:r>
              <a:rPr lang="en-US" sz="1200" baseline="0" dirty="0"/>
              <a:t> and typically at the state level, too </a:t>
            </a:r>
            <a:r>
              <a:rPr lang="en-US" sz="1200" dirty="0"/>
              <a:t>─ when funds are used to pay the</a:t>
            </a:r>
            <a:r>
              <a:rPr lang="en-US" sz="1200" baseline="0" dirty="0"/>
              <a:t> beneficiary’s </a:t>
            </a:r>
            <a:r>
              <a:rPr lang="en-US" sz="1200" dirty="0"/>
              <a:t>qualified education expenses.</a:t>
            </a:r>
            <a:r>
              <a:rPr lang="en-US" sz="1200" baseline="0" dirty="0"/>
              <a:t> The result is that 100% of your earnings are staying in your account as part of your college fund instead of going in part to Uncle Sam. </a:t>
            </a:r>
          </a:p>
          <a:p>
            <a:pPr>
              <a:lnSpc>
                <a:spcPct val="120000"/>
              </a:lnSpc>
            </a:pPr>
            <a:endParaRPr lang="en-US" sz="1200" dirty="0"/>
          </a:p>
          <a:p>
            <a:pPr>
              <a:lnSpc>
                <a:spcPct val="120000"/>
              </a:lnSpc>
            </a:pPr>
            <a:r>
              <a:rPr lang="en-US" sz="1200" dirty="0"/>
              <a:t>This</a:t>
            </a:r>
            <a:r>
              <a:rPr lang="en-US" sz="1200" baseline="0" dirty="0"/>
              <a:t> combination of advantages has made 529 plans a very favorable way to save for college. </a:t>
            </a:r>
            <a:endParaRPr lang="en-US" sz="1200" dirty="0"/>
          </a:p>
          <a:p>
            <a:pPr>
              <a:lnSpc>
                <a:spcPct val="120000"/>
              </a:lnSpc>
            </a:pPr>
            <a:endParaRPr lang="en-US" sz="1000" dirty="0"/>
          </a:p>
          <a:p>
            <a:pPr>
              <a:lnSpc>
                <a:spcPct val="120000"/>
              </a:lnSpc>
            </a:pPr>
            <a:endParaRPr lang="en-US" sz="1000" dirty="0"/>
          </a:p>
          <a:p>
            <a:pPr>
              <a:lnSpc>
                <a:spcPct val="120000"/>
              </a:lnSpc>
            </a:pPr>
            <a:endParaRPr lang="en-US" dirty="0">
              <a:solidFill>
                <a:srgbClr val="003399"/>
              </a:solidFill>
            </a:endParaRPr>
          </a:p>
        </p:txBody>
      </p:sp>
    </p:spTree>
    <p:extLst>
      <p:ext uri="{BB962C8B-B14F-4D97-AF65-F5344CB8AC3E}">
        <p14:creationId xmlns:p14="http://schemas.microsoft.com/office/powerpoint/2010/main" val="27425724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D65896-1A7B-4137-BC02-B211AD7FF4B9}" type="slidenum">
              <a:rPr lang="en-US"/>
              <a:pPr/>
              <a:t>13</a:t>
            </a:fld>
            <a:endParaRPr lang="en-US" dirty="0"/>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a:xfrm>
            <a:off x="714375" y="4560571"/>
            <a:ext cx="5981700" cy="4320540"/>
          </a:xfrm>
        </p:spPr>
        <p:txBody>
          <a:bodyPr/>
          <a:lstStyle/>
          <a:p>
            <a:r>
              <a:rPr lang="en-US" dirty="0"/>
              <a:t>Before</a:t>
            </a:r>
            <a:r>
              <a:rPr lang="en-US" baseline="0" dirty="0"/>
              <a:t> we look at the potential disadvantages of 529 plans, I just </a:t>
            </a:r>
            <a:r>
              <a:rPr lang="en-US" dirty="0"/>
              <a:t>want</a:t>
            </a:r>
            <a:r>
              <a:rPr lang="en-US" baseline="0" dirty="0"/>
              <a:t> to mention something I brought up earlier ─ the unique feature of 529 plans that allows large, lump-sum, tax-free gifts in the form of accelerated gifting</a:t>
            </a:r>
            <a:r>
              <a:rPr lang="en-US" dirty="0"/>
              <a:t>. This can be a favorable way for grandparents</a:t>
            </a:r>
            <a:r>
              <a:rPr lang="en-US" baseline="0" dirty="0"/>
              <a:t> </a:t>
            </a:r>
            <a:r>
              <a:rPr lang="en-US" dirty="0"/>
              <a:t>to contribute lump</a:t>
            </a:r>
            <a:r>
              <a:rPr lang="en-US" baseline="0" dirty="0"/>
              <a:t> sums </a:t>
            </a:r>
            <a:r>
              <a:rPr lang="en-US" dirty="0"/>
              <a:t>to their grandchildren’s education</a:t>
            </a:r>
            <a:r>
              <a:rPr lang="en-US" baseline="0" dirty="0"/>
              <a:t>, possibly as part of their overall estate planning. </a:t>
            </a:r>
            <a:endParaRPr lang="en-US" dirty="0"/>
          </a:p>
          <a:p>
            <a:endParaRPr lang="en-US" dirty="0"/>
          </a:p>
          <a:p>
            <a:r>
              <a:rPr lang="en-US" dirty="0"/>
              <a:t>How does it work?</a:t>
            </a:r>
          </a:p>
          <a:p>
            <a:endParaRPr lang="en-US" dirty="0"/>
          </a:p>
          <a:p>
            <a:r>
              <a:rPr lang="en-US" dirty="0"/>
              <a:t>Under special rules unique</a:t>
            </a:r>
            <a:r>
              <a:rPr lang="en-US" baseline="0" dirty="0"/>
              <a:t> to </a:t>
            </a:r>
            <a:r>
              <a:rPr lang="en-US" dirty="0"/>
              <a:t>529 plans, grandparents (or anyone) can make a lump-sum</a:t>
            </a:r>
            <a:r>
              <a:rPr lang="en-US" baseline="0" dirty="0"/>
              <a:t> gift to a 529 plan of up to five times the annual gift tax exclusion amount. In 2022, the annual gift tax exclusion is $16,000, so a lump-sum gift can be made up to $80,000 for individuals or $160,000 for married couples. If the gift is treated </a:t>
            </a:r>
            <a:r>
              <a:rPr lang="en-US" dirty="0"/>
              <a:t>as having been made in equal installments over a five-year period on your tax return and no other gifts</a:t>
            </a:r>
            <a:r>
              <a:rPr lang="en-US" baseline="0" dirty="0"/>
              <a:t> are made </a:t>
            </a:r>
            <a:r>
              <a:rPr lang="en-US" dirty="0"/>
              <a:t>to that beneficiary during the five-year period, then no gift tax</a:t>
            </a:r>
            <a:r>
              <a:rPr lang="en-US" baseline="0" dirty="0"/>
              <a:t> is owed. Five years later, another lump-sum gift can be made again in this manner, and so on. </a:t>
            </a:r>
          </a:p>
          <a:p>
            <a:endParaRPr lang="en-US" baseline="0" dirty="0"/>
          </a:p>
          <a:p>
            <a:endParaRPr lang="en-US" sz="900" dirty="0"/>
          </a:p>
          <a:p>
            <a:endParaRPr lang="en-US" sz="900" dirty="0"/>
          </a:p>
          <a:p>
            <a:endParaRPr lang="en-US" dirty="0"/>
          </a:p>
        </p:txBody>
      </p:sp>
    </p:spTree>
    <p:extLst>
      <p:ext uri="{BB962C8B-B14F-4D97-AF65-F5344CB8AC3E}">
        <p14:creationId xmlns:p14="http://schemas.microsoft.com/office/powerpoint/2010/main" val="7208555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DC67B9-0C30-4FBB-892B-7B1294C6812F}" type="slidenum">
              <a:rPr lang="en-US"/>
              <a:pPr/>
              <a:t>14</a:t>
            </a:fld>
            <a:endParaRPr lang="en-US" dirty="0"/>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xfrm>
            <a:off x="742950" y="4480893"/>
            <a:ext cx="5848350" cy="4738297"/>
          </a:xfrm>
        </p:spPr>
        <p:txBody>
          <a:bodyPr>
            <a:normAutofit/>
          </a:bodyPr>
          <a:lstStyle/>
          <a:p>
            <a:r>
              <a:rPr lang="en-US" dirty="0"/>
              <a:t>Now let’s look at some disadvantages of 529 plans. </a:t>
            </a:r>
          </a:p>
          <a:p>
            <a:endParaRPr lang="en-US" dirty="0"/>
          </a:p>
          <a:p>
            <a:r>
              <a:rPr lang="en-US" dirty="0"/>
              <a:t>As I mentioned earlier, returns aren’t guaranteed; in fact, you could lose money. </a:t>
            </a:r>
          </a:p>
          <a:p>
            <a:r>
              <a:rPr lang="en-US" dirty="0"/>
              <a:t>  </a:t>
            </a:r>
          </a:p>
          <a:p>
            <a:r>
              <a:rPr lang="en-US" dirty="0"/>
              <a:t>Second, you give up some investment control when you join a college savings plan because you’re limited to the plan’s pre-established investment portfolios. </a:t>
            </a:r>
          </a:p>
          <a:p>
            <a:endParaRPr lang="en-US" dirty="0"/>
          </a:p>
          <a:p>
            <a:r>
              <a:rPr lang="en-US" dirty="0"/>
              <a:t>If you’re unhappy with the performance of the investment options you’ve chosen, you can change the options on your existing contributions only twice per year. (However, you can generally change the investment options on your future contributions at any time.) </a:t>
            </a:r>
          </a:p>
          <a:p>
            <a:r>
              <a:rPr lang="en-US" dirty="0"/>
              <a:t> </a:t>
            </a:r>
          </a:p>
          <a:p>
            <a:r>
              <a:rPr lang="en-US" dirty="0"/>
              <a:t>And you only get tax-free earnings if you use the funds for college. If you withdraw money for any reason besides the beneficiary’s qualified college expenses, you’ll owe income tax on the earnings part of the withdrawal ─ at your tax rate ─ plus a 10% federal penalty on the earnings. </a:t>
            </a:r>
          </a:p>
          <a:p>
            <a:endParaRPr lang="en-US" dirty="0"/>
          </a:p>
          <a:p>
            <a:r>
              <a:rPr lang="en-US" dirty="0"/>
              <a:t>Finally, there are fees and expenses associated with 529 plans, including investment fees and possibly an annual management fee. </a:t>
            </a:r>
          </a:p>
          <a:p>
            <a:r>
              <a:rPr lang="en-US" dirty="0"/>
              <a:t>  </a:t>
            </a:r>
          </a:p>
          <a:p>
            <a:endParaRPr lang="en-US" dirty="0"/>
          </a:p>
          <a:p>
            <a:endParaRPr lang="en-US" dirty="0"/>
          </a:p>
          <a:p>
            <a:endParaRPr lang="en-US" dirty="0">
              <a:solidFill>
                <a:srgbClr val="003399"/>
              </a:solidFill>
            </a:endParaRPr>
          </a:p>
        </p:txBody>
      </p:sp>
    </p:spTree>
    <p:extLst>
      <p:ext uri="{BB962C8B-B14F-4D97-AF65-F5344CB8AC3E}">
        <p14:creationId xmlns:p14="http://schemas.microsoft.com/office/powerpoint/2010/main" val="39591279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D47705-FC48-4F14-8498-1E355E1B363F}" type="slidenum">
              <a:rPr lang="en-US"/>
              <a:pPr/>
              <a:t>15</a:t>
            </a:fld>
            <a:endParaRPr lang="en-US" dirty="0"/>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xfrm>
            <a:off x="733425" y="4561231"/>
            <a:ext cx="5905500" cy="4689111"/>
          </a:xfrm>
        </p:spPr>
        <p:txBody>
          <a:bodyPr>
            <a:normAutofit fontScale="92500" lnSpcReduction="20000"/>
          </a:bodyPr>
          <a:lstStyle/>
          <a:p>
            <a:pPr defTabSz="456998">
              <a:lnSpc>
                <a:spcPct val="120000"/>
              </a:lnSpc>
              <a:defRPr/>
            </a:pPr>
            <a:r>
              <a:rPr lang="en-US" sz="1200" dirty="0"/>
              <a:t>Now let’s look at another tax-advantaged college savings option: the Coverdell Education Savings Account. This account operates similarly to a 529 plan.  </a:t>
            </a:r>
          </a:p>
          <a:p>
            <a:pPr>
              <a:lnSpc>
                <a:spcPct val="120000"/>
              </a:lnSpc>
            </a:pPr>
            <a:endParaRPr lang="en-US" sz="1200" dirty="0"/>
          </a:p>
          <a:p>
            <a:pPr defTabSz="456998">
              <a:lnSpc>
                <a:spcPct val="120000"/>
              </a:lnSpc>
              <a:defRPr/>
            </a:pPr>
            <a:r>
              <a:rPr lang="en-US" sz="1200" dirty="0"/>
              <a:t>A Coverdell Education Savings Account is a tax-advantaged savings vehicle that lets you contribute up to $2,000 per year for your child’s elementary, secondary, or college expenses. You open a Coverdell ESA at a bank or other financial institution. You are the account owner and your child is the beneficiary. Some institutions may charge a fee for opening and/or maintaining the account.  </a:t>
            </a:r>
          </a:p>
          <a:p>
            <a:pPr>
              <a:lnSpc>
                <a:spcPct val="120000"/>
              </a:lnSpc>
            </a:pPr>
            <a:endParaRPr lang="en-US" sz="1200" dirty="0"/>
          </a:p>
          <a:p>
            <a:pPr>
              <a:lnSpc>
                <a:spcPct val="120000"/>
              </a:lnSpc>
            </a:pPr>
            <a:r>
              <a:rPr lang="en-US" sz="1200" dirty="0"/>
              <a:t>Unlike the case with a 529 plan, you select the investments you hold in the account. You can choose mutual funds, stocks, bonds, ETFs, and so on.  </a:t>
            </a:r>
          </a:p>
          <a:p>
            <a:pPr>
              <a:lnSpc>
                <a:spcPct val="120000"/>
              </a:lnSpc>
            </a:pPr>
            <a:endParaRPr lang="en-US" sz="1200" dirty="0"/>
          </a:p>
          <a:p>
            <a:pPr defTabSz="456998">
              <a:lnSpc>
                <a:spcPct val="110000"/>
              </a:lnSpc>
              <a:defRPr/>
            </a:pPr>
            <a:r>
              <a:rPr lang="en-US" sz="1200" dirty="0"/>
              <a:t>Assets in the account accumulate tax deferred, similar to a 529 plan, and any earnings in your account are completely tax-free at the federal level, and typically at the state level, when funds are withdrawn to pay the beneficiary’s qualified education expenses. And as with a 529 plan, the earnings portion of any withdrawal that isn’t used for the beneficiary’s qualified education expenses is subject to federal income tax and a 10% penalty.   </a:t>
            </a:r>
          </a:p>
          <a:p>
            <a:pPr defTabSz="456998">
              <a:lnSpc>
                <a:spcPct val="120000"/>
              </a:lnSpc>
              <a:defRPr/>
            </a:pPr>
            <a:endParaRPr lang="en-US" sz="1200" dirty="0"/>
          </a:p>
          <a:p>
            <a:pPr defTabSz="456998">
              <a:lnSpc>
                <a:spcPct val="120000"/>
              </a:lnSpc>
              <a:defRPr/>
            </a:pPr>
            <a:r>
              <a:rPr lang="en-US" sz="1200" dirty="0"/>
              <a:t>The biggest drawback of a Coverdell Education Savings Account is that the annual $2,000 contribution limit is quite low, making it hard to amass anything near what might be required for college. However, a Coverdell account might be helpful in combination with other savings strategies.</a:t>
            </a:r>
          </a:p>
          <a:p>
            <a:pPr defTabSz="456998">
              <a:lnSpc>
                <a:spcPct val="120000"/>
              </a:lnSpc>
              <a:defRPr/>
            </a:pPr>
            <a:endParaRPr lang="en-US" sz="1200" dirty="0"/>
          </a:p>
          <a:p>
            <a:pPr>
              <a:lnSpc>
                <a:spcPct val="120000"/>
              </a:lnSpc>
            </a:pPr>
            <a:r>
              <a:rPr lang="en-US" sz="1200" dirty="0"/>
              <a:t>But not everyone can open an account. </a:t>
            </a:r>
          </a:p>
          <a:p>
            <a:pPr>
              <a:lnSpc>
                <a:spcPct val="120000"/>
              </a:lnSpc>
            </a:pPr>
            <a:endParaRPr lang="en-US" sz="1200" dirty="0"/>
          </a:p>
          <a:p>
            <a:pPr>
              <a:lnSpc>
                <a:spcPct val="120000"/>
              </a:lnSpc>
            </a:pPr>
            <a:r>
              <a:rPr lang="en-US" sz="1200" dirty="0"/>
              <a:t>In 2022, to be able to make the full $2,000 contribution, your modified adjusted gross income must be less than $190,000 if you’re married filing jointly and less than $95,000 if you’re filing singly. A partial contribution is allowed if your income is slightly above these levels.</a:t>
            </a:r>
          </a:p>
          <a:p>
            <a:pPr>
              <a:lnSpc>
                <a:spcPct val="120000"/>
              </a:lnSpc>
            </a:pPr>
            <a:endParaRPr lang="en-US" dirty="0"/>
          </a:p>
          <a:p>
            <a:pPr defTabSz="456998">
              <a:defRPr/>
            </a:pPr>
            <a:endParaRPr lang="en-US" sz="900" dirty="0"/>
          </a:p>
          <a:p>
            <a:pPr defTabSz="456998">
              <a:defRPr/>
            </a:pPr>
            <a:endParaRPr lang="en-US" sz="900" dirty="0"/>
          </a:p>
          <a:p>
            <a:endParaRPr lang="en-US" sz="900" dirty="0"/>
          </a:p>
          <a:p>
            <a:endParaRPr lang="en-US" sz="900" dirty="0"/>
          </a:p>
        </p:txBody>
      </p:sp>
    </p:spTree>
    <p:extLst>
      <p:ext uri="{BB962C8B-B14F-4D97-AF65-F5344CB8AC3E}">
        <p14:creationId xmlns:p14="http://schemas.microsoft.com/office/powerpoint/2010/main" val="4427293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75DF67-3502-4542-A306-44C8A850F3A8}" type="slidenum">
              <a:rPr lang="en-US"/>
              <a:pPr/>
              <a:t>16</a:t>
            </a:fld>
            <a:endParaRPr lang="en-US" dirty="0"/>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a:xfrm>
            <a:off x="695325" y="4560570"/>
            <a:ext cx="5888356" cy="4558903"/>
          </a:xfrm>
        </p:spPr>
        <p:txBody>
          <a:bodyPr>
            <a:noAutofit/>
          </a:bodyPr>
          <a:lstStyle/>
          <a:p>
            <a:pPr defTabSz="456998">
              <a:lnSpc>
                <a:spcPct val="120000"/>
              </a:lnSpc>
              <a:defRPr/>
            </a:pPr>
            <a:r>
              <a:rPr lang="en-US" sz="800" dirty="0"/>
              <a:t>Now let’s talk about another college savings option that offers federal tax advantages, but whose main purpose isn’t saving for college ─ Roth IRAs. A Roth IRA is a retirement savings vehicle, but some parents have found that it works pretty well as a college savings tool, too. Why is that?</a:t>
            </a:r>
            <a:r>
              <a:rPr lang="en-US" sz="800" baseline="0" dirty="0"/>
              <a:t> </a:t>
            </a:r>
            <a:r>
              <a:rPr lang="en-US" sz="800" dirty="0"/>
              <a:t>Well, with a Roth IRA, once you turn 59½ you can withdraw funds for any purpose ─ college, retirement, home remodeling, what have you ─ with zero tax implications or penalties. So there’s flexibility there. </a:t>
            </a:r>
          </a:p>
          <a:p>
            <a:pPr defTabSz="456998">
              <a:lnSpc>
                <a:spcPct val="120000"/>
              </a:lnSpc>
              <a:defRPr/>
            </a:pPr>
            <a:endParaRPr lang="en-US" sz="800" dirty="0"/>
          </a:p>
          <a:p>
            <a:pPr defTabSz="456998">
              <a:lnSpc>
                <a:spcPct val="120000"/>
              </a:lnSpc>
              <a:defRPr/>
            </a:pPr>
            <a:r>
              <a:rPr lang="en-US" sz="800" dirty="0"/>
              <a:t>What if you’re younger than 59½? Well, generally there is a 10% early distribution penalty on the earnings portion of any withdrawal made before age 59½; essentially, Uncle Sam is trying to discourage withdrawals before retirement age. But there’s an exception for college. If a withdrawal is used to pay a child’s college expenses, the 10% penalty is waived. However, the earnings portion of the withdrawal will still be subject to income tax.</a:t>
            </a:r>
          </a:p>
          <a:p>
            <a:pPr>
              <a:lnSpc>
                <a:spcPct val="120000"/>
              </a:lnSpc>
            </a:pPr>
            <a:endParaRPr lang="en-US" sz="800" dirty="0"/>
          </a:p>
          <a:p>
            <a:pPr defTabSz="456998">
              <a:lnSpc>
                <a:spcPct val="120000"/>
              </a:lnSpc>
              <a:defRPr/>
            </a:pPr>
            <a:r>
              <a:rPr lang="en-US" sz="800" dirty="0"/>
              <a:t>Another advantage of using Roth IRAs as a college funding tool is that retirement accounts in general aren’t counted as an asset in federal or college financial aid formulas. This means your retirement balances will have zero impact on your child’s potential aid award. (</a:t>
            </a:r>
            <a:r>
              <a:rPr lang="en-US" altLang="en-US" sz="800" dirty="0">
                <a:solidFill>
                  <a:srgbClr val="000000"/>
                </a:solidFill>
              </a:rPr>
              <a:t>However, any </a:t>
            </a:r>
            <a:r>
              <a:rPr lang="en-US" altLang="en-US" sz="800" i="1" dirty="0">
                <a:solidFill>
                  <a:srgbClr val="000000"/>
                </a:solidFill>
              </a:rPr>
              <a:t>withdrawals</a:t>
            </a:r>
            <a:r>
              <a:rPr lang="en-US" altLang="en-US" sz="800" dirty="0">
                <a:solidFill>
                  <a:srgbClr val="000000"/>
                </a:solidFill>
              </a:rPr>
              <a:t> will count toward your income for financial aid purposes. So for that reason, you might consider waiting until after January 1 of your child’s second year of college to withdraw funds from a Roth.) </a:t>
            </a:r>
            <a:endParaRPr lang="en-US" sz="800" dirty="0"/>
          </a:p>
          <a:p>
            <a:pPr>
              <a:lnSpc>
                <a:spcPct val="120000"/>
              </a:lnSpc>
            </a:pPr>
            <a:endParaRPr lang="en-US" sz="800" dirty="0"/>
          </a:p>
          <a:p>
            <a:pPr>
              <a:lnSpc>
                <a:spcPct val="120000"/>
              </a:lnSpc>
            </a:pPr>
            <a:r>
              <a:rPr lang="en-US" sz="800" dirty="0"/>
              <a:t>The maximum amount that can be contributed to a Roth IRA in 2022 is $6,000 ─ or $7,000 if you’re age 50 or older, which is higher than a Coverdell Education Savings Account but much lower than a 529 plan. Keep in mind that this limit is for traditional and Roth IRAs combined.</a:t>
            </a:r>
          </a:p>
          <a:p>
            <a:pPr>
              <a:lnSpc>
                <a:spcPct val="120000"/>
              </a:lnSpc>
            </a:pPr>
            <a:endParaRPr lang="en-US" sz="800" dirty="0"/>
          </a:p>
          <a:p>
            <a:pPr>
              <a:lnSpc>
                <a:spcPct val="120000"/>
              </a:lnSpc>
            </a:pPr>
            <a:r>
              <a:rPr lang="en-US" sz="800" dirty="0"/>
              <a:t>However, not everyone can contribute to a Roth IRA. Your ability to contribute is based on your modified adjusted gross income. In 2022, to make the full contribution, your income must be $129,000 or less as a single filer or $204,000 or less if you file jointly.  A partial contribution is allowed for single filers with incomes between $129,000 and $144,000 and for joint filers with incomes between $204,000 and $214,000.</a:t>
            </a:r>
          </a:p>
          <a:p>
            <a:pPr>
              <a:lnSpc>
                <a:spcPct val="120000"/>
              </a:lnSpc>
            </a:pPr>
            <a:endParaRPr lang="en-US" sz="800" dirty="0"/>
          </a:p>
          <a:p>
            <a:pPr>
              <a:lnSpc>
                <a:spcPct val="120000"/>
              </a:lnSpc>
            </a:pPr>
            <a:r>
              <a:rPr lang="en-US" sz="800" dirty="0"/>
              <a:t>Of course, using Roth funds for college means you’ll have less available for retirement. </a:t>
            </a:r>
          </a:p>
          <a:p>
            <a:pPr>
              <a:lnSpc>
                <a:spcPct val="120000"/>
              </a:lnSpc>
            </a:pPr>
            <a:endParaRPr lang="en-US" sz="800" dirty="0"/>
          </a:p>
          <a:p>
            <a:pPr defTabSz="456998">
              <a:lnSpc>
                <a:spcPct val="120000"/>
              </a:lnSpc>
              <a:defRPr/>
            </a:pPr>
            <a:r>
              <a:rPr lang="en-US" altLang="en-US" sz="800" dirty="0">
                <a:solidFill>
                  <a:srgbClr val="000000"/>
                </a:solidFill>
              </a:rPr>
              <a:t>Finally, your child could also contribute to his or her own Roth IRA using earnings from a part-time job. And if your child doesn’t end up using the funds for college, the money is still available for retirement or other purposes (such as a down payment on a home), as long as Roth IRA distribution rules are followed.  </a:t>
            </a:r>
          </a:p>
          <a:p>
            <a:endParaRPr lang="en-US" sz="800" dirty="0"/>
          </a:p>
          <a:p>
            <a:endParaRPr lang="en-US" sz="800" dirty="0"/>
          </a:p>
        </p:txBody>
      </p:sp>
    </p:spTree>
    <p:extLst>
      <p:ext uri="{BB962C8B-B14F-4D97-AF65-F5344CB8AC3E}">
        <p14:creationId xmlns:p14="http://schemas.microsoft.com/office/powerpoint/2010/main" val="9034239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75DF67-3502-4542-A306-44C8A850F3A8}" type="slidenum">
              <a:rPr lang="en-US"/>
              <a:pPr/>
              <a:t>17</a:t>
            </a:fld>
            <a:endParaRPr lang="en-US" dirty="0"/>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a:xfrm>
            <a:off x="731520" y="4560571"/>
            <a:ext cx="5916929" cy="4320540"/>
          </a:xfrm>
        </p:spPr>
        <p:txBody>
          <a:bodyPr>
            <a:normAutofit/>
          </a:bodyPr>
          <a:lstStyle/>
          <a:p>
            <a:r>
              <a:rPr lang="en-US" sz="1000" dirty="0"/>
              <a:t>Now I want to talk for a minute about mutual funds and stocks. Many parents save for college by investing in mutual funds and stocks, or maybe exchange-traded funds. The main benefits are variety and flexibility ─ there are thousands of funds and stocks to choose from, and the proceeds can be used for any purpose, not just college. This flexibility is pretty great.</a:t>
            </a:r>
          </a:p>
          <a:p>
            <a:endParaRPr lang="en-US" sz="1000" dirty="0"/>
          </a:p>
          <a:p>
            <a:r>
              <a:rPr lang="en-US" sz="1000" dirty="0"/>
              <a:t>In addition, these investments offer the potential for higher rates of return compared to a bank savings account or money market account. Keep in mind, though, that there are no guarantees, and investments that try to achieve higher rates of return also involve a higher degree of risk.</a:t>
            </a:r>
          </a:p>
          <a:p>
            <a:endParaRPr lang="en-US" sz="1000" dirty="0"/>
          </a:p>
          <a:p>
            <a:r>
              <a:rPr lang="en-US" sz="1000" dirty="0"/>
              <a:t>So what’s the drawback of using mutual funds and stocks to save for college? Bottom line, they don’t offer any tax advantages specific to college. Remember the slide we looked at earlier where we compared a taxable investment to a tax-free one?</a:t>
            </a:r>
          </a:p>
          <a:p>
            <a:r>
              <a:rPr lang="en-US" sz="1000" dirty="0"/>
              <a:t>  </a:t>
            </a:r>
          </a:p>
          <a:p>
            <a:r>
              <a:rPr lang="en-US" sz="1000" dirty="0"/>
              <a:t>&lt;CLICK&gt; To recap, a $25,000 investment earning a 6% annual rate of return for 18 years would grow to $53,525 in a taxable mutual fund for someone paying a combined federal and state tax rate of 28% compared to $71,358 in a tax-free 529 plan ─ a difference of over $17,000.</a:t>
            </a:r>
          </a:p>
          <a:p>
            <a:endParaRPr lang="en-US" sz="1000" dirty="0"/>
          </a:p>
          <a:p>
            <a:r>
              <a:rPr lang="en-US" sz="1000" dirty="0"/>
              <a:t>So even though mutual funds and stocks offer flexibility because they can be used for any purpose, the fact that they offer no tax advantages specific to education generally makes them less attractive as the main component of your long-term college savings strategy. Instead, it’s usually better to hold these investments within a tax-advantaged account.</a:t>
            </a:r>
          </a:p>
          <a:p>
            <a:endParaRPr lang="en-US" sz="1000" dirty="0"/>
          </a:p>
          <a:p>
            <a:r>
              <a:rPr lang="en-US" sz="1000" dirty="0"/>
              <a:t>But remember, all investing involves risk, including the possible loss of principal, and there is no guarantee that any investment strategy will be successful.</a:t>
            </a:r>
          </a:p>
          <a:p>
            <a:endParaRPr lang="en-US" sz="1000" dirty="0"/>
          </a:p>
          <a:p>
            <a:r>
              <a:rPr lang="en-US" sz="1000" dirty="0"/>
              <a:t>Now let’s recap all the options we’ve discussed.</a:t>
            </a:r>
          </a:p>
          <a:p>
            <a:endParaRPr lang="en-US" sz="1000" dirty="0"/>
          </a:p>
          <a:p>
            <a:endParaRPr lang="en-US" dirty="0"/>
          </a:p>
        </p:txBody>
      </p:sp>
    </p:spTree>
    <p:extLst>
      <p:ext uri="{BB962C8B-B14F-4D97-AF65-F5344CB8AC3E}">
        <p14:creationId xmlns:p14="http://schemas.microsoft.com/office/powerpoint/2010/main" val="20642924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39EAA7-7F19-4BE7-8AE2-03C5FE5A5434}" type="slidenum">
              <a:rPr lang="en-US"/>
              <a:pPr/>
              <a:t>18</a:t>
            </a:fld>
            <a:endParaRPr lang="en-US" dirty="0"/>
          </a:p>
        </p:txBody>
      </p:sp>
      <p:sp>
        <p:nvSpPr>
          <p:cNvPr id="159746" name="Rectangle 2"/>
          <p:cNvSpPr>
            <a:spLocks noGrp="1" noRot="1" noChangeAspect="1" noChangeArrowheads="1" noTextEdit="1"/>
          </p:cNvSpPr>
          <p:nvPr>
            <p:ph type="sldImg"/>
          </p:nvPr>
        </p:nvSpPr>
        <p:spPr bwMode="auto">
          <a:xfrm>
            <a:off x="1255713" y="719138"/>
            <a:ext cx="4803775" cy="3602037"/>
          </a:xfrm>
          <a:prstGeom prst="rect">
            <a:avLst/>
          </a:prstGeom>
          <a:solidFill>
            <a:srgbClr val="FFFFFF"/>
          </a:solidFill>
          <a:ln>
            <a:solidFill>
              <a:srgbClr val="000000"/>
            </a:solidFill>
            <a:miter lim="800000"/>
            <a:headEnd/>
            <a:tailEnd/>
          </a:ln>
        </p:spPr>
      </p:sp>
      <p:sp>
        <p:nvSpPr>
          <p:cNvPr id="159747" name="Rectangle 3"/>
          <p:cNvSpPr>
            <a:spLocks noGrp="1" noChangeArrowheads="1"/>
          </p:cNvSpPr>
          <p:nvPr>
            <p:ph type="body" idx="1"/>
          </p:nvPr>
        </p:nvSpPr>
        <p:spPr bwMode="auto">
          <a:xfrm>
            <a:off x="742950" y="4589320"/>
            <a:ext cx="6315075" cy="4678506"/>
          </a:xfrm>
          <a:prstGeom prst="rect">
            <a:avLst/>
          </a:prstGeom>
          <a:noFill/>
          <a:ln>
            <a:miter lim="800000"/>
            <a:headEnd/>
            <a:tailEnd/>
          </a:ln>
        </p:spPr>
        <p:txBody>
          <a:bodyPr lIns="96551" tIns="48276" rIns="96551" bIns="48276">
            <a:normAutofit fontScale="77500" lnSpcReduction="20000"/>
          </a:bodyPr>
          <a:lstStyle/>
          <a:p>
            <a:pPr>
              <a:lnSpc>
                <a:spcPct val="120000"/>
              </a:lnSpc>
            </a:pPr>
            <a:r>
              <a:rPr lang="en-US" sz="1200" dirty="0"/>
              <a:t>This table summarizes how the various college savings options stack up against each other on a variety of features. </a:t>
            </a:r>
          </a:p>
          <a:p>
            <a:pPr>
              <a:lnSpc>
                <a:spcPct val="120000"/>
              </a:lnSpc>
            </a:pPr>
            <a:endParaRPr lang="en-US" sz="1200" dirty="0"/>
          </a:p>
          <a:p>
            <a:pPr>
              <a:lnSpc>
                <a:spcPct val="120000"/>
              </a:lnSpc>
            </a:pPr>
            <a:r>
              <a:rPr lang="en-US" sz="1200" dirty="0"/>
              <a:t>As you can see from the first row, 529 plans, along with mutual funds and stocks, are open to anyone, whereas Coverdell Education Savings Accounts and Roth IRAs have income restrictions on who can participate.</a:t>
            </a:r>
          </a:p>
          <a:p>
            <a:pPr>
              <a:lnSpc>
                <a:spcPct val="120000"/>
              </a:lnSpc>
            </a:pPr>
            <a:endParaRPr lang="en-US" sz="1200" dirty="0"/>
          </a:p>
          <a:p>
            <a:pPr defTabSz="456998">
              <a:lnSpc>
                <a:spcPct val="120000"/>
              </a:lnSpc>
              <a:defRPr/>
            </a:pPr>
            <a:r>
              <a:rPr lang="en-US" sz="1200" dirty="0"/>
              <a:t>Regarding contributions limits, 529 plans have very high lifetime contribution limits ─ typically $350,000 and up ─ while mutual funds and stocks have no contribution limit. By contrast, Coverdell ESAs have a very low $2,000 annual contribution limit, while Roth IRAs have a moderate annual contribution limit of $6,000, or $7,000 if you are age 50 or older. </a:t>
            </a:r>
          </a:p>
          <a:p>
            <a:pPr>
              <a:lnSpc>
                <a:spcPct val="120000"/>
              </a:lnSpc>
            </a:pPr>
            <a:endParaRPr lang="en-US" sz="1200" dirty="0"/>
          </a:p>
          <a:p>
            <a:pPr>
              <a:lnSpc>
                <a:spcPct val="120000"/>
              </a:lnSpc>
            </a:pPr>
            <a:r>
              <a:rPr lang="en-US" sz="1200" dirty="0"/>
              <a:t>Moving on, which options offer you full investment control? All of them except 529 plans. Remember, with a college savings plan, you have to choose from among the plan’s pre-established investment portfolios. And if you’re unhappy with the market performance of the investment portfolios you’ve chosen, you can change the investment options on your existing balance only twice per year. </a:t>
            </a:r>
          </a:p>
          <a:p>
            <a:pPr>
              <a:lnSpc>
                <a:spcPct val="120000"/>
              </a:lnSpc>
            </a:pPr>
            <a:endParaRPr lang="en-US" sz="1200" dirty="0"/>
          </a:p>
          <a:p>
            <a:pPr>
              <a:lnSpc>
                <a:spcPct val="120000"/>
              </a:lnSpc>
            </a:pPr>
            <a:r>
              <a:rPr lang="en-US" sz="1200" dirty="0"/>
              <a:t>Now let's look at tax-free earnings, which is one of the most important features. 529 plans and Coverdell ESAs offer 100% tax-free earnings if funds are used for the beneficiary’s qualified education expenses. With Roth IRAs, it’s a bit trickier. Your contributions</a:t>
            </a:r>
            <a:r>
              <a:rPr lang="en-US" sz="1200" i="1" dirty="0"/>
              <a:t> </a:t>
            </a:r>
            <a:r>
              <a:rPr lang="en-US" sz="1200" dirty="0"/>
              <a:t>can always be withdrawn tax-free at any age and for any purpose, because they are made with after-tax dollars. But your </a:t>
            </a:r>
            <a:r>
              <a:rPr lang="en-US" sz="1200" i="1" dirty="0"/>
              <a:t>earnings</a:t>
            </a:r>
            <a:r>
              <a:rPr lang="en-US" sz="1200" dirty="0"/>
              <a:t>, as opposed to your </a:t>
            </a:r>
            <a:r>
              <a:rPr lang="en-US" sz="1200" i="1" dirty="0"/>
              <a:t>contributions</a:t>
            </a:r>
            <a:r>
              <a:rPr lang="en-US" sz="1200" dirty="0"/>
              <a:t>, are a different story. If you are 59½ or older, the earnings portion of any withdrawal is tax-free. But if you are younger than 59½, the earnings portion of any withdrawal is subject to income tax, even if you use the money for college (the 10% early distribution penalty would be waived, though, if you use the money for college). By contrast, with mutual funds and stocks, you are taxed on the earnings every year.</a:t>
            </a:r>
          </a:p>
          <a:p>
            <a:pPr>
              <a:lnSpc>
                <a:spcPct val="120000"/>
              </a:lnSpc>
            </a:pPr>
            <a:endParaRPr lang="en-US" sz="1200" dirty="0"/>
          </a:p>
          <a:p>
            <a:pPr>
              <a:lnSpc>
                <a:spcPct val="120000"/>
              </a:lnSpc>
            </a:pPr>
            <a:r>
              <a:rPr lang="en-US" sz="1200" dirty="0"/>
              <a:t>Next up is flexibility. Which options allow you to use the money you’ve saved for non-educational expenses pretty easily? Well, Roth IRAs are primarily a retirement savings tool, so we know the money can be used for purposes besides college. And, of course, mutual funds and stocks can be used for anything, too. By contrast, both 529 plans and Coverdell ESAs impose income tax and a 10% federal penalty on the earnings portion of any withdrawal that is not used to pay qualified education expenses. </a:t>
            </a:r>
          </a:p>
          <a:p>
            <a:pPr>
              <a:lnSpc>
                <a:spcPct val="120000"/>
              </a:lnSpc>
            </a:pPr>
            <a:endParaRPr lang="en-US" sz="1200" dirty="0"/>
          </a:p>
          <a:p>
            <a:pPr marL="0" marR="0" lvl="0" indent="0" algn="l" defTabSz="457200" rtl="0" eaLnBrk="1" fontAlgn="auto" latinLnBrk="0" hangingPunct="1">
              <a:lnSpc>
                <a:spcPct val="120000"/>
              </a:lnSpc>
              <a:spcBef>
                <a:spcPts val="0"/>
              </a:spcBef>
              <a:spcAft>
                <a:spcPts val="0"/>
              </a:spcAft>
              <a:buClrTx/>
              <a:buSzTx/>
              <a:buFontTx/>
              <a:buNone/>
              <a:tabLst/>
              <a:defRPr/>
            </a:pPr>
            <a:r>
              <a:rPr lang="en-US" sz="1200" dirty="0"/>
              <a:t>Finally, which investments aren’t counted for purposes of financial aid? Only Roth IRAs aren’t counted in either the federal or college financial aid formulas. 529 plans, Coverdell ESAs, mutual funds, and stocks are all counted as assets, provided they are owned by the parent. </a:t>
            </a:r>
            <a:br>
              <a:rPr lang="en-US" sz="1200" dirty="0"/>
            </a:br>
            <a:endParaRPr lang="en-US" sz="1200" dirty="0"/>
          </a:p>
          <a:p>
            <a:pPr>
              <a:lnSpc>
                <a:spcPct val="120000"/>
              </a:lnSpc>
            </a:pPr>
            <a:r>
              <a:rPr lang="en-US" sz="1200" dirty="0"/>
              <a:t>Now that we’ve gone through these options in more detail, it might be helpful to look at them in the context of a hypothetical couple who wants to start a college fund. </a:t>
            </a:r>
          </a:p>
          <a:p>
            <a:endParaRPr lang="en-US" sz="1200" dirty="0"/>
          </a:p>
          <a:p>
            <a:endParaRPr lang="en-US" sz="1200" dirty="0"/>
          </a:p>
          <a:p>
            <a:endParaRPr lang="en-US" sz="900" dirty="0"/>
          </a:p>
        </p:txBody>
      </p:sp>
    </p:spTree>
    <p:extLst>
      <p:ext uri="{BB962C8B-B14F-4D97-AF65-F5344CB8AC3E}">
        <p14:creationId xmlns:p14="http://schemas.microsoft.com/office/powerpoint/2010/main" val="10331671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E48A67D-446B-456A-8500-7F9DAAA67B95}" type="slidenum">
              <a:rPr lang="en-US"/>
              <a:pPr/>
              <a:t>19</a:t>
            </a:fld>
            <a:endParaRPr lang="en-US" dirty="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xfrm>
            <a:off x="771525" y="4508762"/>
            <a:ext cx="5848350" cy="4675994"/>
          </a:xfrm>
        </p:spPr>
        <p:txBody>
          <a:bodyPr/>
          <a:lstStyle/>
          <a:p>
            <a:pPr defTabSz="456998">
              <a:defRPr/>
            </a:pPr>
            <a:r>
              <a:rPr lang="en-US" dirty="0"/>
              <a:t>Heather and Joe are</a:t>
            </a:r>
            <a:r>
              <a:rPr lang="en-US" baseline="0" dirty="0"/>
              <a:t> both </a:t>
            </a:r>
            <a:r>
              <a:rPr lang="en-US" dirty="0"/>
              <a:t>43 years old and have two children, ages 7</a:t>
            </a:r>
            <a:r>
              <a:rPr lang="en-US" baseline="0" dirty="0"/>
              <a:t> </a:t>
            </a:r>
            <a:r>
              <a:rPr lang="en-US" dirty="0"/>
              <a:t>and 4. Their combined income is $155,000. They have just received a $26,000 inheritance, which they plan to earmark for college. Plus, they would like to start making regular, monthly contributions to a college fund.  </a:t>
            </a:r>
          </a:p>
          <a:p>
            <a:endParaRPr lang="en-US" dirty="0"/>
          </a:p>
          <a:p>
            <a:r>
              <a:rPr lang="en-US" dirty="0"/>
              <a:t>What college savings options should Heather and Joe consider?</a:t>
            </a:r>
          </a:p>
          <a:p>
            <a:endParaRPr lang="en-US" dirty="0"/>
          </a:p>
        </p:txBody>
      </p:sp>
      <p:sp>
        <p:nvSpPr>
          <p:cNvPr id="55300" name="Rectangle 4"/>
          <p:cNvSpPr>
            <a:spLocks noChangeArrowheads="1"/>
          </p:cNvSpPr>
          <p:nvPr/>
        </p:nvSpPr>
        <p:spPr bwMode="auto">
          <a:xfrm>
            <a:off x="5300876" y="5287551"/>
            <a:ext cx="256571" cy="386543"/>
          </a:xfrm>
          <a:prstGeom prst="rect">
            <a:avLst/>
          </a:prstGeom>
          <a:noFill/>
          <a:ln w="9525">
            <a:noFill/>
            <a:miter lim="800000"/>
            <a:headEnd/>
            <a:tailEnd/>
          </a:ln>
          <a:effectLst/>
        </p:spPr>
        <p:txBody>
          <a:bodyPr wrap="none" lIns="95342" tIns="47674" rIns="95342" bIns="47674">
            <a:spAutoFit/>
          </a:bodyPr>
          <a:lstStyle/>
          <a:p>
            <a:pPr defTabSz="954333">
              <a:spcBef>
                <a:spcPct val="0"/>
              </a:spcBef>
            </a:pPr>
            <a:r>
              <a:rPr lang="en-US" dirty="0"/>
              <a:t>.</a:t>
            </a:r>
          </a:p>
        </p:txBody>
      </p:sp>
    </p:spTree>
    <p:extLst>
      <p:ext uri="{BB962C8B-B14F-4D97-AF65-F5344CB8AC3E}">
        <p14:creationId xmlns:p14="http://schemas.microsoft.com/office/powerpoint/2010/main" val="21270027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E15F96-5F6A-4E20-A80F-B40EB7B798E2}" type="slidenum">
              <a:rPr lang="en-US"/>
              <a:pPr/>
              <a:t>20</a:t>
            </a:fld>
            <a:endParaRPr lang="en-US" dirty="0"/>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xfrm>
            <a:off x="733426" y="4561227"/>
            <a:ext cx="5881130" cy="4571062"/>
          </a:xfrm>
        </p:spPr>
        <p:txBody>
          <a:bodyPr>
            <a:noAutofit/>
          </a:bodyPr>
          <a:lstStyle/>
          <a:p>
            <a:r>
              <a:rPr lang="en-US" sz="800" dirty="0"/>
              <a:t>Looking at tax-advantaged options, one thing Heather and Joe could do is contribute to a 529 plan. Let’s assume they don’t want to limit their children’s choice of colleges, so they’re interested in a 529 college savings plan  and not a prepaid tuition plan. In this case, they could open two college savings plan accounts, one for each child. They could allocate some of their $26,000 windfall to each account, and they could also set up automatic monthly contributions to each account that would come directly from their bank account. The investment portfolios they choose for each account will depend on their time horizon and risk tolerance. Heather and Joe will need to periodically monitor the investment performance of the portfolios they’ve chosen and make changes if necessary. If they don’t want the hassle of periodically changing their investment options as their children get closer to college, they might consider an age-based portfolio for each account, which will take care of this reallocation for them.  </a:t>
            </a:r>
          </a:p>
          <a:p>
            <a:endParaRPr lang="en-US" sz="800" dirty="0"/>
          </a:p>
          <a:p>
            <a:r>
              <a:rPr lang="en-US" sz="800" dirty="0"/>
              <a:t>Heather and Joe might also consider funding one or more Coverdell accounts. Their combined income of $155,000 is well below the $190,000 limit for a married couple to make the full $2,000 annual contribution. Let’s assume Heather and Joe are interested in buying some stocks that they’ve recently researched. Well, a Coverdell account might be a good umbrella under which to purchase and hold them. Heather and Joe could open two Coverdell accounts, one for each child, as an additional, complementary strategy to their 529 college savings plan accounts. And instead of making automatic monthly contributions to the Coverdell accounts, Heather and Joe could contribute any unexpected money they happen to receive, such as a bonus, tax refund, or gifts from the children’s grandparents or other relatives.  </a:t>
            </a:r>
          </a:p>
          <a:p>
            <a:endParaRPr lang="en-US" sz="800" dirty="0"/>
          </a:p>
          <a:p>
            <a:pPr defTabSz="456998">
              <a:defRPr/>
            </a:pPr>
            <a:r>
              <a:rPr lang="en-US" sz="800" dirty="0"/>
              <a:t>In addition, Heather and Joe might each decide to open a Roth IRA, or add funds to an existing Roth IRA, which can do double duty as both a college and retirement account. They’re in their 40s, so hopefully they have already started saving for retirement. Heather and Joe’s income is below the 2022 threshold of $204,000 for joint filers, so each can contribute the full $6,000 to their individual Roth account. They might even jumpstart the account(s) by using a portion of their $26,000 inheritance. Heather and Joe will both be 54 years old when their oldest starts college. If they take money out of their Roth IRA to pay college expenses that year, the earnings portion of the withdrawal will be subject to income tax because they’ll be younger than 59½, but the 10% early distribution penalty will be waived because they’re using the money for college. Five years later, when their youngest child is a college sophomore, they’ll be 59½, so they could potentially wait to use their Roth funds at this time to avoid taxes on their earnings. And if it turns out that Heather and Joe don’t end up needing the funds for college, well then the Roth IRA can be part of their overall retirement nest egg. </a:t>
            </a:r>
          </a:p>
          <a:p>
            <a:pPr defTabSz="456998">
              <a:defRPr/>
            </a:pPr>
            <a:endParaRPr lang="en-US" sz="800" dirty="0"/>
          </a:p>
          <a:p>
            <a:pPr defTabSz="456998">
              <a:defRPr/>
            </a:pPr>
            <a:r>
              <a:rPr lang="en-US" sz="800" dirty="0"/>
              <a:t>As for mutual funds and stocks, Heather and Joe could certainly invest in those, too. But because these investments don’t offer tax advantages like the other options, Heather and Joe would be better off holding any mutual funds and stocks in a Coverdell or Roth account rather than in a regular brokerage account.</a:t>
            </a:r>
          </a:p>
          <a:p>
            <a:pPr defTabSz="456998">
              <a:defRPr/>
            </a:pPr>
            <a:endParaRPr lang="en-US" sz="800" dirty="0"/>
          </a:p>
          <a:p>
            <a:pPr defTabSz="456998">
              <a:defRPr/>
            </a:pPr>
            <a:r>
              <a:rPr lang="en-US" sz="800" dirty="0"/>
              <a:t>No matter which option or options you choose, the important thing is to start saving as early as you can, with whatever amount you can afford, and add to it when you can. The sooner you start saving, the more time your money will have to potentially grow and the less you or your child may need to borrow down the road. And speaking of down the road, let’s look ahead for a minute to the college years.</a:t>
            </a:r>
          </a:p>
          <a:p>
            <a:pPr>
              <a:lnSpc>
                <a:spcPct val="80000"/>
              </a:lnSpc>
            </a:pPr>
            <a:endParaRPr lang="en-US" sz="700" dirty="0"/>
          </a:p>
          <a:p>
            <a:pPr>
              <a:lnSpc>
                <a:spcPct val="80000"/>
              </a:lnSpc>
            </a:pPr>
            <a:endParaRPr lang="en-US" sz="700" dirty="0"/>
          </a:p>
        </p:txBody>
      </p:sp>
    </p:spTree>
    <p:extLst>
      <p:ext uri="{BB962C8B-B14F-4D97-AF65-F5344CB8AC3E}">
        <p14:creationId xmlns:p14="http://schemas.microsoft.com/office/powerpoint/2010/main" val="535584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50D335-873B-4C01-BD4D-CF245478A4E5}" type="slidenum">
              <a:rPr lang="en-US"/>
              <a:pPr/>
              <a:t>3</a:t>
            </a:fld>
            <a:endParaRPr lang="en-US" dirty="0"/>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xfrm>
            <a:off x="676275" y="4560571"/>
            <a:ext cx="6000750" cy="4320540"/>
          </a:xfrm>
        </p:spPr>
        <p:txBody>
          <a:bodyPr/>
          <a:lstStyle/>
          <a:p>
            <a:r>
              <a:rPr lang="en-US" dirty="0"/>
              <a:t>We all know the benefits of a college education ─ the ability to compete in today’s competitive job market, increased earning power, and expanded horizons. But if you’re like most parents, there are a lot of demands competing for your hard-earned dollars: </a:t>
            </a:r>
          </a:p>
          <a:p>
            <a:endParaRPr lang="en-US" dirty="0"/>
          </a:p>
          <a:p>
            <a:r>
              <a:rPr lang="en-US" dirty="0"/>
              <a:t>&lt;CLICK&gt; the costs associated with a new baby or growing children, </a:t>
            </a:r>
          </a:p>
          <a:p>
            <a:r>
              <a:rPr lang="en-US" dirty="0"/>
              <a:t>&lt;CLICK&gt; monthly mortgage or rent payments,  </a:t>
            </a:r>
          </a:p>
          <a:p>
            <a:r>
              <a:rPr lang="en-US" dirty="0"/>
              <a:t>&lt;CLICK&gt; monthly car payments, </a:t>
            </a:r>
          </a:p>
          <a:p>
            <a:r>
              <a:rPr lang="en-US" dirty="0"/>
              <a:t>&lt;CLICK&gt; contributions to your retirement plans, </a:t>
            </a:r>
          </a:p>
          <a:p>
            <a:r>
              <a:rPr lang="en-US" dirty="0"/>
              <a:t>&lt;CLICK&gt; your own student loans, and</a:t>
            </a:r>
          </a:p>
          <a:p>
            <a:r>
              <a:rPr lang="en-US" dirty="0"/>
              <a:t>&lt;CLICK&gt; maybe even a vacation now and then.  </a:t>
            </a:r>
          </a:p>
          <a:p>
            <a:endParaRPr lang="en-US" dirty="0"/>
          </a:p>
          <a:p>
            <a:r>
              <a:rPr lang="en-US" dirty="0"/>
              <a:t>Add in the costs of bills and unforeseen emergencies, and it’s hard to imagine how you might fit in saving for college, too. And yet, it’s imperative that you start your child’s college fund as soon as you can.  </a:t>
            </a:r>
          </a:p>
        </p:txBody>
      </p:sp>
    </p:spTree>
    <p:extLst>
      <p:ext uri="{BB962C8B-B14F-4D97-AF65-F5344CB8AC3E}">
        <p14:creationId xmlns:p14="http://schemas.microsoft.com/office/powerpoint/2010/main" val="7956637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14F09D-3068-410C-9E06-BEEA9FD1A138}" type="slidenum">
              <a:rPr lang="en-US"/>
              <a:pPr/>
              <a:t>21</a:t>
            </a:fld>
            <a:endParaRPr lang="en-US" dirty="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xfrm>
            <a:off x="828675" y="4561227"/>
            <a:ext cx="5829300" cy="4558247"/>
          </a:xfrm>
        </p:spPr>
        <p:txBody>
          <a:bodyPr/>
          <a:lstStyle/>
          <a:p>
            <a:r>
              <a:rPr lang="en-US" dirty="0"/>
              <a:t>Remember this slide? It’s the building blocks of how you’re going to pay for college. The most</a:t>
            </a:r>
            <a:r>
              <a:rPr lang="en-US" baseline="0" dirty="0"/>
              <a:t> important part is your savings, which we’ve just talked about at length. But that’s only one piece of the puzzle. </a:t>
            </a:r>
          </a:p>
          <a:p>
            <a:endParaRPr lang="en-US" baseline="0" dirty="0"/>
          </a:p>
          <a:p>
            <a:r>
              <a:rPr lang="en-US" baseline="0" dirty="0"/>
              <a:t>Come college time, i</a:t>
            </a:r>
            <a:r>
              <a:rPr lang="en-US" dirty="0"/>
              <a:t>n addition to your savings, some of your child’s costs may be covered by the items listed here: financial aid; income ─ from</a:t>
            </a:r>
            <a:r>
              <a:rPr lang="en-US" baseline="0" dirty="0"/>
              <a:t> both you and your child </a:t>
            </a:r>
            <a:r>
              <a:rPr lang="en-US" dirty="0"/>
              <a:t>─</a:t>
            </a:r>
            <a:r>
              <a:rPr lang="en-US" baseline="0" dirty="0"/>
              <a:t> </a:t>
            </a:r>
            <a:r>
              <a:rPr lang="en-US" dirty="0"/>
              <a:t>during the college</a:t>
            </a:r>
            <a:r>
              <a:rPr lang="en-US" baseline="0" dirty="0"/>
              <a:t> years; other borrowing options, such as a home equity loan; creative cost-cutting measures, such as encouraging your child to graduate in three years instead of four or to become an RA to save on room and board costs; and finally, if you’re lucky, maybe gifts from grandparents or other relatives.</a:t>
            </a:r>
          </a:p>
          <a:p>
            <a:endParaRPr lang="en-US" baseline="0" dirty="0"/>
          </a:p>
          <a:p>
            <a:r>
              <a:rPr lang="en-US" baseline="0" dirty="0"/>
              <a:t>Even though these potential resources are off in the future, knowing they’re out there might help you feel better as you start building your college fund now. </a:t>
            </a:r>
          </a:p>
          <a:p>
            <a:endParaRPr lang="en-US" baseline="0" dirty="0"/>
          </a:p>
          <a:p>
            <a:pPr defTabSz="456998">
              <a:defRPr/>
            </a:pPr>
            <a:r>
              <a:rPr lang="en-US" baseline="0" dirty="0"/>
              <a:t>I’d like to talk for a bit about one of these resources: financial aid. </a:t>
            </a:r>
            <a:r>
              <a:rPr lang="en-US" dirty="0"/>
              <a:t>Some parents assume that financial aid will cover a good portion of their child’s college costs. But that may or may not be true. </a:t>
            </a:r>
            <a:endParaRPr lang="en-US" baseline="0" dirty="0"/>
          </a:p>
        </p:txBody>
      </p:sp>
    </p:spTree>
    <p:extLst>
      <p:ext uri="{BB962C8B-B14F-4D97-AF65-F5344CB8AC3E}">
        <p14:creationId xmlns:p14="http://schemas.microsoft.com/office/powerpoint/2010/main" val="22112775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BCDCBA-187F-4FBB-9EA0-0F26D04DFE4C}" type="slidenum">
              <a:rPr lang="en-US"/>
              <a:pPr/>
              <a:t>22</a:t>
            </a:fld>
            <a:endParaRPr lang="en-US" dirty="0"/>
          </a:p>
        </p:txBody>
      </p:sp>
      <p:sp>
        <p:nvSpPr>
          <p:cNvPr id="149506" name="Rectangle 2"/>
          <p:cNvSpPr>
            <a:spLocks noGrp="1" noRot="1" noChangeAspect="1" noChangeArrowheads="1" noTextEdit="1"/>
          </p:cNvSpPr>
          <p:nvPr>
            <p:ph type="sldImg"/>
          </p:nvPr>
        </p:nvSpPr>
        <p:spPr bwMode="auto">
          <a:xfrm>
            <a:off x="1255713" y="720725"/>
            <a:ext cx="4803775" cy="3602038"/>
          </a:xfrm>
          <a:prstGeom prst="rect">
            <a:avLst/>
          </a:prstGeom>
          <a:solidFill>
            <a:srgbClr val="FFFFFF"/>
          </a:solidFill>
          <a:ln>
            <a:solidFill>
              <a:srgbClr val="000000"/>
            </a:solidFill>
            <a:miter lim="800000"/>
            <a:headEnd/>
            <a:tailEnd/>
          </a:ln>
        </p:spPr>
      </p:sp>
      <p:sp>
        <p:nvSpPr>
          <p:cNvPr id="149507" name="Rectangle 3"/>
          <p:cNvSpPr>
            <a:spLocks noGrp="1" noChangeArrowheads="1"/>
          </p:cNvSpPr>
          <p:nvPr>
            <p:ph type="body" idx="1"/>
          </p:nvPr>
        </p:nvSpPr>
        <p:spPr bwMode="auto">
          <a:xfrm>
            <a:off x="723900" y="4561228"/>
            <a:ext cx="5981700" cy="4639924"/>
          </a:xfrm>
          <a:prstGeom prst="rect">
            <a:avLst/>
          </a:prstGeom>
          <a:solidFill>
            <a:srgbClr val="FFFFFF"/>
          </a:solidFill>
          <a:ln>
            <a:miter lim="800000"/>
            <a:headEnd/>
            <a:tailEnd/>
          </a:ln>
        </p:spPr>
        <p:txBody>
          <a:bodyPr lIns="96545" tIns="48273" rIns="96545" bIns="48273"/>
          <a:lstStyle/>
          <a:p>
            <a:pPr defTabSz="456998">
              <a:defRPr/>
            </a:pPr>
            <a:r>
              <a:rPr lang="en-US" dirty="0"/>
              <a:t>Financial aid is a broad term, and one family’s definition may not match a college’s definition, so it’s important to understand exactly what it means. </a:t>
            </a:r>
          </a:p>
          <a:p>
            <a:pPr defTabSz="456998">
              <a:defRPr/>
            </a:pPr>
            <a:endParaRPr lang="en-US" dirty="0"/>
          </a:p>
          <a:p>
            <a:r>
              <a:rPr lang="en-US" dirty="0"/>
              <a:t>Financial aid is money given to students, primarily by the federal government and colleges, to help pay for college. This money can take the form of loans, grants, scholarships, or work-study. Loans must be repaid. By contrast, grants and scholarships do not. In a perfect world, you want to maximize grants and scholarships while minimizing loans. How can you do this?</a:t>
            </a:r>
          </a:p>
          <a:p>
            <a:endParaRPr lang="en-US" sz="900" dirty="0"/>
          </a:p>
          <a:p>
            <a:endParaRPr lang="en-US" sz="900" dirty="0"/>
          </a:p>
          <a:p>
            <a:endParaRPr lang="en-US" sz="900" dirty="0"/>
          </a:p>
          <a:p>
            <a:r>
              <a:rPr lang="en-US" sz="900" dirty="0"/>
              <a:t> </a:t>
            </a:r>
          </a:p>
          <a:p>
            <a:endParaRPr lang="en-US" dirty="0"/>
          </a:p>
        </p:txBody>
      </p:sp>
    </p:spTree>
    <p:extLst>
      <p:ext uri="{BB962C8B-B14F-4D97-AF65-F5344CB8AC3E}">
        <p14:creationId xmlns:p14="http://schemas.microsoft.com/office/powerpoint/2010/main" val="22421078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BCDCBA-187F-4FBB-9EA0-0F26D04DFE4C}" type="slidenum">
              <a:rPr lang="en-US"/>
              <a:pPr/>
              <a:t>23</a:t>
            </a:fld>
            <a:endParaRPr lang="en-US" dirty="0"/>
          </a:p>
        </p:txBody>
      </p:sp>
      <p:sp>
        <p:nvSpPr>
          <p:cNvPr id="149506" name="Rectangle 2"/>
          <p:cNvSpPr>
            <a:spLocks noGrp="1" noRot="1" noChangeAspect="1" noChangeArrowheads="1" noTextEdit="1"/>
          </p:cNvSpPr>
          <p:nvPr>
            <p:ph type="sldImg"/>
          </p:nvPr>
        </p:nvSpPr>
        <p:spPr bwMode="auto">
          <a:xfrm>
            <a:off x="1255713" y="720725"/>
            <a:ext cx="4803775" cy="3602038"/>
          </a:xfrm>
          <a:prstGeom prst="rect">
            <a:avLst/>
          </a:prstGeom>
          <a:solidFill>
            <a:srgbClr val="FFFFFF"/>
          </a:solidFill>
          <a:ln>
            <a:solidFill>
              <a:srgbClr val="000000"/>
            </a:solidFill>
            <a:miter lim="800000"/>
            <a:headEnd/>
            <a:tailEnd/>
          </a:ln>
        </p:spPr>
      </p:sp>
      <p:sp>
        <p:nvSpPr>
          <p:cNvPr id="149507" name="Rectangle 3"/>
          <p:cNvSpPr>
            <a:spLocks noGrp="1" noChangeArrowheads="1"/>
          </p:cNvSpPr>
          <p:nvPr>
            <p:ph type="body" idx="1"/>
          </p:nvPr>
        </p:nvSpPr>
        <p:spPr bwMode="auto">
          <a:xfrm>
            <a:off x="733425" y="4561228"/>
            <a:ext cx="5962650" cy="4639924"/>
          </a:xfrm>
          <a:prstGeom prst="rect">
            <a:avLst/>
          </a:prstGeom>
          <a:solidFill>
            <a:srgbClr val="FFFFFF"/>
          </a:solidFill>
          <a:ln>
            <a:miter lim="800000"/>
            <a:headEnd/>
            <a:tailEnd/>
          </a:ln>
        </p:spPr>
        <p:txBody>
          <a:bodyPr lIns="96545" tIns="48273" rIns="96545" bIns="48273">
            <a:normAutofit lnSpcReduction="10000"/>
          </a:bodyPr>
          <a:lstStyle/>
          <a:p>
            <a:r>
              <a:rPr lang="en-US" sz="1200" dirty="0"/>
              <a:t>The federal government offers two main grants: the Pell Grant and the Supplemental Educational Opportunity Grant, and you’ll probably hear about them at college time. But these grants are limited to students with the greatest financial need. I’ll talk more about how financial need is calculated in a minute. But suffice it to say that not only are these grants limited to those on the lower end of the income scale, they are not that large; for example, the maximum Pell Grant for the 2021-2022 school year is under $6,495. While this can certainly help, it might still leave a lot of college costs to fund. </a:t>
            </a:r>
          </a:p>
          <a:p>
            <a:endParaRPr lang="en-US" sz="1200" dirty="0"/>
          </a:p>
          <a:p>
            <a:r>
              <a:rPr lang="en-US" sz="1200" dirty="0"/>
              <a:t>For larger grant awards, look to individual colleges, where many awards can be in the tens of thousands of dollars. Colleges can award grants on the basis of need or merit. As college costs have soared in recent decades, the upper boundaries for need-based aid have climbed to levels that would have been unimaginable a generation ago, making many upper-middle-class families eligible for need-based grants. In the past, kids had to apply to and be accepted at a particular college to find out what their grant award might be. Today, there is a way to get an accurate estimate ahead of time. </a:t>
            </a:r>
          </a:p>
          <a:p>
            <a:endParaRPr lang="en-US" sz="1200" dirty="0"/>
          </a:p>
          <a:p>
            <a:r>
              <a:rPr lang="en-US" sz="1200" dirty="0"/>
              <a:t>All colleges are required by the federal government to have a net price calculator on their website, which you can fill out </a:t>
            </a:r>
            <a:r>
              <a:rPr lang="en-US" sz="1200" i="1" dirty="0"/>
              <a:t>before</a:t>
            </a:r>
            <a:r>
              <a:rPr lang="en-US" sz="1200" dirty="0"/>
              <a:t> your child applies. A net price calculator asks for your family’s income, assets, and general student information, and then provides an estimate of how much grant aid your child might expect at that particular school. The cost of the school minus this grant aid equals your child’s estimated net price, hence the name net price calculator. It’s a really valuable tool, and I hope you all take advantage of net price calculators in the future. Completing one only takes about 10 or 15 minutes, and it’s a great way to compare the net price of different colleges.</a:t>
            </a:r>
          </a:p>
          <a:p>
            <a:endParaRPr lang="en-US" sz="1200" dirty="0"/>
          </a:p>
          <a:p>
            <a:endParaRPr lang="en-US" sz="1200" dirty="0"/>
          </a:p>
          <a:p>
            <a:r>
              <a:rPr lang="en-US" sz="1200" dirty="0"/>
              <a:t> </a:t>
            </a:r>
          </a:p>
          <a:p>
            <a:endParaRPr lang="en-US" dirty="0"/>
          </a:p>
        </p:txBody>
      </p:sp>
    </p:spTree>
    <p:extLst>
      <p:ext uri="{BB962C8B-B14F-4D97-AF65-F5344CB8AC3E}">
        <p14:creationId xmlns:p14="http://schemas.microsoft.com/office/powerpoint/2010/main" val="38592780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BCDCBA-187F-4FBB-9EA0-0F26D04DFE4C}" type="slidenum">
              <a:rPr lang="en-US"/>
              <a:pPr/>
              <a:t>24</a:t>
            </a:fld>
            <a:endParaRPr lang="en-US" dirty="0"/>
          </a:p>
        </p:txBody>
      </p:sp>
      <p:sp>
        <p:nvSpPr>
          <p:cNvPr id="149506" name="Rectangle 2"/>
          <p:cNvSpPr>
            <a:spLocks noGrp="1" noRot="1" noChangeAspect="1" noChangeArrowheads="1" noTextEdit="1"/>
          </p:cNvSpPr>
          <p:nvPr>
            <p:ph type="sldImg"/>
          </p:nvPr>
        </p:nvSpPr>
        <p:spPr bwMode="auto">
          <a:xfrm>
            <a:off x="1255713" y="720725"/>
            <a:ext cx="4803775" cy="3602038"/>
          </a:xfrm>
          <a:prstGeom prst="rect">
            <a:avLst/>
          </a:prstGeom>
          <a:solidFill>
            <a:srgbClr val="FFFFFF"/>
          </a:solidFill>
          <a:ln>
            <a:solidFill>
              <a:srgbClr val="000000"/>
            </a:solidFill>
            <a:miter lim="800000"/>
            <a:headEnd/>
            <a:tailEnd/>
          </a:ln>
        </p:spPr>
      </p:sp>
      <p:sp>
        <p:nvSpPr>
          <p:cNvPr id="149507" name="Rectangle 3"/>
          <p:cNvSpPr>
            <a:spLocks noGrp="1" noChangeArrowheads="1"/>
          </p:cNvSpPr>
          <p:nvPr>
            <p:ph type="body" idx="1"/>
          </p:nvPr>
        </p:nvSpPr>
        <p:spPr bwMode="auto">
          <a:xfrm>
            <a:off x="704850" y="4561228"/>
            <a:ext cx="6019800" cy="4639924"/>
          </a:xfrm>
          <a:prstGeom prst="rect">
            <a:avLst/>
          </a:prstGeom>
          <a:solidFill>
            <a:srgbClr val="FFFFFF"/>
          </a:solidFill>
          <a:ln>
            <a:miter lim="800000"/>
            <a:headEnd/>
            <a:tailEnd/>
          </a:ln>
        </p:spPr>
        <p:txBody>
          <a:bodyPr lIns="96545" tIns="48273" rIns="96545" bIns="48273"/>
          <a:lstStyle/>
          <a:p>
            <a:pPr defTabSz="456998">
              <a:defRPr/>
            </a:pPr>
            <a:r>
              <a:rPr lang="en-US" sz="1000" dirty="0"/>
              <a:t>Now, how is your child’s financial need determined? </a:t>
            </a:r>
          </a:p>
          <a:p>
            <a:pPr defTabSz="456998">
              <a:defRPr/>
            </a:pPr>
            <a:endParaRPr lang="en-US" sz="1000" dirty="0"/>
          </a:p>
          <a:p>
            <a:r>
              <a:rPr lang="en-US" sz="1000" dirty="0"/>
              <a:t>Each year, the federal government looks at your family’s income, assets, and personal information that you list on its aid application, called the FAFSA. It then runs this information through a formula and calculates a figure called your expected family contribution, or EFC. The EFC is the amount of money the government deems you can afford to pay for college that year. Colleges typically do this same analysis using their own formula, which generally digs a bit deeper into your assets. Note: Starting with the 2024-2025 FAFSA, the expected family contribution will be renamed the student aid index, or SAI, in case you hear this term. </a:t>
            </a:r>
          </a:p>
          <a:p>
            <a:endParaRPr lang="en-US" sz="1000" dirty="0"/>
          </a:p>
          <a:p>
            <a:r>
              <a:rPr lang="en-US" sz="1000" dirty="0"/>
              <a:t>Your income is the biggest factor in determining your EFC. Another important factor is the number of children you’ll have in college at the same time. However, starting with the 2024-2025 FAFSA, parents with multiple children in college at the same time will no longer be offered a discount. This change has the potential to significantly increase out-of-pocket costs for wealthier families who have more than one child in college at the same time.</a:t>
            </a:r>
          </a:p>
          <a:p>
            <a:endParaRPr lang="en-US" sz="1000" dirty="0"/>
          </a:p>
          <a:p>
            <a:r>
              <a:rPr lang="en-US" sz="1000" dirty="0"/>
              <a:t>Your EFC remains the same no matter what college your child applies to. The difference between your EFC and the cost of a particular college is your child’s financial need. Your child’s financial need will be different at every college. </a:t>
            </a:r>
          </a:p>
          <a:p>
            <a:endParaRPr lang="en-US" sz="1000" dirty="0"/>
          </a:p>
          <a:p>
            <a:r>
              <a:rPr lang="en-US" sz="1000" dirty="0"/>
              <a:t>When your child is accepted at a particular school, the financial aid administrator at that school will look at your child’s financial need and attempt to craft an aid package to meet that need. It can be met with a combination of federal loans, grants, and work-study along with college grants and/or scholarships. Colleges aren’t obligated to meet all of your child’s need. If they don’t, you’re responsible for that portion too, in addition to your EFC.</a:t>
            </a:r>
          </a:p>
          <a:p>
            <a:endParaRPr lang="en-US" sz="900" dirty="0"/>
          </a:p>
          <a:p>
            <a:endParaRPr lang="en-US" sz="900" dirty="0"/>
          </a:p>
          <a:p>
            <a:endParaRPr lang="en-US" dirty="0"/>
          </a:p>
        </p:txBody>
      </p:sp>
    </p:spTree>
    <p:extLst>
      <p:ext uri="{BB962C8B-B14F-4D97-AF65-F5344CB8AC3E}">
        <p14:creationId xmlns:p14="http://schemas.microsoft.com/office/powerpoint/2010/main" val="16730882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BCDCBA-187F-4FBB-9EA0-0F26D04DFE4C}" type="slidenum">
              <a:rPr lang="en-US"/>
              <a:pPr/>
              <a:t>25</a:t>
            </a:fld>
            <a:endParaRPr lang="en-US" dirty="0"/>
          </a:p>
        </p:txBody>
      </p:sp>
      <p:sp>
        <p:nvSpPr>
          <p:cNvPr id="149506" name="Rectangle 2"/>
          <p:cNvSpPr>
            <a:spLocks noGrp="1" noRot="1" noChangeAspect="1" noChangeArrowheads="1" noTextEdit="1"/>
          </p:cNvSpPr>
          <p:nvPr>
            <p:ph type="sldImg"/>
          </p:nvPr>
        </p:nvSpPr>
        <p:spPr bwMode="auto">
          <a:xfrm>
            <a:off x="1255713" y="720725"/>
            <a:ext cx="4803775" cy="3602038"/>
          </a:xfrm>
          <a:prstGeom prst="rect">
            <a:avLst/>
          </a:prstGeom>
          <a:solidFill>
            <a:srgbClr val="FFFFFF"/>
          </a:solidFill>
          <a:ln>
            <a:solidFill>
              <a:srgbClr val="000000"/>
            </a:solidFill>
            <a:miter lim="800000"/>
            <a:headEnd/>
            <a:tailEnd/>
          </a:ln>
        </p:spPr>
      </p:sp>
      <p:sp>
        <p:nvSpPr>
          <p:cNvPr id="149507" name="Rectangle 3"/>
          <p:cNvSpPr>
            <a:spLocks noGrp="1" noChangeArrowheads="1"/>
          </p:cNvSpPr>
          <p:nvPr>
            <p:ph type="body" idx="1"/>
          </p:nvPr>
        </p:nvSpPr>
        <p:spPr bwMode="auto">
          <a:xfrm>
            <a:off x="723900" y="4561228"/>
            <a:ext cx="6038850" cy="4639924"/>
          </a:xfrm>
          <a:prstGeom prst="rect">
            <a:avLst/>
          </a:prstGeom>
          <a:solidFill>
            <a:srgbClr val="FFFFFF"/>
          </a:solidFill>
          <a:ln>
            <a:miter lim="800000"/>
            <a:headEnd/>
            <a:tailEnd/>
          </a:ln>
        </p:spPr>
        <p:txBody>
          <a:bodyPr lIns="96545" tIns="48273" rIns="96545" bIns="48273"/>
          <a:lstStyle/>
          <a:p>
            <a:r>
              <a:rPr lang="en-US" dirty="0"/>
              <a:t>Regarding assets, I want to point out that the federal government completely excludes some assets from its financial aid formula, including home equity, all retirement accounts (such as Roth IRAs, traditional IRAs, 401(k) plans, 403(b) plans, and so on), annuities, and cash value life insurance. </a:t>
            </a:r>
          </a:p>
          <a:p>
            <a:endParaRPr lang="en-US" dirty="0"/>
          </a:p>
          <a:p>
            <a:r>
              <a:rPr lang="en-US" dirty="0"/>
              <a:t>Private colleges typically exclude retirement accounts too, but may look at these other assets to get a full idea of your ability to pay. </a:t>
            </a:r>
          </a:p>
          <a:p>
            <a:endParaRPr lang="en-US" dirty="0"/>
          </a:p>
          <a:p>
            <a:r>
              <a:rPr lang="en-US" dirty="0"/>
              <a:t>There’s an important distinction to note when it comes to retirement accounts, though. While the federal government and colleges typically exclude your retirement </a:t>
            </a:r>
            <a:r>
              <a:rPr lang="en-US" i="1" dirty="0"/>
              <a:t>balances</a:t>
            </a:r>
            <a:r>
              <a:rPr lang="en-US" dirty="0"/>
              <a:t> from consideration, they typically factor in any </a:t>
            </a:r>
            <a:r>
              <a:rPr lang="en-US" i="1" dirty="0"/>
              <a:t>contributions</a:t>
            </a:r>
            <a:r>
              <a:rPr lang="en-US" dirty="0"/>
              <a:t> you’ve made in the year prior to the year you submit your aid forms. And some private colleges may expect you to apply some of these contributions toward college expenses.</a:t>
            </a:r>
          </a:p>
        </p:txBody>
      </p:sp>
    </p:spTree>
    <p:extLst>
      <p:ext uri="{BB962C8B-B14F-4D97-AF65-F5344CB8AC3E}">
        <p14:creationId xmlns:p14="http://schemas.microsoft.com/office/powerpoint/2010/main" val="37497949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BCDCBA-187F-4FBB-9EA0-0F26D04DFE4C}" type="slidenum">
              <a:rPr lang="en-US"/>
              <a:pPr/>
              <a:t>26</a:t>
            </a:fld>
            <a:endParaRPr lang="en-US" dirty="0"/>
          </a:p>
        </p:txBody>
      </p:sp>
      <p:sp>
        <p:nvSpPr>
          <p:cNvPr id="149506" name="Rectangle 2"/>
          <p:cNvSpPr>
            <a:spLocks noGrp="1" noRot="1" noChangeAspect="1" noChangeArrowheads="1" noTextEdit="1"/>
          </p:cNvSpPr>
          <p:nvPr>
            <p:ph type="sldImg"/>
          </p:nvPr>
        </p:nvSpPr>
        <p:spPr bwMode="auto">
          <a:xfrm>
            <a:off x="1255713" y="720725"/>
            <a:ext cx="4803775" cy="3602038"/>
          </a:xfrm>
          <a:prstGeom prst="rect">
            <a:avLst/>
          </a:prstGeom>
          <a:solidFill>
            <a:srgbClr val="FFFFFF"/>
          </a:solidFill>
          <a:ln>
            <a:solidFill>
              <a:srgbClr val="000000"/>
            </a:solidFill>
            <a:miter lim="800000"/>
            <a:headEnd/>
            <a:tailEnd/>
          </a:ln>
        </p:spPr>
      </p:sp>
      <p:sp>
        <p:nvSpPr>
          <p:cNvPr id="149507" name="Rectangle 3"/>
          <p:cNvSpPr>
            <a:spLocks noGrp="1" noChangeArrowheads="1"/>
          </p:cNvSpPr>
          <p:nvPr>
            <p:ph type="body" idx="1"/>
          </p:nvPr>
        </p:nvSpPr>
        <p:spPr bwMode="auto">
          <a:xfrm>
            <a:off x="733424" y="4561228"/>
            <a:ext cx="5953125" cy="4639924"/>
          </a:xfrm>
          <a:prstGeom prst="rect">
            <a:avLst/>
          </a:prstGeom>
          <a:solidFill>
            <a:srgbClr val="FFFFFF"/>
          </a:solidFill>
          <a:ln>
            <a:miter lim="800000"/>
            <a:headEnd/>
            <a:tailEnd/>
          </a:ln>
        </p:spPr>
        <p:txBody>
          <a:bodyPr lIns="96545" tIns="48273" rIns="96545" bIns="48273"/>
          <a:lstStyle/>
          <a:p>
            <a:r>
              <a:rPr lang="en-US" dirty="0"/>
              <a:t>Finally,</a:t>
            </a:r>
            <a:r>
              <a:rPr lang="en-US" baseline="0" dirty="0"/>
              <a:t> I want to talk briefly about loans. When you file the FAFSA, your child becomes eligible for certain federal loans. Some of these loans are based on financial need, but one loan ─ the Direct Unsubsidized Loan ─ is open to any student, regardless of need. All loans have annual borrowing limits, and the student takes out the loan in his or her name ─ and thus is responsible for paying it back. </a:t>
            </a:r>
          </a:p>
          <a:p>
            <a:endParaRPr lang="en-US" baseline="0" dirty="0"/>
          </a:p>
          <a:p>
            <a:r>
              <a:rPr lang="en-US" baseline="0" dirty="0"/>
              <a:t>In addition, parents with good credit histories can take out a federal PLUS Loan for up to the full cost of their child’s education. </a:t>
            </a:r>
          </a:p>
          <a:p>
            <a:endParaRPr lang="en-US" baseline="0" dirty="0"/>
          </a:p>
          <a:p>
            <a:r>
              <a:rPr lang="en-US" baseline="0" dirty="0"/>
              <a:t>Beyond this, a parent might decide to co-sign on a private student loan, with the student as primary borrower. If you co-sign on a loan and your child can’t pay back the loan after graduation, then you are on the hook.</a:t>
            </a:r>
          </a:p>
          <a:p>
            <a:endParaRPr lang="en-US" baseline="0" dirty="0"/>
          </a:p>
          <a:p>
            <a:r>
              <a:rPr lang="en-US" baseline="0" dirty="0"/>
              <a:t>This is all in the future, of course. But it ties into what we’ve talked about today and illustrates why your college savings are so important. Students and parents who borrow too much for college can end up with a considerable debt burden that could last for years after graduation. The news is filled with stories of young adults with excessive student loan debt. The key is to save as much as you can before college to limit the amount you might need to borrow. </a:t>
            </a:r>
            <a:endParaRPr lang="en-US" dirty="0"/>
          </a:p>
        </p:txBody>
      </p:sp>
    </p:spTree>
    <p:extLst>
      <p:ext uri="{BB962C8B-B14F-4D97-AF65-F5344CB8AC3E}">
        <p14:creationId xmlns:p14="http://schemas.microsoft.com/office/powerpoint/2010/main" val="42410130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9E437B-A7F4-4418-A96B-ADF03C0672C2}" type="slidenum">
              <a:rPr lang="en-US"/>
              <a:pPr/>
              <a:t>27</a:t>
            </a:fld>
            <a:endParaRPr lang="en-US" dirty="0"/>
          </a:p>
        </p:txBody>
      </p:sp>
      <p:sp>
        <p:nvSpPr>
          <p:cNvPr id="155650" name="Rectangle 2"/>
          <p:cNvSpPr>
            <a:spLocks noGrp="1" noRot="1" noChangeAspect="1" noChangeArrowheads="1" noTextEdit="1"/>
          </p:cNvSpPr>
          <p:nvPr>
            <p:ph type="sldImg"/>
          </p:nvPr>
        </p:nvSpPr>
        <p:spPr bwMode="auto">
          <a:xfrm>
            <a:off x="1255713" y="720725"/>
            <a:ext cx="4803775" cy="3602038"/>
          </a:xfrm>
          <a:prstGeom prst="rect">
            <a:avLst/>
          </a:prstGeom>
          <a:solidFill>
            <a:srgbClr val="FFFFFF"/>
          </a:solidFill>
          <a:ln>
            <a:solidFill>
              <a:srgbClr val="000000"/>
            </a:solidFill>
            <a:miter lim="800000"/>
            <a:headEnd/>
            <a:tailEnd/>
          </a:ln>
        </p:spPr>
      </p:sp>
      <p:sp>
        <p:nvSpPr>
          <p:cNvPr id="155651" name="Rectangle 3"/>
          <p:cNvSpPr>
            <a:spLocks noGrp="1" noChangeArrowheads="1"/>
          </p:cNvSpPr>
          <p:nvPr>
            <p:ph type="body" idx="1"/>
          </p:nvPr>
        </p:nvSpPr>
        <p:spPr bwMode="auto">
          <a:xfrm>
            <a:off x="781050" y="4561227"/>
            <a:ext cx="6029325" cy="4318572"/>
          </a:xfrm>
          <a:prstGeom prst="rect">
            <a:avLst/>
          </a:prstGeom>
          <a:solidFill>
            <a:srgbClr val="FFFFFF"/>
          </a:solidFill>
          <a:ln>
            <a:miter lim="800000"/>
            <a:headEnd/>
            <a:tailEnd/>
          </a:ln>
        </p:spPr>
        <p:txBody>
          <a:bodyPr lIns="96545" tIns="48273" rIns="96545" bIns="48273"/>
          <a:lstStyle/>
          <a:p>
            <a:r>
              <a:rPr lang="en-US" dirty="0"/>
              <a:t>So, bottom line, how much should you rely on financial aid to cover your child’s college expenses? The answer is don’t</a:t>
            </a:r>
            <a:r>
              <a:rPr lang="en-US" baseline="0" dirty="0"/>
              <a:t> expect it to cover everything, or close to everything. </a:t>
            </a:r>
            <a:r>
              <a:rPr lang="en-US" dirty="0"/>
              <a:t>While financial aid can certainly help cover some of the costs,</a:t>
            </a:r>
            <a:r>
              <a:rPr lang="en-US" baseline="0" dirty="0"/>
              <a:t> remember that all financial aid isn’t created equal ─ student loans need to be repaid.</a:t>
            </a:r>
            <a:r>
              <a:rPr lang="en-US" dirty="0"/>
              <a:t> Your goal is to get the maximum amount of grant aid that you possibly can. </a:t>
            </a:r>
          </a:p>
          <a:p>
            <a:endParaRPr lang="en-US" dirty="0"/>
          </a:p>
          <a:p>
            <a:r>
              <a:rPr lang="en-US" dirty="0"/>
              <a:t>In the meantime, focus on your own savings and building the best college fund you can. </a:t>
            </a:r>
          </a:p>
          <a:p>
            <a:endParaRPr lang="en-US" dirty="0"/>
          </a:p>
        </p:txBody>
      </p:sp>
    </p:spTree>
    <p:extLst>
      <p:ext uri="{BB962C8B-B14F-4D97-AF65-F5344CB8AC3E}">
        <p14:creationId xmlns:p14="http://schemas.microsoft.com/office/powerpoint/2010/main" val="42059828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0BEDF1-970D-44BC-AD91-1C1C2E775B2B}" type="slidenum">
              <a:rPr lang="en-US"/>
              <a:pPr/>
              <a:t>28</a:t>
            </a:fld>
            <a:endParaRPr lang="en-US" dirty="0"/>
          </a:p>
        </p:txBody>
      </p:sp>
      <p:sp>
        <p:nvSpPr>
          <p:cNvPr id="139266" name="Rectangle 2"/>
          <p:cNvSpPr>
            <a:spLocks noGrp="1" noRot="1" noChangeAspect="1" noChangeArrowheads="1" noTextEdit="1"/>
          </p:cNvSpPr>
          <p:nvPr>
            <p:ph type="sldImg"/>
          </p:nvPr>
        </p:nvSpPr>
        <p:spPr bwMode="auto">
          <a:xfrm>
            <a:off x="1255713" y="720725"/>
            <a:ext cx="4803775" cy="3602038"/>
          </a:xfrm>
          <a:prstGeom prst="rect">
            <a:avLst/>
          </a:prstGeom>
          <a:solidFill>
            <a:srgbClr val="FFFFFF"/>
          </a:solidFill>
          <a:ln>
            <a:solidFill>
              <a:srgbClr val="000000"/>
            </a:solidFill>
            <a:miter lim="800000"/>
            <a:headEnd/>
            <a:tailEnd/>
          </a:ln>
        </p:spPr>
      </p:sp>
      <p:sp>
        <p:nvSpPr>
          <p:cNvPr id="139267" name="Rectangle 3"/>
          <p:cNvSpPr>
            <a:spLocks noGrp="1" noChangeArrowheads="1"/>
          </p:cNvSpPr>
          <p:nvPr>
            <p:ph type="body" idx="1"/>
          </p:nvPr>
        </p:nvSpPr>
        <p:spPr bwMode="auto">
          <a:xfrm>
            <a:off x="781050" y="4561227"/>
            <a:ext cx="5924550" cy="4318572"/>
          </a:xfrm>
          <a:prstGeom prst="rect">
            <a:avLst/>
          </a:prstGeom>
          <a:solidFill>
            <a:srgbClr val="FFFFFF"/>
          </a:solidFill>
          <a:ln>
            <a:miter lim="800000"/>
            <a:headEnd/>
            <a:tailEnd/>
          </a:ln>
        </p:spPr>
        <p:txBody>
          <a:bodyPr lIns="96545" tIns="48273" rIns="96545" bIns="48273"/>
          <a:lstStyle/>
          <a:p>
            <a:r>
              <a:rPr lang="en-US" dirty="0"/>
              <a:t>And speaking</a:t>
            </a:r>
            <a:r>
              <a:rPr lang="en-US" baseline="0" dirty="0"/>
              <a:t> of your savings, I</a:t>
            </a:r>
            <a:r>
              <a:rPr lang="en-US" dirty="0"/>
              <a:t> want to address a</a:t>
            </a:r>
            <a:r>
              <a:rPr lang="en-US" baseline="0" dirty="0"/>
              <a:t> related</a:t>
            </a:r>
            <a:r>
              <a:rPr lang="en-US" dirty="0"/>
              <a:t> issue that often comes up. And that’s how saving for college affects your retirement savings.</a:t>
            </a:r>
          </a:p>
          <a:p>
            <a:r>
              <a:rPr lang="en-US" dirty="0"/>
              <a:t>  </a:t>
            </a:r>
          </a:p>
          <a:p>
            <a:pPr defTabSz="456998">
              <a:defRPr/>
            </a:pPr>
            <a:r>
              <a:rPr lang="en-US" dirty="0"/>
              <a:t>It’s definitely a balancing act, but you should be saving for retirement at the same time you’re saving for college. There are no loans, grants, or scholarships</a:t>
            </a:r>
            <a:r>
              <a:rPr lang="en-US" baseline="0" dirty="0"/>
              <a:t> </a:t>
            </a:r>
            <a:r>
              <a:rPr lang="en-US" dirty="0"/>
              <a:t>for retirement as there are for college.</a:t>
            </a:r>
            <a:r>
              <a:rPr lang="en-US" baseline="0" dirty="0"/>
              <a:t> And if </a:t>
            </a:r>
            <a:r>
              <a:rPr lang="en-US" dirty="0"/>
              <a:t>you wait, you’ll miss out on years of potential</a:t>
            </a:r>
            <a:r>
              <a:rPr lang="en-US" baseline="0" dirty="0"/>
              <a:t> </a:t>
            </a:r>
            <a:r>
              <a:rPr lang="en-US" dirty="0"/>
              <a:t>tax-deferred</a:t>
            </a:r>
            <a:r>
              <a:rPr lang="en-US" baseline="0" dirty="0"/>
              <a:t> </a:t>
            </a:r>
            <a:r>
              <a:rPr lang="en-US" dirty="0"/>
              <a:t>growth in your retirement accounts.</a:t>
            </a:r>
            <a:r>
              <a:rPr lang="en-US" baseline="0" dirty="0"/>
              <a:t> And it can be very hard to </a:t>
            </a:r>
            <a:r>
              <a:rPr lang="en-US" dirty="0"/>
              <a:t>catch up later.</a:t>
            </a:r>
          </a:p>
          <a:p>
            <a:pPr defTabSz="456998">
              <a:defRPr/>
            </a:pPr>
            <a:endParaRPr lang="en-US" dirty="0"/>
          </a:p>
          <a:p>
            <a:r>
              <a:rPr lang="en-US" dirty="0"/>
              <a:t>One</a:t>
            </a:r>
            <a:r>
              <a:rPr lang="en-US" baseline="0" dirty="0"/>
              <a:t> option is to allocate some funds toward retirement and some to college.</a:t>
            </a:r>
            <a:endParaRPr lang="en-US" dirty="0"/>
          </a:p>
          <a:p>
            <a:endParaRPr lang="en-US" dirty="0"/>
          </a:p>
          <a:p>
            <a:r>
              <a:rPr lang="en-US" dirty="0"/>
              <a:t>But if you absolutely can’t save for both college and retirement at the same time, it’s probably best to err, for now, on the side of saving for retirement.</a:t>
            </a:r>
          </a:p>
          <a:p>
            <a:endParaRPr lang="en-US" dirty="0"/>
          </a:p>
          <a:p>
            <a:pPr defTabSz="474184">
              <a:defRPr/>
            </a:pPr>
            <a:r>
              <a:rPr lang="en-US" dirty="0">
                <a:solidFill>
                  <a:srgbClr val="000000"/>
                </a:solidFill>
              </a:rPr>
              <a:t>And that concludes our presentation.</a:t>
            </a:r>
            <a:r>
              <a:rPr lang="en-US" baseline="0" dirty="0">
                <a:solidFill>
                  <a:srgbClr val="000000"/>
                </a:solidFill>
              </a:rPr>
              <a:t> </a:t>
            </a:r>
            <a:r>
              <a:rPr lang="en-US" dirty="0">
                <a:solidFill>
                  <a:srgbClr val="000000"/>
                </a:solidFill>
              </a:rPr>
              <a:t>I hope you’ve found this presentation helpful as you start building your college fund.</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6149579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E8C553D9-E20F-425A-AC60-9C21DEB91CC7}" type="slidenum">
              <a:rPr lang="en-US"/>
              <a:pPr/>
              <a:t>29</a:t>
            </a:fld>
            <a:endParaRPr lang="en-US" dirty="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xfrm>
            <a:off x="731521" y="4560571"/>
            <a:ext cx="6059804" cy="4320540"/>
          </a:xfrm>
        </p:spPr>
        <p:txBody>
          <a:bodyPr/>
          <a:lstStyle/>
          <a:p>
            <a:r>
              <a:rPr lang="en-US" dirty="0"/>
              <a:t>Small steps can enhance your financial life one day at a time. Questions are always welcome.</a:t>
            </a:r>
            <a:endParaRPr lang="en-US" dirty="0">
              <a:solidFill>
                <a:srgbClr val="000000"/>
              </a:solidFill>
            </a:endParaRPr>
          </a:p>
        </p:txBody>
      </p:sp>
    </p:spTree>
    <p:extLst>
      <p:ext uri="{BB962C8B-B14F-4D97-AF65-F5344CB8AC3E}">
        <p14:creationId xmlns:p14="http://schemas.microsoft.com/office/powerpoint/2010/main" val="1427152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B4A4FD-577D-41A3-A0D8-2F3D953B826A}" type="slidenum">
              <a:rPr lang="en-US"/>
              <a:pPr/>
              <a:t>4</a:t>
            </a:fld>
            <a:endParaRPr lang="en-US" dirty="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xfrm>
            <a:off x="723900" y="4560571"/>
            <a:ext cx="6000750" cy="4320540"/>
          </a:xfrm>
        </p:spPr>
        <p:txBody>
          <a:bodyPr/>
          <a:lstStyle/>
          <a:p>
            <a:r>
              <a:rPr lang="en-US" dirty="0"/>
              <a:t>Why do you need to start saving for college now? The answer is the high cost of a college education. </a:t>
            </a:r>
          </a:p>
          <a:p>
            <a:endParaRPr lang="en-US" dirty="0"/>
          </a:p>
          <a:p>
            <a:r>
              <a:rPr lang="en-US" dirty="0"/>
              <a:t>According to the College Board, the current average cost for one year of tuition, fees, room, and board at a public college is $22,690 and $51,690 at a private college, though many private colleges cost substantially more. These figures include direct costs only, the</a:t>
            </a:r>
            <a:r>
              <a:rPr lang="en-US" baseline="0" dirty="0"/>
              <a:t> costs that are actually billed to you</a:t>
            </a:r>
            <a:r>
              <a:rPr lang="en-US" dirty="0"/>
              <a:t>. They don’t include costs for books, personal expenses,</a:t>
            </a:r>
            <a:r>
              <a:rPr lang="en-US" baseline="0" dirty="0"/>
              <a:t> or transportation, which can vary by student.</a:t>
            </a:r>
            <a:endParaRPr lang="en-US" dirty="0"/>
          </a:p>
          <a:p>
            <a:endParaRPr lang="en-US" dirty="0"/>
          </a:p>
          <a:p>
            <a:r>
              <a:rPr lang="en-US" dirty="0"/>
              <a:t>Multiply each figure by </a:t>
            </a:r>
            <a:r>
              <a:rPr lang="en-US" baseline="0" dirty="0"/>
              <a:t>four</a:t>
            </a:r>
            <a:r>
              <a:rPr lang="en-US" dirty="0"/>
              <a:t> </a:t>
            </a:r>
            <a:r>
              <a:rPr lang="en-US" baseline="0" dirty="0"/>
              <a:t>and you can see how expensive college really is. </a:t>
            </a:r>
            <a:r>
              <a:rPr lang="en-US" dirty="0"/>
              <a:t>And we haven’t even factored in college inflation yet.      </a:t>
            </a:r>
          </a:p>
        </p:txBody>
      </p:sp>
    </p:spTree>
    <p:extLst>
      <p:ext uri="{BB962C8B-B14F-4D97-AF65-F5344CB8AC3E}">
        <p14:creationId xmlns:p14="http://schemas.microsoft.com/office/powerpoint/2010/main" val="1347584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258135-4A31-4422-8A3B-BA1C039CF6E4}" type="slidenum">
              <a:rPr lang="en-US"/>
              <a:pPr/>
              <a:t>5</a:t>
            </a:fld>
            <a:endParaRPr lang="en-US"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xfrm>
            <a:off x="723900" y="4560571"/>
            <a:ext cx="5981700" cy="4320540"/>
          </a:xfrm>
        </p:spPr>
        <p:txBody>
          <a:bodyPr/>
          <a:lstStyle/>
          <a:p>
            <a:r>
              <a:rPr lang="en-US" dirty="0"/>
              <a:t>College inflation refers to the percentage by which college costs increase each year. Over the past decade, college inflation has generally increased at a rate of more than double the rate </a:t>
            </a:r>
            <a:r>
              <a:rPr lang="en-US" baseline="0" dirty="0"/>
              <a:t>of </a:t>
            </a:r>
            <a:r>
              <a:rPr lang="en-US" dirty="0"/>
              <a:t>general inflation.</a:t>
            </a:r>
          </a:p>
          <a:p>
            <a:endParaRPr lang="en-US" dirty="0"/>
          </a:p>
          <a:p>
            <a:r>
              <a:rPr lang="en-US" dirty="0"/>
              <a:t>This chart shows how much college might cost in the future, starting with current cost figures and a college inflation rate of 5%. As you can see, in about 10 years, the cost of</a:t>
            </a:r>
            <a:r>
              <a:rPr lang="en-US" baseline="0" dirty="0"/>
              <a:t> one</a:t>
            </a:r>
            <a:r>
              <a:rPr lang="en-US" dirty="0"/>
              <a:t> year at a public college could be almost $37,000, while the cost of one year at a private college be over $84,000! </a:t>
            </a:r>
          </a:p>
          <a:p>
            <a:endParaRPr lang="en-US" dirty="0"/>
          </a:p>
          <a:p>
            <a:r>
              <a:rPr lang="en-US" dirty="0"/>
              <a:t>It’s likely college costs will continue to rise each year. Annual increases in the range of 3% to 5% would certainly be in line with historical trends. But keep in mind that the actual percentage increase in any given year could be higher or lower, and the rate could vary from public to private college.</a:t>
            </a:r>
          </a:p>
          <a:p>
            <a:endParaRPr lang="en-US" dirty="0"/>
          </a:p>
          <a:p>
            <a:r>
              <a:rPr lang="en-US" dirty="0"/>
              <a:t>What does this mean for you? Just that on top of the high cost of college now, college costs will keep increasing, which will add to the amount you’ll ultimately need to save. Now before you throw up your hands in despair at these daunting numbers, I have some good news. </a:t>
            </a:r>
          </a:p>
        </p:txBody>
      </p:sp>
    </p:spTree>
    <p:extLst>
      <p:ext uri="{BB962C8B-B14F-4D97-AF65-F5344CB8AC3E}">
        <p14:creationId xmlns:p14="http://schemas.microsoft.com/office/powerpoint/2010/main" val="3706422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14F09D-3068-410C-9E06-BEEA9FD1A138}" type="slidenum">
              <a:rPr lang="en-US"/>
              <a:pPr/>
              <a:t>6</a:t>
            </a:fld>
            <a:endParaRPr lang="en-US" dirty="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xfrm>
            <a:off x="752475" y="4561227"/>
            <a:ext cx="5629275" cy="4558247"/>
          </a:xfrm>
        </p:spPr>
        <p:txBody>
          <a:bodyPr/>
          <a:lstStyle/>
          <a:p>
            <a:r>
              <a:rPr lang="en-US" dirty="0"/>
              <a:t>And the good news is that the money you save for college will probably play only one part ─ albeit a big part ─ in the successful financing of your child’s college education. Think of your college savings as just one block in a block tower. In addition to your college savings, some of your child’s education costs may be covered by:</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&lt;CLICK&gt; financial aid, which may include student loans, grants, scholarships,</a:t>
            </a:r>
            <a:r>
              <a:rPr lang="en-US" baseline="0" dirty="0"/>
              <a:t> and work-study from both </a:t>
            </a:r>
            <a:r>
              <a:rPr lang="en-US" dirty="0"/>
              <a:t>the federal government and your child’s college,</a:t>
            </a:r>
          </a:p>
          <a:p>
            <a:r>
              <a:rPr lang="en-US" dirty="0"/>
              <a:t>&lt;CLICK&gt; your income during the college years, plus any part-time job earnings from your child, </a:t>
            </a:r>
            <a:br>
              <a:rPr lang="en-US" dirty="0"/>
            </a:br>
            <a:r>
              <a:rPr lang="en-US" dirty="0"/>
              <a:t>&lt;CLICK&gt; other borrowing options during the college years, such as a home equity loan</a:t>
            </a:r>
            <a:r>
              <a:rPr lang="en-US" baseline="0" dirty="0"/>
              <a:t>,</a:t>
            </a:r>
            <a:r>
              <a:rPr lang="en-US" dirty="0"/>
              <a:t> </a:t>
            </a:r>
          </a:p>
          <a:p>
            <a:r>
              <a:rPr lang="en-US" dirty="0"/>
              <a:t>&lt;CLICK&gt; creative cost-cutting measures, such as </a:t>
            </a:r>
            <a:r>
              <a:rPr lang="en-US" baseline="0" dirty="0"/>
              <a:t>having your child </a:t>
            </a:r>
            <a:r>
              <a:rPr lang="en-US" dirty="0"/>
              <a:t>attend </a:t>
            </a:r>
            <a:r>
              <a:rPr lang="en-US" baseline="0" dirty="0"/>
              <a:t>a community college for two years before transferring to a four-year college, or encouraging your child to choose an accelerated program where he or she can graduate in three years instead of four, </a:t>
            </a:r>
            <a:r>
              <a:rPr lang="en-US" dirty="0"/>
              <a:t>and</a:t>
            </a:r>
          </a:p>
          <a:p>
            <a:r>
              <a:rPr lang="en-US" dirty="0"/>
              <a:t>&lt;CLICK&gt; perhaps,</a:t>
            </a:r>
            <a:r>
              <a:rPr lang="en-US" baseline="0" dirty="0"/>
              <a:t> </a:t>
            </a:r>
            <a:r>
              <a:rPr lang="en-US" dirty="0"/>
              <a:t>gifts from grandparents or other</a:t>
            </a:r>
            <a:r>
              <a:rPr lang="en-US" baseline="0" dirty="0"/>
              <a:t> relatives.</a:t>
            </a:r>
            <a:r>
              <a:rPr lang="en-US" dirty="0"/>
              <a:t>  </a:t>
            </a:r>
          </a:p>
          <a:p>
            <a:endParaRPr lang="en-US" dirty="0"/>
          </a:p>
          <a:p>
            <a:r>
              <a:rPr lang="en-US" dirty="0"/>
              <a:t>So even though college costs are high, think of your savings as a down payment of sorts on the total cost, similar to a down payment on a home. A good benchmark is to aim to save at least 50% of your child’s projected college costs. </a:t>
            </a:r>
          </a:p>
        </p:txBody>
      </p:sp>
    </p:spTree>
    <p:extLst>
      <p:ext uri="{BB962C8B-B14F-4D97-AF65-F5344CB8AC3E}">
        <p14:creationId xmlns:p14="http://schemas.microsoft.com/office/powerpoint/2010/main" val="1274302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10219B-462B-4CC2-923B-9BB20D449A8F}" type="slidenum">
              <a:rPr lang="en-US"/>
              <a:pPr/>
              <a:t>7</a:t>
            </a:fld>
            <a:endParaRPr lang="en-US" dirty="0"/>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a:xfrm>
            <a:off x="752474" y="4561229"/>
            <a:ext cx="5819775" cy="4159537"/>
          </a:xfrm>
        </p:spPr>
        <p:txBody>
          <a:bodyPr/>
          <a:lstStyle/>
          <a:p>
            <a:r>
              <a:rPr lang="en-US" dirty="0"/>
              <a:t>This table shows how your college fund can grow over a period of years if you invest a certain amount of money each month and earn a certain rate of return. The figures here assume an average after-tax return of 6%. Under</a:t>
            </a:r>
            <a:r>
              <a:rPr lang="en-US" baseline="0" dirty="0"/>
              <a:t> these assumptions, </a:t>
            </a:r>
            <a:r>
              <a:rPr lang="en-US" dirty="0"/>
              <a:t>if you were to save $100 a month for 15 years, you</a:t>
            </a:r>
            <a:r>
              <a:rPr lang="en-US" baseline="0" dirty="0"/>
              <a:t> would</a:t>
            </a:r>
            <a:r>
              <a:rPr lang="en-US" dirty="0"/>
              <a:t> have almost $30,000 in your child’s college fund. The sooner you start saving, the more time your money will have to potentially</a:t>
            </a:r>
            <a:r>
              <a:rPr lang="en-US" baseline="0" dirty="0"/>
              <a:t> </a:t>
            </a:r>
            <a:r>
              <a:rPr lang="en-US" dirty="0"/>
              <a:t>grow.  </a:t>
            </a:r>
          </a:p>
          <a:p>
            <a:endParaRPr lang="en-US" dirty="0"/>
          </a:p>
          <a:p>
            <a:r>
              <a:rPr lang="en-US" dirty="0"/>
              <a:t>Now you may be thinking back to the first slide where we looked at all the demands on your hard-earned dollars, and you may be thinking, “I can’t possibly save $200 or $300 a month...” A good plan is to start with whatever amount you can afford and add to it over the years with things like raises, bonuses, tax refunds, and unexpected windfalls. And as your child gets older, he or she can also contribute to the fund by earmarking a portion of birthday or graduation money, as well as earnings from a part-time job. The important thing is to start saving, even if it’s not as much as you’d like.</a:t>
            </a:r>
          </a:p>
          <a:p>
            <a:endParaRPr lang="en-US" dirty="0"/>
          </a:p>
          <a:p>
            <a:r>
              <a:rPr lang="en-US" dirty="0"/>
              <a:t>The next topic we’re going to address is where to put your money.    </a:t>
            </a:r>
          </a:p>
          <a:p>
            <a:endParaRPr lang="en-US" dirty="0"/>
          </a:p>
          <a:p>
            <a:endParaRPr lang="en-US" dirty="0"/>
          </a:p>
        </p:txBody>
      </p:sp>
    </p:spTree>
    <p:extLst>
      <p:ext uri="{BB962C8B-B14F-4D97-AF65-F5344CB8AC3E}">
        <p14:creationId xmlns:p14="http://schemas.microsoft.com/office/powerpoint/2010/main" val="505467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94C27A-115B-4D92-AE4A-CF51DB1EF0DE}" type="slidenum">
              <a:rPr lang="en-US"/>
              <a:pPr/>
              <a:t>8</a:t>
            </a:fld>
            <a:endParaRPr lang="en-US" dirty="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xfrm>
            <a:off x="762000" y="4561227"/>
            <a:ext cx="5724525" cy="4702226"/>
          </a:xfrm>
        </p:spPr>
        <p:txBody>
          <a:bodyPr>
            <a:normAutofit fontScale="92500"/>
          </a:bodyPr>
          <a:lstStyle/>
          <a:p>
            <a:r>
              <a:rPr lang="en-US" dirty="0"/>
              <a:t>You have several college savings options to choose from. Some of the most popular include 529 plans, Coverdell Education Savings Accounts, mutual funds,</a:t>
            </a:r>
            <a:r>
              <a:rPr lang="en-US" baseline="0" dirty="0"/>
              <a:t> stocks, and exchange-traded funds, </a:t>
            </a:r>
            <a:r>
              <a:rPr lang="en-US" dirty="0"/>
              <a:t>bank savings accounts, money market funds, certificates of deposit,</a:t>
            </a:r>
            <a:r>
              <a:rPr lang="en-US" baseline="0" dirty="0"/>
              <a:t> and Roth IRAs. Even though Roth IRAs are first and foremost a retirement savings vehicle, some parents have found they work pretty well as a college savings tool, too.</a:t>
            </a:r>
            <a:endParaRPr lang="en-US" dirty="0"/>
          </a:p>
          <a:p>
            <a:endParaRPr lang="en-US" dirty="0"/>
          </a:p>
          <a:p>
            <a:r>
              <a:rPr lang="en-US" dirty="0"/>
              <a:t>Some of these options are taxable and others aren’t, which I’ll talk about more in a moment.</a:t>
            </a:r>
          </a:p>
          <a:p>
            <a:endParaRPr lang="en-US" dirty="0"/>
          </a:p>
          <a:p>
            <a:r>
              <a:rPr lang="en-US" dirty="0"/>
              <a:t>Before I do, though, I’d like to mention that we aren’t going to spend</a:t>
            </a:r>
            <a:r>
              <a:rPr lang="en-US" baseline="0" dirty="0"/>
              <a:t> time</a:t>
            </a:r>
            <a:r>
              <a:rPr lang="en-US" dirty="0"/>
              <a:t> talking about traditional savings accounts, money</a:t>
            </a:r>
            <a:r>
              <a:rPr lang="en-US" baseline="0" dirty="0"/>
              <a:t> market funds, or certificates of deposit</a:t>
            </a:r>
            <a:r>
              <a:rPr lang="en-US" dirty="0"/>
              <a:t>. That’s</a:t>
            </a:r>
            <a:r>
              <a:rPr lang="en-US" baseline="0" dirty="0"/>
              <a:t> because </a:t>
            </a:r>
            <a:r>
              <a:rPr lang="en-US" dirty="0"/>
              <a:t>these vehicles can be a good place to park your short-term savings, but they probably shouldn’t be the core of your long-term savings strategy because their rates of return won’t help you keep up with college inflation,</a:t>
            </a:r>
            <a:r>
              <a:rPr lang="en-US" baseline="0" dirty="0"/>
              <a:t> and they don’t offer any special tax advantages for college savers.</a:t>
            </a:r>
            <a:endParaRPr lang="en-US" dirty="0"/>
          </a:p>
          <a:p>
            <a:endParaRPr lang="en-US" dirty="0"/>
          </a:p>
          <a:p>
            <a:r>
              <a:rPr lang="en-US" dirty="0"/>
              <a:t>Instead,</a:t>
            </a:r>
            <a:r>
              <a:rPr lang="en-US" baseline="0" dirty="0"/>
              <a:t> w</a:t>
            </a:r>
            <a:r>
              <a:rPr lang="en-US" dirty="0"/>
              <a:t>e’re going to focus on the options that do offer some type of federal tax advantage if they’re used to save for college. These include:</a:t>
            </a:r>
          </a:p>
          <a:p>
            <a:endParaRPr lang="en-US" dirty="0"/>
          </a:p>
          <a:p>
            <a:pPr marL="171374" indent="-171374">
              <a:buFont typeface="Arial" panose="020B0604020202020204" pitchFamily="34" charset="0"/>
              <a:buChar char="•"/>
            </a:pPr>
            <a:r>
              <a:rPr lang="en-US" dirty="0"/>
              <a:t>529 plans</a:t>
            </a:r>
          </a:p>
          <a:p>
            <a:pPr marL="171374" indent="-171374">
              <a:buFont typeface="Arial" panose="020B0604020202020204" pitchFamily="34" charset="0"/>
              <a:buChar char="•"/>
            </a:pPr>
            <a:r>
              <a:rPr lang="en-US" dirty="0"/>
              <a:t>Coverdell Education Savings Accounts,</a:t>
            </a:r>
            <a:r>
              <a:rPr lang="en-US" baseline="0" dirty="0"/>
              <a:t> and </a:t>
            </a:r>
          </a:p>
          <a:p>
            <a:pPr marL="171374" indent="-171374">
              <a:buFont typeface="Arial" panose="020B0604020202020204" pitchFamily="34" charset="0"/>
              <a:buChar char="•"/>
            </a:pPr>
            <a:r>
              <a:rPr lang="en-US" baseline="0" dirty="0"/>
              <a:t>Roth IRAs </a:t>
            </a:r>
          </a:p>
          <a:p>
            <a:endParaRPr lang="en-US" dirty="0"/>
          </a:p>
          <a:p>
            <a:r>
              <a:rPr lang="en-US" dirty="0"/>
              <a:t>Why the focus on tax-advantaged strategies? Well,</a:t>
            </a:r>
            <a:r>
              <a:rPr lang="en-US" baseline="0" dirty="0"/>
              <a:t> taxes can take a bite </a:t>
            </a:r>
            <a:r>
              <a:rPr lang="en-US" u="none" baseline="0" dirty="0"/>
              <a:t>─ sometimes a pretty significant </a:t>
            </a:r>
            <a:r>
              <a:rPr lang="en-US" baseline="0" dirty="0"/>
              <a:t>bite ─ out of your overall college nest egg depending on the type of account you use to save. </a:t>
            </a:r>
            <a:r>
              <a:rPr lang="en-US" dirty="0"/>
              <a:t>To get ahead in the college savings game, you should use tax-advantaged strategies whenever possible.  Let’s look at an example.</a:t>
            </a:r>
          </a:p>
          <a:p>
            <a:endParaRPr lang="en-US" dirty="0"/>
          </a:p>
          <a:p>
            <a:endParaRPr lang="en-US" dirty="0"/>
          </a:p>
        </p:txBody>
      </p:sp>
    </p:spTree>
    <p:extLst>
      <p:ext uri="{BB962C8B-B14F-4D97-AF65-F5344CB8AC3E}">
        <p14:creationId xmlns:p14="http://schemas.microsoft.com/office/powerpoint/2010/main" val="3690915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5EF304-FBA9-4E41-848A-BC23D8B39BBB}" type="slidenum">
              <a:rPr lang="en-US"/>
              <a:pPr/>
              <a:t>9</a:t>
            </a:fld>
            <a:endParaRPr lang="en-US" dirty="0"/>
          </a:p>
        </p:txBody>
      </p:sp>
      <p:sp>
        <p:nvSpPr>
          <p:cNvPr id="125954" name="Rectangle 2"/>
          <p:cNvSpPr>
            <a:spLocks noGrp="1" noRot="1" noChangeAspect="1" noChangeArrowheads="1"/>
          </p:cNvSpPr>
          <p:nvPr>
            <p:ph type="sldImg"/>
          </p:nvPr>
        </p:nvSpPr>
        <p:spPr bwMode="auto">
          <a:xfrm>
            <a:off x="1255713" y="720725"/>
            <a:ext cx="4803775" cy="3602038"/>
          </a:xfrm>
          <a:prstGeom prst="rect">
            <a:avLst/>
          </a:prstGeom>
          <a:solidFill>
            <a:srgbClr val="FFFFFF"/>
          </a:solidFill>
          <a:ln>
            <a:solidFill>
              <a:srgbClr val="000000"/>
            </a:solidFill>
            <a:miter lim="800000"/>
            <a:headEnd/>
            <a:tailEnd/>
          </a:ln>
        </p:spPr>
      </p:sp>
      <p:sp>
        <p:nvSpPr>
          <p:cNvPr id="125955" name="Rectangle 3"/>
          <p:cNvSpPr>
            <a:spLocks noGrp="1" noChangeArrowheads="1"/>
          </p:cNvSpPr>
          <p:nvPr>
            <p:ph type="body" idx="1"/>
          </p:nvPr>
        </p:nvSpPr>
        <p:spPr bwMode="auto">
          <a:xfrm>
            <a:off x="800100" y="4561227"/>
            <a:ext cx="5676900" cy="4318572"/>
          </a:xfrm>
          <a:prstGeom prst="rect">
            <a:avLst/>
          </a:prstGeom>
          <a:solidFill>
            <a:srgbClr val="FFFFFF"/>
          </a:solidFill>
          <a:ln>
            <a:miter lim="800000"/>
            <a:headEnd/>
            <a:tailEnd/>
          </a:ln>
        </p:spPr>
        <p:txBody>
          <a:bodyPr lIns="95342" tIns="47674" rIns="95342" bIns="47674"/>
          <a:lstStyle/>
          <a:p>
            <a:r>
              <a:rPr lang="en-US" dirty="0"/>
              <a:t>This chart shows the impact taxes can have on your college savings, assuming an initial investment of $25,000 when a child is born, a 6% annual return, and a total federal and state tax rate of 28%. The orange line represents a taxable investment, such as a mutual fund held in your name, while the green line is an investment that’s completely tax exempt at the federal level, such as a 529 plan.  </a:t>
            </a:r>
          </a:p>
          <a:p>
            <a:endParaRPr lang="en-US" dirty="0"/>
          </a:p>
          <a:p>
            <a:r>
              <a:rPr lang="en-US" dirty="0"/>
              <a:t>Over 18 years, that $25,000 in your mutual fund would have grown to $53,525, while that same amount in your 529 plan would have grown to $71,358, a difference of almost $18,000. That’s a lot of money for doing nothing other than saving in one account versus another.</a:t>
            </a:r>
          </a:p>
          <a:p>
            <a:endParaRPr lang="en-US" dirty="0"/>
          </a:p>
          <a:p>
            <a:r>
              <a:rPr lang="en-US" dirty="0"/>
              <a:t>Now let’s talk about 529 plans, one of the most common tax-advantaged college savings options.</a:t>
            </a:r>
          </a:p>
          <a:p>
            <a:r>
              <a:rPr lang="en-US" dirty="0"/>
              <a:t>   </a:t>
            </a:r>
          </a:p>
        </p:txBody>
      </p:sp>
    </p:spTree>
    <p:extLst>
      <p:ext uri="{BB962C8B-B14F-4D97-AF65-F5344CB8AC3E}">
        <p14:creationId xmlns:p14="http://schemas.microsoft.com/office/powerpoint/2010/main" val="3071840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A4064A-D0F2-45F7-841E-29259CF9A2CD}" type="slidenum">
              <a:rPr lang="en-US"/>
              <a:pPr/>
              <a:t>10</a:t>
            </a:fld>
            <a:endParaRPr lang="en-US" dirty="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xfrm>
            <a:off x="781049" y="4560571"/>
            <a:ext cx="5802631" cy="4320540"/>
          </a:xfrm>
        </p:spPr>
        <p:txBody>
          <a:bodyPr/>
          <a:lstStyle/>
          <a:p>
            <a:pPr defTabSz="456998">
              <a:defRPr/>
            </a:pPr>
            <a:r>
              <a:rPr lang="en-US" dirty="0"/>
              <a:t>What is a 529 plan? A 529 plan is a college savings vehicle that offers federal and state tax advantages. A 529 plan</a:t>
            </a:r>
            <a:r>
              <a:rPr lang="en-US" baseline="0" dirty="0"/>
              <a:t> can also be used to save for K-12 expenses.</a:t>
            </a:r>
            <a:endParaRPr lang="en-US" dirty="0"/>
          </a:p>
          <a:p>
            <a:pPr defTabSz="456998">
              <a:defRPr/>
            </a:pPr>
            <a:endParaRPr lang="en-US" dirty="0"/>
          </a:p>
          <a:p>
            <a:r>
              <a:rPr lang="en-US" dirty="0"/>
              <a:t>529 plans are sponsored by states, but they must follow federal law. Specifically, they must abide by Section 529 of the Internal Revenue Code, hence the name “529” plan. </a:t>
            </a:r>
          </a:p>
          <a:p>
            <a:r>
              <a:rPr lang="en-US" dirty="0"/>
              <a:t>     </a:t>
            </a:r>
          </a:p>
          <a:p>
            <a:r>
              <a:rPr lang="en-US" dirty="0"/>
              <a:t>Section 529 plans were created by Congress in 1996, and since that time they have revolutionized the way parents save for college, much like 401(k) plans revolutionized the world of retirement savings. </a:t>
            </a:r>
          </a:p>
          <a:p>
            <a:endParaRPr lang="en-US" dirty="0"/>
          </a:p>
          <a:p>
            <a:endParaRPr lang="en-US" dirty="0"/>
          </a:p>
          <a:p>
            <a:r>
              <a:rPr lang="en-US" dirty="0"/>
              <a:t>    </a:t>
            </a:r>
          </a:p>
        </p:txBody>
      </p:sp>
    </p:spTree>
    <p:extLst>
      <p:ext uri="{BB962C8B-B14F-4D97-AF65-F5344CB8AC3E}">
        <p14:creationId xmlns:p14="http://schemas.microsoft.com/office/powerpoint/2010/main" val="3244550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0352" y="530352"/>
            <a:ext cx="9144000" cy="685800"/>
          </a:xfrm>
        </p:spPr>
        <p:txBody>
          <a:bodyPr/>
          <a:lstStyle/>
          <a:p>
            <a:r>
              <a:rPr lang="en-US" dirty="0"/>
              <a:t>Click to edit Master title style</a:t>
            </a:r>
          </a:p>
        </p:txBody>
      </p:sp>
      <p:sp>
        <p:nvSpPr>
          <p:cNvPr id="3" name="Subtitle 2"/>
          <p:cNvSpPr>
            <a:spLocks noGrp="1"/>
          </p:cNvSpPr>
          <p:nvPr>
            <p:ph type="subTitle" idx="1"/>
          </p:nvPr>
        </p:nvSpPr>
        <p:spPr>
          <a:xfrm>
            <a:off x="0" y="2171700"/>
            <a:ext cx="9144000" cy="1752600"/>
          </a:xfrm>
        </p:spPr>
        <p:txBody>
          <a:bodyPr>
            <a:normAutofit/>
          </a:bodyPr>
          <a:lstStyle>
            <a:lvl1pPr marL="0" indent="0" algn="ctr">
              <a:buNone/>
              <a:defRPr sz="240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line header">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title"/>
          </p:nvPr>
        </p:nvSpPr>
        <p:spPr>
          <a:xfrm>
            <a:off x="546100" y="533400"/>
            <a:ext cx="7302500" cy="1219200"/>
          </a:xfrm>
          <a:prstGeom prst="rect">
            <a:avLst/>
          </a:prstGeom>
        </p:spPr>
        <p:txBody>
          <a:bodyPr/>
          <a:lstStyle>
            <a:lvl1pPr algn="l">
              <a:defRPr sz="4000" b="0">
                <a:solidFill>
                  <a:srgbClr val="5D5D5D"/>
                </a:solidFill>
              </a:defRPr>
            </a:lvl1pPr>
          </a:lstStyle>
          <a:p>
            <a:r>
              <a:rPr lang="en-US" dirty="0"/>
              <a:t>Click to edit Master title style</a:t>
            </a:r>
          </a:p>
        </p:txBody>
      </p:sp>
      <p:sp>
        <p:nvSpPr>
          <p:cNvPr id="4" name="Content Placeholder 2"/>
          <p:cNvSpPr>
            <a:spLocks noGrp="1"/>
          </p:cNvSpPr>
          <p:nvPr>
            <p:ph idx="1"/>
          </p:nvPr>
        </p:nvSpPr>
        <p:spPr>
          <a:xfrm>
            <a:off x="546100" y="2187575"/>
            <a:ext cx="6400800" cy="3298825"/>
          </a:xfrm>
          <a:prstGeom prst="rect">
            <a:avLst/>
          </a:prstGeom>
        </p:spPr>
        <p:txBody>
          <a:bodyPr>
            <a:noAutofit/>
          </a:bodyPr>
          <a:lstStyle>
            <a:lvl1pPr marL="457200" indent="-457200">
              <a:buClr>
                <a:srgbClr val="5D5D5D"/>
              </a:buClr>
              <a:buSzPct val="50000"/>
              <a:buFont typeface="Wingdings" panose="05000000000000000000" pitchFamily="2" charset="2"/>
              <a:buChar char=""/>
              <a:defRPr>
                <a:solidFill>
                  <a:srgbClr val="5D5D5D"/>
                </a:solidFill>
                <a:latin typeface="Calibri" panose="020F0502020204030204" pitchFamily="34" charset="0"/>
              </a:defRPr>
            </a:lvl1pPr>
            <a:lvl2pPr marL="914400" indent="-457200">
              <a:buClr>
                <a:srgbClr val="5D5D5D"/>
              </a:buClr>
              <a:buSzPct val="50000"/>
              <a:buFont typeface="Wingdings" panose="05000000000000000000" pitchFamily="2" charset="2"/>
              <a:buChar char=""/>
              <a:defRPr>
                <a:solidFill>
                  <a:srgbClr val="5D5D5D"/>
                </a:solidFill>
                <a:latin typeface="Calibri" panose="020F0502020204030204" pitchFamily="34" charset="0"/>
              </a:defRPr>
            </a:lvl2pPr>
            <a:lvl3pPr marL="12573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3pPr>
            <a:lvl4pPr marL="17145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4pPr>
            <a:lvl5pPr marL="21717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26244103"/>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solidFill>
                  <a:srgbClr val="5D5D5D"/>
                </a:solidFill>
              </a:defRPr>
            </a:lvl1pPr>
          </a:lstStyle>
          <a:p>
            <a:r>
              <a:rPr lang="en-US" dirty="0"/>
              <a:t>Click to edit Master title style</a:t>
            </a:r>
          </a:p>
        </p:txBody>
      </p:sp>
      <p:sp>
        <p:nvSpPr>
          <p:cNvPr id="3" name="Content Placeholder 2"/>
          <p:cNvSpPr>
            <a:spLocks noGrp="1"/>
          </p:cNvSpPr>
          <p:nvPr>
            <p:ph idx="1"/>
          </p:nvPr>
        </p:nvSpPr>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a:t>Click to edit Master title style</a:t>
            </a:r>
          </a:p>
        </p:txBody>
      </p:sp>
      <p:sp>
        <p:nvSpPr>
          <p:cNvPr id="3" name="Chart Placeholder 2"/>
          <p:cNvSpPr>
            <a:spLocks noGrp="1"/>
          </p:cNvSpPr>
          <p:nvPr>
            <p:ph type="chart" sz="half" idx="1"/>
          </p:nvPr>
        </p:nvSpPr>
        <p:spPr>
          <a:xfrm>
            <a:off x="914400" y="1600200"/>
            <a:ext cx="3810000" cy="4530725"/>
          </a:xfrm>
        </p:spPr>
        <p:txBody>
          <a:bodyPr/>
          <a:lstStyle/>
          <a:p>
            <a:endParaRPr lang="en-US" dirty="0"/>
          </a:p>
        </p:txBody>
      </p:sp>
      <p:sp>
        <p:nvSpPr>
          <p:cNvPr id="4" name="Text Placeholder 3"/>
          <p:cNvSpPr>
            <a:spLocks noGrp="1"/>
          </p:cNvSpPr>
          <p:nvPr>
            <p:ph type="body" sz="half" idx="2"/>
          </p:nvPr>
        </p:nvSpPr>
        <p:spPr>
          <a:xfrm>
            <a:off x="48768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51575"/>
            <a:ext cx="1981200" cy="45720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4862623" y="6443330"/>
            <a:ext cx="4281377" cy="414670"/>
          </a:xfrm>
          <a:prstGeom prst="rect">
            <a:avLst/>
          </a:prstGeom>
        </p:spPr>
        <p:txBody>
          <a:bodyPr/>
          <a:lstStyle>
            <a:lvl1pPr>
              <a:defRPr sz="1000"/>
            </a:lvl1pPr>
          </a:lstStyle>
          <a:p>
            <a:r>
              <a:rPr lang="en-US" dirty="0"/>
              <a:t>Prepared by Broadridge Investor Communication Solutions, Inc. Copyright 2017</a:t>
            </a:r>
          </a:p>
          <a:p>
            <a:endParaRPr lang="en-US" dirty="0"/>
          </a:p>
        </p:txBody>
      </p:sp>
      <p:sp>
        <p:nvSpPr>
          <p:cNvPr id="7" name="Slide Number Placeholder 6"/>
          <p:cNvSpPr>
            <a:spLocks noGrp="1"/>
          </p:cNvSpPr>
          <p:nvPr>
            <p:ph type="sldNum" sz="quarter" idx="12"/>
          </p:nvPr>
        </p:nvSpPr>
        <p:spPr>
          <a:xfrm>
            <a:off x="6781800" y="6248400"/>
            <a:ext cx="1905000" cy="457200"/>
          </a:xfrm>
          <a:prstGeom prst="rect">
            <a:avLst/>
          </a:prstGeom>
        </p:spPr>
        <p:txBody>
          <a:bodyPr/>
          <a:lstStyle>
            <a:lvl1pPr>
              <a:defRPr/>
            </a:lvl1pPr>
          </a:lstStyle>
          <a:p>
            <a:fld id="{885A1A25-9D9E-403F-BFA1-00850018E4E7}" type="slidenum">
              <a:rPr lang="en-US"/>
              <a:pPr/>
              <a:t>‹#›</a:t>
            </a:fld>
            <a:endParaRPr lang="en-US" dirty="0"/>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600200"/>
            <a:ext cx="3810000" cy="4530725"/>
          </a:xfrm>
        </p:spPr>
        <p:txBody>
          <a:bodyPr/>
          <a:lstStyle/>
          <a:p>
            <a:endParaRPr lang="en-US" dirty="0"/>
          </a:p>
        </p:txBody>
      </p:sp>
      <p:sp>
        <p:nvSpPr>
          <p:cNvPr id="4" name="Text Placeholder 3"/>
          <p:cNvSpPr>
            <a:spLocks noGrp="1"/>
          </p:cNvSpPr>
          <p:nvPr>
            <p:ph type="body" sz="half" idx="2"/>
          </p:nvPr>
        </p:nvSpPr>
        <p:spPr>
          <a:xfrm>
            <a:off x="48768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51575"/>
            <a:ext cx="1981200" cy="45720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4735033" y="6400800"/>
            <a:ext cx="4408967" cy="457200"/>
          </a:xfrm>
          <a:prstGeom prst="rect">
            <a:avLst/>
          </a:prstGeom>
        </p:spPr>
        <p:txBody>
          <a:bodyPr/>
          <a:lstStyle>
            <a:lvl1pPr>
              <a:defRPr sz="1000"/>
            </a:lvl1pPr>
          </a:lstStyle>
          <a:p>
            <a:r>
              <a:rPr lang="en-US" dirty="0"/>
              <a:t>Prepared by Broadridge Investor Communication Solutions, Inc. Copyright 2017</a:t>
            </a:r>
          </a:p>
        </p:txBody>
      </p:sp>
      <p:sp>
        <p:nvSpPr>
          <p:cNvPr id="7" name="Slide Number Placeholder 6"/>
          <p:cNvSpPr>
            <a:spLocks noGrp="1"/>
          </p:cNvSpPr>
          <p:nvPr>
            <p:ph type="sldNum" sz="quarter" idx="12"/>
          </p:nvPr>
        </p:nvSpPr>
        <p:spPr>
          <a:xfrm>
            <a:off x="6781800" y="6248400"/>
            <a:ext cx="1905000" cy="457200"/>
          </a:xfrm>
          <a:prstGeom prst="rect">
            <a:avLst/>
          </a:prstGeom>
        </p:spPr>
        <p:txBody>
          <a:bodyPr/>
          <a:lstStyle>
            <a:lvl1pPr>
              <a:defRPr/>
            </a:lvl1pPr>
          </a:lstStyle>
          <a:p>
            <a:fld id="{3F7F5651-E462-4471-8DA9-3EFCD4019278}" type="slidenum">
              <a:rPr lang="en-US"/>
              <a:pPr/>
              <a:t>‹#›</a:t>
            </a:fld>
            <a:endParaRPr lang="en-US" dirty="0"/>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9144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51575"/>
            <a:ext cx="1981200" cy="45720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4713766" y="6496492"/>
            <a:ext cx="4430234" cy="361507"/>
          </a:xfrm>
          <a:prstGeom prst="rect">
            <a:avLst/>
          </a:prstGeom>
        </p:spPr>
        <p:txBody>
          <a:bodyPr/>
          <a:lstStyle>
            <a:lvl1pPr>
              <a:defRPr sz="1000"/>
            </a:lvl1pPr>
          </a:lstStyle>
          <a:p>
            <a:r>
              <a:rPr lang="en-US" dirty="0"/>
              <a:t>Prepared by Broadridge Investor Communication Solutions, Inc. Copyright 2017</a:t>
            </a:r>
          </a:p>
          <a:p>
            <a:endParaRPr lang="en-US" dirty="0"/>
          </a:p>
        </p:txBody>
      </p:sp>
      <p:sp>
        <p:nvSpPr>
          <p:cNvPr id="7" name="Slide Number Placeholder 6"/>
          <p:cNvSpPr>
            <a:spLocks noGrp="1"/>
          </p:cNvSpPr>
          <p:nvPr>
            <p:ph type="sldNum" sz="quarter" idx="12"/>
          </p:nvPr>
        </p:nvSpPr>
        <p:spPr>
          <a:xfrm>
            <a:off x="6781800" y="6248400"/>
            <a:ext cx="1905000" cy="457200"/>
          </a:xfrm>
          <a:prstGeom prst="rect">
            <a:avLst/>
          </a:prstGeom>
        </p:spPr>
        <p:txBody>
          <a:bodyPr/>
          <a:lstStyle>
            <a:lvl1pPr>
              <a:defRPr/>
            </a:lvl1pPr>
          </a:lstStyle>
          <a:p>
            <a:fld id="{6D4085FB-97DA-4FBA-A1A4-EC0E161617B4}" type="slidenum">
              <a:rPr lang="en-US"/>
              <a:pPr/>
              <a:t>‹#›</a:t>
            </a:fld>
            <a:endParaRPr lang="en-US" dirty="0"/>
          </a:p>
        </p:txBody>
      </p:sp>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a:t>Click to edit Master title style</a:t>
            </a:r>
          </a:p>
        </p:txBody>
      </p:sp>
      <p:sp>
        <p:nvSpPr>
          <p:cNvPr id="3" name="Table Placeholder 2"/>
          <p:cNvSpPr>
            <a:spLocks noGrp="1"/>
          </p:cNvSpPr>
          <p:nvPr>
            <p:ph type="tbl" idx="1"/>
          </p:nvPr>
        </p:nvSpPr>
        <p:spPr>
          <a:xfrm>
            <a:off x="914400" y="1600200"/>
            <a:ext cx="7772400" cy="4530725"/>
          </a:xfrm>
        </p:spPr>
        <p:txBody>
          <a:bodyPr/>
          <a:lstStyle/>
          <a:p>
            <a:endParaRPr lang="en-US" dirty="0"/>
          </a:p>
        </p:txBody>
      </p:sp>
      <p:sp>
        <p:nvSpPr>
          <p:cNvPr id="4" name="Date Placeholder 3"/>
          <p:cNvSpPr>
            <a:spLocks noGrp="1"/>
          </p:cNvSpPr>
          <p:nvPr>
            <p:ph type="dt" sz="half" idx="10"/>
          </p:nvPr>
        </p:nvSpPr>
        <p:spPr>
          <a:xfrm>
            <a:off x="914400" y="6251575"/>
            <a:ext cx="1981200" cy="45720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4788194" y="6400800"/>
            <a:ext cx="4355806" cy="457200"/>
          </a:xfrm>
          <a:prstGeom prst="rect">
            <a:avLst/>
          </a:prstGeom>
        </p:spPr>
        <p:txBody>
          <a:bodyPr/>
          <a:lstStyle>
            <a:lvl1pPr>
              <a:defRPr sz="1000"/>
            </a:lvl1pPr>
          </a:lstStyle>
          <a:p>
            <a:r>
              <a:rPr lang="en-US" dirty="0"/>
              <a:t>Prepared by Broadridge Investor Communication Solutions, Inc. Copyright 2017</a:t>
            </a:r>
          </a:p>
          <a:p>
            <a:endParaRPr lang="en-US" dirty="0"/>
          </a:p>
        </p:txBody>
      </p:sp>
      <p:sp>
        <p:nvSpPr>
          <p:cNvPr id="6" name="Slide Number Placeholder 5"/>
          <p:cNvSpPr>
            <a:spLocks noGrp="1"/>
          </p:cNvSpPr>
          <p:nvPr>
            <p:ph type="sldNum" sz="quarter" idx="12"/>
          </p:nvPr>
        </p:nvSpPr>
        <p:spPr>
          <a:xfrm>
            <a:off x="6781800" y="6248400"/>
            <a:ext cx="1905000" cy="457200"/>
          </a:xfrm>
          <a:prstGeom prst="rect">
            <a:avLst/>
          </a:prstGeom>
        </p:spPr>
        <p:txBody>
          <a:bodyPr/>
          <a:lstStyle>
            <a:lvl1pPr>
              <a:defRPr/>
            </a:lvl1pPr>
          </a:lstStyle>
          <a:p>
            <a:fld id="{E4DD4210-44A4-44F2-916B-B7756265A7B1}" type="slidenum">
              <a:rPr lang="en-US"/>
              <a:pPr/>
              <a:t>‹#›</a:t>
            </a:fld>
            <a:endParaRPr lang="en-US" dirty="0"/>
          </a:p>
        </p:txBody>
      </p:sp>
    </p:spTree>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a:t>Click to edit Master title style</a:t>
            </a:r>
          </a:p>
        </p:txBody>
      </p:sp>
      <p:sp>
        <p:nvSpPr>
          <p:cNvPr id="3" name="Chart Placeholder 2"/>
          <p:cNvSpPr>
            <a:spLocks noGrp="1"/>
          </p:cNvSpPr>
          <p:nvPr>
            <p:ph type="chart" idx="1"/>
          </p:nvPr>
        </p:nvSpPr>
        <p:spPr>
          <a:xfrm>
            <a:off x="914400" y="1600200"/>
            <a:ext cx="7772400" cy="4530725"/>
          </a:xfrm>
        </p:spPr>
        <p:txBody>
          <a:bodyPr/>
          <a:lstStyle/>
          <a:p>
            <a:endParaRPr lang="en-US" dirty="0"/>
          </a:p>
        </p:txBody>
      </p:sp>
      <p:sp>
        <p:nvSpPr>
          <p:cNvPr id="4" name="Date Placeholder 3"/>
          <p:cNvSpPr>
            <a:spLocks noGrp="1"/>
          </p:cNvSpPr>
          <p:nvPr>
            <p:ph type="dt" sz="half" idx="10"/>
          </p:nvPr>
        </p:nvSpPr>
        <p:spPr>
          <a:xfrm>
            <a:off x="914400" y="6251575"/>
            <a:ext cx="1981200" cy="45720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4830726" y="6400800"/>
            <a:ext cx="4313274" cy="457200"/>
          </a:xfrm>
          <a:prstGeom prst="rect">
            <a:avLst/>
          </a:prstGeom>
        </p:spPr>
        <p:txBody>
          <a:bodyPr/>
          <a:lstStyle>
            <a:lvl1pPr>
              <a:defRPr sz="1000"/>
            </a:lvl1pPr>
          </a:lstStyle>
          <a:p>
            <a:r>
              <a:rPr lang="en-US" dirty="0"/>
              <a:t>Prepared by Broadridge Investor Communication Solutions, Inc. Copyright 2017</a:t>
            </a:r>
          </a:p>
          <a:p>
            <a:endParaRPr lang="en-US" dirty="0"/>
          </a:p>
        </p:txBody>
      </p:sp>
      <p:sp>
        <p:nvSpPr>
          <p:cNvPr id="6" name="Slide Number Placeholder 5"/>
          <p:cNvSpPr>
            <a:spLocks noGrp="1"/>
          </p:cNvSpPr>
          <p:nvPr>
            <p:ph type="sldNum" sz="quarter" idx="12"/>
          </p:nvPr>
        </p:nvSpPr>
        <p:spPr>
          <a:xfrm>
            <a:off x="6781800" y="6248400"/>
            <a:ext cx="1905000" cy="457200"/>
          </a:xfrm>
          <a:prstGeom prst="rect">
            <a:avLst/>
          </a:prstGeom>
        </p:spPr>
        <p:txBody>
          <a:bodyPr/>
          <a:lstStyle>
            <a:lvl1pPr>
              <a:defRPr/>
            </a:lvl1pPr>
          </a:lstStyle>
          <a:p>
            <a:fld id="{C0B91399-3FE7-4FF7-BD92-289B6B242689}" type="slidenum">
              <a:rPr lang="en-US"/>
              <a:pPr/>
              <a:t>‹#›</a:t>
            </a:fld>
            <a:endParaRPr lang="en-US" dirty="0"/>
          </a:p>
        </p:txBody>
      </p:sp>
    </p:spTree>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9144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876800" y="1600200"/>
            <a:ext cx="3810000" cy="4530725"/>
          </a:xfrm>
        </p:spPr>
        <p:txBody>
          <a:bodyPr/>
          <a:lstStyle/>
          <a:p>
            <a:endParaRPr lang="en-US" dirty="0"/>
          </a:p>
        </p:txBody>
      </p:sp>
      <p:sp>
        <p:nvSpPr>
          <p:cNvPr id="5" name="Date Placeholder 4"/>
          <p:cNvSpPr>
            <a:spLocks noGrp="1"/>
          </p:cNvSpPr>
          <p:nvPr>
            <p:ph type="dt" sz="half" idx="10"/>
          </p:nvPr>
        </p:nvSpPr>
        <p:spPr>
          <a:xfrm>
            <a:off x="914400" y="6251575"/>
            <a:ext cx="1981200" cy="45720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4798828" y="6400800"/>
            <a:ext cx="4345172" cy="457200"/>
          </a:xfrm>
          <a:prstGeom prst="rect">
            <a:avLst/>
          </a:prstGeom>
        </p:spPr>
        <p:txBody>
          <a:bodyPr/>
          <a:lstStyle>
            <a:lvl1pPr>
              <a:defRPr sz="1000"/>
            </a:lvl1pPr>
          </a:lstStyle>
          <a:p>
            <a:r>
              <a:rPr lang="en-US" dirty="0"/>
              <a:t>Prepared by Broadridge Investor Communication Solutions, Inc. Copyright 2017</a:t>
            </a:r>
          </a:p>
          <a:p>
            <a:endParaRPr lang="en-US" dirty="0"/>
          </a:p>
        </p:txBody>
      </p:sp>
      <p:sp>
        <p:nvSpPr>
          <p:cNvPr id="7" name="Slide Number Placeholder 6"/>
          <p:cNvSpPr>
            <a:spLocks noGrp="1"/>
          </p:cNvSpPr>
          <p:nvPr>
            <p:ph type="sldNum" sz="quarter" idx="12"/>
          </p:nvPr>
        </p:nvSpPr>
        <p:spPr>
          <a:xfrm>
            <a:off x="6781800" y="6248400"/>
            <a:ext cx="1905000" cy="457200"/>
          </a:xfrm>
          <a:prstGeom prst="rect">
            <a:avLst/>
          </a:prstGeom>
        </p:spPr>
        <p:txBody>
          <a:bodyPr/>
          <a:lstStyle>
            <a:lvl1pPr>
              <a:defRPr/>
            </a:lvl1pPr>
          </a:lstStyle>
          <a:p>
            <a:fld id="{7F74E464-A558-42D2-8CB4-D9ADAA4F3EAF}" type="slidenum">
              <a:rPr lang="en-US"/>
              <a:pPr/>
              <a:t>‹#›</a:t>
            </a:fld>
            <a:endParaRPr lang="en-US" dirty="0"/>
          </a:p>
        </p:txBody>
      </p:sp>
    </p:spTree>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a:t>Click to edit Master title style</a:t>
            </a:r>
          </a:p>
        </p:txBody>
      </p:sp>
      <p:sp>
        <p:nvSpPr>
          <p:cNvPr id="3" name="Content Placeholder 2"/>
          <p:cNvSpPr>
            <a:spLocks noGrp="1"/>
          </p:cNvSpPr>
          <p:nvPr>
            <p:ph sz="half" idx="1"/>
          </p:nvPr>
        </p:nvSpPr>
        <p:spPr>
          <a:xfrm>
            <a:off x="9144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8768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51575"/>
            <a:ext cx="1981200" cy="45720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4798828" y="6400800"/>
            <a:ext cx="4345172" cy="457200"/>
          </a:xfrm>
          <a:prstGeom prst="rect">
            <a:avLst/>
          </a:prstGeom>
        </p:spPr>
        <p:txBody>
          <a:bodyPr/>
          <a:lstStyle>
            <a:lvl1pPr>
              <a:defRPr sz="1000"/>
            </a:lvl1pPr>
          </a:lstStyle>
          <a:p>
            <a:r>
              <a:rPr lang="en-US" dirty="0"/>
              <a:t>Prepared by Broadridge Investor Communication Solutions, Inc. Copyright 2017</a:t>
            </a:r>
          </a:p>
          <a:p>
            <a:endParaRPr lang="en-US" dirty="0"/>
          </a:p>
        </p:txBody>
      </p:sp>
      <p:sp>
        <p:nvSpPr>
          <p:cNvPr id="7" name="Slide Number Placeholder 6"/>
          <p:cNvSpPr>
            <a:spLocks noGrp="1"/>
          </p:cNvSpPr>
          <p:nvPr>
            <p:ph type="sldNum" sz="quarter" idx="12"/>
          </p:nvPr>
        </p:nvSpPr>
        <p:spPr>
          <a:xfrm>
            <a:off x="6781800" y="6248400"/>
            <a:ext cx="1905000" cy="457200"/>
          </a:xfrm>
          <a:prstGeom prst="rect">
            <a:avLst/>
          </a:prstGeom>
        </p:spPr>
        <p:txBody>
          <a:bodyPr/>
          <a:lstStyle>
            <a:lvl1pPr>
              <a:defRPr/>
            </a:lvl1pPr>
          </a:lstStyle>
          <a:p>
            <a:fld id="{2B142D9C-F5D9-4143-8358-935BCC2CB7D1}" type="slidenum">
              <a:rPr lang="en-US"/>
              <a:pPr/>
              <a:t>‹#›</a:t>
            </a:fld>
            <a:endParaRPr lang="en-US" dirty="0"/>
          </a:p>
        </p:txBody>
      </p:sp>
    </p:spTree>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530352" y="530352"/>
            <a:ext cx="7684851" cy="53035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85800" y="1828800"/>
            <a:ext cx="9144000" cy="3154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Lst>
  <p:transition spd="slow">
    <p:wipe dir="r"/>
  </p:transition>
  <p:hf sldNum="0" hdr="0" dt="0"/>
  <p:txStyles>
    <p:title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p:titleStyle>
    <p:bodyStyle>
      <a:lvl1pPr marL="342900" indent="-342900" algn="l" defTabSz="457200" rtl="0" eaLnBrk="1" latinLnBrk="0" hangingPunct="1">
        <a:spcBef>
          <a:spcPct val="20000"/>
        </a:spcBef>
        <a:buClr>
          <a:srgbClr val="5D5D5D"/>
        </a:buClr>
        <a:buSzPct val="50000"/>
        <a:buFont typeface="Wingdings" panose="05000000000000000000" pitchFamily="2" charset="2"/>
        <a:buChar char="l"/>
        <a:defRPr sz="2800" kern="1200">
          <a:solidFill>
            <a:srgbClr val="5D5D5D"/>
          </a:solidFill>
          <a:latin typeface="Calibri" panose="020F0502020204030204" pitchFamily="34" charset="0"/>
          <a:ea typeface="+mn-ea"/>
          <a:cs typeface="Arial"/>
        </a:defRPr>
      </a:lvl1pPr>
      <a:lvl2pPr marL="742950" indent="-285750" algn="l" defTabSz="457200" rtl="0" eaLnBrk="1" latinLnBrk="0" hangingPunct="1">
        <a:spcBef>
          <a:spcPct val="20000"/>
        </a:spcBef>
        <a:buClr>
          <a:srgbClr val="5D5D5D"/>
        </a:buClr>
        <a:buSzPct val="50000"/>
        <a:buFont typeface="Wingdings" panose="05000000000000000000" pitchFamily="2" charset="2"/>
        <a:buChar char="l"/>
        <a:defRPr sz="2800" kern="1200">
          <a:solidFill>
            <a:srgbClr val="5D5D5D"/>
          </a:solidFill>
          <a:latin typeface="Calibri" panose="020F0502020204030204" pitchFamily="34" charset="0"/>
          <a:ea typeface="+mn-ea"/>
          <a:cs typeface="Arial"/>
        </a:defRPr>
      </a:lvl2pPr>
      <a:lvl3pPr marL="1143000" indent="-228600" algn="l" defTabSz="457200" rtl="0" eaLnBrk="1" latinLnBrk="0" hangingPunct="1">
        <a:spcBef>
          <a:spcPct val="20000"/>
        </a:spcBef>
        <a:buClr>
          <a:srgbClr val="5D5D5D"/>
        </a:buClr>
        <a:buSzPct val="50000"/>
        <a:buFont typeface="Wingdings" panose="05000000000000000000" pitchFamily="2" charset="2"/>
        <a:buChar char="l"/>
        <a:defRPr sz="2800" kern="1200">
          <a:solidFill>
            <a:srgbClr val="5D5D5D"/>
          </a:solidFill>
          <a:latin typeface="Calibri" panose="020F0502020204030204" pitchFamily="34" charset="0"/>
          <a:ea typeface="+mn-ea"/>
          <a:cs typeface="Arial"/>
        </a:defRPr>
      </a:lvl3pPr>
      <a:lvl4pPr marL="1600200" indent="-228600" algn="l" defTabSz="457200" rtl="0" eaLnBrk="1" latinLnBrk="0" hangingPunct="1">
        <a:spcBef>
          <a:spcPct val="20000"/>
        </a:spcBef>
        <a:buClr>
          <a:srgbClr val="5D5D5D"/>
        </a:buClr>
        <a:buSzPct val="50000"/>
        <a:buFont typeface="Wingdings" panose="05000000000000000000" pitchFamily="2" charset="2"/>
        <a:buChar char="l"/>
        <a:defRPr sz="2800" kern="1200">
          <a:solidFill>
            <a:srgbClr val="5D5D5D"/>
          </a:solidFill>
          <a:latin typeface="Calibri" panose="020F0502020204030204" pitchFamily="34" charset="0"/>
          <a:ea typeface="+mn-ea"/>
          <a:cs typeface="Arial"/>
        </a:defRPr>
      </a:lvl4pPr>
      <a:lvl5pPr marL="2057400" indent="-228600" algn="l" defTabSz="457200" rtl="0" eaLnBrk="1" latinLnBrk="0" hangingPunct="1">
        <a:spcBef>
          <a:spcPct val="20000"/>
        </a:spcBef>
        <a:buClr>
          <a:srgbClr val="5D5D5D"/>
        </a:buClr>
        <a:buSzPct val="50000"/>
        <a:buFont typeface="Wingdings" panose="05000000000000000000" pitchFamily="2" charset="2"/>
        <a:buChar char="l"/>
        <a:defRPr sz="28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bin"/></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2" Type="http://schemas.openxmlformats.org/officeDocument/2006/relationships/image" Target="../media/image4.bin"/><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2" name="Title 1"/>
          <p:cNvSpPr>
            <a:spLocks noGrp="1"/>
          </p:cNvSpPr>
          <p:nvPr>
            <p:ph type="ctrTitle"/>
          </p:nvPr>
        </p:nvSpPr>
        <p:spPr>
          <a:xfrm>
            <a:off x="1209675" y="2651870"/>
            <a:ext cx="9144000" cy="929529"/>
          </a:xfrm>
        </p:spPr>
        <p:txBody>
          <a:bodyPr>
            <a:noAutofit/>
          </a:bodyPr>
          <a:lstStyle/>
          <a:p>
            <a:r>
              <a:rPr lang="en-US" sz="4400" dirty="0"/>
              <a:t>College Planning</a:t>
            </a:r>
          </a:p>
        </p:txBody>
      </p:sp>
      <p:sp>
        <p:nvSpPr>
          <p:cNvPr id="3" name="Subtitle 2"/>
          <p:cNvSpPr>
            <a:spLocks noGrp="1"/>
          </p:cNvSpPr>
          <p:nvPr>
            <p:ph type="subTitle" idx="1"/>
          </p:nvPr>
        </p:nvSpPr>
        <p:spPr>
          <a:xfrm>
            <a:off x="1209675" y="3511549"/>
            <a:ext cx="5534025" cy="841375"/>
          </a:xfrm>
        </p:spPr>
        <p:txBody>
          <a:bodyPr>
            <a:normAutofit/>
          </a:bodyPr>
          <a:lstStyle/>
          <a:p>
            <a:pPr algn="l"/>
            <a:r>
              <a:rPr lang="en-US" sz="2600" dirty="0">
                <a:solidFill>
                  <a:srgbClr val="5D5D5D"/>
                </a:solidFill>
              </a:rPr>
              <a:t>Saving for a College Education </a:t>
            </a:r>
          </a:p>
        </p:txBody>
      </p:sp>
      <p:pic>
        <p:nvPicPr>
          <p:cNvPr id="4" name="Footer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3700" y="457200"/>
            <a:ext cx="2032000" cy="355600"/>
          </a:xfrm>
          <a:prstGeom prst="rect">
            <a:avLst/>
          </a:prstGeom>
        </p:spPr>
      </p:pic>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6407"/>
          <a:stretch/>
        </p:blipFill>
        <p:spPr>
          <a:xfrm>
            <a:off x="5279136" y="772510"/>
            <a:ext cx="3864864" cy="5186856"/>
          </a:xfrm>
          <a:prstGeom prst="rect">
            <a:avLst/>
          </a:prstGeom>
        </p:spPr>
      </p:pic>
      <p:sp>
        <p:nvSpPr>
          <p:cNvPr id="31747" name="Rectangle 3"/>
          <p:cNvSpPr>
            <a:spLocks noGrp="1" noChangeArrowheads="1"/>
          </p:cNvSpPr>
          <p:nvPr>
            <p:ph idx="1"/>
          </p:nvPr>
        </p:nvSpPr>
        <p:spPr>
          <a:xfrm>
            <a:off x="684497" y="1799771"/>
            <a:ext cx="5573428" cy="3534229"/>
          </a:xfrm>
        </p:spPr>
        <p:txBody>
          <a:bodyPr>
            <a:noAutofit/>
          </a:bodyPr>
          <a:lstStyle/>
          <a:p>
            <a:pPr marL="533400" indent="-533400">
              <a:lnSpc>
                <a:spcPct val="90000"/>
              </a:lnSpc>
              <a:spcAft>
                <a:spcPct val="30000"/>
              </a:spcAft>
              <a:buFont typeface="Wingdings" pitchFamily="2" charset="2"/>
              <a:buNone/>
            </a:pPr>
            <a:r>
              <a:rPr lang="en-US" sz="2600" b="1" dirty="0">
                <a:solidFill>
                  <a:schemeClr val="accent6"/>
                </a:solidFill>
              </a:rPr>
              <a:t>Q.</a:t>
            </a:r>
            <a:r>
              <a:rPr lang="en-US" sz="2600" dirty="0">
                <a:solidFill>
                  <a:schemeClr val="accent6"/>
                </a:solidFill>
              </a:rPr>
              <a:t>  </a:t>
            </a:r>
            <a:r>
              <a:rPr lang="en-US" sz="2600" dirty="0"/>
              <a:t>	What is a 529 plan?</a:t>
            </a:r>
          </a:p>
          <a:p>
            <a:pPr marL="533400" indent="-533400">
              <a:lnSpc>
                <a:spcPct val="90000"/>
              </a:lnSpc>
              <a:buFont typeface="Wingdings" pitchFamily="2" charset="2"/>
              <a:buNone/>
            </a:pPr>
            <a:r>
              <a:rPr lang="en-US" sz="2600" b="1" dirty="0">
                <a:solidFill>
                  <a:schemeClr val="accent6"/>
                </a:solidFill>
              </a:rPr>
              <a:t>A.</a:t>
            </a:r>
            <a:r>
              <a:rPr lang="en-US" sz="2600" dirty="0">
                <a:solidFill>
                  <a:schemeClr val="accent6"/>
                </a:solidFill>
              </a:rPr>
              <a:t>   </a:t>
            </a:r>
            <a:r>
              <a:rPr lang="en-US" sz="2600" dirty="0"/>
              <a:t>A 529 plan is a tax-advantaged </a:t>
            </a:r>
            <a:br>
              <a:rPr lang="en-US" sz="2600" dirty="0"/>
            </a:br>
            <a:r>
              <a:rPr lang="en-US" sz="2600" dirty="0"/>
              <a:t>college savings vehicle  </a:t>
            </a:r>
            <a:br>
              <a:rPr lang="en-US" sz="2600" dirty="0"/>
            </a:br>
            <a:br>
              <a:rPr lang="en-US" sz="2600" dirty="0"/>
            </a:br>
            <a:r>
              <a:rPr lang="en-US" sz="2600" dirty="0"/>
              <a:t>529 plans are sponsored by states, but must adhere to federal law </a:t>
            </a:r>
          </a:p>
          <a:p>
            <a:pPr marL="533400" indent="-533400">
              <a:lnSpc>
                <a:spcPct val="90000"/>
              </a:lnSpc>
              <a:buFont typeface="Wingdings" pitchFamily="2" charset="2"/>
              <a:buNone/>
            </a:pPr>
            <a:r>
              <a:rPr lang="en-US" sz="2600" dirty="0"/>
              <a:t>  </a:t>
            </a:r>
          </a:p>
        </p:txBody>
      </p:sp>
      <p:sp>
        <p:nvSpPr>
          <p:cNvPr id="5" name="TextBox 4"/>
          <p:cNvSpPr txBox="1"/>
          <p:nvPr/>
        </p:nvSpPr>
        <p:spPr>
          <a:xfrm>
            <a:off x="829737" y="5204419"/>
            <a:ext cx="7902784" cy="1631216"/>
          </a:xfrm>
          <a:prstGeom prst="rect">
            <a:avLst/>
          </a:prstGeom>
          <a:noFill/>
        </p:spPr>
        <p:txBody>
          <a:bodyPr wrap="square" rtlCol="0">
            <a:spAutoFit/>
          </a:bodyPr>
          <a:lstStyle/>
          <a:p>
            <a:pPr algn="l"/>
            <a:r>
              <a:rPr lang="en-US" sz="1400" dirty="0">
                <a:solidFill>
                  <a:srgbClr val="5D5D5D"/>
                </a:solidFill>
              </a:rPr>
              <a:t>Investors should consider the investment objectives, risks, charges, and expenses associated with 529 plans before investing. More information about 529 plans is available in each issuer's official statement, which should be read carefully before investing. The tax implications of a 529 plan should be discussed with your legal and/or tax professionals. Also, before investing, consider whether your state offers a 529 plan that provides residents with favorable state tax benefits. Other state benefits may include financial aid, scholarship funds, and protection from creditors.</a:t>
            </a:r>
          </a:p>
          <a:p>
            <a:r>
              <a:rPr lang="en-US" sz="1600" dirty="0"/>
              <a:t> </a:t>
            </a:r>
          </a:p>
        </p:txBody>
      </p:sp>
      <p:sp>
        <p:nvSpPr>
          <p:cNvPr id="7" name="Rectangle 2"/>
          <p:cNvSpPr txBox="1">
            <a:spLocks noChangeArrowheads="1"/>
          </p:cNvSpPr>
          <p:nvPr/>
        </p:nvSpPr>
        <p:spPr>
          <a:xfrm>
            <a:off x="530352" y="530352"/>
            <a:ext cx="7684851" cy="530352"/>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chemeClr val="accent5"/>
                </a:solidFill>
                <a:latin typeface="Calibri" panose="020F0502020204030204" pitchFamily="34" charset="0"/>
                <a:ea typeface="+mj-ea"/>
                <a:cs typeface="Arial"/>
              </a:defRPr>
            </a:lvl1pPr>
          </a:lstStyle>
          <a:p>
            <a:r>
              <a:rPr lang="en-US" dirty="0">
                <a:solidFill>
                  <a:srgbClr val="5D5D5D"/>
                </a:solidFill>
              </a:rPr>
              <a:t>College Savings Options - </a:t>
            </a:r>
            <a:r>
              <a:rPr lang="en-US" sz="3200" dirty="0">
                <a:solidFill>
                  <a:srgbClr val="5D5D5D"/>
                </a:solidFill>
              </a:rPr>
              <a:t>529 Plans </a:t>
            </a:r>
          </a:p>
        </p:txBody>
      </p:sp>
    </p:spTree>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67" name="Group 87"/>
          <p:cNvGraphicFramePr>
            <a:graphicFrameLocks noGrp="1"/>
          </p:cNvGraphicFramePr>
          <p:nvPr>
            <p:ph type="tbl" idx="1"/>
            <p:extLst>
              <p:ext uri="{D42A27DB-BD31-4B8C-83A1-F6EECF244321}">
                <p14:modId xmlns:p14="http://schemas.microsoft.com/office/powerpoint/2010/main" val="1270306292"/>
              </p:ext>
            </p:extLst>
          </p:nvPr>
        </p:nvGraphicFramePr>
        <p:xfrm>
          <a:off x="1020314" y="1484376"/>
          <a:ext cx="7154862" cy="4652261"/>
        </p:xfrm>
        <a:graphic>
          <a:graphicData uri="http://schemas.openxmlformats.org/drawingml/2006/table">
            <a:tbl>
              <a:tblPr>
                <a:tableStyleId>{2D5ABB26-0587-4C30-8999-92F81FD0307C}</a:tableStyleId>
              </a:tblPr>
              <a:tblGrid>
                <a:gridCol w="3624262">
                  <a:extLst>
                    <a:ext uri="{9D8B030D-6E8A-4147-A177-3AD203B41FA5}">
                      <a16:colId xmlns:a16="http://schemas.microsoft.com/office/drawing/2014/main" val="20000"/>
                    </a:ext>
                  </a:extLst>
                </a:gridCol>
                <a:gridCol w="3530600">
                  <a:extLst>
                    <a:ext uri="{9D8B030D-6E8A-4147-A177-3AD203B41FA5}">
                      <a16:colId xmlns:a16="http://schemas.microsoft.com/office/drawing/2014/main" val="20001"/>
                    </a:ext>
                  </a:extLst>
                </a:gridCol>
              </a:tblGrid>
              <a:tr h="614088">
                <a:tc>
                  <a:txBody>
                    <a:bodyPr/>
                    <a:lstStyle/>
                    <a:p>
                      <a:pPr marL="0" marR="0" lvl="0" indent="0" algn="ctr" defTabSz="914400" rtl="0" eaLnBrk="1" fontAlgn="base" latinLnBrk="0" hangingPunct="1">
                        <a:lnSpc>
                          <a:spcPct val="150000"/>
                        </a:lnSpc>
                        <a:spcBef>
                          <a:spcPct val="20000"/>
                        </a:spcBef>
                        <a:spcAft>
                          <a:spcPct val="0"/>
                        </a:spcAft>
                        <a:buClr>
                          <a:schemeClr val="folHlink"/>
                        </a:buClr>
                        <a:buSzPct val="90000"/>
                        <a:buFont typeface="Wingdings" pitchFamily="2" charset="2"/>
                        <a:buNone/>
                        <a:tabLst/>
                      </a:pPr>
                      <a:r>
                        <a:rPr kumimoji="0" lang="en-US" sz="2000" b="1" u="none" strike="noStrike" cap="none" normalizeH="0" baseline="0" dirty="0">
                          <a:ln>
                            <a:noFill/>
                          </a:ln>
                          <a:solidFill>
                            <a:srgbClr val="FFFFFF"/>
                          </a:solidFill>
                          <a:effectLst/>
                        </a:rPr>
                        <a:t>College savings plan</a:t>
                      </a:r>
                      <a:endParaRPr kumimoji="0" lang="en-US" sz="2000" b="1" i="0" u="none" strike="noStrike" cap="none" normalizeH="0" baseline="0" dirty="0">
                        <a:ln>
                          <a:noFill/>
                        </a:ln>
                        <a:solidFill>
                          <a:srgbClr val="FFFFFF"/>
                        </a:solidFill>
                        <a:effectLst/>
                        <a:latin typeface="Arial"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ctr" defTabSz="914400" rtl="0" eaLnBrk="1" fontAlgn="base" latinLnBrk="0" hangingPunct="1">
                        <a:lnSpc>
                          <a:spcPct val="150000"/>
                        </a:lnSpc>
                        <a:spcBef>
                          <a:spcPct val="20000"/>
                        </a:spcBef>
                        <a:spcAft>
                          <a:spcPct val="0"/>
                        </a:spcAft>
                        <a:buClr>
                          <a:schemeClr val="folHlink"/>
                        </a:buClr>
                        <a:buSzPct val="90000"/>
                        <a:buFont typeface="Wingdings" pitchFamily="2" charset="2"/>
                        <a:buNone/>
                        <a:tabLst/>
                      </a:pPr>
                      <a:r>
                        <a:rPr kumimoji="0" lang="en-US" sz="2000" b="1" u="none" strike="noStrike" cap="none" normalizeH="0" baseline="0" dirty="0">
                          <a:ln>
                            <a:noFill/>
                          </a:ln>
                          <a:solidFill>
                            <a:srgbClr val="FFFFFF"/>
                          </a:solidFill>
                          <a:effectLst/>
                        </a:rPr>
                        <a:t>Prepaid tuition plan</a:t>
                      </a:r>
                      <a:endParaRPr kumimoji="0" lang="en-US" sz="2000" b="1" i="0" u="none" strike="noStrike" cap="none" normalizeH="0" baseline="0" dirty="0">
                        <a:ln>
                          <a:noFill/>
                        </a:ln>
                        <a:solidFill>
                          <a:srgbClr val="FFFFFF"/>
                        </a:solidFill>
                        <a:effectLst/>
                        <a:latin typeface="Arial"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000"/>
                  </a:ext>
                </a:extLst>
              </a:tr>
              <a:tr h="166073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defRPr/>
                      </a:pPr>
                      <a:r>
                        <a:rPr kumimoji="0" lang="en-US" sz="2000" u="none" strike="noStrike" cap="none" normalizeH="0" baseline="0" dirty="0">
                          <a:ln>
                            <a:noFill/>
                          </a:ln>
                          <a:solidFill>
                            <a:srgbClr val="5D5D5D"/>
                          </a:solidFill>
                          <a:effectLst/>
                        </a:rPr>
                        <a:t>Individual investment-type account; your contributions go into plan’s pre-established investment portfolios that you select; returns aren’t guaranteed</a:t>
                      </a:r>
                      <a:endParaRPr kumimoji="0" lang="en-US" sz="2000" b="0" i="0" u="none" strike="noStrike" cap="none" normalizeH="0" baseline="0" dirty="0">
                        <a:ln>
                          <a:noFill/>
                        </a:ln>
                        <a:solidFill>
                          <a:srgbClr val="5D5D5D"/>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defRPr/>
                      </a:pPr>
                      <a:r>
                        <a:rPr kumimoji="0" lang="en-US" sz="2000" u="none" strike="noStrike" cap="none" normalizeH="0" baseline="0" dirty="0">
                          <a:ln>
                            <a:noFill/>
                          </a:ln>
                          <a:solidFill>
                            <a:srgbClr val="5D5D5D"/>
                          </a:solidFill>
                          <a:effectLst/>
                        </a:rPr>
                        <a:t>Contract between you and the plan whereby your contribution today covers a certain amount of in-state public college tuition in the future</a:t>
                      </a:r>
                      <a:endParaRPr kumimoji="0" lang="en-US" sz="2000" b="0" i="0" u="none" strike="noStrike" cap="none" normalizeH="0" baseline="0" dirty="0">
                        <a:ln>
                          <a:noFill/>
                        </a:ln>
                        <a:solidFill>
                          <a:srgbClr val="5D5D5D"/>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7739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defRPr/>
                      </a:pPr>
                      <a:r>
                        <a:rPr kumimoji="0" lang="en-US" sz="2000" u="none" strike="noStrike" cap="none" normalizeH="0" baseline="0" dirty="0">
                          <a:ln>
                            <a:noFill/>
                          </a:ln>
                          <a:solidFill>
                            <a:srgbClr val="5D5D5D"/>
                          </a:solidFill>
                          <a:effectLst/>
                        </a:rPr>
                        <a:t>Offered by nearly all states; you can join any state’s plan</a:t>
                      </a:r>
                      <a:endParaRPr kumimoji="0" lang="en-US" sz="2000" b="0" i="0" u="none" strike="noStrike" cap="none" normalizeH="0" baseline="0" dirty="0">
                        <a:ln>
                          <a:noFill/>
                        </a:ln>
                        <a:solidFill>
                          <a:srgbClr val="5D5D5D"/>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defRPr/>
                      </a:pPr>
                      <a:endParaRPr kumimoji="0" lang="en-US" sz="2000" b="0" i="0" u="none" strike="noStrike" cap="none" normalizeH="0" baseline="0" dirty="0">
                        <a:ln>
                          <a:noFill/>
                        </a:ln>
                        <a:solidFill>
                          <a:srgbClr val="5D5D5D"/>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u="none" strike="noStrike" cap="none" normalizeH="0" baseline="0" dirty="0">
                          <a:ln>
                            <a:noFill/>
                          </a:ln>
                          <a:solidFill>
                            <a:srgbClr val="5D5D5D"/>
                          </a:solidFill>
                          <a:effectLst/>
                        </a:rPr>
                        <a:t>Only a few states offer them; you are limited to your own state’s plan</a:t>
                      </a:r>
                      <a:endParaRPr kumimoji="0" lang="en-US" sz="2000" b="0" i="0" u="none" strike="noStrike" cap="none" normalizeH="0" baseline="0" dirty="0">
                        <a:ln>
                          <a:noFill/>
                        </a:ln>
                        <a:solidFill>
                          <a:srgbClr val="5D5D5D"/>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80351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defRPr/>
                      </a:pPr>
                      <a:r>
                        <a:rPr kumimoji="0" lang="en-US" sz="2000" u="none" strike="noStrike" cap="none" normalizeH="0" baseline="0" dirty="0">
                          <a:ln>
                            <a:noFill/>
                          </a:ln>
                          <a:solidFill>
                            <a:srgbClr val="5D5D5D"/>
                          </a:solidFill>
                          <a:effectLst/>
                        </a:rPr>
                        <a:t>Funds can be used for tuition, fees, room and board, books, and supplies at any accredited college in U.S. or abroad</a:t>
                      </a:r>
                      <a:endParaRPr kumimoji="0" lang="en-US" sz="2000" b="0" i="0" u="none" strike="noStrike" cap="none" normalizeH="0" baseline="0" dirty="0">
                        <a:ln>
                          <a:noFill/>
                        </a:ln>
                        <a:solidFill>
                          <a:srgbClr val="5D5D5D"/>
                        </a:solidFill>
                        <a:effectLst/>
                        <a:latin typeface="Arial" charset="0"/>
                      </a:endParaRPr>
                    </a:p>
                  </a:txBody>
                  <a:tcPr horzOverflow="overflow">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defRPr/>
                      </a:pPr>
                      <a:r>
                        <a:rPr kumimoji="0" lang="en-US" sz="2000" u="none" strike="noStrike" cap="none" normalizeH="0" baseline="0" dirty="0">
                          <a:ln>
                            <a:noFill/>
                          </a:ln>
                          <a:solidFill>
                            <a:srgbClr val="5D5D5D"/>
                          </a:solidFill>
                          <a:effectLst/>
                        </a:rPr>
                        <a:t>Generally covers in-state tuition at public colleges only (exception: one private college  prepaid plan in is existence)</a:t>
                      </a:r>
                      <a:endParaRPr kumimoji="0" lang="en-US" sz="2000" b="0" i="0" u="none" strike="noStrike" cap="none" normalizeH="0" baseline="0" dirty="0">
                        <a:ln>
                          <a:noFill/>
                        </a:ln>
                        <a:solidFill>
                          <a:srgbClr val="5D5D5D"/>
                        </a:solidFill>
                        <a:effectLst/>
                        <a:latin typeface="Arial" charset="0"/>
                      </a:endParaRPr>
                    </a:p>
                  </a:txBody>
                  <a:tcPr horzOverflow="overflow">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3" name="Rectangle 2"/>
          <p:cNvSpPr txBox="1">
            <a:spLocks noChangeArrowheads="1"/>
          </p:cNvSpPr>
          <p:nvPr/>
        </p:nvSpPr>
        <p:spPr>
          <a:xfrm>
            <a:off x="530352" y="530352"/>
            <a:ext cx="7684851" cy="530352"/>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chemeClr val="accent5"/>
                </a:solidFill>
                <a:latin typeface="Calibri" panose="020F0502020204030204" pitchFamily="34" charset="0"/>
                <a:ea typeface="+mj-ea"/>
                <a:cs typeface="Arial"/>
              </a:defRPr>
            </a:lvl1pPr>
          </a:lstStyle>
          <a:p>
            <a:r>
              <a:rPr lang="en-US" dirty="0">
                <a:solidFill>
                  <a:srgbClr val="5D5D5D"/>
                </a:solidFill>
              </a:rPr>
              <a:t>College Savings Options - </a:t>
            </a:r>
            <a:r>
              <a:rPr lang="en-US" sz="3200" dirty="0">
                <a:solidFill>
                  <a:srgbClr val="5D5D5D"/>
                </a:solidFill>
              </a:rPr>
              <a:t>529 Plans </a:t>
            </a:r>
          </a:p>
        </p:txBody>
      </p:sp>
      <p:sp>
        <p:nvSpPr>
          <p:cNvPr id="4" name="Line 20"/>
          <p:cNvSpPr>
            <a:spLocks noChangeShapeType="1"/>
          </p:cNvSpPr>
          <p:nvPr/>
        </p:nvSpPr>
        <p:spPr bwMode="auto">
          <a:xfrm>
            <a:off x="4648200" y="1323064"/>
            <a:ext cx="0" cy="781962"/>
          </a:xfrm>
          <a:prstGeom prst="line">
            <a:avLst/>
          </a:prstGeom>
          <a:noFill/>
          <a:ln w="1905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Tree>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15208"/>
          <a:stretch/>
        </p:blipFill>
        <p:spPr>
          <a:xfrm>
            <a:off x="2179580" y="1688306"/>
            <a:ext cx="6964420" cy="5169694"/>
          </a:xfrm>
          <a:prstGeom prst="rect">
            <a:avLst/>
          </a:prstGeom>
        </p:spPr>
      </p:pic>
      <p:sp>
        <p:nvSpPr>
          <p:cNvPr id="32771" name="Rectangle 3"/>
          <p:cNvSpPr>
            <a:spLocks noGrp="1" noChangeArrowheads="1"/>
          </p:cNvSpPr>
          <p:nvPr>
            <p:ph type="body" sz="half" idx="1"/>
          </p:nvPr>
        </p:nvSpPr>
        <p:spPr>
          <a:xfrm>
            <a:off x="552519" y="2197339"/>
            <a:ext cx="6951367" cy="3893217"/>
          </a:xfrm>
        </p:spPr>
        <p:txBody>
          <a:bodyPr>
            <a:normAutofit/>
          </a:bodyPr>
          <a:lstStyle/>
          <a:p>
            <a:pPr>
              <a:spcAft>
                <a:spcPct val="15000"/>
              </a:spcAft>
            </a:pPr>
            <a:r>
              <a:rPr lang="en-US" sz="2400" dirty="0"/>
              <a:t>Anyone can open an account</a:t>
            </a:r>
          </a:p>
          <a:p>
            <a:pPr>
              <a:spcAft>
                <a:spcPct val="15000"/>
              </a:spcAft>
            </a:pPr>
            <a:r>
              <a:rPr lang="en-US" sz="2400" dirty="0"/>
              <a:t>High lifetime contribution limits</a:t>
            </a:r>
          </a:p>
          <a:p>
            <a:pPr>
              <a:spcAft>
                <a:spcPct val="15000"/>
              </a:spcAft>
            </a:pPr>
            <a:r>
              <a:rPr lang="en-US" sz="2400" dirty="0"/>
              <a:t>You control the account funds</a:t>
            </a:r>
          </a:p>
          <a:p>
            <a:pPr>
              <a:spcAft>
                <a:spcPct val="15000"/>
              </a:spcAft>
            </a:pPr>
            <a:r>
              <a:rPr lang="en-US" sz="2400" dirty="0"/>
              <a:t>Age-based portfolios </a:t>
            </a:r>
          </a:p>
          <a:p>
            <a:pPr>
              <a:spcAft>
                <a:spcPct val="15000"/>
              </a:spcAft>
            </a:pPr>
            <a:r>
              <a:rPr lang="en-US" sz="2400" dirty="0"/>
              <a:t>Tax benefits</a:t>
            </a:r>
          </a:p>
          <a:p>
            <a:pPr lvl="1">
              <a:spcAft>
                <a:spcPct val="15000"/>
              </a:spcAft>
              <a:buFont typeface="Wingdings" panose="05000000000000000000" pitchFamily="2" charset="2"/>
              <a:buChar char="§"/>
            </a:pPr>
            <a:r>
              <a:rPr lang="en-US" sz="2400" dirty="0"/>
              <a:t>Tax-deferred accumulation</a:t>
            </a:r>
          </a:p>
          <a:p>
            <a:pPr lvl="1">
              <a:spcAft>
                <a:spcPct val="15000"/>
              </a:spcAft>
              <a:buFont typeface="Wingdings" panose="05000000000000000000" pitchFamily="2" charset="2"/>
              <a:buChar char="§"/>
            </a:pPr>
            <a:r>
              <a:rPr lang="en-US" sz="2400" dirty="0"/>
              <a:t>Tax-free earnings</a:t>
            </a:r>
          </a:p>
          <a:p>
            <a:pPr>
              <a:buFont typeface="Wingdings" pitchFamily="2" charset="2"/>
              <a:buNone/>
            </a:pPr>
            <a:endParaRPr lang="en-US" sz="2000" dirty="0"/>
          </a:p>
          <a:p>
            <a:endParaRPr lang="en-US" sz="2000" dirty="0"/>
          </a:p>
        </p:txBody>
      </p:sp>
      <p:sp>
        <p:nvSpPr>
          <p:cNvPr id="9" name="Rectangle 2"/>
          <p:cNvSpPr txBox="1">
            <a:spLocks noChangeArrowheads="1"/>
          </p:cNvSpPr>
          <p:nvPr/>
        </p:nvSpPr>
        <p:spPr>
          <a:xfrm>
            <a:off x="530352" y="530352"/>
            <a:ext cx="7684851" cy="530352"/>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chemeClr val="accent5"/>
                </a:solidFill>
                <a:latin typeface="Calibri" panose="020F0502020204030204" pitchFamily="34" charset="0"/>
                <a:ea typeface="+mj-ea"/>
                <a:cs typeface="Arial"/>
              </a:defRPr>
            </a:lvl1pPr>
          </a:lstStyle>
          <a:p>
            <a:r>
              <a:rPr lang="en-US" dirty="0">
                <a:solidFill>
                  <a:srgbClr val="5D5D5D"/>
                </a:solidFill>
              </a:rPr>
              <a:t>College Savings Options - </a:t>
            </a:r>
            <a:r>
              <a:rPr lang="en-US" sz="3200" dirty="0">
                <a:solidFill>
                  <a:srgbClr val="5D5D5D"/>
                </a:solidFill>
              </a:rPr>
              <a:t>529 Plans </a:t>
            </a:r>
          </a:p>
        </p:txBody>
      </p:sp>
      <p:sp>
        <p:nvSpPr>
          <p:cNvPr id="6" name="Text Box 8"/>
          <p:cNvSpPr txBox="1">
            <a:spLocks noChangeArrowheads="1"/>
          </p:cNvSpPr>
          <p:nvPr/>
        </p:nvSpPr>
        <p:spPr bwMode="auto">
          <a:xfrm>
            <a:off x="689043" y="1457325"/>
            <a:ext cx="32298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eaLnBrk="0" hangingPunct="0">
              <a:spcBef>
                <a:spcPct val="0"/>
              </a:spcBef>
              <a:buClrTx/>
              <a:buSzTx/>
              <a:buFontTx/>
              <a:buNone/>
              <a:defRPr/>
            </a:pPr>
            <a:r>
              <a:rPr lang="en-US" altLang="en-US" sz="2400" dirty="0">
                <a:solidFill>
                  <a:schemeClr val="accent6"/>
                </a:solidFill>
                <a:cs typeface="+mn-cs"/>
              </a:rPr>
              <a:t>Advantages</a:t>
            </a:r>
          </a:p>
        </p:txBody>
      </p:sp>
      <p:cxnSp>
        <p:nvCxnSpPr>
          <p:cNvPr id="10" name="Straight Connector 9"/>
          <p:cNvCxnSpPr/>
          <p:nvPr/>
        </p:nvCxnSpPr>
        <p:spPr bwMode="auto">
          <a:xfrm>
            <a:off x="771594" y="1908175"/>
            <a:ext cx="2176558" cy="11113"/>
          </a:xfrm>
          <a:prstGeom prst="line">
            <a:avLst/>
          </a:prstGeom>
          <a:solidFill>
            <a:schemeClr val="accent1"/>
          </a:solidFill>
          <a:ln w="19050" cap="flat" cmpd="sng" algn="ctr">
            <a:solidFill>
              <a:schemeClr val="accent6"/>
            </a:solidFill>
            <a:prstDash val="solid"/>
            <a:round/>
            <a:headEnd type="none" w="sm" len="sm"/>
            <a:tailEnd type="none" w="sm" len="sm"/>
          </a:ln>
          <a:effectLst/>
        </p:spPr>
      </p:cxnSp>
    </p:spTree>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6720" y="1697152"/>
            <a:ext cx="6707280" cy="5160848"/>
          </a:xfrm>
          <a:prstGeom prst="rect">
            <a:avLst/>
          </a:prstGeom>
        </p:spPr>
      </p:pic>
      <p:sp>
        <p:nvSpPr>
          <p:cNvPr id="177171" name="Rectangle 19"/>
          <p:cNvSpPr>
            <a:spLocks noGrp="1" noChangeArrowheads="1"/>
          </p:cNvSpPr>
          <p:nvPr>
            <p:ph type="body" sz="half" idx="2"/>
          </p:nvPr>
        </p:nvSpPr>
        <p:spPr>
          <a:xfrm>
            <a:off x="530351" y="2088242"/>
            <a:ext cx="4565523" cy="4346575"/>
          </a:xfrm>
        </p:spPr>
        <p:txBody>
          <a:bodyPr>
            <a:noAutofit/>
          </a:bodyPr>
          <a:lstStyle/>
          <a:p>
            <a:pPr>
              <a:spcAft>
                <a:spcPts val="600"/>
              </a:spcAft>
            </a:pPr>
            <a:r>
              <a:rPr lang="en-US" sz="2400" dirty="0"/>
              <a:t>$80,000 (individual) or </a:t>
            </a:r>
            <a:br>
              <a:rPr lang="en-US" sz="2400" dirty="0"/>
            </a:br>
            <a:r>
              <a:rPr lang="en-US" sz="2400" dirty="0"/>
              <a:t>$160,000 (couple) lump-sum gift</a:t>
            </a:r>
          </a:p>
          <a:p>
            <a:pPr>
              <a:spcAft>
                <a:spcPts val="600"/>
              </a:spcAft>
            </a:pPr>
            <a:r>
              <a:rPr lang="en-US" sz="2400" dirty="0"/>
              <a:t>No gift tax owed if certain conditions are met </a:t>
            </a:r>
          </a:p>
        </p:txBody>
      </p:sp>
      <p:sp>
        <p:nvSpPr>
          <p:cNvPr id="177155" name="Text Box 3"/>
          <p:cNvSpPr txBox="1">
            <a:spLocks noChangeArrowheads="1"/>
          </p:cNvSpPr>
          <p:nvPr/>
        </p:nvSpPr>
        <p:spPr bwMode="auto">
          <a:xfrm>
            <a:off x="606552" y="1466319"/>
            <a:ext cx="6733299" cy="461665"/>
          </a:xfrm>
          <a:prstGeom prst="rect">
            <a:avLst/>
          </a:prstGeom>
          <a:noFill/>
          <a:ln w="9525">
            <a:noFill/>
            <a:miter lim="800000"/>
            <a:headEnd/>
            <a:tailEnd/>
          </a:ln>
          <a:effectLst/>
        </p:spPr>
        <p:txBody>
          <a:bodyPr wrap="square">
            <a:spAutoFit/>
          </a:bodyPr>
          <a:lstStyle/>
          <a:p>
            <a:pPr algn="l">
              <a:spcBef>
                <a:spcPct val="50000"/>
              </a:spcBef>
            </a:pPr>
            <a:r>
              <a:rPr lang="en-US" sz="2400" dirty="0">
                <a:solidFill>
                  <a:schemeClr val="accent6"/>
                </a:solidFill>
                <a:latin typeface="Calibri" panose="020F0502020204030204" pitchFamily="34" charset="0"/>
                <a:cs typeface="Arial" pitchFamily="34" charset="0"/>
              </a:rPr>
              <a:t>Accelerated gifting – Estate planning advantage</a:t>
            </a:r>
          </a:p>
        </p:txBody>
      </p:sp>
      <p:sp>
        <p:nvSpPr>
          <p:cNvPr id="13" name="Rectangle 2"/>
          <p:cNvSpPr txBox="1">
            <a:spLocks noChangeArrowheads="1"/>
          </p:cNvSpPr>
          <p:nvPr/>
        </p:nvSpPr>
        <p:spPr>
          <a:xfrm>
            <a:off x="530352" y="530352"/>
            <a:ext cx="7684851" cy="530352"/>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chemeClr val="accent5"/>
                </a:solidFill>
                <a:latin typeface="Calibri" panose="020F0502020204030204" pitchFamily="34" charset="0"/>
                <a:ea typeface="+mj-ea"/>
                <a:cs typeface="Arial"/>
              </a:defRPr>
            </a:lvl1pPr>
          </a:lstStyle>
          <a:p>
            <a:r>
              <a:rPr lang="en-US" dirty="0">
                <a:solidFill>
                  <a:srgbClr val="5D5D5D"/>
                </a:solidFill>
              </a:rPr>
              <a:t>College Savings Options - </a:t>
            </a:r>
            <a:r>
              <a:rPr lang="en-US" sz="3200" dirty="0">
                <a:solidFill>
                  <a:srgbClr val="5D5D5D"/>
                </a:solidFill>
              </a:rPr>
              <a:t>529 Plans </a:t>
            </a:r>
          </a:p>
        </p:txBody>
      </p:sp>
    </p:spTree>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71" y="2156255"/>
            <a:ext cx="5638800" cy="4691851"/>
          </a:xfrm>
          <a:prstGeom prst="rect">
            <a:avLst/>
          </a:prstGeom>
        </p:spPr>
      </p:pic>
      <p:sp>
        <p:nvSpPr>
          <p:cNvPr id="32771" name="Rectangle 3"/>
          <p:cNvSpPr>
            <a:spLocks noGrp="1" noChangeArrowheads="1"/>
          </p:cNvSpPr>
          <p:nvPr>
            <p:ph type="body" sz="half" idx="1"/>
          </p:nvPr>
        </p:nvSpPr>
        <p:spPr>
          <a:xfrm>
            <a:off x="3792206" y="2233541"/>
            <a:ext cx="5076024" cy="4312404"/>
          </a:xfrm>
        </p:spPr>
        <p:txBody>
          <a:bodyPr>
            <a:normAutofit/>
          </a:bodyPr>
          <a:lstStyle/>
          <a:p>
            <a:pPr>
              <a:spcAft>
                <a:spcPct val="15000"/>
              </a:spcAft>
            </a:pPr>
            <a:r>
              <a:rPr lang="en-US" sz="2400" dirty="0"/>
              <a:t>Returns aren’t guaranteed</a:t>
            </a:r>
          </a:p>
          <a:p>
            <a:pPr>
              <a:spcAft>
                <a:spcPct val="15000"/>
              </a:spcAft>
            </a:pPr>
            <a:r>
              <a:rPr lang="en-US" sz="2400" dirty="0"/>
              <a:t>Limited to plan’s investment portfolios</a:t>
            </a:r>
          </a:p>
          <a:p>
            <a:pPr>
              <a:spcAft>
                <a:spcPct val="15000"/>
              </a:spcAft>
            </a:pPr>
            <a:r>
              <a:rPr lang="en-US" sz="2400" dirty="0"/>
              <a:t>Can change investment options </a:t>
            </a:r>
            <a:br>
              <a:rPr lang="en-US" sz="2400" dirty="0"/>
            </a:br>
            <a:r>
              <a:rPr lang="en-US" sz="2400" dirty="0"/>
              <a:t>on existing contributions only twice per year</a:t>
            </a:r>
          </a:p>
          <a:p>
            <a:pPr>
              <a:lnSpc>
                <a:spcPct val="90000"/>
              </a:lnSpc>
              <a:spcAft>
                <a:spcPct val="10000"/>
              </a:spcAft>
            </a:pPr>
            <a:r>
              <a:rPr lang="en-US" sz="2400" dirty="0"/>
              <a:t>Withdrawals not used for qualified education expenses are subject to income tax and penalty </a:t>
            </a:r>
          </a:p>
          <a:p>
            <a:pPr>
              <a:spcAft>
                <a:spcPct val="15000"/>
              </a:spcAft>
            </a:pPr>
            <a:r>
              <a:rPr lang="en-US" sz="2400" dirty="0"/>
              <a:t>Fees and expenses</a:t>
            </a:r>
            <a:endParaRPr lang="en-US" sz="2000" dirty="0"/>
          </a:p>
          <a:p>
            <a:endParaRPr lang="en-US" sz="2000" dirty="0"/>
          </a:p>
        </p:txBody>
      </p:sp>
      <p:sp>
        <p:nvSpPr>
          <p:cNvPr id="9" name="Rectangle 2"/>
          <p:cNvSpPr txBox="1">
            <a:spLocks noChangeArrowheads="1"/>
          </p:cNvSpPr>
          <p:nvPr/>
        </p:nvSpPr>
        <p:spPr>
          <a:xfrm>
            <a:off x="530352" y="530352"/>
            <a:ext cx="7684851" cy="530352"/>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chemeClr val="accent5"/>
                </a:solidFill>
                <a:latin typeface="Calibri" panose="020F0502020204030204" pitchFamily="34" charset="0"/>
                <a:ea typeface="+mj-ea"/>
                <a:cs typeface="Arial"/>
              </a:defRPr>
            </a:lvl1pPr>
          </a:lstStyle>
          <a:p>
            <a:r>
              <a:rPr lang="en-US" dirty="0">
                <a:solidFill>
                  <a:srgbClr val="5D5D5D"/>
                </a:solidFill>
              </a:rPr>
              <a:t>College Savings Options - </a:t>
            </a:r>
            <a:r>
              <a:rPr lang="en-US" sz="3200" dirty="0">
                <a:solidFill>
                  <a:srgbClr val="5D5D5D"/>
                </a:solidFill>
              </a:rPr>
              <a:t>529 Plans </a:t>
            </a:r>
          </a:p>
        </p:txBody>
      </p:sp>
      <p:sp>
        <p:nvSpPr>
          <p:cNvPr id="6" name="Text Box 8"/>
          <p:cNvSpPr txBox="1">
            <a:spLocks noChangeArrowheads="1"/>
          </p:cNvSpPr>
          <p:nvPr/>
        </p:nvSpPr>
        <p:spPr bwMode="auto">
          <a:xfrm>
            <a:off x="3951859" y="1518725"/>
            <a:ext cx="32298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eaLnBrk="0" hangingPunct="0">
              <a:spcBef>
                <a:spcPct val="0"/>
              </a:spcBef>
              <a:buClrTx/>
              <a:buSzTx/>
              <a:buFontTx/>
              <a:buNone/>
              <a:defRPr/>
            </a:pPr>
            <a:r>
              <a:rPr lang="en-US" altLang="en-US" sz="2400" dirty="0">
                <a:solidFill>
                  <a:schemeClr val="accent6"/>
                </a:solidFill>
              </a:rPr>
              <a:t>Limitation</a:t>
            </a:r>
            <a:r>
              <a:rPr lang="en-US" altLang="en-US" sz="2400" dirty="0">
                <a:solidFill>
                  <a:schemeClr val="accent6"/>
                </a:solidFill>
                <a:cs typeface="+mn-cs"/>
              </a:rPr>
              <a:t>s</a:t>
            </a:r>
          </a:p>
        </p:txBody>
      </p:sp>
      <p:cxnSp>
        <p:nvCxnSpPr>
          <p:cNvPr id="10" name="Straight Connector 9"/>
          <p:cNvCxnSpPr/>
          <p:nvPr/>
        </p:nvCxnSpPr>
        <p:spPr bwMode="auto">
          <a:xfrm>
            <a:off x="4038943" y="1986732"/>
            <a:ext cx="2637623" cy="4200"/>
          </a:xfrm>
          <a:prstGeom prst="line">
            <a:avLst/>
          </a:prstGeom>
          <a:solidFill>
            <a:schemeClr val="accent1"/>
          </a:solidFill>
          <a:ln w="19050" cap="flat" cmpd="sng" algn="ctr">
            <a:solidFill>
              <a:schemeClr val="accent6"/>
            </a:solidFill>
            <a:prstDash val="solid"/>
            <a:round/>
            <a:headEnd type="none" w="sm" len="sm"/>
            <a:tailEnd type="none" w="sm" len="sm"/>
          </a:ln>
          <a:effectLst/>
        </p:spPr>
      </p:cxnSp>
    </p:spTree>
    <p:extLst>
      <p:ext uri="{BB962C8B-B14F-4D97-AF65-F5344CB8AC3E}">
        <p14:creationId xmlns:p14="http://schemas.microsoft.com/office/powerpoint/2010/main" val="2645648051"/>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3428"/>
          <a:stretch/>
        </p:blipFill>
        <p:spPr>
          <a:xfrm>
            <a:off x="2973233" y="2228850"/>
            <a:ext cx="6170767" cy="4629150"/>
          </a:xfrm>
          <a:prstGeom prst="rect">
            <a:avLst/>
          </a:prstGeom>
        </p:spPr>
      </p:pic>
      <p:sp>
        <p:nvSpPr>
          <p:cNvPr id="35842" name="Rectangle 2"/>
          <p:cNvSpPr>
            <a:spLocks noGrp="1" noChangeArrowheads="1"/>
          </p:cNvSpPr>
          <p:nvPr>
            <p:ph type="title"/>
          </p:nvPr>
        </p:nvSpPr>
        <p:spPr/>
        <p:txBody>
          <a:bodyPr>
            <a:noAutofit/>
          </a:bodyPr>
          <a:lstStyle/>
          <a:p>
            <a:r>
              <a:rPr lang="en-US" dirty="0"/>
              <a:t>College Savings Options </a:t>
            </a:r>
            <a:br>
              <a:rPr lang="en-US" dirty="0"/>
            </a:br>
            <a:r>
              <a:rPr lang="en-US" sz="3200" b="0" dirty="0"/>
              <a:t>Coverdell ESAs</a:t>
            </a:r>
          </a:p>
        </p:txBody>
      </p:sp>
      <p:sp>
        <p:nvSpPr>
          <p:cNvPr id="35843" name="Rectangle 3"/>
          <p:cNvSpPr>
            <a:spLocks noGrp="1" noChangeArrowheads="1"/>
          </p:cNvSpPr>
          <p:nvPr>
            <p:ph idx="1"/>
          </p:nvPr>
        </p:nvSpPr>
        <p:spPr>
          <a:xfrm>
            <a:off x="546099" y="2007505"/>
            <a:ext cx="8169275" cy="4277180"/>
          </a:xfrm>
        </p:spPr>
        <p:txBody>
          <a:bodyPr>
            <a:noAutofit/>
          </a:bodyPr>
          <a:lstStyle/>
          <a:p>
            <a:pPr>
              <a:lnSpc>
                <a:spcPct val="90000"/>
              </a:lnSpc>
              <a:spcBef>
                <a:spcPts val="600"/>
              </a:spcBef>
              <a:spcAft>
                <a:spcPts val="600"/>
              </a:spcAft>
            </a:pPr>
            <a:r>
              <a:rPr lang="en-US" sz="2400" dirty="0"/>
              <a:t>$2,000 maximum annual contribution </a:t>
            </a:r>
          </a:p>
          <a:p>
            <a:pPr>
              <a:lnSpc>
                <a:spcPct val="90000"/>
              </a:lnSpc>
              <a:spcAft>
                <a:spcPts val="600"/>
              </a:spcAft>
            </a:pPr>
            <a:r>
              <a:rPr lang="en-US" sz="2400" dirty="0"/>
              <a:t>For elementary, secondary, or college expenses</a:t>
            </a:r>
          </a:p>
          <a:p>
            <a:pPr>
              <a:lnSpc>
                <a:spcPct val="90000"/>
              </a:lnSpc>
              <a:spcAft>
                <a:spcPts val="600"/>
              </a:spcAft>
            </a:pPr>
            <a:r>
              <a:rPr lang="en-US" sz="2400" dirty="0"/>
              <a:t>You select investments</a:t>
            </a:r>
          </a:p>
          <a:p>
            <a:pPr>
              <a:lnSpc>
                <a:spcPct val="90000"/>
              </a:lnSpc>
              <a:spcAft>
                <a:spcPts val="600"/>
              </a:spcAft>
            </a:pPr>
            <a:r>
              <a:rPr lang="en-US" sz="2400" dirty="0"/>
              <a:t>Tax-free earnings </a:t>
            </a:r>
          </a:p>
          <a:p>
            <a:pPr>
              <a:lnSpc>
                <a:spcPct val="90000"/>
              </a:lnSpc>
              <a:spcAft>
                <a:spcPts val="600"/>
              </a:spcAft>
            </a:pPr>
            <a:r>
              <a:rPr lang="en-US" sz="2400" dirty="0"/>
              <a:t>Earnings portion of withdrawal </a:t>
            </a:r>
            <a:br>
              <a:rPr lang="en-US" sz="2400" dirty="0"/>
            </a:br>
            <a:r>
              <a:rPr lang="en-US" sz="2400" dirty="0"/>
              <a:t>used for non-educational </a:t>
            </a:r>
            <a:br>
              <a:rPr lang="en-US" sz="2400" dirty="0"/>
            </a:br>
            <a:r>
              <a:rPr lang="en-US" sz="2400" dirty="0"/>
              <a:t>purpose subject to income </a:t>
            </a:r>
            <a:br>
              <a:rPr lang="en-US" sz="2400" dirty="0"/>
            </a:br>
            <a:r>
              <a:rPr lang="en-US" sz="2400" dirty="0"/>
              <a:t>tax and 10% penalty</a:t>
            </a:r>
          </a:p>
          <a:p>
            <a:pPr>
              <a:lnSpc>
                <a:spcPct val="90000"/>
              </a:lnSpc>
              <a:spcAft>
                <a:spcPts val="600"/>
              </a:spcAft>
            </a:pPr>
            <a:r>
              <a:rPr lang="en-US" sz="2400" dirty="0"/>
              <a:t>Eligibility based on income </a:t>
            </a:r>
          </a:p>
          <a:p>
            <a:pPr>
              <a:lnSpc>
                <a:spcPct val="90000"/>
              </a:lnSpc>
              <a:buFont typeface="Wingdings" pitchFamily="2" charset="2"/>
              <a:buNone/>
            </a:pPr>
            <a:endParaRPr lang="en-US" sz="2500" dirty="0"/>
          </a:p>
        </p:txBody>
      </p:sp>
    </p:spTree>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noAutofit/>
          </a:bodyPr>
          <a:lstStyle/>
          <a:p>
            <a:r>
              <a:rPr lang="en-US" dirty="0"/>
              <a:t>College Savings Options </a:t>
            </a:r>
            <a:br>
              <a:rPr lang="en-US" dirty="0"/>
            </a:br>
            <a:r>
              <a:rPr lang="en-US" sz="3200" b="0" dirty="0"/>
              <a:t>Roth IRAs</a:t>
            </a:r>
          </a:p>
        </p:txBody>
      </p:sp>
      <p:sp>
        <p:nvSpPr>
          <p:cNvPr id="220165" name="Rectangle 5"/>
          <p:cNvSpPr>
            <a:spLocks noGrp="1" noChangeArrowheads="1"/>
          </p:cNvSpPr>
          <p:nvPr>
            <p:ph idx="1"/>
          </p:nvPr>
        </p:nvSpPr>
        <p:spPr>
          <a:xfrm>
            <a:off x="686783" y="1934030"/>
            <a:ext cx="8180991" cy="3298825"/>
          </a:xfrm>
        </p:spPr>
        <p:txBody>
          <a:bodyPr>
            <a:noAutofit/>
          </a:bodyPr>
          <a:lstStyle/>
          <a:p>
            <a:pPr>
              <a:spcAft>
                <a:spcPts val="600"/>
              </a:spcAft>
            </a:pPr>
            <a:r>
              <a:rPr lang="en-US" sz="2400" dirty="0"/>
              <a:t>Retirement savings vehicle</a:t>
            </a:r>
          </a:p>
          <a:p>
            <a:pPr>
              <a:spcAft>
                <a:spcPts val="600"/>
              </a:spcAft>
            </a:pPr>
            <a:r>
              <a:rPr lang="en-US" sz="2400" dirty="0"/>
              <a:t>Parents younger than 59½ won’t owe 10% early distribution penalty if money is used for college </a:t>
            </a:r>
          </a:p>
          <a:p>
            <a:pPr>
              <a:spcAft>
                <a:spcPts val="600"/>
              </a:spcAft>
            </a:pPr>
            <a:r>
              <a:rPr lang="en-US" sz="2400" dirty="0"/>
              <a:t>Retirement accounts not counted as asset in financial aid formulas</a:t>
            </a:r>
          </a:p>
          <a:p>
            <a:pPr>
              <a:spcAft>
                <a:spcPts val="600"/>
              </a:spcAft>
            </a:pPr>
            <a:r>
              <a:rPr lang="en-US" sz="2400" dirty="0"/>
              <a:t>Maximum annual contribution $6,000 ($7,000 if 50 or older)</a:t>
            </a:r>
          </a:p>
          <a:p>
            <a:pPr>
              <a:spcAft>
                <a:spcPts val="600"/>
              </a:spcAft>
            </a:pPr>
            <a:r>
              <a:rPr lang="en-US" sz="2400" dirty="0"/>
              <a:t>Ability to contribute depends on income </a:t>
            </a:r>
          </a:p>
          <a:p>
            <a:pPr>
              <a:spcAft>
                <a:spcPts val="600"/>
              </a:spcAft>
            </a:pPr>
            <a:r>
              <a:rPr lang="en-US" sz="2400" dirty="0"/>
              <a:t>Retirement funds will be reduced</a:t>
            </a:r>
          </a:p>
          <a:p>
            <a:endParaRPr lang="en-US" sz="2400" dirty="0"/>
          </a:p>
        </p:txBody>
      </p:sp>
      <p:sp>
        <p:nvSpPr>
          <p:cNvPr id="5" name="TextBox 4"/>
          <p:cNvSpPr txBox="1"/>
          <p:nvPr/>
        </p:nvSpPr>
        <p:spPr>
          <a:xfrm>
            <a:off x="654649" y="5831111"/>
            <a:ext cx="8213126" cy="954107"/>
          </a:xfrm>
          <a:prstGeom prst="rect">
            <a:avLst/>
          </a:prstGeom>
          <a:noFill/>
        </p:spPr>
        <p:txBody>
          <a:bodyPr wrap="square" rtlCol="0">
            <a:spAutoFit/>
          </a:bodyPr>
          <a:lstStyle/>
          <a:p>
            <a:r>
              <a:rPr lang="en-US" sz="1400" dirty="0">
                <a:solidFill>
                  <a:srgbClr val="5D5D5D"/>
                </a:solidFill>
                <a:latin typeface="Calibri" panose="020F0502020204030204" pitchFamily="34" charset="0"/>
              </a:rPr>
              <a:t>Generally, nonqualified withdrawals of earnings from Roth IRAs will be subject to regular income taxes (and a 10% early distribution penalty unless an exception applies). Qualified withdrawals may occur after the account has been held for at least five years, and the account holder reaches age 59½, dies, or becomes disabled. </a:t>
            </a:r>
          </a:p>
          <a:p>
            <a:r>
              <a:rPr lang="en-US" sz="1400" dirty="0">
                <a:solidFill>
                  <a:srgbClr val="5D5D5D"/>
                </a:solidFill>
                <a:latin typeface="Calibri" panose="020F0502020204030204" pitchFamily="34" charset="0"/>
              </a:rPr>
              <a:t> </a:t>
            </a:r>
          </a:p>
        </p:txBody>
      </p:sp>
    </p:spTree>
    <p:extLst>
      <p:ext uri="{BB962C8B-B14F-4D97-AF65-F5344CB8AC3E}">
        <p14:creationId xmlns:p14="http://schemas.microsoft.com/office/powerpoint/2010/main" val="2460821562"/>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4307"/>
          <a:stretch/>
        </p:blipFill>
        <p:spPr>
          <a:xfrm>
            <a:off x="5481068" y="3583858"/>
            <a:ext cx="3662932" cy="3274141"/>
          </a:xfrm>
          <a:prstGeom prst="rect">
            <a:avLst/>
          </a:prstGeom>
        </p:spPr>
      </p:pic>
      <p:sp>
        <p:nvSpPr>
          <p:cNvPr id="220162" name="Rectangle 2"/>
          <p:cNvSpPr>
            <a:spLocks noGrp="1" noChangeArrowheads="1"/>
          </p:cNvSpPr>
          <p:nvPr>
            <p:ph type="title"/>
          </p:nvPr>
        </p:nvSpPr>
        <p:spPr/>
        <p:txBody>
          <a:bodyPr>
            <a:noAutofit/>
          </a:bodyPr>
          <a:lstStyle/>
          <a:p>
            <a:r>
              <a:rPr lang="en-US" dirty="0"/>
              <a:t>College Savings Options </a:t>
            </a:r>
            <a:br>
              <a:rPr lang="en-US" dirty="0"/>
            </a:br>
            <a:r>
              <a:rPr lang="en-US" sz="3200" b="0" dirty="0"/>
              <a:t>Mutual Funds &amp; Stocks</a:t>
            </a:r>
          </a:p>
        </p:txBody>
      </p:sp>
      <p:sp>
        <p:nvSpPr>
          <p:cNvPr id="220165" name="Rectangle 5"/>
          <p:cNvSpPr>
            <a:spLocks noGrp="1" noChangeArrowheads="1"/>
          </p:cNvSpPr>
          <p:nvPr>
            <p:ph idx="1"/>
          </p:nvPr>
        </p:nvSpPr>
        <p:spPr>
          <a:xfrm>
            <a:off x="613431" y="1991775"/>
            <a:ext cx="6524788" cy="2914054"/>
          </a:xfrm>
        </p:spPr>
        <p:txBody>
          <a:bodyPr>
            <a:noAutofit/>
          </a:bodyPr>
          <a:lstStyle/>
          <a:p>
            <a:pPr>
              <a:spcAft>
                <a:spcPts val="600"/>
              </a:spcAft>
            </a:pPr>
            <a:r>
              <a:rPr lang="en-US" sz="2400" dirty="0"/>
              <a:t>Offer variety and flexibility </a:t>
            </a:r>
          </a:p>
          <a:p>
            <a:pPr>
              <a:spcAft>
                <a:spcPts val="600"/>
              </a:spcAft>
            </a:pPr>
            <a:r>
              <a:rPr lang="en-US" sz="2400" dirty="0"/>
              <a:t>No tax advantages specific to education</a:t>
            </a:r>
          </a:p>
          <a:p>
            <a:pPr>
              <a:spcAft>
                <a:spcPts val="600"/>
              </a:spcAft>
            </a:pPr>
            <a:r>
              <a:rPr lang="en-US" sz="2400" dirty="0"/>
              <a:t>$25,000 investment averaging 6% return per year for 18 years = $53,525 in taxable mutual fund (combined federal &amp; state tax rate of 28%) and $71,358 in a tax-free 529 plan ─ difference of $17,833</a:t>
            </a:r>
          </a:p>
          <a:p>
            <a:endParaRPr lang="en-US" sz="2400" dirty="0"/>
          </a:p>
        </p:txBody>
      </p:sp>
      <p:sp>
        <p:nvSpPr>
          <p:cNvPr id="5" name="TextBox 4"/>
          <p:cNvSpPr txBox="1"/>
          <p:nvPr/>
        </p:nvSpPr>
        <p:spPr>
          <a:xfrm>
            <a:off x="546100" y="5174028"/>
            <a:ext cx="4904718" cy="1415772"/>
          </a:xfrm>
          <a:prstGeom prst="rect">
            <a:avLst/>
          </a:prstGeom>
          <a:noFill/>
        </p:spPr>
        <p:txBody>
          <a:bodyPr wrap="square" rtlCol="0">
            <a:spAutoFit/>
          </a:bodyPr>
          <a:lstStyle/>
          <a:p>
            <a:pPr algn="l"/>
            <a:r>
              <a:rPr lang="en-US" sz="1400" dirty="0">
                <a:solidFill>
                  <a:srgbClr val="5D5D5D"/>
                </a:solidFill>
                <a:latin typeface="Calibri" panose="020F0502020204030204" pitchFamily="34" charset="0"/>
              </a:rPr>
              <a:t>Mutual fund investing involves risk and possible </a:t>
            </a:r>
            <a:br>
              <a:rPr lang="en-US" sz="1400" dirty="0">
                <a:solidFill>
                  <a:srgbClr val="5D5D5D"/>
                </a:solidFill>
                <a:latin typeface="Calibri" panose="020F0502020204030204" pitchFamily="34" charset="0"/>
              </a:rPr>
            </a:br>
            <a:r>
              <a:rPr lang="en-US" sz="1400" dirty="0">
                <a:solidFill>
                  <a:srgbClr val="5D5D5D"/>
                </a:solidFill>
                <a:latin typeface="Calibri" panose="020F0502020204030204" pitchFamily="34" charset="0"/>
              </a:rPr>
              <a:t>loss of principal. Investors should consider the investment objectives, risks, charges, and expenses of mutual funds carefully before investing. The prospectus contains this and other information, and should be read carefully before investing.</a:t>
            </a:r>
          </a:p>
          <a:p>
            <a:r>
              <a:rPr lang="en-US" sz="1600" b="1" dirty="0">
                <a:solidFill>
                  <a:srgbClr val="5D5D5D"/>
                </a:solidFill>
              </a:rPr>
              <a:t> </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0165">
                                            <p:txEl>
                                              <p:pRg st="2" end="2"/>
                                            </p:txEl>
                                          </p:spTgt>
                                        </p:tgtEl>
                                        <p:attrNameLst>
                                          <p:attrName>style.visibility</p:attrName>
                                        </p:attrNameLst>
                                      </p:cBhvr>
                                      <p:to>
                                        <p:strVal val="visible"/>
                                      </p:to>
                                    </p:set>
                                    <p:anim calcmode="lin" valueType="num">
                                      <p:cBhvr additive="base">
                                        <p:cTn id="7" dur="500" fill="hold"/>
                                        <p:tgtEl>
                                          <p:spTgt spid="220165">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016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8812" name="Group 92"/>
          <p:cNvGraphicFramePr>
            <a:graphicFrameLocks noGrp="1"/>
          </p:cNvGraphicFramePr>
          <p:nvPr>
            <p:ph idx="1"/>
            <p:extLst>
              <p:ext uri="{D42A27DB-BD31-4B8C-83A1-F6EECF244321}">
                <p14:modId xmlns:p14="http://schemas.microsoft.com/office/powerpoint/2010/main" val="1975927457"/>
              </p:ext>
            </p:extLst>
          </p:nvPr>
        </p:nvGraphicFramePr>
        <p:xfrm>
          <a:off x="701601" y="2001704"/>
          <a:ext cx="7237947" cy="4589659"/>
        </p:xfrm>
        <a:graphic>
          <a:graphicData uri="http://schemas.openxmlformats.org/drawingml/2006/table">
            <a:tbl>
              <a:tblPr>
                <a:tableStyleId>{2D5ABB26-0587-4C30-8999-92F81FD0307C}</a:tableStyleId>
              </a:tblPr>
              <a:tblGrid>
                <a:gridCol w="2000194">
                  <a:extLst>
                    <a:ext uri="{9D8B030D-6E8A-4147-A177-3AD203B41FA5}">
                      <a16:colId xmlns:a16="http://schemas.microsoft.com/office/drawing/2014/main" val="20000"/>
                    </a:ext>
                  </a:extLst>
                </a:gridCol>
                <a:gridCol w="1313453">
                  <a:extLst>
                    <a:ext uri="{9D8B030D-6E8A-4147-A177-3AD203B41FA5}">
                      <a16:colId xmlns:a16="http://schemas.microsoft.com/office/drawing/2014/main" val="20001"/>
                    </a:ext>
                  </a:extLst>
                </a:gridCol>
                <a:gridCol w="1314450">
                  <a:extLst>
                    <a:ext uri="{9D8B030D-6E8A-4147-A177-3AD203B41FA5}">
                      <a16:colId xmlns:a16="http://schemas.microsoft.com/office/drawing/2014/main" val="20002"/>
                    </a:ext>
                  </a:extLst>
                </a:gridCol>
                <a:gridCol w="1314450">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tblGrid>
              <a:tr h="90006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0" i="0" u="none" strike="noStrike" cap="none" normalizeH="0" baseline="0" dirty="0">
                        <a:ln>
                          <a:noFill/>
                        </a:ln>
                        <a:solidFill>
                          <a:schemeClr val="tx1"/>
                        </a:solidFill>
                        <a:effectLst/>
                        <a:latin typeface="Arial" charset="0"/>
                      </a:endParaRPr>
                    </a:p>
                  </a:txBody>
                  <a:tcPr marL="80411" marR="80411"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600" b="1" u="none" strike="noStrike" cap="none" normalizeH="0" baseline="0" dirty="0">
                          <a:ln>
                            <a:noFill/>
                          </a:ln>
                          <a:solidFill>
                            <a:srgbClr val="FFFFFF"/>
                          </a:solidFill>
                          <a:effectLst/>
                        </a:rPr>
                        <a:t>529 plans</a:t>
                      </a:r>
                      <a:endParaRPr kumimoji="0" lang="en-US" sz="1600" b="1" i="0" u="none" strike="noStrike" cap="none" normalizeH="0" baseline="0" dirty="0">
                        <a:ln>
                          <a:noFill/>
                        </a:ln>
                        <a:solidFill>
                          <a:srgbClr val="FFFFFF"/>
                        </a:solidFill>
                        <a:effectLst/>
                        <a:latin typeface="Arial" charset="0"/>
                      </a:endParaRPr>
                    </a:p>
                  </a:txBody>
                  <a:tcPr marL="80411" marR="804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600" b="1" u="none" strike="noStrike" cap="none" normalizeH="0" baseline="0" dirty="0">
                          <a:ln>
                            <a:noFill/>
                          </a:ln>
                          <a:solidFill>
                            <a:srgbClr val="FFFFFF"/>
                          </a:solidFill>
                          <a:effectLst/>
                        </a:rPr>
                        <a:t>Coverdell ESAs</a:t>
                      </a:r>
                      <a:endParaRPr kumimoji="0" lang="en-US" sz="1600" b="1" i="0" u="none" strike="noStrike" cap="none" normalizeH="0" baseline="0" dirty="0">
                        <a:ln>
                          <a:noFill/>
                        </a:ln>
                        <a:solidFill>
                          <a:srgbClr val="FFFFFF"/>
                        </a:solidFill>
                        <a:effectLst/>
                        <a:latin typeface="Arial" charset="0"/>
                      </a:endParaRPr>
                    </a:p>
                  </a:txBody>
                  <a:tcPr marL="80411" marR="80411"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600" b="1" u="none" strike="noStrike" cap="none" normalizeH="0" baseline="0" dirty="0">
                          <a:ln>
                            <a:noFill/>
                          </a:ln>
                          <a:solidFill>
                            <a:srgbClr val="FFFFFF"/>
                          </a:solidFill>
                          <a:effectLst/>
                        </a:rPr>
                        <a:t>Roth IRAs</a:t>
                      </a:r>
                      <a:endParaRPr kumimoji="0" lang="en-US" sz="1600" b="1" i="0" u="none" strike="noStrike" cap="none" normalizeH="0" baseline="0" dirty="0">
                        <a:ln>
                          <a:noFill/>
                        </a:ln>
                        <a:solidFill>
                          <a:srgbClr val="FFFFFF"/>
                        </a:solidFill>
                        <a:effectLst/>
                        <a:latin typeface="Arial" charset="0"/>
                      </a:endParaRPr>
                    </a:p>
                  </a:txBody>
                  <a:tcPr marL="80411" marR="8041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600" b="1" u="none" strike="noStrike" cap="none" normalizeH="0" baseline="0" dirty="0">
                          <a:ln>
                            <a:noFill/>
                          </a:ln>
                          <a:solidFill>
                            <a:srgbClr val="FFFFFF"/>
                          </a:solidFill>
                          <a:effectLst/>
                        </a:rPr>
                        <a:t>Mutual funds </a:t>
                      </a:r>
                      <a:br>
                        <a:rPr kumimoji="0" lang="en-US" sz="1600" b="1" u="none" strike="noStrike" cap="none" normalizeH="0" baseline="0" dirty="0">
                          <a:ln>
                            <a:noFill/>
                          </a:ln>
                          <a:solidFill>
                            <a:srgbClr val="FFFFFF"/>
                          </a:solidFill>
                          <a:effectLst/>
                        </a:rPr>
                      </a:br>
                      <a:r>
                        <a:rPr kumimoji="0" lang="en-US" sz="1600" b="1" u="none" strike="noStrike" cap="none" normalizeH="0" baseline="0" dirty="0">
                          <a:ln>
                            <a:noFill/>
                          </a:ln>
                          <a:solidFill>
                            <a:srgbClr val="FFFFFF"/>
                          </a:solidFill>
                          <a:effectLst/>
                        </a:rPr>
                        <a:t>&amp; stocks</a:t>
                      </a:r>
                      <a:endParaRPr kumimoji="0" lang="en-US" sz="1600" b="1" i="0" u="none" strike="noStrike" cap="none" normalizeH="0" baseline="0" dirty="0">
                        <a:ln>
                          <a:noFill/>
                        </a:ln>
                        <a:solidFill>
                          <a:srgbClr val="FFFFFF"/>
                        </a:solidFill>
                        <a:effectLst/>
                        <a:latin typeface="Arial" charset="0"/>
                      </a:endParaRPr>
                    </a:p>
                  </a:txBody>
                  <a:tcPr marL="80411" marR="8041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000"/>
                  </a:ext>
                </a:extLst>
              </a:tr>
              <a:tr h="5634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600" u="none" strike="noStrike" cap="none" normalizeH="0" baseline="0" dirty="0">
                          <a:ln>
                            <a:noFill/>
                          </a:ln>
                          <a:solidFill>
                            <a:srgbClr val="5D5D5D"/>
                          </a:solidFill>
                          <a:effectLst/>
                        </a:rPr>
                        <a:t>Open to anyone</a:t>
                      </a:r>
                      <a:endParaRPr kumimoji="0" lang="en-US" sz="1600" b="1" i="0" u="none" strike="noStrike" cap="none" normalizeH="0" baseline="0" dirty="0">
                        <a:ln>
                          <a:noFill/>
                        </a:ln>
                        <a:solidFill>
                          <a:srgbClr val="5D5D5D"/>
                        </a:solidFill>
                        <a:effectLst/>
                        <a:latin typeface="Arial" charset="0"/>
                      </a:endParaRPr>
                    </a:p>
                  </a:txBody>
                  <a:tcPr marL="80411" marR="804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dirty="0">
                          <a:ln>
                            <a:noFill/>
                          </a:ln>
                          <a:solidFill>
                            <a:schemeClr val="accent6"/>
                          </a:solidFill>
                          <a:effectLst/>
                          <a:latin typeface="Arial" charset="0"/>
                          <a:sym typeface="Wingdings" panose="05000000000000000000" pitchFamily="2" charset="2"/>
                        </a:rPr>
                        <a:t></a:t>
                      </a:r>
                      <a:endParaRPr kumimoji="0" lang="en-US" sz="2400" b="0" i="0" u="none" strike="noStrike" cap="none" normalizeH="0" baseline="0" dirty="0">
                        <a:ln>
                          <a:noFill/>
                        </a:ln>
                        <a:solidFill>
                          <a:schemeClr val="accent6"/>
                        </a:solidFill>
                        <a:effectLst/>
                        <a:latin typeface="Arial" charset="0"/>
                      </a:endParaRPr>
                    </a:p>
                  </a:txBody>
                  <a:tcPr marL="80411" marR="80411" anchor="ctr" horzOverflow="overflow">
                    <a:lnL w="12700" cap="flat" cmpd="sng" algn="ctr">
                      <a:solidFill>
                        <a:schemeClr val="tx1"/>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400" b="0" i="0" u="none" strike="noStrike" cap="none" normalizeH="0" baseline="0" dirty="0">
                        <a:ln>
                          <a:noFill/>
                        </a:ln>
                        <a:solidFill>
                          <a:schemeClr val="accent6"/>
                        </a:solidFill>
                        <a:effectLst/>
                        <a:latin typeface="Arial" charset="0"/>
                        <a:sym typeface="Wingdings" pitchFamily="2" charset="2"/>
                      </a:endParaRPr>
                    </a:p>
                  </a:txBody>
                  <a:tcPr marL="80411" marR="80411" anchor="ctr" horzOverflow="overflow">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defRPr/>
                      </a:pPr>
                      <a:endParaRPr kumimoji="0" lang="en-US" sz="2400" b="0" i="0" u="none" strike="noStrike" cap="none" normalizeH="0" baseline="0" dirty="0">
                        <a:ln>
                          <a:noFill/>
                        </a:ln>
                        <a:solidFill>
                          <a:schemeClr val="accent6"/>
                        </a:solidFill>
                        <a:effectLst/>
                        <a:latin typeface="Arial" charset="0"/>
                        <a:sym typeface="Wingdings" pitchFamily="2" charset="2"/>
                      </a:endParaRPr>
                    </a:p>
                  </a:txBody>
                  <a:tcPr marL="80411" marR="80411" anchor="ctr" horzOverflow="overflow">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defRPr/>
                      </a:pPr>
                      <a:r>
                        <a:rPr kumimoji="0" lang="en-US" sz="2400" b="0" i="0" u="none" strike="noStrike" cap="none" normalizeH="0" baseline="0" dirty="0">
                          <a:ln>
                            <a:noFill/>
                          </a:ln>
                          <a:solidFill>
                            <a:schemeClr val="accent6"/>
                          </a:solidFill>
                          <a:effectLst/>
                          <a:latin typeface="Arial" charset="0"/>
                          <a:sym typeface="Wingdings" panose="05000000000000000000" pitchFamily="2" charset="2"/>
                        </a:rPr>
                        <a:t></a:t>
                      </a:r>
                      <a:endParaRPr kumimoji="0" lang="en-US" sz="2400" b="0" i="0" u="none" strike="noStrike" cap="none" normalizeH="0" baseline="0" dirty="0">
                        <a:ln>
                          <a:noFill/>
                        </a:ln>
                        <a:solidFill>
                          <a:schemeClr val="accent6"/>
                        </a:solidFill>
                        <a:effectLst/>
                        <a:latin typeface="Arial" charset="0"/>
                      </a:endParaRPr>
                    </a:p>
                  </a:txBody>
                  <a:tcPr marL="80411" marR="80411" anchor="ctr" horzOverflow="overflow">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extLst>
                  <a:ext uri="{0D108BD9-81ED-4DB2-BD59-A6C34878D82A}">
                    <a16:rowId xmlns:a16="http://schemas.microsoft.com/office/drawing/2014/main" val="10001"/>
                  </a:ext>
                </a:extLst>
              </a:tr>
              <a:tr h="5429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600" u="none" strike="noStrike" cap="none" normalizeH="0" baseline="0" dirty="0">
                          <a:ln>
                            <a:noFill/>
                          </a:ln>
                          <a:solidFill>
                            <a:srgbClr val="5D5D5D"/>
                          </a:solidFill>
                          <a:effectLst/>
                        </a:rPr>
                        <a:t>High or no contribution limit</a:t>
                      </a:r>
                      <a:endParaRPr kumimoji="0" lang="en-US" sz="1600" b="1" i="0" u="none" strike="noStrike" cap="none" normalizeH="0" baseline="0" dirty="0">
                        <a:ln>
                          <a:noFill/>
                        </a:ln>
                        <a:solidFill>
                          <a:srgbClr val="5D5D5D"/>
                        </a:solidFill>
                        <a:effectLst/>
                        <a:latin typeface="Arial" charset="0"/>
                      </a:endParaRPr>
                    </a:p>
                  </a:txBody>
                  <a:tcPr marL="80411" marR="80411" anchor="ctr" horzOverflow="overflow">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defRPr/>
                      </a:pPr>
                      <a:r>
                        <a:rPr kumimoji="0" lang="en-US" sz="2400" b="0" i="0" u="none" strike="noStrike" cap="none" normalizeH="0" baseline="0" dirty="0">
                          <a:ln>
                            <a:noFill/>
                          </a:ln>
                          <a:solidFill>
                            <a:schemeClr val="accent6"/>
                          </a:solidFill>
                          <a:effectLst/>
                          <a:latin typeface="Arial" charset="0"/>
                          <a:sym typeface="Wingdings" pitchFamily="2" charset="2"/>
                        </a:rPr>
                        <a:t></a:t>
                      </a:r>
                    </a:p>
                  </a:txBody>
                  <a:tcPr marL="80411" marR="80411" anchor="ctr" horzOverflow="overflow">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400" b="0" i="0" u="none" strike="noStrike" cap="none" normalizeH="0" baseline="0" dirty="0">
                        <a:ln>
                          <a:noFill/>
                        </a:ln>
                        <a:solidFill>
                          <a:schemeClr val="accent6"/>
                        </a:solidFill>
                        <a:effectLst/>
                        <a:latin typeface="Arial" charset="0"/>
                        <a:sym typeface="Wingdings" pitchFamily="2" charset="2"/>
                      </a:endParaRPr>
                    </a:p>
                  </a:txBody>
                  <a:tcPr marL="80411" marR="80411" anchor="ctr" horzOverflow="overflow">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defRPr/>
                      </a:pPr>
                      <a:endParaRPr kumimoji="0" lang="en-US" sz="2400" b="0" i="0" u="none" strike="noStrike" cap="none" normalizeH="0" baseline="0" dirty="0">
                        <a:ln>
                          <a:noFill/>
                        </a:ln>
                        <a:solidFill>
                          <a:schemeClr val="accent6"/>
                        </a:solidFill>
                        <a:effectLst/>
                        <a:latin typeface="Arial" charset="0"/>
                      </a:endParaRPr>
                    </a:p>
                  </a:txBody>
                  <a:tcPr marL="80411" marR="80411" anchor="ctr" horzOverflow="overflow">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defRPr/>
                      </a:pPr>
                      <a:r>
                        <a:rPr kumimoji="0" lang="en-US" sz="2400" b="0" i="0" u="none" strike="noStrike" cap="none" normalizeH="0" baseline="0" dirty="0">
                          <a:ln>
                            <a:noFill/>
                          </a:ln>
                          <a:solidFill>
                            <a:schemeClr val="accent6"/>
                          </a:solidFill>
                          <a:effectLst/>
                          <a:latin typeface="Arial" charset="0"/>
                          <a:sym typeface="Wingdings" panose="05000000000000000000" pitchFamily="2" charset="2"/>
                        </a:rPr>
                        <a:t></a:t>
                      </a:r>
                      <a:endParaRPr kumimoji="0" lang="en-US" sz="2400" b="0" i="0" u="none" strike="noStrike" cap="none" normalizeH="0" baseline="0" dirty="0">
                        <a:ln>
                          <a:noFill/>
                        </a:ln>
                        <a:solidFill>
                          <a:schemeClr val="accent6"/>
                        </a:solidFill>
                        <a:effectLst/>
                        <a:latin typeface="Arial" charset="0"/>
                      </a:endParaRPr>
                    </a:p>
                  </a:txBody>
                  <a:tcPr marL="80411" marR="80411" anchor="ctr" horzOverflow="overflow">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extLst>
                  <a:ext uri="{0D108BD9-81ED-4DB2-BD59-A6C34878D82A}">
                    <a16:rowId xmlns:a16="http://schemas.microsoft.com/office/drawing/2014/main" val="10002"/>
                  </a:ext>
                </a:extLst>
              </a:tr>
              <a:tr h="50481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600" u="none" strike="noStrike" cap="none" normalizeH="0" baseline="0" dirty="0">
                          <a:ln>
                            <a:noFill/>
                          </a:ln>
                          <a:solidFill>
                            <a:srgbClr val="5D5D5D"/>
                          </a:solidFill>
                          <a:effectLst/>
                        </a:rPr>
                        <a:t>Full investment control</a:t>
                      </a:r>
                      <a:endParaRPr kumimoji="0" lang="en-US" sz="1600" b="1" i="0" u="none" strike="noStrike" cap="none" normalizeH="0" baseline="0" dirty="0">
                        <a:ln>
                          <a:noFill/>
                        </a:ln>
                        <a:solidFill>
                          <a:srgbClr val="5D5D5D"/>
                        </a:solidFill>
                        <a:effectLst/>
                        <a:latin typeface="Arial" charset="0"/>
                      </a:endParaRPr>
                    </a:p>
                  </a:txBody>
                  <a:tcPr marL="80411" marR="80411" anchor="ctr" horzOverflow="overflow">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0" i="0" u="none" strike="noStrike" cap="none" normalizeH="0" baseline="0" dirty="0">
                        <a:ln>
                          <a:noFill/>
                        </a:ln>
                        <a:solidFill>
                          <a:schemeClr val="accent6"/>
                        </a:solidFill>
                        <a:effectLst/>
                        <a:latin typeface="Arial" charset="0"/>
                      </a:endParaRPr>
                    </a:p>
                  </a:txBody>
                  <a:tcPr marL="80411" marR="80411" anchor="ctr" horzOverflow="overflow">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defRPr/>
                      </a:pPr>
                      <a:r>
                        <a:rPr kumimoji="0" lang="en-US" sz="2400" b="0" i="0" u="none" strike="noStrike" cap="none" normalizeH="0" baseline="0" dirty="0">
                          <a:ln>
                            <a:noFill/>
                          </a:ln>
                          <a:solidFill>
                            <a:schemeClr val="accent6"/>
                          </a:solidFill>
                          <a:effectLst/>
                          <a:latin typeface="Arial" charset="0"/>
                          <a:sym typeface="Wingdings" pitchFamily="2" charset="2"/>
                        </a:rPr>
                        <a:t></a:t>
                      </a:r>
                    </a:p>
                  </a:txBody>
                  <a:tcPr marL="80411" marR="80411" anchor="ctr" horzOverflow="overflow">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defRPr/>
                      </a:pPr>
                      <a:r>
                        <a:rPr kumimoji="0" lang="en-US" sz="2400" b="0" i="0" u="none" strike="noStrike" cap="none" normalizeH="0" baseline="0" dirty="0">
                          <a:ln>
                            <a:noFill/>
                          </a:ln>
                          <a:solidFill>
                            <a:schemeClr val="accent6"/>
                          </a:solidFill>
                          <a:effectLst/>
                          <a:latin typeface="Arial" charset="0"/>
                          <a:sym typeface="Wingdings" pitchFamily="2" charset="2"/>
                        </a:rPr>
                        <a:t></a:t>
                      </a:r>
                    </a:p>
                  </a:txBody>
                  <a:tcPr marL="80411" marR="80411" anchor="ctr" horzOverflow="overflow">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defRPr/>
                      </a:pPr>
                      <a:r>
                        <a:rPr kumimoji="0" lang="en-US" sz="2400" b="0" i="0" u="none" strike="noStrike" cap="none" normalizeH="0" baseline="0" dirty="0">
                          <a:ln>
                            <a:noFill/>
                          </a:ln>
                          <a:solidFill>
                            <a:schemeClr val="accent6"/>
                          </a:solidFill>
                          <a:effectLst/>
                          <a:latin typeface="Arial" charset="0"/>
                          <a:sym typeface="Wingdings" pitchFamily="2" charset="2"/>
                        </a:rPr>
                        <a:t></a:t>
                      </a:r>
                    </a:p>
                  </a:txBody>
                  <a:tcPr marL="80411" marR="80411" anchor="ctr" horzOverflow="overflow">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extLst>
                  <a:ext uri="{0D108BD9-81ED-4DB2-BD59-A6C34878D82A}">
                    <a16:rowId xmlns:a16="http://schemas.microsoft.com/office/drawing/2014/main" val="10003"/>
                  </a:ext>
                </a:extLst>
              </a:tr>
              <a:tr h="56578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600" u="none" strike="noStrike" cap="none" normalizeH="0" baseline="0" dirty="0">
                          <a:ln>
                            <a:noFill/>
                          </a:ln>
                          <a:solidFill>
                            <a:srgbClr val="5D5D5D"/>
                          </a:solidFill>
                          <a:effectLst/>
                        </a:rPr>
                        <a:t>Tax-free earnings</a:t>
                      </a:r>
                      <a:endParaRPr kumimoji="0" lang="en-US" sz="1600" b="1" i="0" u="none" strike="noStrike" cap="none" normalizeH="0" baseline="0" dirty="0">
                        <a:ln>
                          <a:noFill/>
                        </a:ln>
                        <a:solidFill>
                          <a:srgbClr val="5D5D5D"/>
                        </a:solidFill>
                        <a:effectLst/>
                        <a:latin typeface="Arial" charset="0"/>
                      </a:endParaRPr>
                    </a:p>
                  </a:txBody>
                  <a:tcPr marL="80411" marR="80411" anchor="ctr" horzOverflow="overflow">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defRPr/>
                      </a:pPr>
                      <a:r>
                        <a:rPr kumimoji="0" lang="en-US" sz="2400" b="0" i="0" u="none" strike="noStrike" cap="none" normalizeH="0" baseline="0" dirty="0">
                          <a:ln>
                            <a:noFill/>
                          </a:ln>
                          <a:solidFill>
                            <a:schemeClr val="accent6"/>
                          </a:solidFill>
                          <a:effectLst/>
                          <a:latin typeface="Arial" panose="020B0604020202020204" pitchFamily="34" charset="0"/>
                          <a:cs typeface="Arial" panose="020B0604020202020204" pitchFamily="34" charset="0"/>
                          <a:sym typeface="Wingdings" pitchFamily="2" charset="2"/>
                        </a:rPr>
                        <a:t></a:t>
                      </a:r>
                    </a:p>
                  </a:txBody>
                  <a:tcPr marL="80411" marR="80411" anchor="ctr" horzOverflow="overflow">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defRPr/>
                      </a:pPr>
                      <a:r>
                        <a:rPr kumimoji="0" lang="en-US" sz="2400" u="none" strike="noStrike" cap="none" normalizeH="0" baseline="0" dirty="0">
                          <a:ln>
                            <a:noFill/>
                          </a:ln>
                          <a:solidFill>
                            <a:schemeClr val="accent6"/>
                          </a:solidFill>
                          <a:effectLst/>
                          <a:latin typeface="Arial" panose="020B0604020202020204" pitchFamily="34" charset="0"/>
                          <a:cs typeface="Arial" panose="020B0604020202020204" pitchFamily="34" charset="0"/>
                          <a:sym typeface="Wingdings" pitchFamily="2" charset="2"/>
                        </a:rPr>
                        <a:t> </a:t>
                      </a:r>
                      <a:r>
                        <a:rPr kumimoji="0" lang="en-US" sz="2400" b="0" i="0" u="none" strike="noStrike" cap="none" normalizeH="0" baseline="0" dirty="0">
                          <a:ln>
                            <a:noFill/>
                          </a:ln>
                          <a:solidFill>
                            <a:schemeClr val="accent6"/>
                          </a:solidFill>
                          <a:effectLst/>
                          <a:latin typeface="Arial" panose="020B0604020202020204" pitchFamily="34" charset="0"/>
                          <a:cs typeface="Arial" panose="020B0604020202020204" pitchFamily="34" charset="0"/>
                          <a:sym typeface="Wingdings" pitchFamily="2" charset="2"/>
                        </a:rPr>
                        <a:t></a:t>
                      </a:r>
                    </a:p>
                  </a:txBody>
                  <a:tcPr marL="80411" marR="80411" anchor="ctr" horzOverflow="overflow">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defRPr/>
                      </a:pPr>
                      <a:r>
                        <a:rPr kumimoji="0" lang="en-US" sz="2400" b="0" i="0" u="none" strike="noStrike" cap="none" normalizeH="0" baseline="0" dirty="0">
                          <a:ln>
                            <a:noFill/>
                          </a:ln>
                          <a:solidFill>
                            <a:schemeClr val="accent6"/>
                          </a:solidFill>
                          <a:effectLst/>
                          <a:latin typeface="Arial" panose="020B0604020202020204" pitchFamily="34" charset="0"/>
                          <a:cs typeface="Arial" panose="020B0604020202020204" pitchFamily="34" charset="0"/>
                          <a:sym typeface="Wingdings" pitchFamily="2" charset="2"/>
                        </a:rPr>
                        <a:t></a:t>
                      </a:r>
                    </a:p>
                  </a:txBody>
                  <a:tcPr marL="80411" marR="80411" anchor="ctr" horzOverflow="overflow">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400" b="0" i="0" u="none" strike="noStrike" cap="none" normalizeH="0" baseline="0" dirty="0">
                        <a:ln>
                          <a:noFill/>
                        </a:ln>
                        <a:solidFill>
                          <a:schemeClr val="accent6"/>
                        </a:solidFill>
                        <a:effectLst/>
                        <a:latin typeface="Arial" charset="0"/>
                      </a:endParaRPr>
                    </a:p>
                  </a:txBody>
                  <a:tcPr marL="80411" marR="80411" anchor="ctr" horzOverflow="overflow">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extLst>
                  <a:ext uri="{0D108BD9-81ED-4DB2-BD59-A6C34878D82A}">
                    <a16:rowId xmlns:a16="http://schemas.microsoft.com/office/drawing/2014/main" val="10004"/>
                  </a:ext>
                </a:extLst>
              </a:tr>
              <a:tr h="5810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600" u="none" strike="noStrike" cap="none" normalizeH="0" baseline="0" dirty="0">
                          <a:ln>
                            <a:noFill/>
                          </a:ln>
                          <a:solidFill>
                            <a:srgbClr val="5D5D5D"/>
                          </a:solidFill>
                          <a:effectLst/>
                        </a:rPr>
                        <a:t>Flexibility – no penalty if funds not used for college</a:t>
                      </a:r>
                      <a:endParaRPr kumimoji="0" lang="en-US" sz="1600" b="1" i="0" u="none" strike="noStrike" cap="none" normalizeH="0" baseline="0" dirty="0">
                        <a:ln>
                          <a:noFill/>
                        </a:ln>
                        <a:solidFill>
                          <a:srgbClr val="5D5D5D"/>
                        </a:solidFill>
                        <a:effectLst/>
                        <a:latin typeface="Arial" charset="0"/>
                      </a:endParaRPr>
                    </a:p>
                  </a:txBody>
                  <a:tcPr marL="80411" marR="80411" anchor="ctr" horzOverflow="overflow">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400" b="0" i="0" u="none" strike="noStrike" cap="none" normalizeH="0" baseline="0" dirty="0">
                        <a:ln>
                          <a:noFill/>
                        </a:ln>
                        <a:solidFill>
                          <a:schemeClr val="accent6"/>
                        </a:solidFill>
                        <a:effectLst/>
                        <a:latin typeface="Arial" charset="0"/>
                        <a:sym typeface="Wingdings" pitchFamily="2" charset="2"/>
                      </a:endParaRPr>
                    </a:p>
                  </a:txBody>
                  <a:tcPr marL="80411" marR="80411" anchor="ctr" horzOverflow="overflow">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400" b="0" i="0" u="none" strike="noStrike" cap="none" normalizeH="0" baseline="0" dirty="0">
                        <a:ln>
                          <a:noFill/>
                        </a:ln>
                        <a:solidFill>
                          <a:schemeClr val="accent6"/>
                        </a:solidFill>
                        <a:effectLst/>
                        <a:latin typeface="Arial" charset="0"/>
                        <a:sym typeface="Wingdings" pitchFamily="2" charset="2"/>
                      </a:endParaRPr>
                    </a:p>
                  </a:txBody>
                  <a:tcPr marL="80411" marR="80411" anchor="ctr" horzOverflow="overflow">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defRPr/>
                      </a:pPr>
                      <a:r>
                        <a:rPr kumimoji="0" lang="en-US" sz="2400" b="0" i="0" u="none" strike="noStrike" cap="none" normalizeH="0" baseline="0" dirty="0">
                          <a:ln>
                            <a:noFill/>
                          </a:ln>
                          <a:solidFill>
                            <a:schemeClr val="accent6"/>
                          </a:solidFill>
                          <a:effectLst/>
                          <a:latin typeface="Arial" panose="020B0604020202020204" pitchFamily="34" charset="0"/>
                          <a:cs typeface="Arial" panose="020B0604020202020204" pitchFamily="34" charset="0"/>
                          <a:sym typeface="Wingdings" pitchFamily="2" charset="2"/>
                        </a:rPr>
                        <a:t></a:t>
                      </a:r>
                      <a:endParaRPr kumimoji="0" lang="en-US" sz="2400" b="0" i="0" u="none" strike="noStrike" cap="none" normalizeH="0" baseline="0" dirty="0">
                        <a:ln>
                          <a:noFill/>
                        </a:ln>
                        <a:solidFill>
                          <a:schemeClr val="accent6"/>
                        </a:solidFill>
                        <a:effectLst/>
                        <a:latin typeface="Arial" charset="0"/>
                      </a:endParaRPr>
                    </a:p>
                  </a:txBody>
                  <a:tcPr marL="80411" marR="80411" anchor="ctr" horzOverflow="overflow">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defRPr/>
                      </a:pPr>
                      <a:r>
                        <a:rPr kumimoji="0" lang="en-US" sz="2400" b="0" i="0" u="none" strike="noStrike" cap="none" normalizeH="0" baseline="0" dirty="0">
                          <a:ln>
                            <a:noFill/>
                          </a:ln>
                          <a:solidFill>
                            <a:schemeClr val="accent6"/>
                          </a:solidFill>
                          <a:effectLst/>
                          <a:latin typeface="Arial" panose="020B0604020202020204" pitchFamily="34" charset="0"/>
                          <a:cs typeface="Arial" panose="020B0604020202020204" pitchFamily="34" charset="0"/>
                          <a:sym typeface="Wingdings" pitchFamily="2" charset="2"/>
                        </a:rPr>
                        <a:t></a:t>
                      </a:r>
                      <a:endParaRPr kumimoji="0" lang="en-US" sz="2400" b="0" i="0" u="none" strike="noStrike" cap="none" normalizeH="0" baseline="0" dirty="0">
                        <a:ln>
                          <a:noFill/>
                        </a:ln>
                        <a:solidFill>
                          <a:schemeClr val="accent6"/>
                        </a:solidFill>
                        <a:effectLst/>
                        <a:latin typeface="Arial" charset="0"/>
                      </a:endParaRPr>
                    </a:p>
                  </a:txBody>
                  <a:tcPr marL="80411" marR="80411" anchor="ctr" horzOverflow="overflow">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extLst>
                  <a:ext uri="{0D108BD9-81ED-4DB2-BD59-A6C34878D82A}">
                    <a16:rowId xmlns:a16="http://schemas.microsoft.com/office/drawing/2014/main" val="10005"/>
                  </a:ext>
                </a:extLst>
              </a:tr>
              <a:tr h="55782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600" u="none" strike="noStrike" cap="none" normalizeH="0" baseline="0" dirty="0">
                          <a:ln>
                            <a:noFill/>
                          </a:ln>
                          <a:solidFill>
                            <a:srgbClr val="5D5D5D"/>
                          </a:solidFill>
                          <a:effectLst/>
                        </a:rPr>
                        <a:t>Not counted for financial aid purposes</a:t>
                      </a:r>
                      <a:endParaRPr kumimoji="0" lang="en-US" sz="1600" b="1" i="0" u="none" strike="noStrike" cap="none" normalizeH="0" baseline="0" dirty="0">
                        <a:ln>
                          <a:noFill/>
                        </a:ln>
                        <a:solidFill>
                          <a:srgbClr val="5D5D5D"/>
                        </a:solidFill>
                        <a:effectLst/>
                        <a:latin typeface="Arial" charset="0"/>
                      </a:endParaRPr>
                    </a:p>
                  </a:txBody>
                  <a:tcPr marL="80411" marR="80411" anchor="ctr" horzOverflow="overflow">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400" b="0" i="0" u="none" strike="noStrike" cap="none" normalizeH="0" baseline="0" dirty="0">
                        <a:ln>
                          <a:noFill/>
                        </a:ln>
                        <a:solidFill>
                          <a:schemeClr val="accent6"/>
                        </a:solidFill>
                        <a:effectLst/>
                        <a:latin typeface="Arial" charset="0"/>
                        <a:sym typeface="Wingdings" pitchFamily="2" charset="2"/>
                      </a:endParaRPr>
                    </a:p>
                  </a:txBody>
                  <a:tcPr marL="80411" marR="80411" anchor="ctr" horzOverflow="overflow">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400" b="0" i="0" u="none" strike="noStrike" cap="none" normalizeH="0" baseline="0" dirty="0">
                        <a:ln>
                          <a:noFill/>
                        </a:ln>
                        <a:solidFill>
                          <a:schemeClr val="accent6"/>
                        </a:solidFill>
                        <a:effectLst/>
                        <a:latin typeface="Arial" charset="0"/>
                        <a:sym typeface="Wingdings" pitchFamily="2" charset="2"/>
                      </a:endParaRPr>
                    </a:p>
                  </a:txBody>
                  <a:tcPr marL="80411" marR="80411" anchor="ctr" horzOverflow="overflow">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defRPr/>
                      </a:pPr>
                      <a:r>
                        <a:rPr kumimoji="0" lang="en-US" sz="2400" b="0" i="0" u="none" strike="noStrike" cap="none" normalizeH="0" baseline="0" dirty="0">
                          <a:ln>
                            <a:noFill/>
                          </a:ln>
                          <a:solidFill>
                            <a:schemeClr val="accent6"/>
                          </a:solidFill>
                          <a:effectLst/>
                          <a:latin typeface="Arial" panose="020B0604020202020204" pitchFamily="34" charset="0"/>
                          <a:cs typeface="Arial" panose="020B0604020202020204" pitchFamily="34" charset="0"/>
                          <a:sym typeface="Wingdings" pitchFamily="2" charset="2"/>
                        </a:rPr>
                        <a:t></a:t>
                      </a:r>
                      <a:endParaRPr kumimoji="0" lang="en-US" sz="2400" b="0" i="0" u="none" strike="noStrike" cap="none" normalizeH="0" baseline="0" dirty="0">
                        <a:ln>
                          <a:noFill/>
                        </a:ln>
                        <a:solidFill>
                          <a:schemeClr val="accent6"/>
                        </a:solidFill>
                        <a:effectLst/>
                        <a:latin typeface="Arial" charset="0"/>
                        <a:sym typeface="Wingdings" pitchFamily="2" charset="2"/>
                      </a:endParaRPr>
                    </a:p>
                  </a:txBody>
                  <a:tcPr marL="80411" marR="80411" anchor="ctr" horzOverflow="overflow">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400" b="0" i="0" u="none" strike="noStrike" cap="none" normalizeH="0" baseline="0" dirty="0">
                        <a:ln>
                          <a:noFill/>
                        </a:ln>
                        <a:solidFill>
                          <a:schemeClr val="accent6"/>
                        </a:solidFill>
                        <a:effectLst/>
                        <a:latin typeface="Arial" charset="0"/>
                        <a:sym typeface="Wingdings" pitchFamily="2" charset="2"/>
                      </a:endParaRPr>
                    </a:p>
                  </a:txBody>
                  <a:tcPr marL="80411" marR="80411" anchor="ctr" horzOverflow="overflow">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158722" name="Rectangle 2"/>
          <p:cNvSpPr>
            <a:spLocks noGrp="1" noChangeArrowheads="1"/>
          </p:cNvSpPr>
          <p:nvPr>
            <p:ph type="title"/>
          </p:nvPr>
        </p:nvSpPr>
        <p:spPr/>
        <p:txBody>
          <a:bodyPr>
            <a:noAutofit/>
          </a:bodyPr>
          <a:lstStyle/>
          <a:p>
            <a:r>
              <a:rPr lang="en-US" dirty="0"/>
              <a:t>College Savings Options </a:t>
            </a:r>
            <a:br>
              <a:rPr lang="en-US" dirty="0"/>
            </a:br>
            <a:r>
              <a:rPr lang="en-US" sz="3200" b="0" dirty="0"/>
              <a:t>Which Options Are Right for You?</a:t>
            </a:r>
          </a:p>
        </p:txBody>
      </p:sp>
      <p:graphicFrame>
        <p:nvGraphicFramePr>
          <p:cNvPr id="158788" name="Group 68"/>
          <p:cNvGraphicFramePr>
            <a:graphicFrameLocks noGrp="1"/>
          </p:cNvGraphicFramePr>
          <p:nvPr>
            <p:extLst>
              <p:ext uri="{D42A27DB-BD31-4B8C-83A1-F6EECF244321}">
                <p14:modId xmlns:p14="http://schemas.microsoft.com/office/powerpoint/2010/main" val="3328242336"/>
              </p:ext>
            </p:extLst>
          </p:nvPr>
        </p:nvGraphicFramePr>
        <p:xfrm>
          <a:off x="5265737" y="6846249"/>
          <a:ext cx="210113" cy="516576"/>
        </p:xfrm>
        <a:graphic>
          <a:graphicData uri="http://schemas.openxmlformats.org/drawingml/2006/table">
            <a:tbl>
              <a:tblPr/>
              <a:tblGrid>
                <a:gridCol w="210113">
                  <a:extLst>
                    <a:ext uri="{9D8B030D-6E8A-4147-A177-3AD203B41FA5}">
                      <a16:colId xmlns:a16="http://schemas.microsoft.com/office/drawing/2014/main" val="20000"/>
                    </a:ext>
                  </a:extLst>
                </a:gridCol>
              </a:tblGrid>
              <a:tr h="51657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400" b="0" i="0" u="none" strike="noStrike" cap="none" normalizeH="0" baseline="0" dirty="0">
                        <a:ln>
                          <a:noFill/>
                        </a:ln>
                        <a:solidFill>
                          <a:schemeClr val="tx1"/>
                        </a:solidFill>
                        <a:effectLst/>
                        <a:latin typeface="Arial" charset="0"/>
                      </a:endParaRPr>
                    </a:p>
                  </a:txBody>
                  <a:tcP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6" name="Line 20"/>
          <p:cNvSpPr>
            <a:spLocks noChangeShapeType="1"/>
          </p:cNvSpPr>
          <p:nvPr/>
        </p:nvSpPr>
        <p:spPr bwMode="auto">
          <a:xfrm>
            <a:off x="3995737" y="2067254"/>
            <a:ext cx="0" cy="890260"/>
          </a:xfrm>
          <a:prstGeom prst="line">
            <a:avLst/>
          </a:prstGeom>
          <a:noFill/>
          <a:ln w="1905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7" name="Line 20"/>
          <p:cNvSpPr>
            <a:spLocks noChangeShapeType="1"/>
          </p:cNvSpPr>
          <p:nvPr/>
        </p:nvSpPr>
        <p:spPr bwMode="auto">
          <a:xfrm>
            <a:off x="5310187" y="2067254"/>
            <a:ext cx="0" cy="890260"/>
          </a:xfrm>
          <a:prstGeom prst="line">
            <a:avLst/>
          </a:prstGeom>
          <a:noFill/>
          <a:ln w="1905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8" name="Line 20"/>
          <p:cNvSpPr>
            <a:spLocks noChangeShapeType="1"/>
          </p:cNvSpPr>
          <p:nvPr/>
        </p:nvSpPr>
        <p:spPr bwMode="auto">
          <a:xfrm>
            <a:off x="6629400" y="2067254"/>
            <a:ext cx="0" cy="890260"/>
          </a:xfrm>
          <a:prstGeom prst="line">
            <a:avLst/>
          </a:prstGeom>
          <a:noFill/>
          <a:ln w="1905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Tree>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9194"/>
          <a:stretch/>
        </p:blipFill>
        <p:spPr>
          <a:xfrm>
            <a:off x="3028950" y="2368550"/>
            <a:ext cx="6115050" cy="4489450"/>
          </a:xfrm>
          <a:prstGeom prst="rect">
            <a:avLst/>
          </a:prstGeom>
        </p:spPr>
      </p:pic>
      <p:sp>
        <p:nvSpPr>
          <p:cNvPr id="54274" name="Rectangle 2"/>
          <p:cNvSpPr>
            <a:spLocks noGrp="1" noChangeArrowheads="1"/>
          </p:cNvSpPr>
          <p:nvPr>
            <p:ph type="title"/>
          </p:nvPr>
        </p:nvSpPr>
        <p:spPr/>
        <p:txBody>
          <a:bodyPr>
            <a:noAutofit/>
          </a:bodyPr>
          <a:lstStyle/>
          <a:p>
            <a:r>
              <a:rPr lang="en-US" dirty="0"/>
              <a:t>College Savings Options </a:t>
            </a:r>
            <a:br>
              <a:rPr lang="en-US" dirty="0"/>
            </a:br>
            <a:r>
              <a:rPr lang="en-US" sz="3200" b="0" dirty="0"/>
              <a:t>Hypothetical Family</a:t>
            </a:r>
          </a:p>
        </p:txBody>
      </p:sp>
      <p:sp>
        <p:nvSpPr>
          <p:cNvPr id="54276" name="Rectangle 4"/>
          <p:cNvSpPr>
            <a:spLocks noGrp="1" noChangeArrowheads="1"/>
          </p:cNvSpPr>
          <p:nvPr>
            <p:ph idx="1"/>
          </p:nvPr>
        </p:nvSpPr>
        <p:spPr>
          <a:xfrm>
            <a:off x="609926" y="2197100"/>
            <a:ext cx="5600373" cy="3298825"/>
          </a:xfrm>
        </p:spPr>
        <p:txBody>
          <a:bodyPr/>
          <a:lstStyle/>
          <a:p>
            <a:pPr>
              <a:lnSpc>
                <a:spcPct val="90000"/>
              </a:lnSpc>
              <a:spcAft>
                <a:spcPts val="600"/>
              </a:spcAft>
            </a:pPr>
            <a:r>
              <a:rPr lang="en-US" sz="2600" dirty="0"/>
              <a:t>Heather and Joe, 43 years old</a:t>
            </a:r>
          </a:p>
          <a:p>
            <a:pPr>
              <a:lnSpc>
                <a:spcPct val="90000"/>
              </a:lnSpc>
              <a:spcAft>
                <a:spcPts val="600"/>
              </a:spcAft>
            </a:pPr>
            <a:r>
              <a:rPr lang="en-US" sz="2600" dirty="0"/>
              <a:t>Two children, 7 and 4</a:t>
            </a:r>
          </a:p>
          <a:p>
            <a:pPr>
              <a:lnSpc>
                <a:spcPct val="90000"/>
              </a:lnSpc>
              <a:spcAft>
                <a:spcPts val="600"/>
              </a:spcAft>
            </a:pPr>
            <a:r>
              <a:rPr lang="en-US" sz="2600" dirty="0"/>
              <a:t>Combined income of $155,000</a:t>
            </a:r>
          </a:p>
          <a:p>
            <a:pPr>
              <a:lnSpc>
                <a:spcPct val="90000"/>
              </a:lnSpc>
              <a:spcAft>
                <a:spcPts val="600"/>
              </a:spcAft>
            </a:pPr>
            <a:r>
              <a:rPr lang="en-US" sz="2600" dirty="0"/>
              <a:t>$26,000 windfall  </a:t>
            </a:r>
          </a:p>
          <a:p>
            <a:pPr>
              <a:lnSpc>
                <a:spcPct val="90000"/>
              </a:lnSpc>
              <a:spcAft>
                <a:spcPts val="600"/>
              </a:spcAft>
            </a:pPr>
            <a:r>
              <a:rPr lang="en-US" sz="2600" dirty="0"/>
              <a:t>Would like to make monthly contributions to a college fund</a:t>
            </a:r>
          </a:p>
        </p:txBody>
      </p:sp>
    </p:spTree>
    <p:extLst>
      <p:ext uri="{BB962C8B-B14F-4D97-AF65-F5344CB8AC3E}">
        <p14:creationId xmlns:p14="http://schemas.microsoft.com/office/powerpoint/2010/main" val="1682812830"/>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BE7C7F-352F-4E48-B1EE-1ADBE5AAB239}"/>
              </a:ext>
            </a:extLst>
          </p:cNvPr>
          <p:cNvSpPr>
            <a:spLocks noGrp="1"/>
          </p:cNvSpPr>
          <p:nvPr>
            <p:ph idx="1"/>
          </p:nvPr>
        </p:nvSpPr>
        <p:spPr>
          <a:xfrm>
            <a:off x="423671" y="1816608"/>
            <a:ext cx="8296656" cy="3048000"/>
          </a:xfrm>
        </p:spPr>
        <p:txBody>
          <a:bodyPr/>
          <a:lstStyle/>
          <a:p>
            <a:pPr marL="0" indent="0">
              <a:buNone/>
            </a:pPr>
            <a:r>
              <a:rPr lang="en-US" sz="1800" b="1" dirty="0">
                <a:solidFill>
                  <a:schemeClr val="bg1">
                    <a:lumMod val="10000"/>
                  </a:schemeClr>
                </a:solidFill>
              </a:rPr>
              <a:t>Securities and advisory services are offered through LPL Financial (LPL), a registered investment advisor and broker/dealer (member FINRA/SIPC). </a:t>
            </a:r>
            <a:r>
              <a:rPr lang="en-US" sz="1800" dirty="0">
                <a:solidFill>
                  <a:schemeClr val="bg1">
                    <a:lumMod val="10000"/>
                  </a:schemeClr>
                </a:solidFill>
              </a:rPr>
              <a:t>Insurance products are offered through LPL or its licensed affiliates. </a:t>
            </a:r>
            <a:r>
              <a:rPr lang="en-US" sz="1800" dirty="0">
                <a:solidFill>
                  <a:srgbClr val="FF0000"/>
                </a:solidFill>
              </a:rPr>
              <a:t>Sample Federal Credit Union (SCU) </a:t>
            </a:r>
            <a:r>
              <a:rPr lang="en-US" sz="1800" dirty="0">
                <a:solidFill>
                  <a:schemeClr val="bg1">
                    <a:lumMod val="10000"/>
                  </a:schemeClr>
                </a:solidFill>
              </a:rPr>
              <a:t>and </a:t>
            </a:r>
            <a:r>
              <a:rPr lang="en-US" sz="1800" dirty="0">
                <a:solidFill>
                  <a:srgbClr val="FF0000"/>
                </a:solidFill>
              </a:rPr>
              <a:t>Sample Wealth Management</a:t>
            </a:r>
            <a:r>
              <a:rPr lang="en-US" sz="1800" dirty="0">
                <a:solidFill>
                  <a:schemeClr val="bg1">
                    <a:lumMod val="10000"/>
                  </a:schemeClr>
                </a:solidFill>
              </a:rPr>
              <a:t> </a:t>
            </a:r>
            <a:r>
              <a:rPr lang="en-US" sz="1800" b="1" u="sng" dirty="0">
                <a:solidFill>
                  <a:schemeClr val="bg1">
                    <a:lumMod val="10000"/>
                  </a:schemeClr>
                </a:solidFill>
              </a:rPr>
              <a:t>are not </a:t>
            </a:r>
            <a:r>
              <a:rPr lang="en-US" sz="1800" dirty="0">
                <a:solidFill>
                  <a:schemeClr val="bg1">
                    <a:lumMod val="10000"/>
                  </a:schemeClr>
                </a:solidFill>
              </a:rPr>
              <a:t>registered as a broker/dealer or investment advisor. Registered representatives of LPL offer products and services using </a:t>
            </a:r>
            <a:r>
              <a:rPr lang="en-US" sz="1800" dirty="0">
                <a:solidFill>
                  <a:srgbClr val="FF0000"/>
                </a:solidFill>
              </a:rPr>
              <a:t>Sample Wealth Management</a:t>
            </a:r>
            <a:r>
              <a:rPr lang="en-US" sz="1800" dirty="0">
                <a:solidFill>
                  <a:schemeClr val="bg1">
                    <a:lumMod val="10000"/>
                  </a:schemeClr>
                </a:solidFill>
              </a:rPr>
              <a:t>, and may also be employees of </a:t>
            </a:r>
            <a:r>
              <a:rPr lang="en-US" sz="1800" dirty="0">
                <a:solidFill>
                  <a:srgbClr val="FF0000"/>
                </a:solidFill>
              </a:rPr>
              <a:t>SCU</a:t>
            </a:r>
            <a:r>
              <a:rPr lang="en-US" sz="1800" dirty="0">
                <a:solidFill>
                  <a:schemeClr val="bg1">
                    <a:lumMod val="10000"/>
                  </a:schemeClr>
                </a:solidFill>
              </a:rPr>
              <a:t>. These products and services are being offered through LPL or its affiliates, which are separate entities from and not affiliates of </a:t>
            </a:r>
            <a:r>
              <a:rPr lang="en-US" sz="1800" dirty="0">
                <a:solidFill>
                  <a:srgbClr val="FF0000"/>
                </a:solidFill>
              </a:rPr>
              <a:t>SCU </a:t>
            </a:r>
            <a:r>
              <a:rPr lang="en-US" sz="1800" dirty="0">
                <a:solidFill>
                  <a:schemeClr val="bg1">
                    <a:lumMod val="10000"/>
                  </a:schemeClr>
                </a:solidFill>
              </a:rPr>
              <a:t>or </a:t>
            </a:r>
            <a:r>
              <a:rPr lang="en-US" sz="1800" dirty="0">
                <a:solidFill>
                  <a:srgbClr val="FF0000"/>
                </a:solidFill>
              </a:rPr>
              <a:t>Sample Wealth Management</a:t>
            </a:r>
            <a:r>
              <a:rPr lang="en-US" sz="1800" dirty="0">
                <a:solidFill>
                  <a:schemeClr val="bg1">
                    <a:lumMod val="10000"/>
                  </a:schemeClr>
                </a:solidFill>
              </a:rPr>
              <a:t>. Securities and insurance offered through LPL or its affiliates are:</a:t>
            </a:r>
          </a:p>
          <a:p>
            <a:endParaRPr lang="en-US" dirty="0"/>
          </a:p>
        </p:txBody>
      </p:sp>
      <p:graphicFrame>
        <p:nvGraphicFramePr>
          <p:cNvPr id="7" name="Table 6">
            <a:extLst>
              <a:ext uri="{FF2B5EF4-FFF2-40B4-BE49-F238E27FC236}">
                <a16:creationId xmlns:a16="http://schemas.microsoft.com/office/drawing/2014/main" id="{39790E6E-05A6-47C1-B7FF-50EECD10B701}"/>
              </a:ext>
            </a:extLst>
          </p:cNvPr>
          <p:cNvGraphicFramePr>
            <a:graphicFrameLocks noGrp="1"/>
          </p:cNvGraphicFramePr>
          <p:nvPr/>
        </p:nvGraphicFramePr>
        <p:xfrm>
          <a:off x="423671" y="4631654"/>
          <a:ext cx="8296657" cy="612212"/>
        </p:xfrm>
        <a:graphic>
          <a:graphicData uri="http://schemas.openxmlformats.org/drawingml/2006/table">
            <a:tbl>
              <a:tblPr/>
              <a:tblGrid>
                <a:gridCol w="2645623">
                  <a:extLst>
                    <a:ext uri="{9D8B030D-6E8A-4147-A177-3AD203B41FA5}">
                      <a16:colId xmlns:a16="http://schemas.microsoft.com/office/drawing/2014/main" val="2735280370"/>
                    </a:ext>
                  </a:extLst>
                </a:gridCol>
                <a:gridCol w="1865181">
                  <a:extLst>
                    <a:ext uri="{9D8B030D-6E8A-4147-A177-3AD203B41FA5}">
                      <a16:colId xmlns:a16="http://schemas.microsoft.com/office/drawing/2014/main" val="608428948"/>
                    </a:ext>
                  </a:extLst>
                </a:gridCol>
                <a:gridCol w="2255401">
                  <a:extLst>
                    <a:ext uri="{9D8B030D-6E8A-4147-A177-3AD203B41FA5}">
                      <a16:colId xmlns:a16="http://schemas.microsoft.com/office/drawing/2014/main" val="3399806138"/>
                    </a:ext>
                  </a:extLst>
                </a:gridCol>
                <a:gridCol w="1530452">
                  <a:extLst>
                    <a:ext uri="{9D8B030D-6E8A-4147-A177-3AD203B41FA5}">
                      <a16:colId xmlns:a16="http://schemas.microsoft.com/office/drawing/2014/main" val="227738409"/>
                    </a:ext>
                  </a:extLst>
                </a:gridCol>
              </a:tblGrid>
              <a:tr h="460680">
                <a:tc>
                  <a:txBody>
                    <a:bodyPr/>
                    <a:lstStyle/>
                    <a:p>
                      <a:pPr marL="0" marR="0" algn="ctr" fontAlgn="ctr">
                        <a:lnSpc>
                          <a:spcPct val="120000"/>
                        </a:lnSpc>
                        <a:spcBef>
                          <a:spcPts val="0"/>
                        </a:spcBef>
                        <a:spcAft>
                          <a:spcPts val="0"/>
                        </a:spcAft>
                      </a:pPr>
                      <a:r>
                        <a:rPr lang="en-US" sz="1400" b="1" dirty="0">
                          <a:solidFill>
                            <a:schemeClr val="bg1">
                              <a:lumMod val="10000"/>
                            </a:schemeClr>
                          </a:solidFill>
                          <a:effectLst/>
                          <a:latin typeface="Calibri" panose="020F0502020204030204" pitchFamily="34" charset="0"/>
                          <a:ea typeface="Calibri" panose="020F0502020204030204" pitchFamily="34" charset="0"/>
                          <a:cs typeface="Calibri" panose="020F0502020204030204" pitchFamily="34" charset="0"/>
                        </a:rPr>
                        <a:t>Not Insured by NCUA/FDIC or</a:t>
                      </a: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ctr">
                        <a:lnSpc>
                          <a:spcPct val="120000"/>
                        </a:lnSpc>
                        <a:spcBef>
                          <a:spcPts val="0"/>
                        </a:spcBef>
                        <a:spcAft>
                          <a:spcPts val="0"/>
                        </a:spcAft>
                      </a:pPr>
                      <a:r>
                        <a:rPr lang="en-US" sz="1400" b="1" dirty="0">
                          <a:solidFill>
                            <a:schemeClr val="bg1">
                              <a:lumMod val="10000"/>
                            </a:schemeClr>
                          </a:solidFill>
                          <a:effectLst/>
                          <a:latin typeface="Calibri" panose="020F0502020204030204" pitchFamily="34" charset="0"/>
                          <a:ea typeface="Calibri" panose="020F0502020204030204" pitchFamily="34" charset="0"/>
                          <a:cs typeface="Calibri" panose="020F0502020204030204" pitchFamily="34" charset="0"/>
                        </a:rPr>
                        <a:t>Any Other Government Agency</a:t>
                      </a: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74" marR="50074" marT="50074" marB="500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20000"/>
                        </a:lnSpc>
                        <a:spcBef>
                          <a:spcPts val="0"/>
                        </a:spcBef>
                        <a:spcAft>
                          <a:spcPts val="0"/>
                        </a:spcAft>
                      </a:pPr>
                      <a:r>
                        <a:rPr lang="en-US" sz="1400" b="1" dirty="0">
                          <a:solidFill>
                            <a:schemeClr val="bg1">
                              <a:lumMod val="10000"/>
                            </a:schemeClr>
                          </a:solidFill>
                          <a:effectLst/>
                          <a:latin typeface="Calibri" panose="020F0502020204030204" pitchFamily="34" charset="0"/>
                          <a:ea typeface="Calibri" panose="020F0502020204030204" pitchFamily="34" charset="0"/>
                          <a:cs typeface="Calibri" panose="020F0502020204030204" pitchFamily="34" charset="0"/>
                        </a:rPr>
                        <a:t>Not Credit Union or</a:t>
                      </a: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ctr">
                        <a:lnSpc>
                          <a:spcPct val="120000"/>
                        </a:lnSpc>
                        <a:spcBef>
                          <a:spcPts val="0"/>
                        </a:spcBef>
                        <a:spcAft>
                          <a:spcPts val="0"/>
                        </a:spcAft>
                      </a:pPr>
                      <a:r>
                        <a:rPr lang="en-US" sz="1400" b="1" dirty="0">
                          <a:solidFill>
                            <a:schemeClr val="bg1">
                              <a:lumMod val="10000"/>
                            </a:schemeClr>
                          </a:solidFill>
                          <a:effectLst/>
                          <a:latin typeface="Calibri" panose="020F0502020204030204" pitchFamily="34" charset="0"/>
                          <a:ea typeface="Calibri" panose="020F0502020204030204" pitchFamily="34" charset="0"/>
                          <a:cs typeface="Calibri" panose="020F0502020204030204" pitchFamily="34" charset="0"/>
                        </a:rPr>
                        <a:t>Bank Guaranteed</a:t>
                      </a: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74" marR="50074" marT="50074" marB="500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20000"/>
                        </a:lnSpc>
                        <a:spcBef>
                          <a:spcPts val="0"/>
                        </a:spcBef>
                        <a:spcAft>
                          <a:spcPts val="0"/>
                        </a:spcAft>
                      </a:pPr>
                      <a:r>
                        <a:rPr lang="en-US" sz="1400" b="1" dirty="0">
                          <a:solidFill>
                            <a:schemeClr val="bg1">
                              <a:lumMod val="10000"/>
                            </a:schemeClr>
                          </a:solidFill>
                          <a:effectLst/>
                          <a:latin typeface="Calibri" panose="020F0502020204030204" pitchFamily="34" charset="0"/>
                          <a:ea typeface="Calibri" panose="020F0502020204030204" pitchFamily="34" charset="0"/>
                          <a:cs typeface="Calibri" panose="020F0502020204030204" pitchFamily="34" charset="0"/>
                        </a:rPr>
                        <a:t>Not Credit Union or Bank</a:t>
                      </a: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ctr">
                        <a:lnSpc>
                          <a:spcPct val="120000"/>
                        </a:lnSpc>
                        <a:spcBef>
                          <a:spcPts val="0"/>
                        </a:spcBef>
                        <a:spcAft>
                          <a:spcPts val="0"/>
                        </a:spcAft>
                      </a:pPr>
                      <a:r>
                        <a:rPr lang="en-US" sz="1400" b="1" dirty="0">
                          <a:solidFill>
                            <a:schemeClr val="bg1">
                              <a:lumMod val="10000"/>
                            </a:schemeClr>
                          </a:solidFill>
                          <a:effectLst/>
                          <a:latin typeface="Calibri" panose="020F0502020204030204" pitchFamily="34" charset="0"/>
                          <a:ea typeface="Calibri" panose="020F0502020204030204" pitchFamily="34" charset="0"/>
                          <a:cs typeface="Calibri" panose="020F0502020204030204" pitchFamily="34" charset="0"/>
                        </a:rPr>
                        <a:t>Deposits or Obligations</a:t>
                      </a: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74" marR="50074" marT="50074" marB="500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20000"/>
                        </a:lnSpc>
                        <a:spcBef>
                          <a:spcPts val="0"/>
                        </a:spcBef>
                        <a:spcAft>
                          <a:spcPts val="0"/>
                        </a:spcAft>
                      </a:pPr>
                      <a:r>
                        <a:rPr lang="en-US" sz="1400" b="1" dirty="0">
                          <a:solidFill>
                            <a:schemeClr val="bg1">
                              <a:lumMod val="10000"/>
                            </a:schemeClr>
                          </a:solidFill>
                          <a:effectLst/>
                          <a:latin typeface="Calibri" panose="020F0502020204030204" pitchFamily="34" charset="0"/>
                          <a:ea typeface="Calibri" panose="020F0502020204030204" pitchFamily="34" charset="0"/>
                          <a:cs typeface="Calibri" panose="020F0502020204030204" pitchFamily="34" charset="0"/>
                        </a:rPr>
                        <a:t>May Lose </a:t>
                      </a: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ctr">
                        <a:lnSpc>
                          <a:spcPct val="120000"/>
                        </a:lnSpc>
                        <a:spcBef>
                          <a:spcPts val="0"/>
                        </a:spcBef>
                        <a:spcAft>
                          <a:spcPts val="0"/>
                        </a:spcAft>
                      </a:pPr>
                      <a:r>
                        <a:rPr lang="en-US" sz="1400" b="1" dirty="0">
                          <a:solidFill>
                            <a:schemeClr val="bg1">
                              <a:lumMod val="10000"/>
                            </a:schemeClr>
                          </a:solidFill>
                          <a:effectLst/>
                          <a:latin typeface="Calibri" panose="020F0502020204030204" pitchFamily="34" charset="0"/>
                          <a:ea typeface="Calibri" panose="020F0502020204030204" pitchFamily="34" charset="0"/>
                          <a:cs typeface="Calibri" panose="020F0502020204030204" pitchFamily="34" charset="0"/>
                        </a:rPr>
                        <a:t>Value</a:t>
                      </a: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74" marR="50074" marT="50074" marB="500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6150462"/>
                  </a:ext>
                </a:extLst>
              </a:tr>
            </a:tbl>
          </a:graphicData>
        </a:graphic>
      </p:graphicFrame>
    </p:spTree>
    <p:extLst>
      <p:ext uri="{BB962C8B-B14F-4D97-AF65-F5344CB8AC3E}">
        <p14:creationId xmlns:p14="http://schemas.microsoft.com/office/powerpoint/2010/main" val="4043874613"/>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6467"/>
          <a:stretch/>
        </p:blipFill>
        <p:spPr>
          <a:xfrm>
            <a:off x="2295525" y="2598178"/>
            <a:ext cx="6848475" cy="4270375"/>
          </a:xfrm>
          <a:prstGeom prst="rect">
            <a:avLst/>
          </a:prstGeom>
        </p:spPr>
      </p:pic>
      <p:sp>
        <p:nvSpPr>
          <p:cNvPr id="133122" name="Rectangle 2"/>
          <p:cNvSpPr>
            <a:spLocks noGrp="1" noChangeArrowheads="1"/>
          </p:cNvSpPr>
          <p:nvPr>
            <p:ph type="title"/>
          </p:nvPr>
        </p:nvSpPr>
        <p:spPr/>
        <p:txBody>
          <a:bodyPr>
            <a:noAutofit/>
          </a:bodyPr>
          <a:lstStyle/>
          <a:p>
            <a:r>
              <a:rPr lang="en-US" dirty="0"/>
              <a:t>College Savings Options </a:t>
            </a:r>
            <a:br>
              <a:rPr lang="en-US" dirty="0"/>
            </a:br>
            <a:r>
              <a:rPr lang="en-US" sz="3200" b="0" dirty="0"/>
              <a:t>Hypothetical Family</a:t>
            </a:r>
          </a:p>
        </p:txBody>
      </p:sp>
      <p:sp>
        <p:nvSpPr>
          <p:cNvPr id="133123" name="Rectangle 3"/>
          <p:cNvSpPr>
            <a:spLocks noGrp="1" noChangeArrowheads="1"/>
          </p:cNvSpPr>
          <p:nvPr>
            <p:ph idx="1"/>
          </p:nvPr>
        </p:nvSpPr>
        <p:spPr>
          <a:xfrm>
            <a:off x="1296174" y="2196130"/>
            <a:ext cx="5514201" cy="2432733"/>
          </a:xfrm>
        </p:spPr>
        <p:txBody>
          <a:bodyPr/>
          <a:lstStyle/>
          <a:p>
            <a:pPr marL="47625" indent="-47625">
              <a:spcBef>
                <a:spcPts val="0"/>
              </a:spcBef>
              <a:spcAft>
                <a:spcPts val="1800"/>
              </a:spcAft>
              <a:buFont typeface="Wingdings" pitchFamily="2" charset="2"/>
              <a:buNone/>
            </a:pPr>
            <a:r>
              <a:rPr lang="en-US" sz="2200" dirty="0"/>
              <a:t>529 plan: automatic monthly contributions </a:t>
            </a:r>
          </a:p>
          <a:p>
            <a:pPr marL="47625" indent="-47625">
              <a:spcBef>
                <a:spcPts val="0"/>
              </a:spcBef>
              <a:spcAft>
                <a:spcPts val="1800"/>
              </a:spcAft>
              <a:buFont typeface="Wingdings" pitchFamily="2" charset="2"/>
              <a:buNone/>
            </a:pPr>
            <a:r>
              <a:rPr lang="en-US" sz="2200" dirty="0"/>
              <a:t>Coverdell ESA: meet income limits, buy stocks </a:t>
            </a:r>
          </a:p>
          <a:p>
            <a:pPr marL="47625" indent="-47625">
              <a:spcBef>
                <a:spcPts val="0"/>
              </a:spcBef>
              <a:spcAft>
                <a:spcPts val="1800"/>
              </a:spcAft>
              <a:buFont typeface="Wingdings" pitchFamily="2" charset="2"/>
              <a:buNone/>
            </a:pPr>
            <a:r>
              <a:rPr lang="en-US" sz="2200" dirty="0"/>
              <a:t>Roth IRA: meet income limits</a:t>
            </a:r>
          </a:p>
          <a:p>
            <a:pPr marL="47625" indent="-47625">
              <a:spcBef>
                <a:spcPts val="0"/>
              </a:spcBef>
              <a:spcAft>
                <a:spcPts val="600"/>
              </a:spcAft>
              <a:buFont typeface="Wingdings" pitchFamily="2" charset="2"/>
              <a:buNone/>
            </a:pPr>
            <a:r>
              <a:rPr lang="en-US" sz="2200" dirty="0"/>
              <a:t>Mutual funds &amp; stocks</a:t>
            </a:r>
          </a:p>
        </p:txBody>
      </p:sp>
      <p:sp>
        <p:nvSpPr>
          <p:cNvPr id="133146" name="Text Box 26"/>
          <p:cNvSpPr txBox="1">
            <a:spLocks noChangeArrowheads="1"/>
          </p:cNvSpPr>
          <p:nvPr/>
        </p:nvSpPr>
        <p:spPr bwMode="auto">
          <a:xfrm>
            <a:off x="610374" y="2031310"/>
            <a:ext cx="769938" cy="923330"/>
          </a:xfrm>
          <a:prstGeom prst="rect">
            <a:avLst/>
          </a:prstGeom>
          <a:noFill/>
          <a:ln w="9525">
            <a:noFill/>
            <a:miter lim="800000"/>
            <a:headEnd/>
            <a:tailEnd/>
          </a:ln>
          <a:effectLst/>
        </p:spPr>
        <p:txBody>
          <a:bodyPr wrap="square">
            <a:spAutoFit/>
          </a:bodyPr>
          <a:lstStyle/>
          <a:p>
            <a:pPr algn="l">
              <a:spcBef>
                <a:spcPct val="50000"/>
              </a:spcBef>
            </a:pPr>
            <a:r>
              <a:rPr lang="en-US" sz="5400" dirty="0">
                <a:solidFill>
                  <a:schemeClr val="accent6"/>
                </a:solidFill>
                <a:sym typeface="Wingdings" pitchFamily="2" charset="2"/>
              </a:rPr>
              <a:t></a:t>
            </a:r>
          </a:p>
        </p:txBody>
      </p:sp>
      <p:sp>
        <p:nvSpPr>
          <p:cNvPr id="133147" name="Text Box 27"/>
          <p:cNvSpPr txBox="1">
            <a:spLocks noChangeArrowheads="1"/>
          </p:cNvSpPr>
          <p:nvPr/>
        </p:nvSpPr>
        <p:spPr bwMode="auto">
          <a:xfrm>
            <a:off x="623834" y="2562637"/>
            <a:ext cx="769937" cy="914400"/>
          </a:xfrm>
          <a:prstGeom prst="rect">
            <a:avLst/>
          </a:prstGeom>
          <a:noFill/>
          <a:ln w="9525">
            <a:noFill/>
            <a:miter lim="800000"/>
            <a:headEnd/>
            <a:tailEnd/>
          </a:ln>
          <a:effectLst/>
        </p:spPr>
        <p:txBody>
          <a:bodyPr>
            <a:spAutoFit/>
          </a:bodyPr>
          <a:lstStyle/>
          <a:p>
            <a:pPr algn="l">
              <a:spcBef>
                <a:spcPct val="50000"/>
              </a:spcBef>
            </a:pPr>
            <a:r>
              <a:rPr lang="en-US" sz="5400" dirty="0">
                <a:solidFill>
                  <a:schemeClr val="accent6"/>
                </a:solidFill>
                <a:sym typeface="Wingdings" pitchFamily="2" charset="2"/>
              </a:rPr>
              <a:t></a:t>
            </a:r>
          </a:p>
        </p:txBody>
      </p:sp>
      <p:sp>
        <p:nvSpPr>
          <p:cNvPr id="8" name="Text Box 27"/>
          <p:cNvSpPr txBox="1">
            <a:spLocks noChangeArrowheads="1"/>
          </p:cNvSpPr>
          <p:nvPr/>
        </p:nvSpPr>
        <p:spPr bwMode="auto">
          <a:xfrm>
            <a:off x="610374" y="3132649"/>
            <a:ext cx="769937" cy="914400"/>
          </a:xfrm>
          <a:prstGeom prst="rect">
            <a:avLst/>
          </a:prstGeom>
          <a:noFill/>
          <a:ln w="9525">
            <a:noFill/>
            <a:miter lim="800000"/>
            <a:headEnd/>
            <a:tailEnd/>
          </a:ln>
          <a:effectLst/>
        </p:spPr>
        <p:txBody>
          <a:bodyPr>
            <a:spAutoFit/>
          </a:bodyPr>
          <a:lstStyle/>
          <a:p>
            <a:pPr algn="l">
              <a:spcBef>
                <a:spcPct val="50000"/>
              </a:spcBef>
            </a:pPr>
            <a:r>
              <a:rPr lang="en-US" sz="5400" dirty="0">
                <a:solidFill>
                  <a:schemeClr val="accent6"/>
                </a:solidFill>
                <a:sym typeface="Wingdings" pitchFamily="2" charset="2"/>
              </a:rPr>
              <a:t></a:t>
            </a:r>
          </a:p>
        </p:txBody>
      </p:sp>
      <p:sp>
        <p:nvSpPr>
          <p:cNvPr id="9" name="Text Box 27"/>
          <p:cNvSpPr txBox="1">
            <a:spLocks noChangeArrowheads="1"/>
          </p:cNvSpPr>
          <p:nvPr/>
        </p:nvSpPr>
        <p:spPr bwMode="auto">
          <a:xfrm>
            <a:off x="670892" y="3674122"/>
            <a:ext cx="769937" cy="830997"/>
          </a:xfrm>
          <a:prstGeom prst="rect">
            <a:avLst/>
          </a:prstGeom>
          <a:noFill/>
          <a:ln w="9525">
            <a:noFill/>
            <a:miter lim="800000"/>
            <a:headEnd/>
            <a:tailEnd/>
          </a:ln>
          <a:effectLst/>
        </p:spPr>
        <p:txBody>
          <a:bodyPr>
            <a:spAutoFit/>
          </a:bodyPr>
          <a:lstStyle/>
          <a:p>
            <a:pPr algn="l">
              <a:spcBef>
                <a:spcPct val="50000"/>
              </a:spcBef>
            </a:pPr>
            <a:r>
              <a:rPr lang="en-US" sz="4800" dirty="0">
                <a:solidFill>
                  <a:schemeClr val="accent6"/>
                </a:solidFill>
                <a:sym typeface="Wingdings" pitchFamily="2" charset="2"/>
              </a:rPr>
              <a:t>?</a:t>
            </a:r>
          </a:p>
        </p:txBody>
      </p:sp>
    </p:spTree>
    <p:extLst>
      <p:ext uri="{BB962C8B-B14F-4D97-AF65-F5344CB8AC3E}">
        <p14:creationId xmlns:p14="http://schemas.microsoft.com/office/powerpoint/2010/main" val="3258613080"/>
      </p:ext>
    </p:extLst>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Autofit/>
          </a:bodyPr>
          <a:lstStyle/>
          <a:p>
            <a:br>
              <a:rPr lang="en-US" dirty="0"/>
            </a:br>
            <a:r>
              <a:rPr lang="en-US" dirty="0"/>
              <a:t>Saving for College </a:t>
            </a:r>
            <a:br>
              <a:rPr lang="en-US" dirty="0"/>
            </a:br>
            <a:r>
              <a:rPr lang="en-US" sz="3200" b="0" dirty="0"/>
              <a:t>How Are You Going to Pay?</a:t>
            </a:r>
            <a:br>
              <a:rPr lang="en-US" b="0" i="1" dirty="0"/>
            </a:br>
            <a:endParaRPr lang="en-US" b="0" i="1" dirty="0"/>
          </a:p>
        </p:txBody>
      </p:sp>
      <p:sp>
        <p:nvSpPr>
          <p:cNvPr id="9227" name="AutoShape 11"/>
          <p:cNvSpPr>
            <a:spLocks noChangeArrowheads="1"/>
          </p:cNvSpPr>
          <p:nvPr/>
        </p:nvSpPr>
        <p:spPr bwMode="auto">
          <a:xfrm>
            <a:off x="628650" y="4815673"/>
            <a:ext cx="2732153" cy="975527"/>
          </a:xfrm>
          <a:prstGeom prst="rect">
            <a:avLst/>
          </a:prstGeom>
          <a:solidFill>
            <a:schemeClr val="accent4"/>
          </a:solidFill>
          <a:ln w="9525">
            <a:noFill/>
            <a:miter lim="800000"/>
            <a:headEnd/>
            <a:tailEnd/>
          </a:ln>
          <a:effectLst/>
        </p:spPr>
        <p:style>
          <a:lnRef idx="0">
            <a:scrgbClr r="0" g="0" b="0"/>
          </a:lnRef>
          <a:fillRef idx="1001">
            <a:schemeClr val="lt1"/>
          </a:fillRef>
          <a:effectRef idx="0">
            <a:scrgbClr r="0" g="0" b="0"/>
          </a:effectRef>
          <a:fontRef idx="major"/>
        </p:style>
        <p:txBody>
          <a:bodyPr wrap="none" tIns="91440" bIns="91440" anchor="ctr"/>
          <a:lstStyle/>
          <a:p>
            <a:pPr algn="ctr">
              <a:spcBef>
                <a:spcPct val="0"/>
              </a:spcBef>
            </a:pPr>
            <a:r>
              <a:rPr lang="en-US" sz="2400" dirty="0">
                <a:solidFill>
                  <a:srgbClr val="FFFFFF"/>
                </a:solidFill>
                <a:latin typeface="Calibri" panose="020F0502020204030204" pitchFamily="34" charset="0"/>
              </a:rPr>
              <a:t>Your college savings</a:t>
            </a:r>
          </a:p>
        </p:txBody>
      </p:sp>
      <p:sp>
        <p:nvSpPr>
          <p:cNvPr id="9229" name="AutoShape 13"/>
          <p:cNvSpPr>
            <a:spLocks noChangeArrowheads="1"/>
          </p:cNvSpPr>
          <p:nvPr/>
        </p:nvSpPr>
        <p:spPr bwMode="auto">
          <a:xfrm>
            <a:off x="3425328" y="4815673"/>
            <a:ext cx="2373112" cy="975527"/>
          </a:xfrm>
          <a:prstGeom prst="rect">
            <a:avLst/>
          </a:prstGeom>
          <a:solidFill>
            <a:schemeClr val="accent2"/>
          </a:solidFill>
          <a:ln w="9525">
            <a:noFill/>
            <a:miter lim="800000"/>
            <a:headEnd/>
            <a:tailEnd/>
          </a:ln>
          <a:effectLst/>
        </p:spPr>
        <p:txBody>
          <a:bodyPr wrap="none" tIns="91440" bIns="91440" anchor="ctr"/>
          <a:lstStyle/>
          <a:p>
            <a:pPr algn="ctr">
              <a:spcBef>
                <a:spcPct val="0"/>
              </a:spcBef>
            </a:pPr>
            <a:r>
              <a:rPr lang="en-US" sz="2400" dirty="0">
                <a:solidFill>
                  <a:srgbClr val="FFFFFF"/>
                </a:solidFill>
                <a:latin typeface="Calibri" panose="020F0502020204030204" pitchFamily="34" charset="0"/>
              </a:rPr>
              <a:t>Financial aid</a:t>
            </a:r>
          </a:p>
        </p:txBody>
      </p:sp>
      <p:sp>
        <p:nvSpPr>
          <p:cNvPr id="9230" name="AutoShape 14"/>
          <p:cNvSpPr>
            <a:spLocks noChangeArrowheads="1"/>
          </p:cNvSpPr>
          <p:nvPr/>
        </p:nvSpPr>
        <p:spPr bwMode="auto">
          <a:xfrm>
            <a:off x="5856489" y="4815673"/>
            <a:ext cx="2373112" cy="975526"/>
          </a:xfrm>
          <a:prstGeom prst="rect">
            <a:avLst/>
          </a:prstGeom>
          <a:solidFill>
            <a:schemeClr val="accent2"/>
          </a:solidFill>
          <a:ln w="9525">
            <a:noFill/>
            <a:miter lim="800000"/>
            <a:headEnd/>
            <a:tailEnd/>
          </a:ln>
          <a:effectLst/>
        </p:spPr>
        <p:txBody>
          <a:bodyPr wrap="none" tIns="91440" bIns="91440" anchor="ctr"/>
          <a:lstStyle/>
          <a:p>
            <a:pPr algn="ctr">
              <a:spcBef>
                <a:spcPct val="0"/>
              </a:spcBef>
            </a:pPr>
            <a:r>
              <a:rPr lang="en-US" sz="2400" dirty="0">
                <a:solidFill>
                  <a:srgbClr val="FFFFFF"/>
                </a:solidFill>
                <a:latin typeface="Calibri" panose="020F0502020204030204" pitchFamily="34" charset="0"/>
              </a:rPr>
              <a:t>Income in the </a:t>
            </a:r>
            <a:br>
              <a:rPr lang="en-US" sz="2400" dirty="0">
                <a:solidFill>
                  <a:srgbClr val="FFFFFF"/>
                </a:solidFill>
                <a:latin typeface="Calibri" panose="020F0502020204030204" pitchFamily="34" charset="0"/>
              </a:rPr>
            </a:br>
            <a:r>
              <a:rPr lang="en-US" sz="2400" dirty="0">
                <a:solidFill>
                  <a:srgbClr val="FFFFFF"/>
                </a:solidFill>
                <a:latin typeface="Calibri" panose="020F0502020204030204" pitchFamily="34" charset="0"/>
              </a:rPr>
              <a:t>college years</a:t>
            </a:r>
          </a:p>
        </p:txBody>
      </p:sp>
      <p:sp>
        <p:nvSpPr>
          <p:cNvPr id="9232" name="AutoShape 16"/>
          <p:cNvSpPr>
            <a:spLocks noChangeArrowheads="1"/>
          </p:cNvSpPr>
          <p:nvPr/>
        </p:nvSpPr>
        <p:spPr bwMode="auto">
          <a:xfrm>
            <a:off x="4605909" y="3625424"/>
            <a:ext cx="2968371" cy="1128582"/>
          </a:xfrm>
          <a:prstGeom prst="rect">
            <a:avLst/>
          </a:prstGeom>
          <a:solidFill>
            <a:schemeClr val="accent2"/>
          </a:solidFill>
          <a:ln w="9525">
            <a:noFill/>
            <a:miter lim="800000"/>
            <a:headEnd/>
            <a:tailEnd/>
          </a:ln>
          <a:effectLst/>
        </p:spPr>
        <p:txBody>
          <a:bodyPr wrap="none" tIns="91440" bIns="91440" anchor="ctr"/>
          <a:lstStyle/>
          <a:p>
            <a:pPr algn="ctr">
              <a:spcBef>
                <a:spcPct val="0"/>
              </a:spcBef>
            </a:pPr>
            <a:r>
              <a:rPr lang="en-US" sz="2400" dirty="0">
                <a:solidFill>
                  <a:srgbClr val="FFFFFF"/>
                </a:solidFill>
                <a:latin typeface="Calibri" panose="020F0502020204030204" pitchFamily="34" charset="0"/>
              </a:rPr>
              <a:t>Creative </a:t>
            </a:r>
          </a:p>
          <a:p>
            <a:pPr algn="ctr">
              <a:spcBef>
                <a:spcPct val="0"/>
              </a:spcBef>
            </a:pPr>
            <a:r>
              <a:rPr lang="en-US" sz="2400" dirty="0">
                <a:solidFill>
                  <a:srgbClr val="FFFFFF"/>
                </a:solidFill>
                <a:latin typeface="Calibri" panose="020F0502020204030204" pitchFamily="34" charset="0"/>
              </a:rPr>
              <a:t>cost-cutting measures</a:t>
            </a:r>
          </a:p>
        </p:txBody>
      </p:sp>
      <p:sp>
        <p:nvSpPr>
          <p:cNvPr id="9233" name="AutoShape 17"/>
          <p:cNvSpPr>
            <a:spLocks noChangeArrowheads="1"/>
          </p:cNvSpPr>
          <p:nvPr/>
        </p:nvSpPr>
        <p:spPr bwMode="auto">
          <a:xfrm>
            <a:off x="1805940" y="3625423"/>
            <a:ext cx="2732153" cy="1128582"/>
          </a:xfrm>
          <a:prstGeom prst="rect">
            <a:avLst/>
          </a:prstGeom>
          <a:solidFill>
            <a:schemeClr val="accent2"/>
          </a:solidFill>
          <a:ln w="9525">
            <a:noFill/>
            <a:miter lim="800000"/>
            <a:headEnd/>
            <a:tailEnd/>
          </a:ln>
          <a:effectLst/>
        </p:spPr>
        <p:txBody>
          <a:bodyPr wrap="none" tIns="91440" bIns="91440" anchor="ctr"/>
          <a:lstStyle/>
          <a:p>
            <a:pPr>
              <a:spcBef>
                <a:spcPct val="0"/>
              </a:spcBef>
            </a:pPr>
            <a:endParaRPr lang="en-US" sz="2000" dirty="0">
              <a:solidFill>
                <a:srgbClr val="FFFFFF"/>
              </a:solidFill>
              <a:latin typeface="Calibri" panose="020F0502020204030204" pitchFamily="34" charset="0"/>
            </a:endParaRPr>
          </a:p>
          <a:p>
            <a:pPr algn="ctr">
              <a:spcBef>
                <a:spcPct val="0"/>
              </a:spcBef>
            </a:pPr>
            <a:r>
              <a:rPr lang="en-US" sz="2400" dirty="0">
                <a:solidFill>
                  <a:srgbClr val="FFFFFF"/>
                </a:solidFill>
                <a:latin typeface="Calibri" panose="020F0502020204030204" pitchFamily="34" charset="0"/>
              </a:rPr>
              <a:t>Other borrowing </a:t>
            </a:r>
          </a:p>
          <a:p>
            <a:pPr>
              <a:spcBef>
                <a:spcPct val="0"/>
              </a:spcBef>
            </a:pPr>
            <a:endParaRPr lang="en-US" sz="2000" dirty="0">
              <a:solidFill>
                <a:srgbClr val="FFFFFF"/>
              </a:solidFill>
              <a:latin typeface="Calibri" panose="020F0502020204030204" pitchFamily="34" charset="0"/>
            </a:endParaRPr>
          </a:p>
        </p:txBody>
      </p:sp>
      <p:sp>
        <p:nvSpPr>
          <p:cNvPr id="9234" name="AutoShape 18"/>
          <p:cNvSpPr>
            <a:spLocks noChangeArrowheads="1"/>
          </p:cNvSpPr>
          <p:nvPr/>
        </p:nvSpPr>
        <p:spPr bwMode="auto">
          <a:xfrm>
            <a:off x="3372616" y="2440889"/>
            <a:ext cx="2312091" cy="1128582"/>
          </a:xfrm>
          <a:prstGeom prst="rect">
            <a:avLst/>
          </a:prstGeom>
          <a:solidFill>
            <a:schemeClr val="accent2"/>
          </a:solidFill>
          <a:ln w="9525">
            <a:noFill/>
            <a:miter lim="800000"/>
            <a:headEnd/>
            <a:tailEnd/>
          </a:ln>
          <a:effectLst/>
        </p:spPr>
        <p:txBody>
          <a:bodyPr wrap="none" tIns="91440" bIns="91440" anchor="ctr"/>
          <a:lstStyle/>
          <a:p>
            <a:pPr algn="ctr">
              <a:spcBef>
                <a:spcPct val="0"/>
              </a:spcBef>
            </a:pPr>
            <a:r>
              <a:rPr lang="en-US" sz="2400" dirty="0">
                <a:solidFill>
                  <a:srgbClr val="FFFFFF"/>
                </a:solidFill>
                <a:latin typeface="Calibri" panose="020F0502020204030204" pitchFamily="34" charset="0"/>
              </a:rPr>
              <a:t>Gifts from </a:t>
            </a:r>
          </a:p>
          <a:p>
            <a:pPr algn="ctr">
              <a:spcBef>
                <a:spcPct val="0"/>
              </a:spcBef>
            </a:pPr>
            <a:r>
              <a:rPr lang="en-US" sz="2400" dirty="0">
                <a:solidFill>
                  <a:srgbClr val="FFFFFF"/>
                </a:solidFill>
                <a:latin typeface="Calibri" panose="020F0502020204030204" pitchFamily="34" charset="0"/>
              </a:rPr>
              <a:t>grandparents</a:t>
            </a:r>
          </a:p>
        </p:txBody>
      </p:sp>
    </p:spTree>
    <p:extLst>
      <p:ext uri="{BB962C8B-B14F-4D97-AF65-F5344CB8AC3E}">
        <p14:creationId xmlns:p14="http://schemas.microsoft.com/office/powerpoint/2010/main" val="1815427230"/>
      </p:ext>
    </p:extLst>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2550" y="1663700"/>
            <a:ext cx="7791450" cy="5194300"/>
          </a:xfrm>
          <a:prstGeom prst="rect">
            <a:avLst/>
          </a:prstGeom>
        </p:spPr>
      </p:pic>
      <p:sp>
        <p:nvSpPr>
          <p:cNvPr id="148482" name="Rectangle 2"/>
          <p:cNvSpPr>
            <a:spLocks noGrp="1" noChangeArrowheads="1"/>
          </p:cNvSpPr>
          <p:nvPr>
            <p:ph type="title"/>
          </p:nvPr>
        </p:nvSpPr>
        <p:spPr/>
        <p:txBody>
          <a:bodyPr>
            <a:noAutofit/>
          </a:bodyPr>
          <a:lstStyle/>
          <a:p>
            <a:r>
              <a:rPr lang="en-US" dirty="0"/>
              <a:t>Financial Aid</a:t>
            </a:r>
            <a:br>
              <a:rPr lang="en-US" dirty="0"/>
            </a:br>
            <a:r>
              <a:rPr lang="en-US" sz="3200" dirty="0"/>
              <a:t>What Is Financial Aid?</a:t>
            </a:r>
          </a:p>
        </p:txBody>
      </p:sp>
      <p:sp>
        <p:nvSpPr>
          <p:cNvPr id="148483" name="Rectangle 3"/>
          <p:cNvSpPr>
            <a:spLocks noGrp="1" noChangeArrowheads="1"/>
          </p:cNvSpPr>
          <p:nvPr>
            <p:ph idx="1"/>
          </p:nvPr>
        </p:nvSpPr>
        <p:spPr>
          <a:xfrm>
            <a:off x="679341" y="2130300"/>
            <a:ext cx="6497466" cy="3298825"/>
          </a:xfrm>
        </p:spPr>
        <p:txBody>
          <a:bodyPr>
            <a:normAutofit/>
          </a:bodyPr>
          <a:lstStyle/>
          <a:p>
            <a:pPr marL="342900" indent="-342900"/>
            <a:r>
              <a:rPr lang="en-US" dirty="0"/>
              <a:t>Loans</a:t>
            </a:r>
          </a:p>
          <a:p>
            <a:pPr marL="342900" indent="-342900"/>
            <a:r>
              <a:rPr lang="en-US" dirty="0"/>
              <a:t>Grants</a:t>
            </a:r>
          </a:p>
          <a:p>
            <a:pPr marL="342900" indent="-342900"/>
            <a:r>
              <a:rPr lang="en-US" dirty="0"/>
              <a:t>Scholarships</a:t>
            </a:r>
          </a:p>
          <a:p>
            <a:pPr marL="342900" indent="-342900"/>
            <a:r>
              <a:rPr lang="en-US" dirty="0"/>
              <a:t>Work-study</a:t>
            </a:r>
          </a:p>
          <a:p>
            <a:pPr marL="342900" indent="-342900"/>
            <a:endParaRPr lang="en-US" dirty="0"/>
          </a:p>
        </p:txBody>
      </p:sp>
    </p:spTree>
    <p:extLst>
      <p:ext uri="{BB962C8B-B14F-4D97-AF65-F5344CB8AC3E}">
        <p14:creationId xmlns:p14="http://schemas.microsoft.com/office/powerpoint/2010/main" val="702262016"/>
      </p:ext>
    </p:extLst>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8906"/>
          <a:stretch/>
        </p:blipFill>
        <p:spPr>
          <a:xfrm>
            <a:off x="1166648" y="2554769"/>
            <a:ext cx="7977351" cy="4312755"/>
          </a:xfrm>
          <a:prstGeom prst="rect">
            <a:avLst/>
          </a:prstGeom>
        </p:spPr>
      </p:pic>
      <p:sp>
        <p:nvSpPr>
          <p:cNvPr id="148482" name="Rectangle 2"/>
          <p:cNvSpPr>
            <a:spLocks noGrp="1" noChangeArrowheads="1"/>
          </p:cNvSpPr>
          <p:nvPr>
            <p:ph type="title"/>
          </p:nvPr>
        </p:nvSpPr>
        <p:spPr/>
        <p:txBody>
          <a:bodyPr>
            <a:noAutofit/>
          </a:bodyPr>
          <a:lstStyle/>
          <a:p>
            <a:r>
              <a:rPr lang="en-US" dirty="0"/>
              <a:t>Financial Aid</a:t>
            </a:r>
            <a:br>
              <a:rPr lang="en-US" dirty="0"/>
            </a:br>
            <a:r>
              <a:rPr lang="en-US" sz="3200" dirty="0"/>
              <a:t>Using a Net Price Calculator</a:t>
            </a:r>
          </a:p>
        </p:txBody>
      </p:sp>
      <p:sp>
        <p:nvSpPr>
          <p:cNvPr id="148483" name="Rectangle 3"/>
          <p:cNvSpPr>
            <a:spLocks noGrp="1" noChangeArrowheads="1"/>
          </p:cNvSpPr>
          <p:nvPr>
            <p:ph idx="1"/>
          </p:nvPr>
        </p:nvSpPr>
        <p:spPr>
          <a:xfrm>
            <a:off x="661158" y="2052558"/>
            <a:ext cx="8141677" cy="3298825"/>
          </a:xfrm>
        </p:spPr>
        <p:txBody>
          <a:bodyPr>
            <a:normAutofit/>
          </a:bodyPr>
          <a:lstStyle/>
          <a:p>
            <a:pPr marL="285750" indent="-285750">
              <a:tabLst>
                <a:tab pos="742950" algn="l"/>
              </a:tabLst>
            </a:pPr>
            <a:r>
              <a:rPr lang="en-US" dirty="0"/>
              <a:t>Federal grants ─ based on financial need only</a:t>
            </a:r>
          </a:p>
          <a:p>
            <a:pPr marL="285750" indent="-285750">
              <a:tabLst>
                <a:tab pos="742950" algn="l"/>
              </a:tabLst>
            </a:pPr>
            <a:r>
              <a:rPr lang="en-US" dirty="0"/>
              <a:t>College grants ─ based on financial need and merit</a:t>
            </a:r>
          </a:p>
          <a:p>
            <a:pPr marL="285750" indent="-285750">
              <a:tabLst>
                <a:tab pos="742950" algn="l"/>
              </a:tabLst>
            </a:pPr>
            <a:r>
              <a:rPr lang="en-US" dirty="0"/>
              <a:t>Net price calculators</a:t>
            </a:r>
          </a:p>
        </p:txBody>
      </p:sp>
    </p:spTree>
    <p:extLst>
      <p:ext uri="{BB962C8B-B14F-4D97-AF65-F5344CB8AC3E}">
        <p14:creationId xmlns:p14="http://schemas.microsoft.com/office/powerpoint/2010/main" val="1920265729"/>
      </p:ext>
    </p:extLst>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noAutofit/>
          </a:bodyPr>
          <a:lstStyle/>
          <a:p>
            <a:r>
              <a:rPr lang="en-US" dirty="0"/>
              <a:t>Financial Aid</a:t>
            </a:r>
            <a:br>
              <a:rPr lang="en-US" dirty="0"/>
            </a:br>
            <a:r>
              <a:rPr lang="en-US" sz="3200" dirty="0"/>
              <a:t>How Is Financial Need Determined?</a:t>
            </a:r>
          </a:p>
        </p:txBody>
      </p:sp>
      <p:grpSp>
        <p:nvGrpSpPr>
          <p:cNvPr id="3" name="Group 2"/>
          <p:cNvGrpSpPr/>
          <p:nvPr/>
        </p:nvGrpSpPr>
        <p:grpSpPr>
          <a:xfrm>
            <a:off x="3005417" y="2209447"/>
            <a:ext cx="3098800" cy="955860"/>
            <a:chOff x="5143500" y="2268214"/>
            <a:chExt cx="3098800" cy="955860"/>
          </a:xfrm>
        </p:grpSpPr>
        <p:pic>
          <p:nvPicPr>
            <p:cNvPr id="16"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63558"/>
            <a:stretch/>
          </p:blipFill>
          <p:spPr bwMode="auto">
            <a:xfrm rot="5400000" flipV="1">
              <a:off x="6343055" y="2777933"/>
              <a:ext cx="699691" cy="192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486" name="Rectangle 6"/>
            <p:cNvSpPr>
              <a:spLocks noChangeArrowheads="1"/>
            </p:cNvSpPr>
            <p:nvPr/>
          </p:nvSpPr>
          <p:spPr bwMode="auto">
            <a:xfrm>
              <a:off x="5143500" y="2268214"/>
              <a:ext cx="3098800" cy="603250"/>
            </a:xfrm>
            <a:prstGeom prst="rect">
              <a:avLst/>
            </a:prstGeom>
            <a:solidFill>
              <a:schemeClr val="accent2"/>
            </a:solidFill>
            <a:ln w="9525">
              <a:noFill/>
              <a:miter lim="800000"/>
              <a:headEnd/>
              <a:tailEnd/>
            </a:ln>
            <a:effectLst/>
          </p:spPr>
          <p:txBody>
            <a:bodyPr wrap="none" anchor="ctr"/>
            <a:lstStyle/>
            <a:p>
              <a:pPr algn="ctr">
                <a:spcBef>
                  <a:spcPct val="0"/>
                </a:spcBef>
              </a:pPr>
              <a:r>
                <a:rPr lang="en-US" dirty="0">
                  <a:solidFill>
                    <a:srgbClr val="FFFFFF"/>
                  </a:solidFill>
                  <a:latin typeface="Calibri" panose="020F0502020204030204" pitchFamily="34" charset="0"/>
                  <a:cs typeface="Arial"/>
                </a:rPr>
                <a:t>Income, assets,</a:t>
              </a:r>
              <a:br>
                <a:rPr lang="en-US" dirty="0">
                  <a:solidFill>
                    <a:srgbClr val="FFFFFF"/>
                  </a:solidFill>
                  <a:latin typeface="Calibri" panose="020F0502020204030204" pitchFamily="34" charset="0"/>
                  <a:cs typeface="Arial"/>
                </a:rPr>
              </a:br>
              <a:r>
                <a:rPr lang="en-US" dirty="0">
                  <a:solidFill>
                    <a:srgbClr val="FFFFFF"/>
                  </a:solidFill>
                  <a:latin typeface="Calibri" panose="020F0502020204030204" pitchFamily="34" charset="0"/>
                  <a:cs typeface="Arial"/>
                </a:rPr>
                <a:t>family information</a:t>
              </a:r>
            </a:p>
          </p:txBody>
        </p:sp>
      </p:grpSp>
      <p:grpSp>
        <p:nvGrpSpPr>
          <p:cNvPr id="5" name="Group 4"/>
          <p:cNvGrpSpPr/>
          <p:nvPr/>
        </p:nvGrpSpPr>
        <p:grpSpPr>
          <a:xfrm>
            <a:off x="2980017" y="4268146"/>
            <a:ext cx="3124200" cy="953095"/>
            <a:chOff x="5156200" y="4425426"/>
            <a:chExt cx="3124200" cy="953095"/>
          </a:xfrm>
        </p:grpSpPr>
        <p:pic>
          <p:nvPicPr>
            <p:cNvPr id="19"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63558"/>
            <a:stretch/>
          </p:blipFill>
          <p:spPr bwMode="auto">
            <a:xfrm rot="5400000" flipV="1">
              <a:off x="6368456" y="4932380"/>
              <a:ext cx="699691" cy="192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487" name="Rectangle 7"/>
            <p:cNvSpPr>
              <a:spLocks noChangeArrowheads="1"/>
            </p:cNvSpPr>
            <p:nvPr/>
          </p:nvSpPr>
          <p:spPr bwMode="auto">
            <a:xfrm>
              <a:off x="5156200" y="4425426"/>
              <a:ext cx="3124200" cy="603250"/>
            </a:xfrm>
            <a:prstGeom prst="rect">
              <a:avLst/>
            </a:prstGeom>
            <a:solidFill>
              <a:schemeClr val="accent2"/>
            </a:solidFill>
            <a:ln w="9525">
              <a:noFill/>
              <a:miter lim="800000"/>
              <a:headEnd/>
              <a:tailEnd/>
            </a:ln>
            <a:effectLst/>
          </p:spPr>
          <p:txBody>
            <a:bodyPr wrap="none" anchor="ctr"/>
            <a:lstStyle/>
            <a:p>
              <a:pPr algn="ctr">
                <a:spcBef>
                  <a:spcPct val="0"/>
                </a:spcBef>
              </a:pPr>
              <a:r>
                <a:rPr lang="en-US" dirty="0">
                  <a:solidFill>
                    <a:srgbClr val="FFFFFF"/>
                  </a:solidFill>
                  <a:latin typeface="Calibri" panose="020F0502020204030204" pitchFamily="34" charset="0"/>
                  <a:cs typeface="Arial"/>
                </a:rPr>
                <a:t>Expected family</a:t>
              </a:r>
              <a:br>
                <a:rPr lang="en-US" dirty="0">
                  <a:solidFill>
                    <a:srgbClr val="FFFFFF"/>
                  </a:solidFill>
                  <a:latin typeface="Calibri" panose="020F0502020204030204" pitchFamily="34" charset="0"/>
                  <a:cs typeface="Arial"/>
                </a:rPr>
              </a:br>
              <a:r>
                <a:rPr lang="en-US" dirty="0">
                  <a:solidFill>
                    <a:srgbClr val="FFFFFF"/>
                  </a:solidFill>
                  <a:latin typeface="Calibri" panose="020F0502020204030204" pitchFamily="34" charset="0"/>
                  <a:cs typeface="Arial"/>
                </a:rPr>
                <a:t>contribution (EFC)</a:t>
              </a:r>
            </a:p>
          </p:txBody>
        </p:sp>
      </p:grpSp>
      <p:sp>
        <p:nvSpPr>
          <p:cNvPr id="148488" name="Rectangle 8"/>
          <p:cNvSpPr>
            <a:spLocks noChangeArrowheads="1"/>
          </p:cNvSpPr>
          <p:nvPr/>
        </p:nvSpPr>
        <p:spPr bwMode="auto">
          <a:xfrm>
            <a:off x="3005417" y="5280219"/>
            <a:ext cx="3124200" cy="603250"/>
          </a:xfrm>
          <a:prstGeom prst="rect">
            <a:avLst/>
          </a:prstGeom>
          <a:solidFill>
            <a:schemeClr val="accent2"/>
          </a:solidFill>
          <a:ln w="9525">
            <a:noFill/>
            <a:miter lim="800000"/>
            <a:headEnd/>
            <a:tailEnd/>
          </a:ln>
          <a:effectLst/>
        </p:spPr>
        <p:txBody>
          <a:bodyPr wrap="none" anchor="ctr"/>
          <a:lstStyle/>
          <a:p>
            <a:pPr algn="ctr">
              <a:spcBef>
                <a:spcPct val="0"/>
              </a:spcBef>
            </a:pPr>
            <a:r>
              <a:rPr lang="en-US" dirty="0">
                <a:solidFill>
                  <a:srgbClr val="FFFFFF"/>
                </a:solidFill>
                <a:latin typeface="Calibri" panose="020F0502020204030204" pitchFamily="34" charset="0"/>
                <a:cs typeface="Arial"/>
              </a:rPr>
              <a:t>Cost of college minus EFC</a:t>
            </a:r>
            <a:br>
              <a:rPr lang="en-US" dirty="0">
                <a:solidFill>
                  <a:srgbClr val="FFFFFF"/>
                </a:solidFill>
                <a:latin typeface="Calibri" panose="020F0502020204030204" pitchFamily="34" charset="0"/>
                <a:cs typeface="Arial"/>
              </a:rPr>
            </a:br>
            <a:r>
              <a:rPr lang="en-US" dirty="0">
                <a:solidFill>
                  <a:srgbClr val="FFFFFF"/>
                </a:solidFill>
                <a:latin typeface="Calibri" panose="020F0502020204030204" pitchFamily="34" charset="0"/>
                <a:cs typeface="Arial"/>
              </a:rPr>
              <a:t>equals financial need</a:t>
            </a:r>
          </a:p>
        </p:txBody>
      </p:sp>
      <p:grpSp>
        <p:nvGrpSpPr>
          <p:cNvPr id="4" name="Group 3"/>
          <p:cNvGrpSpPr/>
          <p:nvPr/>
        </p:nvGrpSpPr>
        <p:grpSpPr>
          <a:xfrm>
            <a:off x="3005417" y="3231759"/>
            <a:ext cx="3098800" cy="996950"/>
            <a:chOff x="5143500" y="3331654"/>
            <a:chExt cx="3098800" cy="996950"/>
          </a:xfrm>
        </p:grpSpPr>
        <p:pic>
          <p:nvPicPr>
            <p:cNvPr id="18"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63558"/>
            <a:stretch/>
          </p:blipFill>
          <p:spPr bwMode="auto">
            <a:xfrm rot="5400000" flipV="1">
              <a:off x="6368455" y="3882463"/>
              <a:ext cx="699691" cy="192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491" name="Rectangle 11"/>
            <p:cNvSpPr>
              <a:spLocks noChangeArrowheads="1"/>
            </p:cNvSpPr>
            <p:nvPr/>
          </p:nvSpPr>
          <p:spPr bwMode="auto">
            <a:xfrm>
              <a:off x="5143500" y="3331654"/>
              <a:ext cx="3098800" cy="603250"/>
            </a:xfrm>
            <a:prstGeom prst="rect">
              <a:avLst/>
            </a:prstGeom>
            <a:solidFill>
              <a:schemeClr val="accent2"/>
            </a:solidFill>
            <a:ln w="9525">
              <a:noFill/>
              <a:miter lim="800000"/>
              <a:headEnd/>
              <a:tailEnd/>
            </a:ln>
            <a:effectLst/>
          </p:spPr>
          <p:txBody>
            <a:bodyPr wrap="none" anchor="ctr"/>
            <a:lstStyle/>
            <a:p>
              <a:pPr algn="ctr">
                <a:spcBef>
                  <a:spcPct val="0"/>
                </a:spcBef>
              </a:pPr>
              <a:r>
                <a:rPr lang="en-US" dirty="0">
                  <a:solidFill>
                    <a:srgbClr val="FFFFFF"/>
                  </a:solidFill>
                  <a:latin typeface="Calibri" panose="020F0502020204030204" pitchFamily="34" charset="0"/>
                  <a:cs typeface="Arial"/>
                </a:rPr>
                <a:t>Federal or institutional</a:t>
              </a:r>
              <a:br>
                <a:rPr lang="en-US" dirty="0">
                  <a:solidFill>
                    <a:srgbClr val="FFFFFF"/>
                  </a:solidFill>
                  <a:latin typeface="Calibri" panose="020F0502020204030204" pitchFamily="34" charset="0"/>
                  <a:cs typeface="Arial"/>
                </a:rPr>
              </a:br>
              <a:r>
                <a:rPr lang="en-US" dirty="0">
                  <a:solidFill>
                    <a:srgbClr val="FFFFFF"/>
                  </a:solidFill>
                  <a:latin typeface="Calibri" panose="020F0502020204030204" pitchFamily="34" charset="0"/>
                  <a:cs typeface="Arial"/>
                </a:rPr>
                <a:t>methodology</a:t>
              </a:r>
            </a:p>
          </p:txBody>
        </p:sp>
      </p:grpSp>
    </p:spTree>
    <p:extLst>
      <p:ext uri="{BB962C8B-B14F-4D97-AF65-F5344CB8AC3E}">
        <p14:creationId xmlns:p14="http://schemas.microsoft.com/office/powerpoint/2010/main" val="1916330658"/>
      </p:ext>
    </p:extLst>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5100" y="2028124"/>
            <a:ext cx="6436614" cy="4829875"/>
          </a:xfrm>
          <a:prstGeom prst="rect">
            <a:avLst/>
          </a:prstGeom>
        </p:spPr>
      </p:pic>
      <p:sp>
        <p:nvSpPr>
          <p:cNvPr id="148482" name="Rectangle 2"/>
          <p:cNvSpPr>
            <a:spLocks noGrp="1" noChangeArrowheads="1"/>
          </p:cNvSpPr>
          <p:nvPr>
            <p:ph type="title"/>
          </p:nvPr>
        </p:nvSpPr>
        <p:spPr/>
        <p:txBody>
          <a:bodyPr>
            <a:noAutofit/>
          </a:bodyPr>
          <a:lstStyle/>
          <a:p>
            <a:r>
              <a:rPr lang="en-US" dirty="0"/>
              <a:t>Financial Aid</a:t>
            </a:r>
            <a:br>
              <a:rPr lang="en-US" dirty="0"/>
            </a:br>
            <a:r>
              <a:rPr lang="en-US" sz="3200" dirty="0"/>
              <a:t>Assets Excluded from Consideration</a:t>
            </a:r>
          </a:p>
        </p:txBody>
      </p:sp>
      <p:sp>
        <p:nvSpPr>
          <p:cNvPr id="148483" name="Rectangle 3"/>
          <p:cNvSpPr>
            <a:spLocks noGrp="1" noChangeArrowheads="1"/>
          </p:cNvSpPr>
          <p:nvPr>
            <p:ph idx="1"/>
          </p:nvPr>
        </p:nvSpPr>
        <p:spPr>
          <a:xfrm>
            <a:off x="752941" y="2453285"/>
            <a:ext cx="8141677" cy="2347315"/>
          </a:xfrm>
        </p:spPr>
        <p:txBody>
          <a:bodyPr>
            <a:normAutofit/>
          </a:bodyPr>
          <a:lstStyle/>
          <a:p>
            <a:pPr marL="400050" indent="-400050"/>
            <a:r>
              <a:rPr lang="en-US" dirty="0"/>
              <a:t>Home equity</a:t>
            </a:r>
          </a:p>
          <a:p>
            <a:pPr marL="400050" indent="-400050"/>
            <a:r>
              <a:rPr lang="en-US" dirty="0"/>
              <a:t>All retirement accounts</a:t>
            </a:r>
          </a:p>
          <a:p>
            <a:pPr marL="400050" indent="-400050"/>
            <a:r>
              <a:rPr lang="en-US" dirty="0"/>
              <a:t>Annuities</a:t>
            </a:r>
          </a:p>
          <a:p>
            <a:pPr marL="400050" indent="-400050"/>
            <a:r>
              <a:rPr lang="en-US" dirty="0"/>
              <a:t>Cash value life insurance</a:t>
            </a:r>
          </a:p>
        </p:txBody>
      </p:sp>
    </p:spTree>
    <p:extLst>
      <p:ext uri="{BB962C8B-B14F-4D97-AF65-F5344CB8AC3E}">
        <p14:creationId xmlns:p14="http://schemas.microsoft.com/office/powerpoint/2010/main" val="792235351"/>
      </p:ext>
    </p:extLst>
  </p:cSld>
  <p:clrMapOvr>
    <a:masterClrMapping/>
  </p:clrMapOvr>
  <p:transition spd="slow">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4924" y="1659497"/>
            <a:ext cx="7839075" cy="5228515"/>
          </a:xfrm>
          <a:prstGeom prst="rect">
            <a:avLst/>
          </a:prstGeom>
        </p:spPr>
      </p:pic>
      <p:sp>
        <p:nvSpPr>
          <p:cNvPr id="148482" name="Rectangle 2"/>
          <p:cNvSpPr>
            <a:spLocks noGrp="1" noChangeArrowheads="1"/>
          </p:cNvSpPr>
          <p:nvPr>
            <p:ph type="title"/>
          </p:nvPr>
        </p:nvSpPr>
        <p:spPr/>
        <p:txBody>
          <a:bodyPr>
            <a:noAutofit/>
          </a:bodyPr>
          <a:lstStyle/>
          <a:p>
            <a:r>
              <a:rPr lang="en-US" dirty="0"/>
              <a:t>Financial Aid</a:t>
            </a:r>
            <a:br>
              <a:rPr lang="en-US" dirty="0"/>
            </a:br>
            <a:r>
              <a:rPr lang="en-US" sz="3200" dirty="0"/>
              <a:t>Loans</a:t>
            </a:r>
          </a:p>
        </p:txBody>
      </p:sp>
      <p:sp>
        <p:nvSpPr>
          <p:cNvPr id="13" name="Rectangle 3"/>
          <p:cNvSpPr>
            <a:spLocks noGrp="1" noChangeArrowheads="1"/>
          </p:cNvSpPr>
          <p:nvPr>
            <p:ph idx="1"/>
          </p:nvPr>
        </p:nvSpPr>
        <p:spPr>
          <a:xfrm>
            <a:off x="803143" y="2285069"/>
            <a:ext cx="7966784" cy="3575403"/>
          </a:xfrm>
        </p:spPr>
        <p:txBody>
          <a:bodyPr>
            <a:normAutofit/>
          </a:bodyPr>
          <a:lstStyle/>
          <a:p>
            <a:pPr marL="342900" indent="-342900"/>
            <a:r>
              <a:rPr lang="en-US" dirty="0"/>
              <a:t>Federal student loans - Direct Loans</a:t>
            </a:r>
          </a:p>
          <a:p>
            <a:pPr marL="342900" indent="-342900"/>
            <a:r>
              <a:rPr lang="en-US" dirty="0"/>
              <a:t>Parent loans – PLUS Loans</a:t>
            </a:r>
          </a:p>
          <a:p>
            <a:pPr marL="342900" indent="-342900"/>
            <a:r>
              <a:rPr lang="en-US" dirty="0"/>
              <a:t>Private student loans</a:t>
            </a:r>
          </a:p>
          <a:p>
            <a:pPr marL="342900" indent="-342900"/>
            <a:r>
              <a:rPr lang="en-US" dirty="0"/>
              <a:t>Beware excessive loans!</a:t>
            </a:r>
          </a:p>
          <a:p>
            <a:endParaRPr lang="en-US" dirty="0"/>
          </a:p>
        </p:txBody>
      </p:sp>
    </p:spTree>
    <p:extLst>
      <p:ext uri="{BB962C8B-B14F-4D97-AF65-F5344CB8AC3E}">
        <p14:creationId xmlns:p14="http://schemas.microsoft.com/office/powerpoint/2010/main" val="510895416"/>
      </p:ext>
    </p:extLst>
  </p:cSld>
  <p:clrMapOvr>
    <a:masterClrMapping/>
  </p:clrMapOvr>
  <p:transition spd="slow">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2960"/>
          <a:stretch/>
        </p:blipFill>
        <p:spPr>
          <a:xfrm>
            <a:off x="3165337" y="2486025"/>
            <a:ext cx="5967803" cy="4371976"/>
          </a:xfrm>
          <a:prstGeom prst="rect">
            <a:avLst/>
          </a:prstGeom>
        </p:spPr>
      </p:pic>
      <p:sp>
        <p:nvSpPr>
          <p:cNvPr id="154626" name="Rectangle 1026"/>
          <p:cNvSpPr>
            <a:spLocks noGrp="1" noChangeArrowheads="1"/>
          </p:cNvSpPr>
          <p:nvPr>
            <p:ph type="title"/>
          </p:nvPr>
        </p:nvSpPr>
        <p:spPr/>
        <p:txBody>
          <a:bodyPr>
            <a:noAutofit/>
          </a:bodyPr>
          <a:lstStyle/>
          <a:p>
            <a:r>
              <a:rPr lang="en-US" dirty="0"/>
              <a:t>Financial Aid  </a:t>
            </a:r>
            <a:br>
              <a:rPr lang="en-US" dirty="0"/>
            </a:br>
            <a:r>
              <a:rPr lang="en-US" sz="3200" b="0" dirty="0"/>
              <a:t>How Much Should You Rely on Aid?</a:t>
            </a:r>
          </a:p>
        </p:txBody>
      </p:sp>
      <p:sp>
        <p:nvSpPr>
          <p:cNvPr id="154627" name="Rectangle 1027"/>
          <p:cNvSpPr>
            <a:spLocks noGrp="1" noChangeArrowheads="1"/>
          </p:cNvSpPr>
          <p:nvPr>
            <p:ph idx="1"/>
          </p:nvPr>
        </p:nvSpPr>
        <p:spPr>
          <a:xfrm>
            <a:off x="546100" y="2187575"/>
            <a:ext cx="6400800" cy="4213225"/>
          </a:xfrm>
        </p:spPr>
        <p:txBody>
          <a:bodyPr>
            <a:noAutofit/>
          </a:bodyPr>
          <a:lstStyle/>
          <a:p>
            <a:pPr>
              <a:spcAft>
                <a:spcPts val="600"/>
              </a:spcAft>
            </a:pPr>
            <a:r>
              <a:rPr lang="en-US" dirty="0"/>
              <a:t>Don’t rely too heavily </a:t>
            </a:r>
            <a:br>
              <a:rPr lang="en-US" dirty="0"/>
            </a:br>
            <a:r>
              <a:rPr lang="en-US" dirty="0"/>
              <a:t>on financial aid </a:t>
            </a:r>
          </a:p>
          <a:p>
            <a:pPr>
              <a:spcAft>
                <a:spcPts val="600"/>
              </a:spcAft>
            </a:pPr>
            <a:r>
              <a:rPr lang="en-US" dirty="0"/>
              <a:t>All aid isn’t created equal</a:t>
            </a:r>
          </a:p>
          <a:p>
            <a:pPr>
              <a:spcAft>
                <a:spcPts val="600"/>
              </a:spcAft>
            </a:pPr>
            <a:r>
              <a:rPr lang="en-US" dirty="0"/>
              <a:t>Focus on your savings </a:t>
            </a:r>
          </a:p>
          <a:p>
            <a:endParaRPr lang="en-US" dirty="0"/>
          </a:p>
          <a:p>
            <a:endParaRPr lang="en-US" dirty="0"/>
          </a:p>
          <a:p>
            <a:endParaRPr lang="en-US" dirty="0"/>
          </a:p>
        </p:txBody>
      </p:sp>
    </p:spTree>
    <p:extLst>
      <p:ext uri="{BB962C8B-B14F-4D97-AF65-F5344CB8AC3E}">
        <p14:creationId xmlns:p14="http://schemas.microsoft.com/office/powerpoint/2010/main" val="167587937"/>
      </p:ext>
    </p:extLst>
  </p:cSld>
  <p:clrMapOvr>
    <a:masterClrMapping/>
  </p:clrMapOvr>
  <p:transition spd="slow">
    <p:wipe dir="r"/>
  </p:transition>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7016" y="2695417"/>
            <a:ext cx="6216984" cy="4162583"/>
          </a:xfrm>
          <a:prstGeom prst="rect">
            <a:avLst/>
          </a:prstGeom>
        </p:spPr>
      </p:pic>
      <p:sp>
        <p:nvSpPr>
          <p:cNvPr id="138242" name="Rectangle 2"/>
          <p:cNvSpPr>
            <a:spLocks noGrp="1" noChangeArrowheads="1"/>
          </p:cNvSpPr>
          <p:nvPr>
            <p:ph type="title"/>
          </p:nvPr>
        </p:nvSpPr>
        <p:spPr/>
        <p:txBody>
          <a:bodyPr>
            <a:normAutofit fontScale="90000"/>
          </a:bodyPr>
          <a:lstStyle/>
          <a:p>
            <a:r>
              <a:rPr lang="en-US" dirty="0"/>
              <a:t>Saving for College and Retirement</a:t>
            </a:r>
          </a:p>
        </p:txBody>
      </p:sp>
      <p:sp>
        <p:nvSpPr>
          <p:cNvPr id="138243" name="Rectangle 3"/>
          <p:cNvSpPr>
            <a:spLocks noGrp="1" noChangeArrowheads="1"/>
          </p:cNvSpPr>
          <p:nvPr>
            <p:ph idx="1"/>
          </p:nvPr>
        </p:nvSpPr>
        <p:spPr>
          <a:xfrm>
            <a:off x="604966" y="2515594"/>
            <a:ext cx="8003005" cy="3586647"/>
          </a:xfrm>
        </p:spPr>
        <p:txBody>
          <a:bodyPr/>
          <a:lstStyle/>
          <a:p>
            <a:pPr>
              <a:lnSpc>
                <a:spcPct val="90000"/>
              </a:lnSpc>
              <a:spcAft>
                <a:spcPts val="600"/>
              </a:spcAft>
            </a:pPr>
            <a:r>
              <a:rPr lang="en-US" sz="2400" dirty="0"/>
              <a:t>There are no loans, grants, or scholarships for retirement </a:t>
            </a:r>
          </a:p>
          <a:p>
            <a:pPr>
              <a:lnSpc>
                <a:spcPct val="90000"/>
              </a:lnSpc>
              <a:spcAft>
                <a:spcPts val="600"/>
              </a:spcAft>
            </a:pPr>
            <a:r>
              <a:rPr lang="en-US" sz="2400" dirty="0"/>
              <a:t>Miss out on years of tax-deferred growth; </a:t>
            </a:r>
            <a:br>
              <a:rPr lang="en-US" sz="2400" dirty="0"/>
            </a:br>
            <a:r>
              <a:rPr lang="en-US" sz="2400" dirty="0"/>
              <a:t>hard to catch up later</a:t>
            </a:r>
          </a:p>
          <a:p>
            <a:pPr>
              <a:lnSpc>
                <a:spcPct val="90000"/>
              </a:lnSpc>
              <a:spcAft>
                <a:spcPts val="600"/>
              </a:spcAft>
            </a:pPr>
            <a:r>
              <a:rPr lang="en-US" sz="2400" dirty="0"/>
              <a:t>Allocate some funds for retirement </a:t>
            </a:r>
            <a:br>
              <a:rPr lang="en-US" sz="2400" dirty="0"/>
            </a:br>
            <a:r>
              <a:rPr lang="en-US" sz="2400" dirty="0"/>
              <a:t>and some for college</a:t>
            </a:r>
          </a:p>
          <a:p>
            <a:pPr>
              <a:lnSpc>
                <a:spcPct val="90000"/>
              </a:lnSpc>
              <a:spcAft>
                <a:spcPts val="600"/>
              </a:spcAft>
            </a:pPr>
            <a:r>
              <a:rPr lang="en-US" sz="2400" dirty="0"/>
              <a:t>Err on the side of saving </a:t>
            </a:r>
            <a:br>
              <a:rPr lang="en-US" sz="2400" dirty="0"/>
            </a:br>
            <a:r>
              <a:rPr lang="en-US" sz="2400" dirty="0"/>
              <a:t>for retirement</a:t>
            </a:r>
          </a:p>
          <a:p>
            <a:pPr>
              <a:lnSpc>
                <a:spcPct val="90000"/>
              </a:lnSpc>
              <a:spcAft>
                <a:spcPts val="600"/>
              </a:spcAft>
            </a:pPr>
            <a:endParaRPr lang="en-US" sz="2400" dirty="0"/>
          </a:p>
        </p:txBody>
      </p:sp>
      <p:sp>
        <p:nvSpPr>
          <p:cNvPr id="138245" name="Text Box 5"/>
          <p:cNvSpPr txBox="1">
            <a:spLocks noChangeArrowheads="1"/>
          </p:cNvSpPr>
          <p:nvPr/>
        </p:nvSpPr>
        <p:spPr bwMode="auto">
          <a:xfrm>
            <a:off x="604967" y="1556404"/>
            <a:ext cx="5575116" cy="769441"/>
          </a:xfrm>
          <a:prstGeom prst="rect">
            <a:avLst/>
          </a:prstGeom>
          <a:noFill/>
          <a:ln w="9525">
            <a:noFill/>
            <a:miter lim="800000"/>
            <a:headEnd/>
            <a:tailEnd/>
          </a:ln>
          <a:effectLst/>
        </p:spPr>
        <p:txBody>
          <a:bodyPr wrap="square">
            <a:spAutoFit/>
          </a:bodyPr>
          <a:lstStyle/>
          <a:p>
            <a:pPr algn="l">
              <a:spcBef>
                <a:spcPct val="50000"/>
              </a:spcBef>
            </a:pPr>
            <a:r>
              <a:rPr lang="en-US" sz="2200" dirty="0">
                <a:solidFill>
                  <a:schemeClr val="accent6"/>
                </a:solidFill>
              </a:rPr>
              <a:t>It’s a balancing act, but you should save for retirement now, too, because...</a:t>
            </a:r>
            <a:endParaRPr lang="en-US" sz="2200" dirty="0">
              <a:solidFill>
                <a:schemeClr val="accent6"/>
              </a:solidFill>
              <a:latin typeface="Times New Roman" pitchFamily="18" charset="0"/>
            </a:endParaRPr>
          </a:p>
        </p:txBody>
      </p:sp>
    </p:spTree>
  </p:cSld>
  <p:clrMapOvr>
    <a:masterClrMapping/>
  </p:clrMapOvr>
  <p:transition spd="slow">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530352" y="530352"/>
            <a:ext cx="6764867" cy="660400"/>
          </a:xfrm>
        </p:spPr>
        <p:txBody>
          <a:bodyPr>
            <a:noAutofit/>
          </a:bodyPr>
          <a:lstStyle/>
          <a:p>
            <a:r>
              <a:rPr lang="en-US" sz="5400" dirty="0">
                <a:latin typeface="+mn-lt"/>
              </a:rPr>
              <a:t>Thank You</a:t>
            </a:r>
          </a:p>
        </p:txBody>
      </p:sp>
      <p:sp>
        <p:nvSpPr>
          <p:cNvPr id="4" name="Content Placeholder 6"/>
          <p:cNvSpPr>
            <a:spLocks noGrp="1"/>
          </p:cNvSpPr>
          <p:nvPr>
            <p:ph idx="1"/>
          </p:nvPr>
        </p:nvSpPr>
        <p:spPr>
          <a:xfrm>
            <a:off x="530352" y="1828800"/>
            <a:ext cx="6400800" cy="3298825"/>
          </a:xfrm>
        </p:spPr>
        <p:txBody>
          <a:bodyPr/>
          <a:lstStyle/>
          <a:p>
            <a:pPr marL="0" indent="0">
              <a:buNone/>
            </a:pPr>
            <a:r>
              <a:rPr lang="en-US" dirty="0"/>
              <a:t>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3500" y="1194064"/>
            <a:ext cx="7810500" cy="5663935"/>
          </a:xfrm>
          <a:prstGeom prst="rect">
            <a:avLst/>
          </a:prstGeom>
        </p:spPr>
      </p:pic>
    </p:spTree>
    <p:extLst>
      <p:ext uri="{BB962C8B-B14F-4D97-AF65-F5344CB8AC3E}">
        <p14:creationId xmlns:p14="http://schemas.microsoft.com/office/powerpoint/2010/main" val="2357655171"/>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Autofit/>
          </a:bodyPr>
          <a:lstStyle/>
          <a:p>
            <a:r>
              <a:rPr lang="en-US" dirty="0"/>
              <a:t>Saving for College   </a:t>
            </a:r>
            <a:br>
              <a:rPr lang="en-US" dirty="0"/>
            </a:br>
            <a:r>
              <a:rPr lang="en-US" sz="3200" b="0" dirty="0"/>
              <a:t>Fitting College Savings into Your Budget</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1025" r="25043" b="30298"/>
          <a:stretch/>
        </p:blipFill>
        <p:spPr>
          <a:xfrm>
            <a:off x="1133474" y="2036836"/>
            <a:ext cx="2527711" cy="2560677"/>
          </a:xfrm>
          <a:prstGeom prst="rect">
            <a:avLst/>
          </a:prstGeom>
        </p:spPr>
      </p:pic>
      <p:sp>
        <p:nvSpPr>
          <p:cNvPr id="19" name="Text Box 13"/>
          <p:cNvSpPr txBox="1">
            <a:spLocks noChangeArrowheads="1"/>
          </p:cNvSpPr>
          <p:nvPr/>
        </p:nvSpPr>
        <p:spPr bwMode="auto">
          <a:xfrm>
            <a:off x="1593762" y="4497735"/>
            <a:ext cx="18261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ctr">
              <a:spcBef>
                <a:spcPct val="0"/>
              </a:spcBef>
              <a:buClrTx/>
              <a:buSzTx/>
              <a:buFontTx/>
              <a:buNone/>
            </a:pPr>
            <a:r>
              <a:rPr lang="en-US" altLang="en-US" sz="2000" dirty="0"/>
              <a:t>Your money</a:t>
            </a:r>
          </a:p>
        </p:txBody>
      </p:sp>
      <p:grpSp>
        <p:nvGrpSpPr>
          <p:cNvPr id="13" name="Group 12"/>
          <p:cNvGrpSpPr/>
          <p:nvPr/>
        </p:nvGrpSpPr>
        <p:grpSpPr>
          <a:xfrm>
            <a:off x="3556280" y="1912952"/>
            <a:ext cx="1225655" cy="1503170"/>
            <a:chOff x="3556280" y="1912952"/>
            <a:chExt cx="1225655" cy="1503170"/>
          </a:xfrm>
        </p:grpSpPr>
        <p:sp>
          <p:nvSpPr>
            <p:cNvPr id="6190" name="Line 46"/>
            <p:cNvSpPr>
              <a:spLocks noChangeShapeType="1"/>
            </p:cNvSpPr>
            <p:nvPr/>
          </p:nvSpPr>
          <p:spPr bwMode="auto">
            <a:xfrm rot="6715329" flipH="1" flipV="1">
              <a:off x="3252615" y="2766939"/>
              <a:ext cx="952848" cy="345517"/>
            </a:xfrm>
            <a:prstGeom prst="line">
              <a:avLst/>
            </a:prstGeom>
            <a:ln>
              <a:solidFill>
                <a:schemeClr val="accent2"/>
              </a:solidFill>
              <a:headEnd type="none" w="med" len="med"/>
              <a:tailEnd type="triangle" w="med" len="med"/>
            </a:ln>
            <a:effectLst/>
          </p:spPr>
          <p:style>
            <a:lnRef idx="3">
              <a:schemeClr val="accent4"/>
            </a:lnRef>
            <a:fillRef idx="0">
              <a:schemeClr val="accent4"/>
            </a:fillRef>
            <a:effectRef idx="2">
              <a:schemeClr val="accent4"/>
            </a:effectRef>
            <a:fontRef idx="minor">
              <a:schemeClr val="tx1"/>
            </a:fontRef>
          </p:style>
          <p:txBody>
            <a:bodyPr wrap="none" anchor="ctr"/>
            <a:lstStyle/>
            <a:p>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8364" y="1912952"/>
              <a:ext cx="863571" cy="806632"/>
            </a:xfrm>
            <a:prstGeom prst="rect">
              <a:avLst/>
            </a:prstGeom>
          </p:spPr>
        </p:pic>
      </p:grpSp>
      <p:grpSp>
        <p:nvGrpSpPr>
          <p:cNvPr id="14" name="Group 13"/>
          <p:cNvGrpSpPr/>
          <p:nvPr/>
        </p:nvGrpSpPr>
        <p:grpSpPr>
          <a:xfrm>
            <a:off x="3518251" y="2305217"/>
            <a:ext cx="2345405" cy="1142918"/>
            <a:chOff x="3518251" y="2305217"/>
            <a:chExt cx="2345405" cy="1142918"/>
          </a:xfrm>
        </p:grpSpPr>
        <p:sp>
          <p:nvSpPr>
            <p:cNvPr id="6172" name="Line 28"/>
            <p:cNvSpPr>
              <a:spLocks noChangeShapeType="1"/>
            </p:cNvSpPr>
            <p:nvPr/>
          </p:nvSpPr>
          <p:spPr bwMode="auto">
            <a:xfrm flipV="1">
              <a:off x="3518251" y="2939696"/>
              <a:ext cx="1392181" cy="508439"/>
            </a:xfrm>
            <a:prstGeom prst="line">
              <a:avLst/>
            </a:prstGeom>
            <a:ln>
              <a:solidFill>
                <a:schemeClr val="accent2"/>
              </a:solidFill>
              <a:headEnd type="none" w="med" len="med"/>
              <a:tailEnd type="triangle" w="med" len="med"/>
            </a:ln>
            <a:effectLst/>
          </p:spPr>
          <p:style>
            <a:lnRef idx="3">
              <a:schemeClr val="accent4"/>
            </a:lnRef>
            <a:fillRef idx="0">
              <a:schemeClr val="accent4"/>
            </a:fillRef>
            <a:effectRef idx="2">
              <a:schemeClr val="accent4"/>
            </a:effectRef>
            <a:fontRef idx="minor">
              <a:schemeClr val="tx1"/>
            </a:fontRef>
          </p:style>
          <p:txBody>
            <a:bodyPr wrap="none" anchor="ctr"/>
            <a:lstStyle/>
            <a:p>
              <a:endParaRPr lang="en-US"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0432" y="2305217"/>
              <a:ext cx="953224" cy="890374"/>
            </a:xfrm>
            <a:prstGeom prst="rect">
              <a:avLst/>
            </a:prstGeom>
          </p:spPr>
        </p:pic>
      </p:grpSp>
      <p:grpSp>
        <p:nvGrpSpPr>
          <p:cNvPr id="15" name="Group 14"/>
          <p:cNvGrpSpPr/>
          <p:nvPr/>
        </p:nvGrpSpPr>
        <p:grpSpPr>
          <a:xfrm>
            <a:off x="3518251" y="3041742"/>
            <a:ext cx="2678712" cy="813160"/>
            <a:chOff x="3518251" y="3041742"/>
            <a:chExt cx="2678712" cy="813160"/>
          </a:xfrm>
        </p:grpSpPr>
        <p:sp>
          <p:nvSpPr>
            <p:cNvPr id="6176" name="Line 32"/>
            <p:cNvSpPr>
              <a:spLocks noChangeShapeType="1"/>
            </p:cNvSpPr>
            <p:nvPr/>
          </p:nvSpPr>
          <p:spPr bwMode="auto">
            <a:xfrm>
              <a:off x="3518251" y="3642137"/>
              <a:ext cx="1767701" cy="0"/>
            </a:xfrm>
            <a:prstGeom prst="line">
              <a:avLst/>
            </a:prstGeom>
            <a:ln>
              <a:solidFill>
                <a:schemeClr val="accent2"/>
              </a:solidFill>
              <a:headEnd type="none" w="med" len="med"/>
              <a:tailEnd type="triangle" w="med" len="med"/>
            </a:ln>
            <a:effectLst/>
          </p:spPr>
          <p:style>
            <a:lnRef idx="3">
              <a:schemeClr val="accent4"/>
            </a:lnRef>
            <a:fillRef idx="0">
              <a:schemeClr val="accent4"/>
            </a:fillRef>
            <a:effectRef idx="2">
              <a:schemeClr val="accent4"/>
            </a:effectRef>
            <a:fontRef idx="minor">
              <a:schemeClr val="tx1"/>
            </a:fontRef>
          </p:style>
          <p:txBody>
            <a:bodyPr wrap="none" anchor="ctr"/>
            <a:lstStyle/>
            <a:p>
              <a:endParaRPr lang="en-US" dirty="0"/>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26403" y="3041742"/>
              <a:ext cx="870560" cy="813160"/>
            </a:xfrm>
            <a:prstGeom prst="rect">
              <a:avLst/>
            </a:prstGeom>
          </p:spPr>
        </p:pic>
      </p:grpSp>
      <p:grpSp>
        <p:nvGrpSpPr>
          <p:cNvPr id="17" name="Group 16"/>
          <p:cNvGrpSpPr/>
          <p:nvPr/>
        </p:nvGrpSpPr>
        <p:grpSpPr>
          <a:xfrm>
            <a:off x="3649287" y="3906982"/>
            <a:ext cx="2016007" cy="1841946"/>
            <a:chOff x="3649287" y="3906982"/>
            <a:chExt cx="2016007" cy="1841946"/>
          </a:xfrm>
        </p:grpSpPr>
        <p:sp>
          <p:nvSpPr>
            <p:cNvPr id="6169" name="Line 25"/>
            <p:cNvSpPr>
              <a:spLocks noChangeShapeType="1"/>
            </p:cNvSpPr>
            <p:nvPr/>
          </p:nvSpPr>
          <p:spPr bwMode="auto">
            <a:xfrm rot="-780000">
              <a:off x="3649287" y="3906982"/>
              <a:ext cx="1001614" cy="1279135"/>
            </a:xfrm>
            <a:prstGeom prst="line">
              <a:avLst/>
            </a:prstGeom>
            <a:ln>
              <a:solidFill>
                <a:schemeClr val="accent2"/>
              </a:solidFill>
              <a:headEnd type="none" w="med" len="med"/>
              <a:tailEnd type="triangle" w="med" len="med"/>
            </a:ln>
            <a:effectLst/>
          </p:spPr>
          <p:style>
            <a:lnRef idx="3">
              <a:schemeClr val="accent4"/>
            </a:lnRef>
            <a:fillRef idx="0">
              <a:schemeClr val="accent4"/>
            </a:fillRef>
            <a:effectRef idx="2">
              <a:schemeClr val="accent4"/>
            </a:effectRef>
            <a:fontRef idx="minor">
              <a:schemeClr val="tx1"/>
            </a:fontRef>
          </p:style>
          <p:txBody>
            <a:bodyPr wrap="none" anchor="ctr"/>
            <a:lstStyle/>
            <a:p>
              <a:endParaRPr lang="en-US" dirty="0"/>
            </a:p>
          </p:txBody>
        </p:sp>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91036" y="4782179"/>
              <a:ext cx="874258" cy="966749"/>
            </a:xfrm>
            <a:prstGeom prst="rect">
              <a:avLst/>
            </a:prstGeom>
          </p:spPr>
        </p:pic>
      </p:grpSp>
      <p:grpSp>
        <p:nvGrpSpPr>
          <p:cNvPr id="16" name="Group 15"/>
          <p:cNvGrpSpPr/>
          <p:nvPr/>
        </p:nvGrpSpPr>
        <p:grpSpPr>
          <a:xfrm>
            <a:off x="3545361" y="3626211"/>
            <a:ext cx="3003995" cy="1516485"/>
            <a:chOff x="3545361" y="3626211"/>
            <a:chExt cx="3003995" cy="1516485"/>
          </a:xfrm>
        </p:grpSpPr>
        <p:sp>
          <p:nvSpPr>
            <p:cNvPr id="6171" name="Line 27"/>
            <p:cNvSpPr>
              <a:spLocks noChangeShapeType="1"/>
            </p:cNvSpPr>
            <p:nvPr/>
          </p:nvSpPr>
          <p:spPr bwMode="auto">
            <a:xfrm>
              <a:off x="3545361" y="3824606"/>
              <a:ext cx="1781042" cy="422852"/>
            </a:xfrm>
            <a:prstGeom prst="line">
              <a:avLst/>
            </a:prstGeom>
            <a:ln>
              <a:solidFill>
                <a:schemeClr val="accent2"/>
              </a:solidFill>
              <a:headEnd type="none" w="med" len="med"/>
              <a:tailEnd type="triangle" w="med" len="med"/>
            </a:ln>
            <a:effectLst/>
          </p:spPr>
          <p:style>
            <a:lnRef idx="3">
              <a:schemeClr val="accent4"/>
            </a:lnRef>
            <a:fillRef idx="0">
              <a:schemeClr val="accent4"/>
            </a:fillRef>
            <a:effectRef idx="2">
              <a:schemeClr val="accent4"/>
            </a:effectRef>
            <a:fontRef idx="minor">
              <a:schemeClr val="tx1"/>
            </a:fontRef>
          </p:style>
          <p:txBody>
            <a:bodyPr wrap="none" anchor="ctr"/>
            <a:lstStyle/>
            <a:p>
              <a:endParaRPr lang="en-US" dirty="0"/>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77956" y="3626211"/>
              <a:ext cx="1371400" cy="1516485"/>
            </a:xfrm>
            <a:prstGeom prst="rect">
              <a:avLst/>
            </a:prstGeom>
          </p:spPr>
        </p:pic>
      </p:grpSp>
      <p:grpSp>
        <p:nvGrpSpPr>
          <p:cNvPr id="18" name="Group 17"/>
          <p:cNvGrpSpPr/>
          <p:nvPr/>
        </p:nvGrpSpPr>
        <p:grpSpPr>
          <a:xfrm>
            <a:off x="3390901" y="4247457"/>
            <a:ext cx="1622301" cy="2650166"/>
            <a:chOff x="3390901" y="4247457"/>
            <a:chExt cx="1622301" cy="2650166"/>
          </a:xfrm>
        </p:grpSpPr>
        <p:sp>
          <p:nvSpPr>
            <p:cNvPr id="6177" name="Line 33"/>
            <p:cNvSpPr>
              <a:spLocks noChangeShapeType="1"/>
            </p:cNvSpPr>
            <p:nvPr/>
          </p:nvSpPr>
          <p:spPr bwMode="auto">
            <a:xfrm>
              <a:off x="3390901" y="4247457"/>
              <a:ext cx="759193" cy="1401399"/>
            </a:xfrm>
            <a:prstGeom prst="line">
              <a:avLst/>
            </a:prstGeom>
            <a:ln>
              <a:solidFill>
                <a:schemeClr val="accent2"/>
              </a:solidFill>
              <a:headEnd type="none" w="med" len="med"/>
              <a:tailEnd type="triangle" w="med" len="med"/>
            </a:ln>
            <a:effectLst/>
          </p:spPr>
          <p:style>
            <a:lnRef idx="3">
              <a:schemeClr val="accent4"/>
            </a:lnRef>
            <a:fillRef idx="0">
              <a:schemeClr val="accent4"/>
            </a:fillRef>
            <a:effectRef idx="2">
              <a:schemeClr val="accent4"/>
            </a:effectRef>
            <a:fontRef idx="minor">
              <a:schemeClr val="tx1"/>
            </a:fontRef>
          </p:style>
          <p:txBody>
            <a:bodyPr wrap="none" anchor="ctr"/>
            <a:lstStyle/>
            <a:p>
              <a:endParaRPr lang="en-US" dirty="0"/>
            </a:p>
          </p:txBody>
        </p:sp>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45361" y="5429782"/>
              <a:ext cx="1467841" cy="1467841"/>
            </a:xfrm>
            <a:prstGeom prst="rect">
              <a:avLst/>
            </a:prstGeom>
          </p:spPr>
        </p:pic>
      </p:gr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t>Disclaimer</a:t>
            </a:r>
          </a:p>
        </p:txBody>
      </p:sp>
      <p:sp>
        <p:nvSpPr>
          <p:cNvPr id="3" name="Content Placeholder - disc"/>
          <p:cNvSpPr>
            <a:spLocks noGrp="1"/>
          </p:cNvSpPr>
          <p:nvPr>
            <p:ph idx="1"/>
          </p:nvPr>
        </p:nvSpPr>
        <p:spPr/>
        <p:txBody>
          <a:bodyPr>
            <a:normAutofit fontScale="45833" lnSpcReduction="10000"/>
          </a:bodyPr>
          <a:lstStyle/>
          <a:p>
            <a:pPr marL="0" indent="0">
              <a:buNone/>
            </a:pPr>
            <a:r>
              <a:t>
Content in this material is for general information only and not intended to provide specific advice or recommendations for any individual. All performance referenced is historical and is no guarantee of future results. All indices are unmanaged and may not be invested into directly.
The information provided is not intended to be a substitute for specific individualized tax planning or legal advice. We suggest that you consult with a qualified tax or legal professional.
LPL Financial Representatives offer access to Trust Services through The Private Trust Company N.A., an affiliate of LPL Financial.
</a:t>
            </a:r>
          </a:p>
        </p:txBody>
      </p:sp>
      <p:pic>
        <p:nvPicPr>
          <p:cNvPr id="4" name="Footer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3700" y="6223000"/>
            <a:ext cx="2032000" cy="3556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Autofit/>
          </a:bodyPr>
          <a:lstStyle/>
          <a:p>
            <a:r>
              <a:rPr lang="en-US" dirty="0"/>
              <a:t>Saving for College  </a:t>
            </a:r>
            <a:br>
              <a:rPr lang="en-US" dirty="0"/>
            </a:br>
            <a:r>
              <a:rPr lang="en-US" sz="3200" b="0" dirty="0"/>
              <a:t>The Cost of College Now</a:t>
            </a:r>
          </a:p>
        </p:txBody>
      </p:sp>
      <p:sp>
        <p:nvSpPr>
          <p:cNvPr id="7173" name="Text Box 5"/>
          <p:cNvSpPr txBox="1">
            <a:spLocks noChangeArrowheads="1"/>
          </p:cNvSpPr>
          <p:nvPr/>
        </p:nvSpPr>
        <p:spPr bwMode="auto">
          <a:xfrm>
            <a:off x="808253" y="6008914"/>
            <a:ext cx="7652465" cy="307777"/>
          </a:xfrm>
          <a:prstGeom prst="rect">
            <a:avLst/>
          </a:prstGeom>
          <a:noFill/>
          <a:ln w="9525">
            <a:noFill/>
            <a:miter lim="800000"/>
            <a:headEnd/>
            <a:tailEnd/>
          </a:ln>
          <a:effectLst/>
        </p:spPr>
        <p:txBody>
          <a:bodyPr wrap="square">
            <a:spAutoFit/>
          </a:bodyPr>
          <a:lstStyle/>
          <a:p>
            <a:pPr algn="l">
              <a:spcBef>
                <a:spcPct val="50000"/>
              </a:spcBef>
            </a:pPr>
            <a:r>
              <a:rPr lang="en-US" sz="1400" dirty="0">
                <a:solidFill>
                  <a:srgbClr val="5D5D5D"/>
                </a:solidFill>
                <a:latin typeface="Calibri" panose="020F0502020204030204" pitchFamily="34" charset="0"/>
              </a:rPr>
              <a:t>Cost figures include direct billed costs of tuition, fees, room, and board. </a:t>
            </a:r>
          </a:p>
        </p:txBody>
      </p:sp>
      <p:sp>
        <p:nvSpPr>
          <p:cNvPr id="7176" name="Text Box 8"/>
          <p:cNvSpPr txBox="1">
            <a:spLocks noChangeArrowheads="1"/>
          </p:cNvSpPr>
          <p:nvPr/>
        </p:nvSpPr>
        <p:spPr bwMode="auto">
          <a:xfrm>
            <a:off x="823493" y="6335729"/>
            <a:ext cx="5562068" cy="307777"/>
          </a:xfrm>
          <a:prstGeom prst="rect">
            <a:avLst/>
          </a:prstGeom>
          <a:noFill/>
          <a:ln w="9525">
            <a:noFill/>
            <a:miter lim="800000"/>
            <a:headEnd/>
            <a:tailEnd/>
          </a:ln>
          <a:effectLst/>
        </p:spPr>
        <p:txBody>
          <a:bodyPr wrap="square">
            <a:spAutoFit/>
          </a:bodyPr>
          <a:lstStyle/>
          <a:p>
            <a:pPr algn="l">
              <a:spcBef>
                <a:spcPct val="50000"/>
              </a:spcBef>
            </a:pPr>
            <a:r>
              <a:rPr lang="en-US" sz="1400" dirty="0">
                <a:solidFill>
                  <a:srgbClr val="5D5D5D"/>
                </a:solidFill>
                <a:latin typeface="Calibri" panose="020F0502020204030204" pitchFamily="34" charset="0"/>
              </a:rPr>
              <a:t>Source: College Board, Trends in College Pricing and Student Aid 2021</a:t>
            </a:r>
            <a:endParaRPr lang="en-US" sz="1200" dirty="0">
              <a:solidFill>
                <a:srgbClr val="5D5D5D"/>
              </a:solidFill>
              <a:latin typeface="Calibri" panose="020F0502020204030204" pitchFamily="34" charset="0"/>
            </a:endParaRPr>
          </a:p>
        </p:txBody>
      </p:sp>
      <p:sp>
        <p:nvSpPr>
          <p:cNvPr id="11" name="Text Box 4"/>
          <p:cNvSpPr txBox="1">
            <a:spLocks noChangeArrowheads="1"/>
          </p:cNvSpPr>
          <p:nvPr/>
        </p:nvSpPr>
        <p:spPr bwMode="auto">
          <a:xfrm>
            <a:off x="2826633" y="5445573"/>
            <a:ext cx="22313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1714500" algn="l"/>
                <a:tab pos="1943100" algn="ctr"/>
                <a:tab pos="3886200" algn="ctr"/>
                <a:tab pos="4000500"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9pPr>
          </a:lstStyle>
          <a:p>
            <a:pPr algn="ctr">
              <a:spcBef>
                <a:spcPct val="50000"/>
              </a:spcBef>
              <a:buClrTx/>
              <a:buSzTx/>
              <a:buFontTx/>
              <a:buNone/>
            </a:pPr>
            <a:r>
              <a:rPr lang="en-US" altLang="en-US" sz="1800" dirty="0"/>
              <a:t>2021-2022</a:t>
            </a:r>
          </a:p>
        </p:txBody>
      </p:sp>
      <p:sp>
        <p:nvSpPr>
          <p:cNvPr id="12" name="Text Box 13"/>
          <p:cNvSpPr txBox="1">
            <a:spLocks noChangeArrowheads="1"/>
          </p:cNvSpPr>
          <p:nvPr/>
        </p:nvSpPr>
        <p:spPr bwMode="auto">
          <a:xfrm>
            <a:off x="2667284" y="3191128"/>
            <a:ext cx="990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ctr">
              <a:spcBef>
                <a:spcPct val="0"/>
              </a:spcBef>
              <a:buClrTx/>
              <a:buSzTx/>
              <a:buFontTx/>
              <a:buNone/>
            </a:pPr>
            <a:r>
              <a:rPr lang="en-US" altLang="en-US" sz="1800" dirty="0"/>
              <a:t>$22,690</a:t>
            </a:r>
          </a:p>
        </p:txBody>
      </p:sp>
      <p:sp>
        <p:nvSpPr>
          <p:cNvPr id="14" name="Rectangle 13"/>
          <p:cNvSpPr/>
          <p:nvPr/>
        </p:nvSpPr>
        <p:spPr bwMode="auto">
          <a:xfrm>
            <a:off x="2710521" y="3561015"/>
            <a:ext cx="904126" cy="1465591"/>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dirty="0"/>
          </a:p>
        </p:txBody>
      </p:sp>
      <p:sp>
        <p:nvSpPr>
          <p:cNvPr id="15" name="Rectangle 14"/>
          <p:cNvSpPr/>
          <p:nvPr/>
        </p:nvSpPr>
        <p:spPr bwMode="auto">
          <a:xfrm>
            <a:off x="4283824" y="2260889"/>
            <a:ext cx="904126" cy="2765718"/>
          </a:xfrm>
          <a:prstGeom prst="rect">
            <a:avLst/>
          </a:prstGeom>
          <a:solidFill>
            <a:schemeClr val="accent2"/>
          </a:solidFill>
          <a:ln w="12700" cap="flat" cmpd="sng" algn="ctr">
            <a:noFill/>
            <a:prstDash val="solid"/>
            <a:round/>
            <a:headEnd type="none" w="sm" len="sm"/>
            <a:tailEnd type="none" w="sm" len="sm"/>
          </a:ln>
          <a:effectLst/>
        </p:spPr>
        <p:txBody>
          <a:bodyPr/>
          <a:lstStyle/>
          <a:p>
            <a:pPr>
              <a:defRPr/>
            </a:pPr>
            <a:endParaRPr lang="en-US" dirty="0">
              <a:solidFill>
                <a:schemeClr val="accent6"/>
              </a:solidFill>
            </a:endParaRPr>
          </a:p>
        </p:txBody>
      </p:sp>
      <p:sp>
        <p:nvSpPr>
          <p:cNvPr id="16" name="Text Box 3"/>
          <p:cNvSpPr txBox="1">
            <a:spLocks noChangeArrowheads="1"/>
          </p:cNvSpPr>
          <p:nvPr/>
        </p:nvSpPr>
        <p:spPr bwMode="auto">
          <a:xfrm>
            <a:off x="2375978" y="5096630"/>
            <a:ext cx="157321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lr>
                <a:srgbClr val="5D5D5D"/>
              </a:buClr>
              <a:buSzPct val="65000"/>
              <a:buFont typeface="Wingdings" pitchFamily="2" charset="2"/>
              <a:buChar char="l"/>
              <a:defRPr sz="2800">
                <a:solidFill>
                  <a:srgbClr val="5D5D5D"/>
                </a:solidFill>
                <a:latin typeface="Calibri" pitchFamily="34" charset="0"/>
              </a:defRPr>
            </a:lvl1pPr>
            <a:lvl2pPr marL="742950" indent="-285750">
              <a:spcBef>
                <a:spcPct val="20000"/>
              </a:spcBef>
              <a:buClr>
                <a:srgbClr val="5D5D5D"/>
              </a:buClr>
              <a:buSzPct val="65000"/>
              <a:buChar char="–"/>
              <a:defRPr sz="2800">
                <a:solidFill>
                  <a:srgbClr val="5D5D5D"/>
                </a:solidFill>
                <a:latin typeface="Calibri" pitchFamily="34" charset="0"/>
              </a:defRPr>
            </a:lvl2pPr>
            <a:lvl3pPr marL="1143000" indent="-228600">
              <a:spcBef>
                <a:spcPct val="20000"/>
              </a:spcBef>
              <a:buClr>
                <a:srgbClr val="5D5D5D"/>
              </a:buClr>
              <a:buSzPct val="65000"/>
              <a:buChar char="•"/>
              <a:defRPr sz="2800">
                <a:solidFill>
                  <a:srgbClr val="5D5D5D"/>
                </a:solidFill>
                <a:latin typeface="Calibri" pitchFamily="34" charset="0"/>
              </a:defRPr>
            </a:lvl3pPr>
            <a:lvl4pPr marL="1600200" indent="-228600">
              <a:spcBef>
                <a:spcPct val="20000"/>
              </a:spcBef>
              <a:buClr>
                <a:srgbClr val="5D5D5D"/>
              </a:buClr>
              <a:buSzPct val="65000"/>
              <a:buChar char="–"/>
              <a:defRPr sz="2800">
                <a:solidFill>
                  <a:srgbClr val="5D5D5D"/>
                </a:solidFill>
                <a:latin typeface="Calibri" pitchFamily="34" charset="0"/>
              </a:defRPr>
            </a:lvl4pPr>
            <a:lvl5pPr marL="2057400" indent="-228600">
              <a:spcBef>
                <a:spcPct val="20000"/>
              </a:spcBef>
              <a:buClr>
                <a:srgbClr val="5D5D5D"/>
              </a:buClr>
              <a:buSzPct val="65000"/>
              <a:buChar char="•"/>
              <a:defRPr sz="2800">
                <a:solidFill>
                  <a:srgbClr val="5D5D5D"/>
                </a:solidFill>
                <a:latin typeface="Calibri" pitchFamily="34" charset="0"/>
              </a:defRPr>
            </a:lvl5pPr>
            <a:lvl6pPr marL="2514600" indent="-228600" eaLnBrk="0" fontAlgn="base" hangingPunct="0">
              <a:spcBef>
                <a:spcPct val="20000"/>
              </a:spcBef>
              <a:spcAft>
                <a:spcPct val="0"/>
              </a:spcAft>
              <a:buClr>
                <a:srgbClr val="5D5D5D"/>
              </a:buClr>
              <a:buSzPct val="65000"/>
              <a:buChar char="•"/>
              <a:defRPr sz="2800">
                <a:solidFill>
                  <a:srgbClr val="5D5D5D"/>
                </a:solidFill>
                <a:latin typeface="Calibri" pitchFamily="34" charset="0"/>
              </a:defRPr>
            </a:lvl6pPr>
            <a:lvl7pPr marL="2971800" indent="-228600" eaLnBrk="0" fontAlgn="base" hangingPunct="0">
              <a:spcBef>
                <a:spcPct val="20000"/>
              </a:spcBef>
              <a:spcAft>
                <a:spcPct val="0"/>
              </a:spcAft>
              <a:buClr>
                <a:srgbClr val="5D5D5D"/>
              </a:buClr>
              <a:buSzPct val="65000"/>
              <a:buChar char="•"/>
              <a:defRPr sz="2800">
                <a:solidFill>
                  <a:srgbClr val="5D5D5D"/>
                </a:solidFill>
                <a:latin typeface="Calibri" pitchFamily="34" charset="0"/>
              </a:defRPr>
            </a:lvl7pPr>
            <a:lvl8pPr marL="3429000" indent="-228600" eaLnBrk="0" fontAlgn="base" hangingPunct="0">
              <a:spcBef>
                <a:spcPct val="20000"/>
              </a:spcBef>
              <a:spcAft>
                <a:spcPct val="0"/>
              </a:spcAft>
              <a:buClr>
                <a:srgbClr val="5D5D5D"/>
              </a:buClr>
              <a:buSzPct val="65000"/>
              <a:buChar char="•"/>
              <a:defRPr sz="2800">
                <a:solidFill>
                  <a:srgbClr val="5D5D5D"/>
                </a:solidFill>
                <a:latin typeface="Calibri" pitchFamily="34" charset="0"/>
              </a:defRPr>
            </a:lvl8pPr>
            <a:lvl9pPr marL="3886200" indent="-228600" eaLnBrk="0" fontAlgn="base" hangingPunct="0">
              <a:spcBef>
                <a:spcPct val="20000"/>
              </a:spcBef>
              <a:spcAft>
                <a:spcPct val="0"/>
              </a:spcAft>
              <a:buClr>
                <a:srgbClr val="5D5D5D"/>
              </a:buClr>
              <a:buSzPct val="65000"/>
              <a:buChar char="•"/>
              <a:defRPr sz="2800">
                <a:solidFill>
                  <a:srgbClr val="5D5D5D"/>
                </a:solidFill>
                <a:latin typeface="Calibri" pitchFamily="34" charset="0"/>
              </a:defRPr>
            </a:lvl9pPr>
          </a:lstStyle>
          <a:p>
            <a:pPr>
              <a:lnSpc>
                <a:spcPct val="75000"/>
              </a:lnSpc>
              <a:spcBef>
                <a:spcPct val="0"/>
              </a:spcBef>
              <a:buClrTx/>
              <a:buSzTx/>
              <a:buFontTx/>
              <a:buNone/>
            </a:pPr>
            <a:r>
              <a:rPr lang="en-US" altLang="en-US" sz="2000" b="0" dirty="0"/>
              <a:t>4-year</a:t>
            </a:r>
            <a:r>
              <a:rPr lang="en-US" altLang="en-US" sz="2000" dirty="0"/>
              <a:t> p</a:t>
            </a:r>
            <a:r>
              <a:rPr lang="en-US" altLang="en-US" sz="2000" b="0" dirty="0"/>
              <a:t>ublic	</a:t>
            </a:r>
          </a:p>
        </p:txBody>
      </p:sp>
      <p:sp>
        <p:nvSpPr>
          <p:cNvPr id="17" name="Text Box 3"/>
          <p:cNvSpPr txBox="1">
            <a:spLocks noChangeArrowheads="1"/>
          </p:cNvSpPr>
          <p:nvPr/>
        </p:nvSpPr>
        <p:spPr bwMode="auto">
          <a:xfrm>
            <a:off x="4036665" y="5096630"/>
            <a:ext cx="1791568" cy="333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lr>
                <a:srgbClr val="5D5D5D"/>
              </a:buClr>
              <a:buSzPct val="65000"/>
              <a:buFont typeface="Wingdings" pitchFamily="2" charset="2"/>
              <a:buChar char="l"/>
              <a:defRPr sz="2800">
                <a:solidFill>
                  <a:srgbClr val="5D5D5D"/>
                </a:solidFill>
                <a:latin typeface="Calibri" pitchFamily="34" charset="0"/>
              </a:defRPr>
            </a:lvl1pPr>
            <a:lvl2pPr marL="742950" indent="-285750">
              <a:spcBef>
                <a:spcPct val="20000"/>
              </a:spcBef>
              <a:buClr>
                <a:srgbClr val="5D5D5D"/>
              </a:buClr>
              <a:buSzPct val="65000"/>
              <a:buChar char="–"/>
              <a:defRPr sz="2800">
                <a:solidFill>
                  <a:srgbClr val="5D5D5D"/>
                </a:solidFill>
                <a:latin typeface="Calibri" pitchFamily="34" charset="0"/>
              </a:defRPr>
            </a:lvl2pPr>
            <a:lvl3pPr marL="1143000" indent="-228600">
              <a:spcBef>
                <a:spcPct val="20000"/>
              </a:spcBef>
              <a:buClr>
                <a:srgbClr val="5D5D5D"/>
              </a:buClr>
              <a:buSzPct val="65000"/>
              <a:buChar char="•"/>
              <a:defRPr sz="2800">
                <a:solidFill>
                  <a:srgbClr val="5D5D5D"/>
                </a:solidFill>
                <a:latin typeface="Calibri" pitchFamily="34" charset="0"/>
              </a:defRPr>
            </a:lvl3pPr>
            <a:lvl4pPr marL="1600200" indent="-228600">
              <a:spcBef>
                <a:spcPct val="20000"/>
              </a:spcBef>
              <a:buClr>
                <a:srgbClr val="5D5D5D"/>
              </a:buClr>
              <a:buSzPct val="65000"/>
              <a:buChar char="–"/>
              <a:defRPr sz="2800">
                <a:solidFill>
                  <a:srgbClr val="5D5D5D"/>
                </a:solidFill>
                <a:latin typeface="Calibri" pitchFamily="34" charset="0"/>
              </a:defRPr>
            </a:lvl4pPr>
            <a:lvl5pPr marL="2057400" indent="-228600">
              <a:spcBef>
                <a:spcPct val="20000"/>
              </a:spcBef>
              <a:buClr>
                <a:srgbClr val="5D5D5D"/>
              </a:buClr>
              <a:buSzPct val="65000"/>
              <a:buChar char="•"/>
              <a:defRPr sz="2800">
                <a:solidFill>
                  <a:srgbClr val="5D5D5D"/>
                </a:solidFill>
                <a:latin typeface="Calibri" pitchFamily="34" charset="0"/>
              </a:defRPr>
            </a:lvl5pPr>
            <a:lvl6pPr marL="2514600" indent="-228600" eaLnBrk="0" fontAlgn="base" hangingPunct="0">
              <a:spcBef>
                <a:spcPct val="20000"/>
              </a:spcBef>
              <a:spcAft>
                <a:spcPct val="0"/>
              </a:spcAft>
              <a:buClr>
                <a:srgbClr val="5D5D5D"/>
              </a:buClr>
              <a:buSzPct val="65000"/>
              <a:buChar char="•"/>
              <a:defRPr sz="2800">
                <a:solidFill>
                  <a:srgbClr val="5D5D5D"/>
                </a:solidFill>
                <a:latin typeface="Calibri" pitchFamily="34" charset="0"/>
              </a:defRPr>
            </a:lvl6pPr>
            <a:lvl7pPr marL="2971800" indent="-228600" eaLnBrk="0" fontAlgn="base" hangingPunct="0">
              <a:spcBef>
                <a:spcPct val="20000"/>
              </a:spcBef>
              <a:spcAft>
                <a:spcPct val="0"/>
              </a:spcAft>
              <a:buClr>
                <a:srgbClr val="5D5D5D"/>
              </a:buClr>
              <a:buSzPct val="65000"/>
              <a:buChar char="•"/>
              <a:defRPr sz="2800">
                <a:solidFill>
                  <a:srgbClr val="5D5D5D"/>
                </a:solidFill>
                <a:latin typeface="Calibri" pitchFamily="34" charset="0"/>
              </a:defRPr>
            </a:lvl7pPr>
            <a:lvl8pPr marL="3429000" indent="-228600" eaLnBrk="0" fontAlgn="base" hangingPunct="0">
              <a:spcBef>
                <a:spcPct val="20000"/>
              </a:spcBef>
              <a:spcAft>
                <a:spcPct val="0"/>
              </a:spcAft>
              <a:buClr>
                <a:srgbClr val="5D5D5D"/>
              </a:buClr>
              <a:buSzPct val="65000"/>
              <a:buChar char="•"/>
              <a:defRPr sz="2800">
                <a:solidFill>
                  <a:srgbClr val="5D5D5D"/>
                </a:solidFill>
                <a:latin typeface="Calibri" pitchFamily="34" charset="0"/>
              </a:defRPr>
            </a:lvl8pPr>
            <a:lvl9pPr marL="3886200" indent="-228600" eaLnBrk="0" fontAlgn="base" hangingPunct="0">
              <a:spcBef>
                <a:spcPct val="20000"/>
              </a:spcBef>
              <a:spcAft>
                <a:spcPct val="0"/>
              </a:spcAft>
              <a:buClr>
                <a:srgbClr val="5D5D5D"/>
              </a:buClr>
              <a:buSzPct val="65000"/>
              <a:buChar char="•"/>
              <a:defRPr sz="2800">
                <a:solidFill>
                  <a:srgbClr val="5D5D5D"/>
                </a:solidFill>
                <a:latin typeface="Calibri" pitchFamily="34" charset="0"/>
              </a:defRPr>
            </a:lvl9pPr>
          </a:lstStyle>
          <a:p>
            <a:pPr>
              <a:lnSpc>
                <a:spcPct val="75000"/>
              </a:lnSpc>
              <a:spcBef>
                <a:spcPct val="0"/>
              </a:spcBef>
              <a:buClrTx/>
              <a:buSzTx/>
              <a:buFontTx/>
              <a:buNone/>
            </a:pPr>
            <a:r>
              <a:rPr lang="en-US" altLang="en-US" sz="2000" b="0" dirty="0"/>
              <a:t>4-year</a:t>
            </a:r>
            <a:r>
              <a:rPr lang="en-US" altLang="en-US" sz="2000" dirty="0"/>
              <a:t> private</a:t>
            </a:r>
            <a:endParaRPr lang="en-US" altLang="en-US" sz="2000" b="0" dirty="0"/>
          </a:p>
        </p:txBody>
      </p:sp>
      <p:sp>
        <p:nvSpPr>
          <p:cNvPr id="18" name="Text Box 13"/>
          <p:cNvSpPr txBox="1">
            <a:spLocks noChangeArrowheads="1"/>
          </p:cNvSpPr>
          <p:nvPr/>
        </p:nvSpPr>
        <p:spPr bwMode="auto">
          <a:xfrm>
            <a:off x="4197350" y="1891001"/>
            <a:ext cx="990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ctr">
              <a:spcBef>
                <a:spcPct val="0"/>
              </a:spcBef>
              <a:buClrTx/>
              <a:buSzTx/>
              <a:buFontTx/>
              <a:buNone/>
            </a:pPr>
            <a:r>
              <a:rPr lang="en-US" altLang="en-US" sz="1800" dirty="0"/>
              <a:t>$51,690</a:t>
            </a:r>
          </a:p>
        </p:txBody>
      </p:sp>
    </p:spTree>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Text Box 6"/>
          <p:cNvSpPr txBox="1">
            <a:spLocks noChangeArrowheads="1"/>
          </p:cNvSpPr>
          <p:nvPr/>
        </p:nvSpPr>
        <p:spPr bwMode="auto">
          <a:xfrm>
            <a:off x="844947" y="6106948"/>
            <a:ext cx="7433953" cy="338554"/>
          </a:xfrm>
          <a:prstGeom prst="rect">
            <a:avLst/>
          </a:prstGeom>
          <a:noFill/>
          <a:ln w="9525">
            <a:noFill/>
            <a:miter lim="800000"/>
            <a:headEnd/>
            <a:tailEnd/>
          </a:ln>
          <a:effectLst/>
        </p:spPr>
        <p:txBody>
          <a:bodyPr wrap="square">
            <a:spAutoFit/>
          </a:bodyPr>
          <a:lstStyle/>
          <a:p>
            <a:pPr>
              <a:spcBef>
                <a:spcPct val="50000"/>
              </a:spcBef>
            </a:pPr>
            <a:r>
              <a:rPr lang="en-US" sz="1600" dirty="0">
                <a:solidFill>
                  <a:srgbClr val="5D5D5D"/>
                </a:solidFill>
              </a:rPr>
              <a:t>Projected costs based on annual 5% college inflation rate</a:t>
            </a:r>
            <a:endParaRPr lang="en-US" sz="1600" dirty="0">
              <a:solidFill>
                <a:srgbClr val="5D5D5D"/>
              </a:solidFill>
              <a:latin typeface="Times New Roman" pitchFamily="18" charset="0"/>
            </a:endParaRPr>
          </a:p>
        </p:txBody>
      </p:sp>
      <p:sp>
        <p:nvSpPr>
          <p:cNvPr id="6" name="Rectangle 5"/>
          <p:cNvSpPr/>
          <p:nvPr/>
        </p:nvSpPr>
        <p:spPr bwMode="auto">
          <a:xfrm>
            <a:off x="5469697" y="2455093"/>
            <a:ext cx="263789" cy="240314"/>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dirty="0"/>
          </a:p>
        </p:txBody>
      </p:sp>
      <p:sp>
        <p:nvSpPr>
          <p:cNvPr id="8" name="Text Box 3"/>
          <p:cNvSpPr txBox="1">
            <a:spLocks noChangeArrowheads="1"/>
          </p:cNvSpPr>
          <p:nvPr/>
        </p:nvSpPr>
        <p:spPr bwMode="auto">
          <a:xfrm>
            <a:off x="5714460" y="2343071"/>
            <a:ext cx="256444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lr>
                <a:srgbClr val="5D5D5D"/>
              </a:buClr>
              <a:buSzPct val="65000"/>
              <a:buFont typeface="Wingdings" pitchFamily="2" charset="2"/>
              <a:buChar char="l"/>
              <a:defRPr sz="2800">
                <a:solidFill>
                  <a:srgbClr val="5D5D5D"/>
                </a:solidFill>
                <a:latin typeface="Calibri" pitchFamily="34" charset="0"/>
              </a:defRPr>
            </a:lvl1pPr>
            <a:lvl2pPr marL="742950" indent="-285750">
              <a:spcBef>
                <a:spcPct val="20000"/>
              </a:spcBef>
              <a:buClr>
                <a:srgbClr val="5D5D5D"/>
              </a:buClr>
              <a:buSzPct val="65000"/>
              <a:buChar char="–"/>
              <a:defRPr sz="2800">
                <a:solidFill>
                  <a:srgbClr val="5D5D5D"/>
                </a:solidFill>
                <a:latin typeface="Calibri" pitchFamily="34" charset="0"/>
              </a:defRPr>
            </a:lvl2pPr>
            <a:lvl3pPr marL="1143000" indent="-228600">
              <a:spcBef>
                <a:spcPct val="20000"/>
              </a:spcBef>
              <a:buClr>
                <a:srgbClr val="5D5D5D"/>
              </a:buClr>
              <a:buSzPct val="65000"/>
              <a:buChar char="•"/>
              <a:defRPr sz="2800">
                <a:solidFill>
                  <a:srgbClr val="5D5D5D"/>
                </a:solidFill>
                <a:latin typeface="Calibri" pitchFamily="34" charset="0"/>
              </a:defRPr>
            </a:lvl3pPr>
            <a:lvl4pPr marL="1600200" indent="-228600">
              <a:spcBef>
                <a:spcPct val="20000"/>
              </a:spcBef>
              <a:buClr>
                <a:srgbClr val="5D5D5D"/>
              </a:buClr>
              <a:buSzPct val="65000"/>
              <a:buChar char="–"/>
              <a:defRPr sz="2800">
                <a:solidFill>
                  <a:srgbClr val="5D5D5D"/>
                </a:solidFill>
                <a:latin typeface="Calibri" pitchFamily="34" charset="0"/>
              </a:defRPr>
            </a:lvl4pPr>
            <a:lvl5pPr marL="2057400" indent="-228600">
              <a:spcBef>
                <a:spcPct val="20000"/>
              </a:spcBef>
              <a:buClr>
                <a:srgbClr val="5D5D5D"/>
              </a:buClr>
              <a:buSzPct val="65000"/>
              <a:buChar char="•"/>
              <a:defRPr sz="2800">
                <a:solidFill>
                  <a:srgbClr val="5D5D5D"/>
                </a:solidFill>
                <a:latin typeface="Calibri" pitchFamily="34" charset="0"/>
              </a:defRPr>
            </a:lvl5pPr>
            <a:lvl6pPr marL="2514600" indent="-228600" eaLnBrk="0" fontAlgn="base" hangingPunct="0">
              <a:spcBef>
                <a:spcPct val="20000"/>
              </a:spcBef>
              <a:spcAft>
                <a:spcPct val="0"/>
              </a:spcAft>
              <a:buClr>
                <a:srgbClr val="5D5D5D"/>
              </a:buClr>
              <a:buSzPct val="65000"/>
              <a:buChar char="•"/>
              <a:defRPr sz="2800">
                <a:solidFill>
                  <a:srgbClr val="5D5D5D"/>
                </a:solidFill>
                <a:latin typeface="Calibri" pitchFamily="34" charset="0"/>
              </a:defRPr>
            </a:lvl6pPr>
            <a:lvl7pPr marL="2971800" indent="-228600" eaLnBrk="0" fontAlgn="base" hangingPunct="0">
              <a:spcBef>
                <a:spcPct val="20000"/>
              </a:spcBef>
              <a:spcAft>
                <a:spcPct val="0"/>
              </a:spcAft>
              <a:buClr>
                <a:srgbClr val="5D5D5D"/>
              </a:buClr>
              <a:buSzPct val="65000"/>
              <a:buChar char="•"/>
              <a:defRPr sz="2800">
                <a:solidFill>
                  <a:srgbClr val="5D5D5D"/>
                </a:solidFill>
                <a:latin typeface="Calibri" pitchFamily="34" charset="0"/>
              </a:defRPr>
            </a:lvl7pPr>
            <a:lvl8pPr marL="3429000" indent="-228600" eaLnBrk="0" fontAlgn="base" hangingPunct="0">
              <a:spcBef>
                <a:spcPct val="20000"/>
              </a:spcBef>
              <a:spcAft>
                <a:spcPct val="0"/>
              </a:spcAft>
              <a:buClr>
                <a:srgbClr val="5D5D5D"/>
              </a:buClr>
              <a:buSzPct val="65000"/>
              <a:buChar char="•"/>
              <a:defRPr sz="2800">
                <a:solidFill>
                  <a:srgbClr val="5D5D5D"/>
                </a:solidFill>
                <a:latin typeface="Calibri" pitchFamily="34" charset="0"/>
              </a:defRPr>
            </a:lvl8pPr>
            <a:lvl9pPr marL="3886200" indent="-228600" eaLnBrk="0" fontAlgn="base" hangingPunct="0">
              <a:spcBef>
                <a:spcPct val="20000"/>
              </a:spcBef>
              <a:spcAft>
                <a:spcPct val="0"/>
              </a:spcAft>
              <a:buClr>
                <a:srgbClr val="5D5D5D"/>
              </a:buClr>
              <a:buSzPct val="65000"/>
              <a:buChar char="•"/>
              <a:defRPr sz="2800">
                <a:solidFill>
                  <a:srgbClr val="5D5D5D"/>
                </a:solidFill>
                <a:latin typeface="Calibri" pitchFamily="34" charset="0"/>
              </a:defRPr>
            </a:lvl9pPr>
          </a:lstStyle>
          <a:p>
            <a:pPr>
              <a:spcBef>
                <a:spcPct val="0"/>
              </a:spcBef>
              <a:buClrTx/>
              <a:buSzTx/>
              <a:buFontTx/>
              <a:buNone/>
            </a:pPr>
            <a:r>
              <a:rPr lang="en-US" altLang="en-US" sz="2000" b="0" dirty="0"/>
              <a:t>4-year</a:t>
            </a:r>
            <a:r>
              <a:rPr lang="en-US" altLang="en-US" sz="2000" dirty="0"/>
              <a:t> p</a:t>
            </a:r>
            <a:r>
              <a:rPr lang="en-US" altLang="en-US" sz="2000" b="0" dirty="0"/>
              <a:t>ublic:</a:t>
            </a:r>
          </a:p>
          <a:p>
            <a:pPr>
              <a:spcBef>
                <a:spcPct val="0"/>
              </a:spcBef>
              <a:buClrTx/>
              <a:buSzTx/>
              <a:buFontTx/>
              <a:buNone/>
            </a:pPr>
            <a:r>
              <a:rPr lang="en-US" altLang="en-US" sz="2000" dirty="0"/>
              <a:t>2021-2022 = $22,690  2026-2027 = $28,959   2031-2032 = $36,960  </a:t>
            </a:r>
            <a:r>
              <a:rPr lang="en-US" altLang="en-US" sz="2000" b="0" dirty="0"/>
              <a:t>	</a:t>
            </a:r>
          </a:p>
        </p:txBody>
      </p:sp>
      <p:sp>
        <p:nvSpPr>
          <p:cNvPr id="10" name="Rectangle 9"/>
          <p:cNvSpPr/>
          <p:nvPr/>
        </p:nvSpPr>
        <p:spPr bwMode="auto">
          <a:xfrm>
            <a:off x="5469697" y="4251503"/>
            <a:ext cx="263789" cy="240314"/>
          </a:xfrm>
          <a:prstGeom prst="rect">
            <a:avLst/>
          </a:prstGeom>
          <a:solidFill>
            <a:schemeClr val="accent2"/>
          </a:solidFill>
          <a:ln w="12700" cap="flat" cmpd="sng" algn="ctr">
            <a:noFill/>
            <a:prstDash val="solid"/>
            <a:round/>
            <a:headEnd type="none" w="sm" len="sm"/>
            <a:tailEnd type="none" w="sm" len="sm"/>
          </a:ln>
          <a:effectLst/>
        </p:spPr>
        <p:txBody>
          <a:bodyPr/>
          <a:lstStyle/>
          <a:p>
            <a:pPr>
              <a:defRPr/>
            </a:pPr>
            <a:endParaRPr lang="en-US" dirty="0"/>
          </a:p>
        </p:txBody>
      </p:sp>
      <p:sp>
        <p:nvSpPr>
          <p:cNvPr id="11" name="Text Box 3"/>
          <p:cNvSpPr txBox="1">
            <a:spLocks noChangeArrowheads="1"/>
          </p:cNvSpPr>
          <p:nvPr/>
        </p:nvSpPr>
        <p:spPr bwMode="auto">
          <a:xfrm>
            <a:off x="5714460" y="4151444"/>
            <a:ext cx="271985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lr>
                <a:srgbClr val="5D5D5D"/>
              </a:buClr>
              <a:buSzPct val="65000"/>
              <a:buFont typeface="Wingdings" pitchFamily="2" charset="2"/>
              <a:buChar char="l"/>
              <a:defRPr sz="2800">
                <a:solidFill>
                  <a:srgbClr val="5D5D5D"/>
                </a:solidFill>
                <a:latin typeface="Calibri" pitchFamily="34" charset="0"/>
              </a:defRPr>
            </a:lvl1pPr>
            <a:lvl2pPr marL="742950" indent="-285750">
              <a:spcBef>
                <a:spcPct val="20000"/>
              </a:spcBef>
              <a:buClr>
                <a:srgbClr val="5D5D5D"/>
              </a:buClr>
              <a:buSzPct val="65000"/>
              <a:buChar char="–"/>
              <a:defRPr sz="2800">
                <a:solidFill>
                  <a:srgbClr val="5D5D5D"/>
                </a:solidFill>
                <a:latin typeface="Calibri" pitchFamily="34" charset="0"/>
              </a:defRPr>
            </a:lvl2pPr>
            <a:lvl3pPr marL="1143000" indent="-228600">
              <a:spcBef>
                <a:spcPct val="20000"/>
              </a:spcBef>
              <a:buClr>
                <a:srgbClr val="5D5D5D"/>
              </a:buClr>
              <a:buSzPct val="65000"/>
              <a:buChar char="•"/>
              <a:defRPr sz="2800">
                <a:solidFill>
                  <a:srgbClr val="5D5D5D"/>
                </a:solidFill>
                <a:latin typeface="Calibri" pitchFamily="34" charset="0"/>
              </a:defRPr>
            </a:lvl3pPr>
            <a:lvl4pPr marL="1600200" indent="-228600">
              <a:spcBef>
                <a:spcPct val="20000"/>
              </a:spcBef>
              <a:buClr>
                <a:srgbClr val="5D5D5D"/>
              </a:buClr>
              <a:buSzPct val="65000"/>
              <a:buChar char="–"/>
              <a:defRPr sz="2800">
                <a:solidFill>
                  <a:srgbClr val="5D5D5D"/>
                </a:solidFill>
                <a:latin typeface="Calibri" pitchFamily="34" charset="0"/>
              </a:defRPr>
            </a:lvl4pPr>
            <a:lvl5pPr marL="2057400" indent="-228600">
              <a:spcBef>
                <a:spcPct val="20000"/>
              </a:spcBef>
              <a:buClr>
                <a:srgbClr val="5D5D5D"/>
              </a:buClr>
              <a:buSzPct val="65000"/>
              <a:buChar char="•"/>
              <a:defRPr sz="2800">
                <a:solidFill>
                  <a:srgbClr val="5D5D5D"/>
                </a:solidFill>
                <a:latin typeface="Calibri" pitchFamily="34" charset="0"/>
              </a:defRPr>
            </a:lvl5pPr>
            <a:lvl6pPr marL="2514600" indent="-228600" eaLnBrk="0" fontAlgn="base" hangingPunct="0">
              <a:spcBef>
                <a:spcPct val="20000"/>
              </a:spcBef>
              <a:spcAft>
                <a:spcPct val="0"/>
              </a:spcAft>
              <a:buClr>
                <a:srgbClr val="5D5D5D"/>
              </a:buClr>
              <a:buSzPct val="65000"/>
              <a:buChar char="•"/>
              <a:defRPr sz="2800">
                <a:solidFill>
                  <a:srgbClr val="5D5D5D"/>
                </a:solidFill>
                <a:latin typeface="Calibri" pitchFamily="34" charset="0"/>
              </a:defRPr>
            </a:lvl6pPr>
            <a:lvl7pPr marL="2971800" indent="-228600" eaLnBrk="0" fontAlgn="base" hangingPunct="0">
              <a:spcBef>
                <a:spcPct val="20000"/>
              </a:spcBef>
              <a:spcAft>
                <a:spcPct val="0"/>
              </a:spcAft>
              <a:buClr>
                <a:srgbClr val="5D5D5D"/>
              </a:buClr>
              <a:buSzPct val="65000"/>
              <a:buChar char="•"/>
              <a:defRPr sz="2800">
                <a:solidFill>
                  <a:srgbClr val="5D5D5D"/>
                </a:solidFill>
                <a:latin typeface="Calibri" pitchFamily="34" charset="0"/>
              </a:defRPr>
            </a:lvl7pPr>
            <a:lvl8pPr marL="3429000" indent="-228600" eaLnBrk="0" fontAlgn="base" hangingPunct="0">
              <a:spcBef>
                <a:spcPct val="20000"/>
              </a:spcBef>
              <a:spcAft>
                <a:spcPct val="0"/>
              </a:spcAft>
              <a:buClr>
                <a:srgbClr val="5D5D5D"/>
              </a:buClr>
              <a:buSzPct val="65000"/>
              <a:buChar char="•"/>
              <a:defRPr sz="2800">
                <a:solidFill>
                  <a:srgbClr val="5D5D5D"/>
                </a:solidFill>
                <a:latin typeface="Calibri" pitchFamily="34" charset="0"/>
              </a:defRPr>
            </a:lvl8pPr>
            <a:lvl9pPr marL="3886200" indent="-228600" eaLnBrk="0" fontAlgn="base" hangingPunct="0">
              <a:spcBef>
                <a:spcPct val="20000"/>
              </a:spcBef>
              <a:spcAft>
                <a:spcPct val="0"/>
              </a:spcAft>
              <a:buClr>
                <a:srgbClr val="5D5D5D"/>
              </a:buClr>
              <a:buSzPct val="65000"/>
              <a:buChar char="•"/>
              <a:defRPr sz="2800">
                <a:solidFill>
                  <a:srgbClr val="5D5D5D"/>
                </a:solidFill>
                <a:latin typeface="Calibri" pitchFamily="34" charset="0"/>
              </a:defRPr>
            </a:lvl9pPr>
          </a:lstStyle>
          <a:p>
            <a:pPr>
              <a:spcBef>
                <a:spcPct val="0"/>
              </a:spcBef>
              <a:buClrTx/>
              <a:buSzTx/>
              <a:buFontTx/>
              <a:buNone/>
            </a:pPr>
            <a:r>
              <a:rPr lang="en-US" altLang="en-US" sz="2000" b="0" dirty="0"/>
              <a:t>4-year</a:t>
            </a:r>
            <a:r>
              <a:rPr lang="en-US" altLang="en-US" sz="2000" dirty="0"/>
              <a:t> private</a:t>
            </a:r>
            <a:r>
              <a:rPr lang="en-US" altLang="en-US" sz="2000" b="0" dirty="0"/>
              <a:t>:</a:t>
            </a:r>
          </a:p>
          <a:p>
            <a:pPr>
              <a:spcBef>
                <a:spcPct val="0"/>
              </a:spcBef>
              <a:buClrTx/>
              <a:buSzTx/>
              <a:buFontTx/>
              <a:buNone/>
            </a:pPr>
            <a:r>
              <a:rPr lang="en-US" altLang="en-US" sz="2000" dirty="0"/>
              <a:t>2021-2022 = $51,690 2026-2027 = $65,971   2031-2032 = $84,198</a:t>
            </a:r>
            <a:endParaRPr lang="en-US" altLang="en-US" sz="2000" b="0" dirty="0"/>
          </a:p>
        </p:txBody>
      </p:sp>
      <p:sp>
        <p:nvSpPr>
          <p:cNvPr id="12" name="Rectangle 11"/>
          <p:cNvSpPr/>
          <p:nvPr/>
        </p:nvSpPr>
        <p:spPr bwMode="auto">
          <a:xfrm>
            <a:off x="1343960" y="4251503"/>
            <a:ext cx="452063" cy="799413"/>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dirty="0"/>
          </a:p>
        </p:txBody>
      </p:sp>
      <p:sp>
        <p:nvSpPr>
          <p:cNvPr id="14" name="Rectangle 13"/>
          <p:cNvSpPr/>
          <p:nvPr/>
        </p:nvSpPr>
        <p:spPr bwMode="auto">
          <a:xfrm>
            <a:off x="1837029" y="3589272"/>
            <a:ext cx="452063" cy="1461644"/>
          </a:xfrm>
          <a:prstGeom prst="rect">
            <a:avLst/>
          </a:prstGeom>
          <a:solidFill>
            <a:schemeClr val="accent2"/>
          </a:solidFill>
          <a:ln w="12700" cap="flat" cmpd="sng" algn="ctr">
            <a:noFill/>
            <a:prstDash val="solid"/>
            <a:round/>
            <a:headEnd type="none" w="sm" len="sm"/>
            <a:tailEnd type="none" w="sm" len="sm"/>
          </a:ln>
          <a:effectLst/>
        </p:spPr>
        <p:txBody>
          <a:bodyPr/>
          <a:lstStyle/>
          <a:p>
            <a:pPr>
              <a:defRPr/>
            </a:pPr>
            <a:endParaRPr lang="en-US" dirty="0"/>
          </a:p>
        </p:txBody>
      </p:sp>
      <p:sp>
        <p:nvSpPr>
          <p:cNvPr id="15" name="Rectangle 14"/>
          <p:cNvSpPr/>
          <p:nvPr/>
        </p:nvSpPr>
        <p:spPr bwMode="auto">
          <a:xfrm>
            <a:off x="2615443" y="4175488"/>
            <a:ext cx="452063" cy="927770"/>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dirty="0"/>
          </a:p>
        </p:txBody>
      </p:sp>
      <p:sp>
        <p:nvSpPr>
          <p:cNvPr id="16" name="Rectangle 15"/>
          <p:cNvSpPr/>
          <p:nvPr/>
        </p:nvSpPr>
        <p:spPr bwMode="auto">
          <a:xfrm>
            <a:off x="3108512" y="3247717"/>
            <a:ext cx="452063" cy="1855540"/>
          </a:xfrm>
          <a:prstGeom prst="rect">
            <a:avLst/>
          </a:prstGeom>
          <a:solidFill>
            <a:schemeClr val="accent2"/>
          </a:solidFill>
          <a:ln w="12700" cap="flat" cmpd="sng" algn="ctr">
            <a:noFill/>
            <a:prstDash val="solid"/>
            <a:round/>
            <a:headEnd type="none" w="sm" len="sm"/>
            <a:tailEnd type="none" w="sm" len="sm"/>
          </a:ln>
          <a:effectLst/>
        </p:spPr>
        <p:txBody>
          <a:bodyPr/>
          <a:lstStyle/>
          <a:p>
            <a:pPr>
              <a:defRPr/>
            </a:pPr>
            <a:endParaRPr lang="en-US" dirty="0"/>
          </a:p>
        </p:txBody>
      </p:sp>
      <p:sp>
        <p:nvSpPr>
          <p:cNvPr id="17" name="Rectangle 16"/>
          <p:cNvSpPr/>
          <p:nvPr/>
        </p:nvSpPr>
        <p:spPr bwMode="auto">
          <a:xfrm>
            <a:off x="3908183" y="3871937"/>
            <a:ext cx="452063" cy="1178979"/>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dirty="0"/>
          </a:p>
        </p:txBody>
      </p:sp>
      <p:sp>
        <p:nvSpPr>
          <p:cNvPr id="18" name="Rectangle 17"/>
          <p:cNvSpPr/>
          <p:nvPr/>
        </p:nvSpPr>
        <p:spPr bwMode="auto">
          <a:xfrm>
            <a:off x="4401252" y="2692958"/>
            <a:ext cx="452063" cy="2357958"/>
          </a:xfrm>
          <a:prstGeom prst="rect">
            <a:avLst/>
          </a:prstGeom>
          <a:solidFill>
            <a:schemeClr val="accent2"/>
          </a:solidFill>
          <a:ln w="12700" cap="flat" cmpd="sng" algn="ctr">
            <a:noFill/>
            <a:prstDash val="solid"/>
            <a:round/>
            <a:headEnd type="none" w="sm" len="sm"/>
            <a:tailEnd type="none" w="sm" len="sm"/>
          </a:ln>
          <a:effectLst/>
        </p:spPr>
        <p:txBody>
          <a:bodyPr/>
          <a:lstStyle/>
          <a:p>
            <a:pPr>
              <a:defRPr/>
            </a:pPr>
            <a:endParaRPr lang="en-US" dirty="0"/>
          </a:p>
        </p:txBody>
      </p:sp>
      <p:sp>
        <p:nvSpPr>
          <p:cNvPr id="19" name="Text Box 4"/>
          <p:cNvSpPr txBox="1">
            <a:spLocks noChangeArrowheads="1"/>
          </p:cNvSpPr>
          <p:nvPr/>
        </p:nvSpPr>
        <p:spPr bwMode="auto">
          <a:xfrm>
            <a:off x="1189745" y="5103257"/>
            <a:ext cx="12783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1714500" algn="l"/>
                <a:tab pos="1943100" algn="ctr"/>
                <a:tab pos="3886200" algn="ctr"/>
                <a:tab pos="4000500"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9pPr>
          </a:lstStyle>
          <a:p>
            <a:pPr algn="ctr">
              <a:spcBef>
                <a:spcPct val="50000"/>
              </a:spcBef>
              <a:buClrTx/>
              <a:buSzTx/>
              <a:buFontTx/>
              <a:buNone/>
            </a:pPr>
            <a:r>
              <a:rPr lang="en-US" altLang="en-US" sz="1800" dirty="0"/>
              <a:t>2021-2022</a:t>
            </a:r>
          </a:p>
        </p:txBody>
      </p:sp>
      <p:sp>
        <p:nvSpPr>
          <p:cNvPr id="20" name="Text Box 4"/>
          <p:cNvSpPr txBox="1">
            <a:spLocks noChangeArrowheads="1"/>
          </p:cNvSpPr>
          <p:nvPr/>
        </p:nvSpPr>
        <p:spPr bwMode="auto">
          <a:xfrm>
            <a:off x="2484819" y="5103257"/>
            <a:ext cx="12783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1714500" algn="l"/>
                <a:tab pos="1943100" algn="ctr"/>
                <a:tab pos="3886200" algn="ctr"/>
                <a:tab pos="4000500"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9pPr>
          </a:lstStyle>
          <a:p>
            <a:pPr algn="ctr">
              <a:spcBef>
                <a:spcPct val="50000"/>
              </a:spcBef>
              <a:buClrTx/>
              <a:buSzTx/>
              <a:buFontTx/>
              <a:buNone/>
            </a:pPr>
            <a:r>
              <a:rPr lang="en-US" altLang="en-US" sz="1800" dirty="0"/>
              <a:t>2026-2027</a:t>
            </a:r>
          </a:p>
        </p:txBody>
      </p:sp>
      <p:sp>
        <p:nvSpPr>
          <p:cNvPr id="21" name="Text Box 4"/>
          <p:cNvSpPr txBox="1">
            <a:spLocks noChangeArrowheads="1"/>
          </p:cNvSpPr>
          <p:nvPr/>
        </p:nvSpPr>
        <p:spPr bwMode="auto">
          <a:xfrm>
            <a:off x="3731393" y="5103257"/>
            <a:ext cx="12783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1714500" algn="l"/>
                <a:tab pos="1943100" algn="ctr"/>
                <a:tab pos="3886200" algn="ctr"/>
                <a:tab pos="4000500"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9pPr>
          </a:lstStyle>
          <a:p>
            <a:pPr algn="ctr">
              <a:spcBef>
                <a:spcPct val="50000"/>
              </a:spcBef>
              <a:buClrTx/>
              <a:buSzTx/>
              <a:buFontTx/>
              <a:buNone/>
            </a:pPr>
            <a:r>
              <a:rPr lang="en-US" altLang="en-US" sz="1800" dirty="0"/>
              <a:t>2031-2032</a:t>
            </a:r>
          </a:p>
        </p:txBody>
      </p:sp>
      <p:sp>
        <p:nvSpPr>
          <p:cNvPr id="22" name="Rectangle 2"/>
          <p:cNvSpPr txBox="1">
            <a:spLocks noChangeArrowheads="1"/>
          </p:cNvSpPr>
          <p:nvPr/>
        </p:nvSpPr>
        <p:spPr>
          <a:xfrm>
            <a:off x="546100" y="533400"/>
            <a:ext cx="6721475" cy="12192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r>
              <a:rPr lang="en-US" dirty="0"/>
              <a:t>Saving for College  </a:t>
            </a:r>
            <a:br>
              <a:rPr lang="en-US" dirty="0"/>
            </a:br>
            <a:r>
              <a:rPr lang="en-US" sz="3200" dirty="0"/>
              <a:t>The Future Cost of College</a:t>
            </a:r>
          </a:p>
        </p:txBody>
      </p:sp>
      <p:sp>
        <p:nvSpPr>
          <p:cNvPr id="23" name="Text Box 4">
            <a:extLst>
              <a:ext uri="{FF2B5EF4-FFF2-40B4-BE49-F238E27FC236}">
                <a16:creationId xmlns:a16="http://schemas.microsoft.com/office/drawing/2014/main" id="{5A49AFB8-822B-47DD-852A-B3C298993404}"/>
              </a:ext>
            </a:extLst>
          </p:cNvPr>
          <p:cNvSpPr txBox="1">
            <a:spLocks noChangeArrowheads="1"/>
          </p:cNvSpPr>
          <p:nvPr/>
        </p:nvSpPr>
        <p:spPr bwMode="auto">
          <a:xfrm>
            <a:off x="1223317" y="5509690"/>
            <a:ext cx="12783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1714500" algn="l"/>
                <a:tab pos="1943100" algn="ctr"/>
                <a:tab pos="3886200" algn="ctr"/>
                <a:tab pos="4000500"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9pPr>
          </a:lstStyle>
          <a:p>
            <a:pPr algn="ctr">
              <a:spcBef>
                <a:spcPct val="50000"/>
              </a:spcBef>
              <a:buClrTx/>
              <a:buSzTx/>
              <a:buFontTx/>
              <a:buNone/>
            </a:pPr>
            <a:r>
              <a:rPr lang="en-US" altLang="en-US" sz="1800" dirty="0"/>
              <a:t>Current</a:t>
            </a:r>
          </a:p>
        </p:txBody>
      </p:sp>
      <p:sp>
        <p:nvSpPr>
          <p:cNvPr id="24" name="Text Box 4">
            <a:extLst>
              <a:ext uri="{FF2B5EF4-FFF2-40B4-BE49-F238E27FC236}">
                <a16:creationId xmlns:a16="http://schemas.microsoft.com/office/drawing/2014/main" id="{7119ECDB-BC0D-4229-B8CF-A5840ECF69C8}"/>
              </a:ext>
            </a:extLst>
          </p:cNvPr>
          <p:cNvSpPr txBox="1">
            <a:spLocks noChangeArrowheads="1"/>
          </p:cNvSpPr>
          <p:nvPr/>
        </p:nvSpPr>
        <p:spPr bwMode="auto">
          <a:xfrm>
            <a:off x="2504014" y="5501530"/>
            <a:ext cx="12783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1714500" algn="l"/>
                <a:tab pos="1943100" algn="ctr"/>
                <a:tab pos="3886200" algn="ctr"/>
                <a:tab pos="4000500"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9pPr>
          </a:lstStyle>
          <a:p>
            <a:pPr algn="ctr">
              <a:spcBef>
                <a:spcPct val="50000"/>
              </a:spcBef>
              <a:buClrTx/>
              <a:buSzTx/>
              <a:buFontTx/>
              <a:buNone/>
            </a:pPr>
            <a:r>
              <a:rPr lang="en-US" altLang="en-US" sz="1800" dirty="0"/>
              <a:t>5 Years</a:t>
            </a:r>
          </a:p>
        </p:txBody>
      </p:sp>
      <p:sp>
        <p:nvSpPr>
          <p:cNvPr id="25" name="Text Box 4">
            <a:extLst>
              <a:ext uri="{FF2B5EF4-FFF2-40B4-BE49-F238E27FC236}">
                <a16:creationId xmlns:a16="http://schemas.microsoft.com/office/drawing/2014/main" id="{DC5A18F2-E5EC-4626-8114-FE8B0D9278A3}"/>
              </a:ext>
            </a:extLst>
          </p:cNvPr>
          <p:cNvSpPr txBox="1">
            <a:spLocks noChangeArrowheads="1"/>
          </p:cNvSpPr>
          <p:nvPr/>
        </p:nvSpPr>
        <p:spPr bwMode="auto">
          <a:xfrm>
            <a:off x="3721061" y="5501530"/>
            <a:ext cx="12783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1714500" algn="l"/>
                <a:tab pos="1943100" algn="ctr"/>
                <a:tab pos="3886200" algn="ctr"/>
                <a:tab pos="4000500"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9pPr>
          </a:lstStyle>
          <a:p>
            <a:pPr algn="ctr">
              <a:spcBef>
                <a:spcPct val="50000"/>
              </a:spcBef>
              <a:buClrTx/>
              <a:buSzTx/>
              <a:buFontTx/>
              <a:buNone/>
            </a:pPr>
            <a:r>
              <a:rPr lang="en-US" altLang="en-US" sz="1800" dirty="0"/>
              <a:t>10 Years</a:t>
            </a:r>
          </a:p>
        </p:txBody>
      </p:sp>
    </p:spTree>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Autofit/>
          </a:bodyPr>
          <a:lstStyle/>
          <a:p>
            <a:br>
              <a:rPr lang="en-US" dirty="0"/>
            </a:br>
            <a:r>
              <a:rPr lang="en-US" dirty="0"/>
              <a:t>Saving for College </a:t>
            </a:r>
            <a:br>
              <a:rPr lang="en-US" dirty="0"/>
            </a:br>
            <a:r>
              <a:rPr lang="en-US" sz="3200" b="0" dirty="0"/>
              <a:t>How Are You Going to Pay?</a:t>
            </a:r>
            <a:br>
              <a:rPr lang="en-US" b="0" i="1" dirty="0"/>
            </a:br>
            <a:endParaRPr lang="en-US" b="0" i="1" dirty="0"/>
          </a:p>
        </p:txBody>
      </p:sp>
      <p:sp>
        <p:nvSpPr>
          <p:cNvPr id="9227" name="AutoShape 11"/>
          <p:cNvSpPr>
            <a:spLocks noChangeArrowheads="1"/>
          </p:cNvSpPr>
          <p:nvPr/>
        </p:nvSpPr>
        <p:spPr bwMode="auto">
          <a:xfrm>
            <a:off x="628650" y="4815673"/>
            <a:ext cx="2732153" cy="975527"/>
          </a:xfrm>
          <a:prstGeom prst="rect">
            <a:avLst/>
          </a:prstGeom>
          <a:solidFill>
            <a:schemeClr val="accent2"/>
          </a:solidFill>
          <a:ln w="9525">
            <a:noFill/>
            <a:miter lim="800000"/>
            <a:headEnd/>
            <a:tailEnd/>
          </a:ln>
          <a:effectLst/>
        </p:spPr>
        <p:style>
          <a:lnRef idx="0">
            <a:scrgbClr r="0" g="0" b="0"/>
          </a:lnRef>
          <a:fillRef idx="1001">
            <a:schemeClr val="lt1"/>
          </a:fillRef>
          <a:effectRef idx="0">
            <a:scrgbClr r="0" g="0" b="0"/>
          </a:effectRef>
          <a:fontRef idx="major"/>
        </p:style>
        <p:txBody>
          <a:bodyPr wrap="none" tIns="91440" bIns="91440" anchor="ctr"/>
          <a:lstStyle/>
          <a:p>
            <a:pPr algn="ctr">
              <a:spcBef>
                <a:spcPct val="0"/>
              </a:spcBef>
            </a:pPr>
            <a:r>
              <a:rPr lang="en-US" sz="2400" dirty="0">
                <a:solidFill>
                  <a:srgbClr val="FFFFFF"/>
                </a:solidFill>
                <a:latin typeface="Calibri" panose="020F0502020204030204" pitchFamily="34" charset="0"/>
              </a:rPr>
              <a:t>Your college savings</a:t>
            </a:r>
          </a:p>
        </p:txBody>
      </p:sp>
      <p:sp>
        <p:nvSpPr>
          <p:cNvPr id="9229" name="AutoShape 13"/>
          <p:cNvSpPr>
            <a:spLocks noChangeArrowheads="1"/>
          </p:cNvSpPr>
          <p:nvPr/>
        </p:nvSpPr>
        <p:spPr bwMode="auto">
          <a:xfrm>
            <a:off x="3425327" y="4815673"/>
            <a:ext cx="2373112" cy="975527"/>
          </a:xfrm>
          <a:prstGeom prst="rect">
            <a:avLst/>
          </a:prstGeom>
          <a:solidFill>
            <a:schemeClr val="accent2"/>
          </a:solidFill>
          <a:ln w="9525">
            <a:noFill/>
            <a:miter lim="800000"/>
            <a:headEnd/>
            <a:tailEnd/>
          </a:ln>
          <a:effectLst/>
        </p:spPr>
        <p:txBody>
          <a:bodyPr wrap="none" tIns="91440" bIns="91440" anchor="ctr"/>
          <a:lstStyle/>
          <a:p>
            <a:pPr algn="ctr">
              <a:spcBef>
                <a:spcPct val="0"/>
              </a:spcBef>
            </a:pPr>
            <a:r>
              <a:rPr lang="en-US" sz="2400" dirty="0">
                <a:solidFill>
                  <a:srgbClr val="FFFFFF"/>
                </a:solidFill>
                <a:latin typeface="Calibri" panose="020F0502020204030204" pitchFamily="34" charset="0"/>
              </a:rPr>
              <a:t>Financial aid</a:t>
            </a:r>
          </a:p>
        </p:txBody>
      </p:sp>
      <p:sp>
        <p:nvSpPr>
          <p:cNvPr id="9230" name="AutoShape 14"/>
          <p:cNvSpPr>
            <a:spLocks noChangeArrowheads="1"/>
          </p:cNvSpPr>
          <p:nvPr/>
        </p:nvSpPr>
        <p:spPr bwMode="auto">
          <a:xfrm>
            <a:off x="5852160" y="4815673"/>
            <a:ext cx="2373113" cy="975526"/>
          </a:xfrm>
          <a:prstGeom prst="rect">
            <a:avLst/>
          </a:prstGeom>
          <a:solidFill>
            <a:schemeClr val="accent2"/>
          </a:solidFill>
          <a:ln w="9525">
            <a:noFill/>
            <a:miter lim="800000"/>
            <a:headEnd/>
            <a:tailEnd/>
          </a:ln>
          <a:effectLst/>
        </p:spPr>
        <p:txBody>
          <a:bodyPr wrap="none" tIns="91440" bIns="91440" anchor="ctr"/>
          <a:lstStyle/>
          <a:p>
            <a:pPr algn="ctr">
              <a:spcBef>
                <a:spcPct val="0"/>
              </a:spcBef>
            </a:pPr>
            <a:r>
              <a:rPr lang="en-US" sz="2400" dirty="0">
                <a:solidFill>
                  <a:srgbClr val="FFFFFF"/>
                </a:solidFill>
                <a:latin typeface="Calibri" panose="020F0502020204030204" pitchFamily="34" charset="0"/>
              </a:rPr>
              <a:t>Income in the </a:t>
            </a:r>
            <a:br>
              <a:rPr lang="en-US" sz="2400" dirty="0">
                <a:solidFill>
                  <a:srgbClr val="FFFFFF"/>
                </a:solidFill>
                <a:latin typeface="Calibri" panose="020F0502020204030204" pitchFamily="34" charset="0"/>
              </a:rPr>
            </a:br>
            <a:r>
              <a:rPr lang="en-US" sz="2400" dirty="0">
                <a:solidFill>
                  <a:srgbClr val="FFFFFF"/>
                </a:solidFill>
                <a:latin typeface="Calibri" panose="020F0502020204030204" pitchFamily="34" charset="0"/>
              </a:rPr>
              <a:t>college years </a:t>
            </a:r>
          </a:p>
        </p:txBody>
      </p:sp>
      <p:sp>
        <p:nvSpPr>
          <p:cNvPr id="9232" name="AutoShape 16"/>
          <p:cNvSpPr>
            <a:spLocks noChangeArrowheads="1"/>
          </p:cNvSpPr>
          <p:nvPr/>
        </p:nvSpPr>
        <p:spPr bwMode="auto">
          <a:xfrm>
            <a:off x="4605909" y="3625423"/>
            <a:ext cx="2983613" cy="1128582"/>
          </a:xfrm>
          <a:prstGeom prst="rect">
            <a:avLst/>
          </a:prstGeom>
          <a:solidFill>
            <a:schemeClr val="accent2"/>
          </a:solidFill>
          <a:ln w="9525">
            <a:noFill/>
            <a:miter lim="800000"/>
            <a:headEnd/>
            <a:tailEnd/>
          </a:ln>
          <a:effectLst/>
        </p:spPr>
        <p:txBody>
          <a:bodyPr wrap="none" tIns="91440" bIns="91440" anchor="ctr"/>
          <a:lstStyle/>
          <a:p>
            <a:pPr algn="ctr">
              <a:spcBef>
                <a:spcPct val="0"/>
              </a:spcBef>
            </a:pPr>
            <a:r>
              <a:rPr lang="en-US" sz="2400" dirty="0">
                <a:solidFill>
                  <a:srgbClr val="FFFFFF"/>
                </a:solidFill>
                <a:latin typeface="Calibri" panose="020F0502020204030204" pitchFamily="34" charset="0"/>
              </a:rPr>
              <a:t>Creative </a:t>
            </a:r>
          </a:p>
          <a:p>
            <a:pPr algn="ctr">
              <a:spcBef>
                <a:spcPct val="0"/>
              </a:spcBef>
            </a:pPr>
            <a:r>
              <a:rPr lang="en-US" sz="2400" dirty="0">
                <a:solidFill>
                  <a:srgbClr val="FFFFFF"/>
                </a:solidFill>
                <a:latin typeface="Calibri" panose="020F0502020204030204" pitchFamily="34" charset="0"/>
              </a:rPr>
              <a:t>cost-cutting measures</a:t>
            </a:r>
          </a:p>
        </p:txBody>
      </p:sp>
      <p:sp>
        <p:nvSpPr>
          <p:cNvPr id="9233" name="AutoShape 17"/>
          <p:cNvSpPr>
            <a:spLocks noChangeArrowheads="1"/>
          </p:cNvSpPr>
          <p:nvPr/>
        </p:nvSpPr>
        <p:spPr bwMode="auto">
          <a:xfrm>
            <a:off x="1805941" y="3625423"/>
            <a:ext cx="2732152" cy="1128582"/>
          </a:xfrm>
          <a:prstGeom prst="rect">
            <a:avLst/>
          </a:prstGeom>
          <a:solidFill>
            <a:schemeClr val="accent2"/>
          </a:solidFill>
          <a:ln w="9525">
            <a:noFill/>
            <a:miter lim="800000"/>
            <a:headEnd/>
            <a:tailEnd/>
          </a:ln>
          <a:effectLst/>
        </p:spPr>
        <p:txBody>
          <a:bodyPr wrap="none" tIns="91440" bIns="91440" anchor="ctr"/>
          <a:lstStyle/>
          <a:p>
            <a:pPr>
              <a:spcBef>
                <a:spcPct val="0"/>
              </a:spcBef>
            </a:pPr>
            <a:endParaRPr lang="en-US" sz="2000" dirty="0">
              <a:solidFill>
                <a:srgbClr val="FFFFFF"/>
              </a:solidFill>
              <a:latin typeface="Calibri" panose="020F0502020204030204" pitchFamily="34" charset="0"/>
            </a:endParaRPr>
          </a:p>
          <a:p>
            <a:pPr algn="ctr">
              <a:spcBef>
                <a:spcPct val="0"/>
              </a:spcBef>
            </a:pPr>
            <a:r>
              <a:rPr lang="en-US" sz="2400" dirty="0">
                <a:solidFill>
                  <a:srgbClr val="FFFFFF"/>
                </a:solidFill>
                <a:latin typeface="Calibri" panose="020F0502020204030204" pitchFamily="34" charset="0"/>
              </a:rPr>
              <a:t>Other borrowing </a:t>
            </a:r>
          </a:p>
          <a:p>
            <a:pPr>
              <a:spcBef>
                <a:spcPct val="0"/>
              </a:spcBef>
            </a:pPr>
            <a:endParaRPr lang="en-US" sz="2000" dirty="0">
              <a:solidFill>
                <a:srgbClr val="FFFFFF"/>
              </a:solidFill>
              <a:latin typeface="Calibri" panose="020F0502020204030204" pitchFamily="34" charset="0"/>
            </a:endParaRPr>
          </a:p>
        </p:txBody>
      </p:sp>
      <p:sp>
        <p:nvSpPr>
          <p:cNvPr id="9234" name="AutoShape 18"/>
          <p:cNvSpPr>
            <a:spLocks noChangeArrowheads="1"/>
          </p:cNvSpPr>
          <p:nvPr/>
        </p:nvSpPr>
        <p:spPr bwMode="auto">
          <a:xfrm>
            <a:off x="3366807" y="2440888"/>
            <a:ext cx="2312091" cy="1128582"/>
          </a:xfrm>
          <a:prstGeom prst="rect">
            <a:avLst/>
          </a:prstGeom>
          <a:solidFill>
            <a:schemeClr val="accent2"/>
          </a:solidFill>
          <a:ln w="9525">
            <a:noFill/>
            <a:miter lim="800000"/>
            <a:headEnd/>
            <a:tailEnd/>
          </a:ln>
          <a:effectLst/>
        </p:spPr>
        <p:txBody>
          <a:bodyPr wrap="none" tIns="91440" bIns="91440" anchor="ctr"/>
          <a:lstStyle/>
          <a:p>
            <a:pPr algn="ctr">
              <a:spcBef>
                <a:spcPct val="0"/>
              </a:spcBef>
            </a:pPr>
            <a:r>
              <a:rPr lang="en-US" sz="2400" dirty="0">
                <a:solidFill>
                  <a:srgbClr val="FFFFFF"/>
                </a:solidFill>
                <a:latin typeface="Calibri" panose="020F0502020204030204" pitchFamily="34" charset="0"/>
              </a:rPr>
              <a:t>Gifts from </a:t>
            </a:r>
          </a:p>
          <a:p>
            <a:pPr algn="ctr">
              <a:spcBef>
                <a:spcPct val="0"/>
              </a:spcBef>
            </a:pPr>
            <a:r>
              <a:rPr lang="en-US" sz="2400" dirty="0">
                <a:solidFill>
                  <a:srgbClr val="FFFFFF"/>
                </a:solidFill>
                <a:latin typeface="Calibri" panose="020F0502020204030204" pitchFamily="34" charset="0"/>
              </a:rPr>
              <a:t>grandparents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29"/>
                                        </p:tgtEl>
                                        <p:attrNameLst>
                                          <p:attrName>style.visibility</p:attrName>
                                        </p:attrNameLst>
                                      </p:cBhvr>
                                      <p:to>
                                        <p:strVal val="visible"/>
                                      </p:to>
                                    </p:set>
                                    <p:animEffect transition="in" filter="fade">
                                      <p:cBhvr>
                                        <p:cTn id="7" dur="500"/>
                                        <p:tgtEl>
                                          <p:spTgt spid="92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30"/>
                                        </p:tgtEl>
                                        <p:attrNameLst>
                                          <p:attrName>style.visibility</p:attrName>
                                        </p:attrNameLst>
                                      </p:cBhvr>
                                      <p:to>
                                        <p:strVal val="visible"/>
                                      </p:to>
                                    </p:set>
                                    <p:animEffect transition="in" filter="fade">
                                      <p:cBhvr>
                                        <p:cTn id="12" dur="500"/>
                                        <p:tgtEl>
                                          <p:spTgt spid="92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233"/>
                                        </p:tgtEl>
                                        <p:attrNameLst>
                                          <p:attrName>style.visibility</p:attrName>
                                        </p:attrNameLst>
                                      </p:cBhvr>
                                      <p:to>
                                        <p:strVal val="visible"/>
                                      </p:to>
                                    </p:set>
                                    <p:animEffect transition="in" filter="fade">
                                      <p:cBhvr>
                                        <p:cTn id="17" dur="500"/>
                                        <p:tgtEl>
                                          <p:spTgt spid="92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232"/>
                                        </p:tgtEl>
                                        <p:attrNameLst>
                                          <p:attrName>style.visibility</p:attrName>
                                        </p:attrNameLst>
                                      </p:cBhvr>
                                      <p:to>
                                        <p:strVal val="visible"/>
                                      </p:to>
                                    </p:set>
                                    <p:animEffect transition="in" filter="fade">
                                      <p:cBhvr>
                                        <p:cTn id="22" dur="500"/>
                                        <p:tgtEl>
                                          <p:spTgt spid="92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234"/>
                                        </p:tgtEl>
                                        <p:attrNameLst>
                                          <p:attrName>style.visibility</p:attrName>
                                        </p:attrNameLst>
                                      </p:cBhvr>
                                      <p:to>
                                        <p:strVal val="visible"/>
                                      </p:to>
                                    </p:set>
                                    <p:animEffect transition="in" filter="fade">
                                      <p:cBhvr>
                                        <p:cTn id="27" dur="500"/>
                                        <p:tgtEl>
                                          <p:spTgt spid="9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9" grpId="0" animBg="1"/>
      <p:bldP spid="9230" grpId="0" animBg="1"/>
      <p:bldP spid="9232" grpId="0" animBg="1"/>
      <p:bldP spid="9233" grpId="0" animBg="1"/>
      <p:bldP spid="92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noAutofit/>
          </a:bodyPr>
          <a:lstStyle/>
          <a:p>
            <a:r>
              <a:rPr lang="en-US" dirty="0"/>
              <a:t>Setting a Savings Goal</a:t>
            </a:r>
          </a:p>
        </p:txBody>
      </p:sp>
      <p:sp>
        <p:nvSpPr>
          <p:cNvPr id="172036" name="Text Box 4"/>
          <p:cNvSpPr txBox="1">
            <a:spLocks noChangeArrowheads="1"/>
          </p:cNvSpPr>
          <p:nvPr/>
        </p:nvSpPr>
        <p:spPr bwMode="auto">
          <a:xfrm>
            <a:off x="511216" y="5138602"/>
            <a:ext cx="8044060" cy="1169551"/>
          </a:xfrm>
          <a:prstGeom prst="rect">
            <a:avLst/>
          </a:prstGeom>
          <a:noFill/>
          <a:ln w="9525">
            <a:noFill/>
            <a:miter lim="800000"/>
            <a:headEnd/>
            <a:tailEnd/>
          </a:ln>
          <a:effectLst/>
        </p:spPr>
        <p:txBody>
          <a:bodyPr wrap="square">
            <a:spAutoFit/>
          </a:bodyPr>
          <a:lstStyle/>
          <a:p>
            <a:r>
              <a:rPr lang="en-US" sz="1400" dirty="0">
                <a:solidFill>
                  <a:schemeClr val="bg1">
                    <a:lumMod val="25000"/>
                  </a:schemeClr>
                </a:solidFill>
              </a:rPr>
              <a:t>Figures are based on a 6% average annual after-tax return. This hypothetical example is used for illustrative purposes only and does not represent the performance of any specific investment. Fees and expenses are not considered and would reduce the performance shown if they were included. Actual results will vary. This illustration assumes a fixed annual rate of return, but rates of return will vary over time, particularly for long-term investments.</a:t>
            </a:r>
          </a:p>
        </p:txBody>
      </p:sp>
      <p:sp>
        <p:nvSpPr>
          <p:cNvPr id="15" name="Line 20"/>
          <p:cNvSpPr>
            <a:spLocks noChangeShapeType="1"/>
          </p:cNvSpPr>
          <p:nvPr/>
        </p:nvSpPr>
        <p:spPr bwMode="auto">
          <a:xfrm>
            <a:off x="2133600" y="1665963"/>
            <a:ext cx="0" cy="926077"/>
          </a:xfrm>
          <a:prstGeom prst="line">
            <a:avLst/>
          </a:prstGeom>
          <a:noFill/>
          <a:ln w="1905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16" name="Line 20"/>
          <p:cNvSpPr>
            <a:spLocks noChangeShapeType="1"/>
          </p:cNvSpPr>
          <p:nvPr/>
        </p:nvSpPr>
        <p:spPr bwMode="auto">
          <a:xfrm>
            <a:off x="3764071" y="1661203"/>
            <a:ext cx="0" cy="926077"/>
          </a:xfrm>
          <a:prstGeom prst="line">
            <a:avLst/>
          </a:prstGeom>
          <a:noFill/>
          <a:ln w="1905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17" name="Line 20"/>
          <p:cNvSpPr>
            <a:spLocks noChangeShapeType="1"/>
          </p:cNvSpPr>
          <p:nvPr/>
        </p:nvSpPr>
        <p:spPr bwMode="auto">
          <a:xfrm>
            <a:off x="5466631" y="1666128"/>
            <a:ext cx="0" cy="926077"/>
          </a:xfrm>
          <a:prstGeom prst="line">
            <a:avLst/>
          </a:prstGeom>
          <a:noFill/>
          <a:ln w="1905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18" name="Line 20"/>
          <p:cNvSpPr>
            <a:spLocks noChangeShapeType="1"/>
          </p:cNvSpPr>
          <p:nvPr/>
        </p:nvSpPr>
        <p:spPr bwMode="auto">
          <a:xfrm>
            <a:off x="7175326" y="1666293"/>
            <a:ext cx="0" cy="926077"/>
          </a:xfrm>
          <a:prstGeom prst="line">
            <a:avLst/>
          </a:prstGeom>
          <a:noFill/>
          <a:ln w="1905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22" name="Text Box 13"/>
          <p:cNvSpPr txBox="1">
            <a:spLocks noChangeArrowheads="1"/>
          </p:cNvSpPr>
          <p:nvPr/>
        </p:nvSpPr>
        <p:spPr bwMode="auto">
          <a:xfrm>
            <a:off x="1207433" y="1544200"/>
            <a:ext cx="6651625" cy="927100"/>
          </a:xfrm>
          <a:prstGeom prst="rect">
            <a:avLst/>
          </a:prstGeom>
          <a:solidFill>
            <a:schemeClr val="accent6"/>
          </a:solidFill>
          <a:ln>
            <a:noFill/>
          </a:ln>
        </p:spPr>
        <p:txBody>
          <a:bodyPr/>
          <a:lstStyle>
            <a:lvl1pPr eaLnBrk="0" hangingPunct="0">
              <a:spcBef>
                <a:spcPct val="20000"/>
              </a:spcBef>
              <a:buClr>
                <a:srgbClr val="5D5D5D"/>
              </a:buClr>
              <a:buSzPct val="65000"/>
              <a:buFont typeface="Wingdings" pitchFamily="2" charset="2"/>
              <a:buChar char="l"/>
              <a:defRPr sz="2800">
                <a:solidFill>
                  <a:srgbClr val="5D5D5D"/>
                </a:solidFill>
                <a:latin typeface="Calibri" pitchFamily="34" charset="0"/>
              </a:defRPr>
            </a:lvl1pPr>
            <a:lvl2pPr marL="742950" indent="-285750" eaLnBrk="0" hangingPunct="0">
              <a:spcBef>
                <a:spcPct val="20000"/>
              </a:spcBef>
              <a:buClr>
                <a:srgbClr val="5D5D5D"/>
              </a:buClr>
              <a:buSzPct val="65000"/>
              <a:buChar char="–"/>
              <a:defRPr sz="2800">
                <a:solidFill>
                  <a:srgbClr val="5D5D5D"/>
                </a:solidFill>
                <a:latin typeface="Calibri" pitchFamily="34" charset="0"/>
              </a:defRPr>
            </a:lvl2pPr>
            <a:lvl3pPr marL="1143000" indent="-228600" eaLnBrk="0" hangingPunct="0">
              <a:spcBef>
                <a:spcPct val="20000"/>
              </a:spcBef>
              <a:buClr>
                <a:srgbClr val="5D5D5D"/>
              </a:buClr>
              <a:buSzPct val="65000"/>
              <a:buChar char="•"/>
              <a:defRPr sz="2800">
                <a:solidFill>
                  <a:srgbClr val="5D5D5D"/>
                </a:solidFill>
                <a:latin typeface="Calibri" pitchFamily="34" charset="0"/>
              </a:defRPr>
            </a:lvl3pPr>
            <a:lvl4pPr marL="1600200" indent="-228600" eaLnBrk="0" hangingPunct="0">
              <a:spcBef>
                <a:spcPct val="20000"/>
              </a:spcBef>
              <a:buClr>
                <a:srgbClr val="5D5D5D"/>
              </a:buClr>
              <a:buSzPct val="65000"/>
              <a:buChar char="–"/>
              <a:defRPr sz="2800">
                <a:solidFill>
                  <a:srgbClr val="5D5D5D"/>
                </a:solidFill>
                <a:latin typeface="Calibri" pitchFamily="34" charset="0"/>
              </a:defRPr>
            </a:lvl4pPr>
            <a:lvl5pPr marL="2057400" indent="-228600" eaLnBrk="0" hangingPunct="0">
              <a:spcBef>
                <a:spcPct val="20000"/>
              </a:spcBef>
              <a:buClr>
                <a:srgbClr val="5D5D5D"/>
              </a:buClr>
              <a:buSzPct val="65000"/>
              <a:buChar char="•"/>
              <a:defRPr sz="2800">
                <a:solidFill>
                  <a:srgbClr val="5D5D5D"/>
                </a:solidFill>
                <a:latin typeface="Calibri" pitchFamily="34" charset="0"/>
              </a:defRPr>
            </a:lvl5pPr>
            <a:lvl6pPr marL="2514600" indent="-228600" eaLnBrk="0" fontAlgn="base" hangingPunct="0">
              <a:spcBef>
                <a:spcPct val="20000"/>
              </a:spcBef>
              <a:spcAft>
                <a:spcPct val="0"/>
              </a:spcAft>
              <a:buClr>
                <a:srgbClr val="5D5D5D"/>
              </a:buClr>
              <a:buSzPct val="65000"/>
              <a:buChar char="•"/>
              <a:defRPr sz="2800">
                <a:solidFill>
                  <a:srgbClr val="5D5D5D"/>
                </a:solidFill>
                <a:latin typeface="Calibri" pitchFamily="34" charset="0"/>
              </a:defRPr>
            </a:lvl6pPr>
            <a:lvl7pPr marL="2971800" indent="-228600" eaLnBrk="0" fontAlgn="base" hangingPunct="0">
              <a:spcBef>
                <a:spcPct val="20000"/>
              </a:spcBef>
              <a:spcAft>
                <a:spcPct val="0"/>
              </a:spcAft>
              <a:buClr>
                <a:srgbClr val="5D5D5D"/>
              </a:buClr>
              <a:buSzPct val="65000"/>
              <a:buChar char="•"/>
              <a:defRPr sz="2800">
                <a:solidFill>
                  <a:srgbClr val="5D5D5D"/>
                </a:solidFill>
                <a:latin typeface="Calibri" pitchFamily="34" charset="0"/>
              </a:defRPr>
            </a:lvl7pPr>
            <a:lvl8pPr marL="3429000" indent="-228600" eaLnBrk="0" fontAlgn="base" hangingPunct="0">
              <a:spcBef>
                <a:spcPct val="20000"/>
              </a:spcBef>
              <a:spcAft>
                <a:spcPct val="0"/>
              </a:spcAft>
              <a:buClr>
                <a:srgbClr val="5D5D5D"/>
              </a:buClr>
              <a:buSzPct val="65000"/>
              <a:buChar char="•"/>
              <a:defRPr sz="2800">
                <a:solidFill>
                  <a:srgbClr val="5D5D5D"/>
                </a:solidFill>
                <a:latin typeface="Calibri" pitchFamily="34" charset="0"/>
              </a:defRPr>
            </a:lvl8pPr>
            <a:lvl9pPr marL="3886200" indent="-228600" eaLnBrk="0" fontAlgn="base" hangingPunct="0">
              <a:spcBef>
                <a:spcPct val="20000"/>
              </a:spcBef>
              <a:spcAft>
                <a:spcPct val="0"/>
              </a:spcAft>
              <a:buClr>
                <a:srgbClr val="5D5D5D"/>
              </a:buClr>
              <a:buSzPct val="65000"/>
              <a:buChar char="•"/>
              <a:defRPr sz="2800">
                <a:solidFill>
                  <a:srgbClr val="5D5D5D"/>
                </a:solidFill>
                <a:latin typeface="Calibri" pitchFamily="34" charset="0"/>
              </a:defRPr>
            </a:lvl9pPr>
          </a:lstStyle>
          <a:p>
            <a:pPr>
              <a:lnSpc>
                <a:spcPct val="95000"/>
              </a:lnSpc>
              <a:spcBef>
                <a:spcPct val="0"/>
              </a:spcBef>
              <a:buClrTx/>
              <a:buSzTx/>
              <a:buFontTx/>
              <a:buNone/>
              <a:defRPr/>
            </a:pPr>
            <a:r>
              <a:rPr lang="en-US" altLang="en-US" sz="2400" dirty="0">
                <a:solidFill>
                  <a:srgbClr val="FFFFFF"/>
                </a:solidFill>
                <a:cs typeface="Arial" charset="0"/>
              </a:rPr>
              <a:t>          </a:t>
            </a:r>
          </a:p>
        </p:txBody>
      </p:sp>
      <p:sp>
        <p:nvSpPr>
          <p:cNvPr id="23" name="Rectangle 39"/>
          <p:cNvSpPr>
            <a:spLocks noChangeArrowheads="1"/>
          </p:cNvSpPr>
          <p:nvPr/>
        </p:nvSpPr>
        <p:spPr bwMode="auto">
          <a:xfrm>
            <a:off x="1149624" y="1658740"/>
            <a:ext cx="19843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rgbClr val="5D5D5D"/>
              </a:buClr>
              <a:buSzPct val="65000"/>
              <a:buFont typeface="Wingdings" panose="05000000000000000000" pitchFamily="2" charset="2"/>
              <a:buChar char="l"/>
              <a:defRPr sz="2800">
                <a:solidFill>
                  <a:srgbClr val="5D5D5D"/>
                </a:solidFill>
                <a:latin typeface="Calibri" panose="020F0502020204030204" pitchFamily="34" charset="0"/>
              </a:defRPr>
            </a:lvl1pPr>
            <a:lvl2pPr marL="742950" indent="-285750">
              <a:spcBef>
                <a:spcPct val="20000"/>
              </a:spcBef>
              <a:buClr>
                <a:srgbClr val="5D5D5D"/>
              </a:buClr>
              <a:buSzPct val="65000"/>
              <a:buChar char="–"/>
              <a:defRPr sz="2800">
                <a:solidFill>
                  <a:srgbClr val="5D5D5D"/>
                </a:solidFill>
                <a:latin typeface="Calibri" panose="020F0502020204030204" pitchFamily="34" charset="0"/>
              </a:defRPr>
            </a:lvl2pPr>
            <a:lvl3pPr marL="1143000" indent="-228600">
              <a:spcBef>
                <a:spcPct val="20000"/>
              </a:spcBef>
              <a:buClr>
                <a:srgbClr val="5D5D5D"/>
              </a:buClr>
              <a:buSzPct val="65000"/>
              <a:buChar char="•"/>
              <a:defRPr sz="2800">
                <a:solidFill>
                  <a:srgbClr val="5D5D5D"/>
                </a:solidFill>
                <a:latin typeface="Calibri" panose="020F0502020204030204" pitchFamily="34" charset="0"/>
              </a:defRPr>
            </a:lvl3pPr>
            <a:lvl4pPr marL="1600200" indent="-228600">
              <a:spcBef>
                <a:spcPct val="20000"/>
              </a:spcBef>
              <a:buClr>
                <a:srgbClr val="5D5D5D"/>
              </a:buClr>
              <a:buSzPct val="65000"/>
              <a:buChar char="–"/>
              <a:defRPr sz="2800">
                <a:solidFill>
                  <a:srgbClr val="5D5D5D"/>
                </a:solidFill>
                <a:latin typeface="Calibri" panose="020F0502020204030204" pitchFamily="34" charset="0"/>
              </a:defRPr>
            </a:lvl4pPr>
            <a:lvl5pPr marL="2057400" indent="-228600">
              <a:spcBef>
                <a:spcPct val="20000"/>
              </a:spcBef>
              <a:buClr>
                <a:srgbClr val="5D5D5D"/>
              </a:buClr>
              <a:buSzPct val="65000"/>
              <a:buChar char="•"/>
              <a:defRPr sz="2800">
                <a:solidFill>
                  <a:srgbClr val="5D5D5D"/>
                </a:solidFill>
                <a:latin typeface="Calibri" panose="020F0502020204030204" pitchFamily="34" charset="0"/>
              </a:defRPr>
            </a:lvl5pPr>
            <a:lvl6pPr marL="2514600" indent="-228600" eaLnBrk="0" fontAlgn="base" hangingPunct="0">
              <a:spcBef>
                <a:spcPct val="20000"/>
              </a:spcBef>
              <a:spcAft>
                <a:spcPct val="0"/>
              </a:spcAft>
              <a:buClr>
                <a:srgbClr val="5D5D5D"/>
              </a:buClr>
              <a:buSzPct val="65000"/>
              <a:buChar char="•"/>
              <a:defRPr sz="2800">
                <a:solidFill>
                  <a:srgbClr val="5D5D5D"/>
                </a:solidFill>
                <a:latin typeface="Calibri" panose="020F0502020204030204" pitchFamily="34" charset="0"/>
              </a:defRPr>
            </a:lvl6pPr>
            <a:lvl7pPr marL="2971800" indent="-228600" eaLnBrk="0" fontAlgn="base" hangingPunct="0">
              <a:spcBef>
                <a:spcPct val="20000"/>
              </a:spcBef>
              <a:spcAft>
                <a:spcPct val="0"/>
              </a:spcAft>
              <a:buClr>
                <a:srgbClr val="5D5D5D"/>
              </a:buClr>
              <a:buSzPct val="65000"/>
              <a:buChar char="•"/>
              <a:defRPr sz="2800">
                <a:solidFill>
                  <a:srgbClr val="5D5D5D"/>
                </a:solidFill>
                <a:latin typeface="Calibri" panose="020F0502020204030204" pitchFamily="34" charset="0"/>
              </a:defRPr>
            </a:lvl7pPr>
            <a:lvl8pPr marL="3429000" indent="-228600" eaLnBrk="0" fontAlgn="base" hangingPunct="0">
              <a:spcBef>
                <a:spcPct val="20000"/>
              </a:spcBef>
              <a:spcAft>
                <a:spcPct val="0"/>
              </a:spcAft>
              <a:buClr>
                <a:srgbClr val="5D5D5D"/>
              </a:buClr>
              <a:buSzPct val="65000"/>
              <a:buChar char="•"/>
              <a:defRPr sz="2800">
                <a:solidFill>
                  <a:srgbClr val="5D5D5D"/>
                </a:solidFill>
                <a:latin typeface="Calibri" panose="020F0502020204030204" pitchFamily="34" charset="0"/>
              </a:defRPr>
            </a:lvl8pPr>
            <a:lvl9pPr marL="3886200" indent="-228600" eaLnBrk="0" fontAlgn="base" hangingPunct="0">
              <a:spcBef>
                <a:spcPct val="20000"/>
              </a:spcBef>
              <a:spcAft>
                <a:spcPct val="0"/>
              </a:spcAft>
              <a:buClr>
                <a:srgbClr val="5D5D5D"/>
              </a:buClr>
              <a:buSzPct val="65000"/>
              <a:buChar char="•"/>
              <a:defRPr sz="2800">
                <a:solidFill>
                  <a:srgbClr val="5D5D5D"/>
                </a:solidFill>
                <a:latin typeface="Calibri" panose="020F0502020204030204" pitchFamily="34" charset="0"/>
              </a:defRPr>
            </a:lvl9pPr>
          </a:lstStyle>
          <a:p>
            <a:pPr algn="ctr">
              <a:lnSpc>
                <a:spcPts val="2400"/>
              </a:lnSpc>
              <a:spcBef>
                <a:spcPct val="0"/>
              </a:spcBef>
              <a:buClrTx/>
              <a:buSzTx/>
              <a:buFontTx/>
              <a:buNone/>
            </a:pPr>
            <a:r>
              <a:rPr lang="en-US" altLang="en-US" sz="2000" b="0" dirty="0">
                <a:solidFill>
                  <a:srgbClr val="FFFFFF"/>
                </a:solidFill>
              </a:rPr>
              <a:t>Monthly </a:t>
            </a:r>
            <a:br>
              <a:rPr lang="en-US" altLang="en-US" sz="2000" b="0" dirty="0">
                <a:solidFill>
                  <a:srgbClr val="FFFFFF"/>
                </a:solidFill>
              </a:rPr>
            </a:br>
            <a:r>
              <a:rPr lang="en-US" altLang="en-US" sz="2000" b="0" dirty="0">
                <a:solidFill>
                  <a:srgbClr val="FFFFFF"/>
                </a:solidFill>
              </a:rPr>
              <a:t>Investment</a:t>
            </a:r>
          </a:p>
        </p:txBody>
      </p:sp>
      <p:sp>
        <p:nvSpPr>
          <p:cNvPr id="24" name="Rectangle 40"/>
          <p:cNvSpPr>
            <a:spLocks noChangeArrowheads="1"/>
          </p:cNvSpPr>
          <p:nvPr/>
        </p:nvSpPr>
        <p:spPr bwMode="auto">
          <a:xfrm>
            <a:off x="2813548" y="1826170"/>
            <a:ext cx="1787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rgbClr val="5D5D5D"/>
              </a:buClr>
              <a:buSzPct val="65000"/>
              <a:buFont typeface="Wingdings" panose="05000000000000000000" pitchFamily="2" charset="2"/>
              <a:buChar char="l"/>
              <a:defRPr sz="2800">
                <a:solidFill>
                  <a:srgbClr val="5D5D5D"/>
                </a:solidFill>
                <a:latin typeface="Calibri" panose="020F0502020204030204" pitchFamily="34" charset="0"/>
              </a:defRPr>
            </a:lvl1pPr>
            <a:lvl2pPr marL="742950" indent="-285750">
              <a:spcBef>
                <a:spcPct val="20000"/>
              </a:spcBef>
              <a:buClr>
                <a:srgbClr val="5D5D5D"/>
              </a:buClr>
              <a:buSzPct val="65000"/>
              <a:buChar char="–"/>
              <a:defRPr sz="2800">
                <a:solidFill>
                  <a:srgbClr val="5D5D5D"/>
                </a:solidFill>
                <a:latin typeface="Calibri" panose="020F0502020204030204" pitchFamily="34" charset="0"/>
              </a:defRPr>
            </a:lvl2pPr>
            <a:lvl3pPr marL="1143000" indent="-228600">
              <a:spcBef>
                <a:spcPct val="20000"/>
              </a:spcBef>
              <a:buClr>
                <a:srgbClr val="5D5D5D"/>
              </a:buClr>
              <a:buSzPct val="65000"/>
              <a:buChar char="•"/>
              <a:defRPr sz="2800">
                <a:solidFill>
                  <a:srgbClr val="5D5D5D"/>
                </a:solidFill>
                <a:latin typeface="Calibri" panose="020F0502020204030204" pitchFamily="34" charset="0"/>
              </a:defRPr>
            </a:lvl3pPr>
            <a:lvl4pPr marL="1600200" indent="-228600">
              <a:spcBef>
                <a:spcPct val="20000"/>
              </a:spcBef>
              <a:buClr>
                <a:srgbClr val="5D5D5D"/>
              </a:buClr>
              <a:buSzPct val="65000"/>
              <a:buChar char="–"/>
              <a:defRPr sz="2800">
                <a:solidFill>
                  <a:srgbClr val="5D5D5D"/>
                </a:solidFill>
                <a:latin typeface="Calibri" panose="020F0502020204030204" pitchFamily="34" charset="0"/>
              </a:defRPr>
            </a:lvl4pPr>
            <a:lvl5pPr marL="2057400" indent="-228600">
              <a:spcBef>
                <a:spcPct val="20000"/>
              </a:spcBef>
              <a:buClr>
                <a:srgbClr val="5D5D5D"/>
              </a:buClr>
              <a:buSzPct val="65000"/>
              <a:buChar char="•"/>
              <a:defRPr sz="2800">
                <a:solidFill>
                  <a:srgbClr val="5D5D5D"/>
                </a:solidFill>
                <a:latin typeface="Calibri" panose="020F0502020204030204" pitchFamily="34" charset="0"/>
              </a:defRPr>
            </a:lvl5pPr>
            <a:lvl6pPr marL="2514600" indent="-228600" eaLnBrk="0" fontAlgn="base" hangingPunct="0">
              <a:spcBef>
                <a:spcPct val="20000"/>
              </a:spcBef>
              <a:spcAft>
                <a:spcPct val="0"/>
              </a:spcAft>
              <a:buClr>
                <a:srgbClr val="5D5D5D"/>
              </a:buClr>
              <a:buSzPct val="65000"/>
              <a:buChar char="•"/>
              <a:defRPr sz="2800">
                <a:solidFill>
                  <a:srgbClr val="5D5D5D"/>
                </a:solidFill>
                <a:latin typeface="Calibri" panose="020F0502020204030204" pitchFamily="34" charset="0"/>
              </a:defRPr>
            </a:lvl6pPr>
            <a:lvl7pPr marL="2971800" indent="-228600" eaLnBrk="0" fontAlgn="base" hangingPunct="0">
              <a:spcBef>
                <a:spcPct val="20000"/>
              </a:spcBef>
              <a:spcAft>
                <a:spcPct val="0"/>
              </a:spcAft>
              <a:buClr>
                <a:srgbClr val="5D5D5D"/>
              </a:buClr>
              <a:buSzPct val="65000"/>
              <a:buChar char="•"/>
              <a:defRPr sz="2800">
                <a:solidFill>
                  <a:srgbClr val="5D5D5D"/>
                </a:solidFill>
                <a:latin typeface="Calibri" panose="020F0502020204030204" pitchFamily="34" charset="0"/>
              </a:defRPr>
            </a:lvl7pPr>
            <a:lvl8pPr marL="3429000" indent="-228600" eaLnBrk="0" fontAlgn="base" hangingPunct="0">
              <a:spcBef>
                <a:spcPct val="20000"/>
              </a:spcBef>
              <a:spcAft>
                <a:spcPct val="0"/>
              </a:spcAft>
              <a:buClr>
                <a:srgbClr val="5D5D5D"/>
              </a:buClr>
              <a:buSzPct val="65000"/>
              <a:buChar char="•"/>
              <a:defRPr sz="2800">
                <a:solidFill>
                  <a:srgbClr val="5D5D5D"/>
                </a:solidFill>
                <a:latin typeface="Calibri" panose="020F0502020204030204" pitchFamily="34" charset="0"/>
              </a:defRPr>
            </a:lvl8pPr>
            <a:lvl9pPr marL="3886200" indent="-228600" eaLnBrk="0" fontAlgn="base" hangingPunct="0">
              <a:spcBef>
                <a:spcPct val="20000"/>
              </a:spcBef>
              <a:spcAft>
                <a:spcPct val="0"/>
              </a:spcAft>
              <a:buClr>
                <a:srgbClr val="5D5D5D"/>
              </a:buClr>
              <a:buSzPct val="65000"/>
              <a:buChar char="•"/>
              <a:defRPr sz="2800">
                <a:solidFill>
                  <a:srgbClr val="5D5D5D"/>
                </a:solidFill>
                <a:latin typeface="Calibri" panose="020F0502020204030204" pitchFamily="34" charset="0"/>
              </a:defRPr>
            </a:lvl9pPr>
          </a:lstStyle>
          <a:p>
            <a:pPr algn="ctr">
              <a:lnSpc>
                <a:spcPts val="2400"/>
              </a:lnSpc>
              <a:spcBef>
                <a:spcPct val="0"/>
              </a:spcBef>
              <a:buClrTx/>
              <a:buSzTx/>
              <a:buFontTx/>
              <a:buNone/>
            </a:pPr>
            <a:r>
              <a:rPr lang="en-US" altLang="en-US" sz="2000" b="0" dirty="0">
                <a:solidFill>
                  <a:srgbClr val="FFFFFF"/>
                </a:solidFill>
              </a:rPr>
              <a:t>5 years</a:t>
            </a:r>
          </a:p>
        </p:txBody>
      </p:sp>
      <p:sp>
        <p:nvSpPr>
          <p:cNvPr id="25" name="Rectangle 42"/>
          <p:cNvSpPr>
            <a:spLocks noChangeArrowheads="1"/>
          </p:cNvSpPr>
          <p:nvPr/>
        </p:nvSpPr>
        <p:spPr bwMode="auto">
          <a:xfrm>
            <a:off x="4407507" y="1810404"/>
            <a:ext cx="1787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rgbClr val="5D5D5D"/>
              </a:buClr>
              <a:buSzPct val="65000"/>
              <a:buFont typeface="Wingdings" panose="05000000000000000000" pitchFamily="2" charset="2"/>
              <a:buChar char="l"/>
              <a:defRPr sz="2800">
                <a:solidFill>
                  <a:srgbClr val="5D5D5D"/>
                </a:solidFill>
                <a:latin typeface="Calibri" panose="020F0502020204030204" pitchFamily="34" charset="0"/>
              </a:defRPr>
            </a:lvl1pPr>
            <a:lvl2pPr marL="742950" indent="-285750">
              <a:spcBef>
                <a:spcPct val="20000"/>
              </a:spcBef>
              <a:buClr>
                <a:srgbClr val="5D5D5D"/>
              </a:buClr>
              <a:buSzPct val="65000"/>
              <a:buChar char="–"/>
              <a:defRPr sz="2800">
                <a:solidFill>
                  <a:srgbClr val="5D5D5D"/>
                </a:solidFill>
                <a:latin typeface="Calibri" panose="020F0502020204030204" pitchFamily="34" charset="0"/>
              </a:defRPr>
            </a:lvl2pPr>
            <a:lvl3pPr marL="1143000" indent="-228600">
              <a:spcBef>
                <a:spcPct val="20000"/>
              </a:spcBef>
              <a:buClr>
                <a:srgbClr val="5D5D5D"/>
              </a:buClr>
              <a:buSzPct val="65000"/>
              <a:buChar char="•"/>
              <a:defRPr sz="2800">
                <a:solidFill>
                  <a:srgbClr val="5D5D5D"/>
                </a:solidFill>
                <a:latin typeface="Calibri" panose="020F0502020204030204" pitchFamily="34" charset="0"/>
              </a:defRPr>
            </a:lvl3pPr>
            <a:lvl4pPr marL="1600200" indent="-228600">
              <a:spcBef>
                <a:spcPct val="20000"/>
              </a:spcBef>
              <a:buClr>
                <a:srgbClr val="5D5D5D"/>
              </a:buClr>
              <a:buSzPct val="65000"/>
              <a:buChar char="–"/>
              <a:defRPr sz="2800">
                <a:solidFill>
                  <a:srgbClr val="5D5D5D"/>
                </a:solidFill>
                <a:latin typeface="Calibri" panose="020F0502020204030204" pitchFamily="34" charset="0"/>
              </a:defRPr>
            </a:lvl4pPr>
            <a:lvl5pPr marL="2057400" indent="-228600">
              <a:spcBef>
                <a:spcPct val="20000"/>
              </a:spcBef>
              <a:buClr>
                <a:srgbClr val="5D5D5D"/>
              </a:buClr>
              <a:buSzPct val="65000"/>
              <a:buChar char="•"/>
              <a:defRPr sz="2800">
                <a:solidFill>
                  <a:srgbClr val="5D5D5D"/>
                </a:solidFill>
                <a:latin typeface="Calibri" panose="020F0502020204030204" pitchFamily="34" charset="0"/>
              </a:defRPr>
            </a:lvl5pPr>
            <a:lvl6pPr marL="2514600" indent="-228600" eaLnBrk="0" fontAlgn="base" hangingPunct="0">
              <a:spcBef>
                <a:spcPct val="20000"/>
              </a:spcBef>
              <a:spcAft>
                <a:spcPct val="0"/>
              </a:spcAft>
              <a:buClr>
                <a:srgbClr val="5D5D5D"/>
              </a:buClr>
              <a:buSzPct val="65000"/>
              <a:buChar char="•"/>
              <a:defRPr sz="2800">
                <a:solidFill>
                  <a:srgbClr val="5D5D5D"/>
                </a:solidFill>
                <a:latin typeface="Calibri" panose="020F0502020204030204" pitchFamily="34" charset="0"/>
              </a:defRPr>
            </a:lvl6pPr>
            <a:lvl7pPr marL="2971800" indent="-228600" eaLnBrk="0" fontAlgn="base" hangingPunct="0">
              <a:spcBef>
                <a:spcPct val="20000"/>
              </a:spcBef>
              <a:spcAft>
                <a:spcPct val="0"/>
              </a:spcAft>
              <a:buClr>
                <a:srgbClr val="5D5D5D"/>
              </a:buClr>
              <a:buSzPct val="65000"/>
              <a:buChar char="•"/>
              <a:defRPr sz="2800">
                <a:solidFill>
                  <a:srgbClr val="5D5D5D"/>
                </a:solidFill>
                <a:latin typeface="Calibri" panose="020F0502020204030204" pitchFamily="34" charset="0"/>
              </a:defRPr>
            </a:lvl7pPr>
            <a:lvl8pPr marL="3429000" indent="-228600" eaLnBrk="0" fontAlgn="base" hangingPunct="0">
              <a:spcBef>
                <a:spcPct val="20000"/>
              </a:spcBef>
              <a:spcAft>
                <a:spcPct val="0"/>
              </a:spcAft>
              <a:buClr>
                <a:srgbClr val="5D5D5D"/>
              </a:buClr>
              <a:buSzPct val="65000"/>
              <a:buChar char="•"/>
              <a:defRPr sz="2800">
                <a:solidFill>
                  <a:srgbClr val="5D5D5D"/>
                </a:solidFill>
                <a:latin typeface="Calibri" panose="020F0502020204030204" pitchFamily="34" charset="0"/>
              </a:defRPr>
            </a:lvl8pPr>
            <a:lvl9pPr marL="3886200" indent="-228600" eaLnBrk="0" fontAlgn="base" hangingPunct="0">
              <a:spcBef>
                <a:spcPct val="20000"/>
              </a:spcBef>
              <a:spcAft>
                <a:spcPct val="0"/>
              </a:spcAft>
              <a:buClr>
                <a:srgbClr val="5D5D5D"/>
              </a:buClr>
              <a:buSzPct val="65000"/>
              <a:buChar char="•"/>
              <a:defRPr sz="2800">
                <a:solidFill>
                  <a:srgbClr val="5D5D5D"/>
                </a:solidFill>
                <a:latin typeface="Calibri" panose="020F0502020204030204" pitchFamily="34" charset="0"/>
              </a:defRPr>
            </a:lvl9pPr>
          </a:lstStyle>
          <a:p>
            <a:pPr algn="ctr">
              <a:lnSpc>
                <a:spcPts val="2400"/>
              </a:lnSpc>
              <a:spcBef>
                <a:spcPct val="0"/>
              </a:spcBef>
              <a:buClrTx/>
              <a:buSzTx/>
              <a:buFontTx/>
              <a:buNone/>
            </a:pPr>
            <a:r>
              <a:rPr lang="en-US" altLang="en-US" sz="2000" b="0" dirty="0">
                <a:solidFill>
                  <a:srgbClr val="FFFFFF"/>
                </a:solidFill>
              </a:rPr>
              <a:t>10 years</a:t>
            </a:r>
          </a:p>
        </p:txBody>
      </p:sp>
      <p:sp>
        <p:nvSpPr>
          <p:cNvPr id="26" name="Rectangle 43"/>
          <p:cNvSpPr>
            <a:spLocks noChangeArrowheads="1"/>
          </p:cNvSpPr>
          <p:nvPr/>
        </p:nvSpPr>
        <p:spPr bwMode="auto">
          <a:xfrm>
            <a:off x="6051982" y="1807725"/>
            <a:ext cx="1787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rgbClr val="5D5D5D"/>
              </a:buClr>
              <a:buSzPct val="65000"/>
              <a:buFont typeface="Wingdings" panose="05000000000000000000" pitchFamily="2" charset="2"/>
              <a:buChar char="l"/>
              <a:defRPr sz="2800">
                <a:solidFill>
                  <a:srgbClr val="5D5D5D"/>
                </a:solidFill>
                <a:latin typeface="Calibri" panose="020F0502020204030204" pitchFamily="34" charset="0"/>
              </a:defRPr>
            </a:lvl1pPr>
            <a:lvl2pPr marL="742950" indent="-285750">
              <a:spcBef>
                <a:spcPct val="20000"/>
              </a:spcBef>
              <a:buClr>
                <a:srgbClr val="5D5D5D"/>
              </a:buClr>
              <a:buSzPct val="65000"/>
              <a:buChar char="–"/>
              <a:defRPr sz="2800">
                <a:solidFill>
                  <a:srgbClr val="5D5D5D"/>
                </a:solidFill>
                <a:latin typeface="Calibri" panose="020F0502020204030204" pitchFamily="34" charset="0"/>
              </a:defRPr>
            </a:lvl2pPr>
            <a:lvl3pPr marL="1143000" indent="-228600">
              <a:spcBef>
                <a:spcPct val="20000"/>
              </a:spcBef>
              <a:buClr>
                <a:srgbClr val="5D5D5D"/>
              </a:buClr>
              <a:buSzPct val="65000"/>
              <a:buChar char="•"/>
              <a:defRPr sz="2800">
                <a:solidFill>
                  <a:srgbClr val="5D5D5D"/>
                </a:solidFill>
                <a:latin typeface="Calibri" panose="020F0502020204030204" pitchFamily="34" charset="0"/>
              </a:defRPr>
            </a:lvl3pPr>
            <a:lvl4pPr marL="1600200" indent="-228600">
              <a:spcBef>
                <a:spcPct val="20000"/>
              </a:spcBef>
              <a:buClr>
                <a:srgbClr val="5D5D5D"/>
              </a:buClr>
              <a:buSzPct val="65000"/>
              <a:buChar char="–"/>
              <a:defRPr sz="2800">
                <a:solidFill>
                  <a:srgbClr val="5D5D5D"/>
                </a:solidFill>
                <a:latin typeface="Calibri" panose="020F0502020204030204" pitchFamily="34" charset="0"/>
              </a:defRPr>
            </a:lvl4pPr>
            <a:lvl5pPr marL="2057400" indent="-228600">
              <a:spcBef>
                <a:spcPct val="20000"/>
              </a:spcBef>
              <a:buClr>
                <a:srgbClr val="5D5D5D"/>
              </a:buClr>
              <a:buSzPct val="65000"/>
              <a:buChar char="•"/>
              <a:defRPr sz="2800">
                <a:solidFill>
                  <a:srgbClr val="5D5D5D"/>
                </a:solidFill>
                <a:latin typeface="Calibri" panose="020F0502020204030204" pitchFamily="34" charset="0"/>
              </a:defRPr>
            </a:lvl5pPr>
            <a:lvl6pPr marL="2514600" indent="-228600" eaLnBrk="0" fontAlgn="base" hangingPunct="0">
              <a:spcBef>
                <a:spcPct val="20000"/>
              </a:spcBef>
              <a:spcAft>
                <a:spcPct val="0"/>
              </a:spcAft>
              <a:buClr>
                <a:srgbClr val="5D5D5D"/>
              </a:buClr>
              <a:buSzPct val="65000"/>
              <a:buChar char="•"/>
              <a:defRPr sz="2800">
                <a:solidFill>
                  <a:srgbClr val="5D5D5D"/>
                </a:solidFill>
                <a:latin typeface="Calibri" panose="020F0502020204030204" pitchFamily="34" charset="0"/>
              </a:defRPr>
            </a:lvl6pPr>
            <a:lvl7pPr marL="2971800" indent="-228600" eaLnBrk="0" fontAlgn="base" hangingPunct="0">
              <a:spcBef>
                <a:spcPct val="20000"/>
              </a:spcBef>
              <a:spcAft>
                <a:spcPct val="0"/>
              </a:spcAft>
              <a:buClr>
                <a:srgbClr val="5D5D5D"/>
              </a:buClr>
              <a:buSzPct val="65000"/>
              <a:buChar char="•"/>
              <a:defRPr sz="2800">
                <a:solidFill>
                  <a:srgbClr val="5D5D5D"/>
                </a:solidFill>
                <a:latin typeface="Calibri" panose="020F0502020204030204" pitchFamily="34" charset="0"/>
              </a:defRPr>
            </a:lvl7pPr>
            <a:lvl8pPr marL="3429000" indent="-228600" eaLnBrk="0" fontAlgn="base" hangingPunct="0">
              <a:spcBef>
                <a:spcPct val="20000"/>
              </a:spcBef>
              <a:spcAft>
                <a:spcPct val="0"/>
              </a:spcAft>
              <a:buClr>
                <a:srgbClr val="5D5D5D"/>
              </a:buClr>
              <a:buSzPct val="65000"/>
              <a:buChar char="•"/>
              <a:defRPr sz="2800">
                <a:solidFill>
                  <a:srgbClr val="5D5D5D"/>
                </a:solidFill>
                <a:latin typeface="Calibri" panose="020F0502020204030204" pitchFamily="34" charset="0"/>
              </a:defRPr>
            </a:lvl8pPr>
            <a:lvl9pPr marL="3886200" indent="-228600" eaLnBrk="0" fontAlgn="base" hangingPunct="0">
              <a:spcBef>
                <a:spcPct val="20000"/>
              </a:spcBef>
              <a:spcAft>
                <a:spcPct val="0"/>
              </a:spcAft>
              <a:buClr>
                <a:srgbClr val="5D5D5D"/>
              </a:buClr>
              <a:buSzPct val="65000"/>
              <a:buChar char="•"/>
              <a:defRPr sz="2800">
                <a:solidFill>
                  <a:srgbClr val="5D5D5D"/>
                </a:solidFill>
                <a:latin typeface="Calibri" panose="020F0502020204030204" pitchFamily="34" charset="0"/>
              </a:defRPr>
            </a:lvl9pPr>
          </a:lstStyle>
          <a:p>
            <a:pPr algn="ctr">
              <a:lnSpc>
                <a:spcPts val="2400"/>
              </a:lnSpc>
              <a:spcBef>
                <a:spcPct val="0"/>
              </a:spcBef>
              <a:buClrTx/>
              <a:buSzTx/>
              <a:buFontTx/>
              <a:buNone/>
            </a:pPr>
            <a:r>
              <a:rPr lang="en-US" altLang="en-US" sz="2000" b="0" dirty="0">
                <a:solidFill>
                  <a:srgbClr val="FFFFFF"/>
                </a:solidFill>
              </a:rPr>
              <a:t>15 years</a:t>
            </a:r>
          </a:p>
        </p:txBody>
      </p:sp>
      <p:sp>
        <p:nvSpPr>
          <p:cNvPr id="27" name="Line 20"/>
          <p:cNvSpPr>
            <a:spLocks noChangeShapeType="1"/>
          </p:cNvSpPr>
          <p:nvPr/>
        </p:nvSpPr>
        <p:spPr bwMode="auto">
          <a:xfrm>
            <a:off x="1228290" y="2471300"/>
            <a:ext cx="0" cy="2322513"/>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28" name="Line 20"/>
          <p:cNvSpPr>
            <a:spLocks noChangeShapeType="1"/>
          </p:cNvSpPr>
          <p:nvPr/>
        </p:nvSpPr>
        <p:spPr bwMode="auto">
          <a:xfrm>
            <a:off x="2963752" y="2439768"/>
            <a:ext cx="0" cy="2322513"/>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29" name="Line 20"/>
          <p:cNvSpPr>
            <a:spLocks noChangeShapeType="1"/>
          </p:cNvSpPr>
          <p:nvPr/>
        </p:nvSpPr>
        <p:spPr bwMode="auto">
          <a:xfrm>
            <a:off x="4490711" y="2471300"/>
            <a:ext cx="0" cy="2322513"/>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30" name="Line 20"/>
          <p:cNvSpPr>
            <a:spLocks noChangeShapeType="1"/>
          </p:cNvSpPr>
          <p:nvPr/>
        </p:nvSpPr>
        <p:spPr bwMode="auto">
          <a:xfrm>
            <a:off x="6162179" y="2471300"/>
            <a:ext cx="0" cy="2322513"/>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31" name="Line 20"/>
          <p:cNvSpPr>
            <a:spLocks noChangeShapeType="1"/>
          </p:cNvSpPr>
          <p:nvPr/>
        </p:nvSpPr>
        <p:spPr bwMode="auto">
          <a:xfrm>
            <a:off x="7835895" y="2471300"/>
            <a:ext cx="0" cy="2322513"/>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32" name="Line 14"/>
          <p:cNvSpPr>
            <a:spLocks noChangeShapeType="1"/>
          </p:cNvSpPr>
          <p:nvPr/>
        </p:nvSpPr>
        <p:spPr bwMode="auto">
          <a:xfrm flipH="1" flipV="1">
            <a:off x="1231246" y="3162954"/>
            <a:ext cx="6605588" cy="0"/>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33" name="Line 14"/>
          <p:cNvSpPr>
            <a:spLocks noChangeShapeType="1"/>
          </p:cNvSpPr>
          <p:nvPr/>
        </p:nvSpPr>
        <p:spPr bwMode="auto">
          <a:xfrm flipH="1" flipV="1">
            <a:off x="1225990" y="3961746"/>
            <a:ext cx="6605588" cy="0"/>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34" name="Line 14"/>
          <p:cNvSpPr>
            <a:spLocks noChangeShapeType="1"/>
          </p:cNvSpPr>
          <p:nvPr/>
        </p:nvSpPr>
        <p:spPr bwMode="auto">
          <a:xfrm flipH="1" flipV="1">
            <a:off x="1207433" y="4761625"/>
            <a:ext cx="6605588" cy="0"/>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35" name="Line 20"/>
          <p:cNvSpPr>
            <a:spLocks noChangeShapeType="1"/>
          </p:cNvSpPr>
          <p:nvPr/>
        </p:nvSpPr>
        <p:spPr bwMode="auto">
          <a:xfrm>
            <a:off x="2963752" y="1565385"/>
            <a:ext cx="0" cy="927100"/>
          </a:xfrm>
          <a:prstGeom prst="line">
            <a:avLst/>
          </a:prstGeom>
          <a:noFill/>
          <a:ln w="1905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36" name="Line 20"/>
          <p:cNvSpPr>
            <a:spLocks noChangeShapeType="1"/>
          </p:cNvSpPr>
          <p:nvPr/>
        </p:nvSpPr>
        <p:spPr bwMode="auto">
          <a:xfrm>
            <a:off x="4490711" y="1564144"/>
            <a:ext cx="0" cy="927100"/>
          </a:xfrm>
          <a:prstGeom prst="line">
            <a:avLst/>
          </a:prstGeom>
          <a:noFill/>
          <a:ln w="1905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37" name="Line 20"/>
          <p:cNvSpPr>
            <a:spLocks noChangeShapeType="1"/>
          </p:cNvSpPr>
          <p:nvPr/>
        </p:nvSpPr>
        <p:spPr bwMode="auto">
          <a:xfrm>
            <a:off x="6162179" y="1555601"/>
            <a:ext cx="0" cy="927100"/>
          </a:xfrm>
          <a:prstGeom prst="line">
            <a:avLst/>
          </a:prstGeom>
          <a:noFill/>
          <a:ln w="1905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38" name="Rectangle 35"/>
          <p:cNvSpPr>
            <a:spLocks noChangeArrowheads="1"/>
          </p:cNvSpPr>
          <p:nvPr/>
        </p:nvSpPr>
        <p:spPr bwMode="auto">
          <a:xfrm>
            <a:off x="1743246" y="2408892"/>
            <a:ext cx="70643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5D5D5D"/>
              </a:buClr>
              <a:buSzPct val="65000"/>
              <a:buFont typeface="Wingdings" panose="05000000000000000000" pitchFamily="2" charset="2"/>
              <a:buChar char="l"/>
              <a:defRPr sz="2800">
                <a:solidFill>
                  <a:srgbClr val="5D5D5D"/>
                </a:solidFill>
                <a:latin typeface="Calibri" panose="020F0502020204030204" pitchFamily="34" charset="0"/>
              </a:defRPr>
            </a:lvl1pPr>
            <a:lvl2pPr marL="742950" indent="-285750">
              <a:spcBef>
                <a:spcPct val="20000"/>
              </a:spcBef>
              <a:buClr>
                <a:srgbClr val="5D5D5D"/>
              </a:buClr>
              <a:buSzPct val="65000"/>
              <a:buChar char="–"/>
              <a:defRPr sz="2800">
                <a:solidFill>
                  <a:srgbClr val="5D5D5D"/>
                </a:solidFill>
                <a:latin typeface="Calibri" panose="020F0502020204030204" pitchFamily="34" charset="0"/>
              </a:defRPr>
            </a:lvl2pPr>
            <a:lvl3pPr marL="1143000" indent="-228600">
              <a:spcBef>
                <a:spcPct val="20000"/>
              </a:spcBef>
              <a:buClr>
                <a:srgbClr val="5D5D5D"/>
              </a:buClr>
              <a:buSzPct val="65000"/>
              <a:buChar char="•"/>
              <a:defRPr sz="2800">
                <a:solidFill>
                  <a:srgbClr val="5D5D5D"/>
                </a:solidFill>
                <a:latin typeface="Calibri" panose="020F0502020204030204" pitchFamily="34" charset="0"/>
              </a:defRPr>
            </a:lvl3pPr>
            <a:lvl4pPr marL="1600200" indent="-228600">
              <a:spcBef>
                <a:spcPct val="20000"/>
              </a:spcBef>
              <a:buClr>
                <a:srgbClr val="5D5D5D"/>
              </a:buClr>
              <a:buSzPct val="65000"/>
              <a:buChar char="–"/>
              <a:defRPr sz="2800">
                <a:solidFill>
                  <a:srgbClr val="5D5D5D"/>
                </a:solidFill>
                <a:latin typeface="Calibri" panose="020F0502020204030204" pitchFamily="34" charset="0"/>
              </a:defRPr>
            </a:lvl4pPr>
            <a:lvl5pPr marL="2057400" indent="-228600">
              <a:spcBef>
                <a:spcPct val="20000"/>
              </a:spcBef>
              <a:buClr>
                <a:srgbClr val="5D5D5D"/>
              </a:buClr>
              <a:buSzPct val="65000"/>
              <a:buChar char="•"/>
              <a:defRPr sz="2800">
                <a:solidFill>
                  <a:srgbClr val="5D5D5D"/>
                </a:solidFill>
                <a:latin typeface="Calibri" panose="020F0502020204030204" pitchFamily="34" charset="0"/>
              </a:defRPr>
            </a:lvl5pPr>
            <a:lvl6pPr marL="2514600" indent="-228600" eaLnBrk="0" fontAlgn="base" hangingPunct="0">
              <a:spcBef>
                <a:spcPct val="20000"/>
              </a:spcBef>
              <a:spcAft>
                <a:spcPct val="0"/>
              </a:spcAft>
              <a:buClr>
                <a:srgbClr val="5D5D5D"/>
              </a:buClr>
              <a:buSzPct val="65000"/>
              <a:buChar char="•"/>
              <a:defRPr sz="2800">
                <a:solidFill>
                  <a:srgbClr val="5D5D5D"/>
                </a:solidFill>
                <a:latin typeface="Calibri" panose="020F0502020204030204" pitchFamily="34" charset="0"/>
              </a:defRPr>
            </a:lvl6pPr>
            <a:lvl7pPr marL="2971800" indent="-228600" eaLnBrk="0" fontAlgn="base" hangingPunct="0">
              <a:spcBef>
                <a:spcPct val="20000"/>
              </a:spcBef>
              <a:spcAft>
                <a:spcPct val="0"/>
              </a:spcAft>
              <a:buClr>
                <a:srgbClr val="5D5D5D"/>
              </a:buClr>
              <a:buSzPct val="65000"/>
              <a:buChar char="•"/>
              <a:defRPr sz="2800">
                <a:solidFill>
                  <a:srgbClr val="5D5D5D"/>
                </a:solidFill>
                <a:latin typeface="Calibri" panose="020F0502020204030204" pitchFamily="34" charset="0"/>
              </a:defRPr>
            </a:lvl7pPr>
            <a:lvl8pPr marL="3429000" indent="-228600" eaLnBrk="0" fontAlgn="base" hangingPunct="0">
              <a:spcBef>
                <a:spcPct val="20000"/>
              </a:spcBef>
              <a:spcAft>
                <a:spcPct val="0"/>
              </a:spcAft>
              <a:buClr>
                <a:srgbClr val="5D5D5D"/>
              </a:buClr>
              <a:buSzPct val="65000"/>
              <a:buChar char="•"/>
              <a:defRPr sz="2800">
                <a:solidFill>
                  <a:srgbClr val="5D5D5D"/>
                </a:solidFill>
                <a:latin typeface="Calibri" panose="020F0502020204030204" pitchFamily="34" charset="0"/>
              </a:defRPr>
            </a:lvl8pPr>
            <a:lvl9pPr marL="3886200" indent="-228600" eaLnBrk="0" fontAlgn="base" hangingPunct="0">
              <a:spcBef>
                <a:spcPct val="20000"/>
              </a:spcBef>
              <a:spcAft>
                <a:spcPct val="0"/>
              </a:spcAft>
              <a:buClr>
                <a:srgbClr val="5D5D5D"/>
              </a:buClr>
              <a:buSzPct val="65000"/>
              <a:buChar char="•"/>
              <a:defRPr sz="2800">
                <a:solidFill>
                  <a:srgbClr val="5D5D5D"/>
                </a:solidFill>
                <a:latin typeface="Calibri" panose="020F0502020204030204" pitchFamily="34" charset="0"/>
              </a:defRPr>
            </a:lvl9pPr>
          </a:lstStyle>
          <a:p>
            <a:pPr algn="ctr">
              <a:lnSpc>
                <a:spcPts val="5200"/>
              </a:lnSpc>
              <a:spcBef>
                <a:spcPct val="35000"/>
              </a:spcBef>
              <a:buClrTx/>
              <a:buSzTx/>
              <a:buFontTx/>
              <a:buNone/>
            </a:pPr>
            <a:r>
              <a:rPr lang="en-US" altLang="en-US" sz="2000" dirty="0">
                <a:solidFill>
                  <a:schemeClr val="accent1">
                    <a:lumMod val="50000"/>
                  </a:schemeClr>
                </a:solidFill>
              </a:rPr>
              <a:t>$100</a:t>
            </a:r>
          </a:p>
          <a:p>
            <a:pPr algn="ctr">
              <a:lnSpc>
                <a:spcPts val="5200"/>
              </a:lnSpc>
              <a:spcBef>
                <a:spcPct val="35000"/>
              </a:spcBef>
              <a:buClrTx/>
              <a:buSzTx/>
              <a:buFontTx/>
              <a:buNone/>
            </a:pPr>
            <a:r>
              <a:rPr lang="en-US" altLang="en-US" sz="2000" dirty="0">
                <a:solidFill>
                  <a:schemeClr val="accent1">
                    <a:lumMod val="50000"/>
                  </a:schemeClr>
                </a:solidFill>
              </a:rPr>
              <a:t>$300</a:t>
            </a:r>
          </a:p>
          <a:p>
            <a:pPr algn="ctr">
              <a:lnSpc>
                <a:spcPts val="5200"/>
              </a:lnSpc>
              <a:spcBef>
                <a:spcPct val="35000"/>
              </a:spcBef>
              <a:buClrTx/>
              <a:buSzTx/>
              <a:buFontTx/>
              <a:buNone/>
            </a:pPr>
            <a:r>
              <a:rPr lang="en-US" altLang="en-US" sz="2000" dirty="0">
                <a:solidFill>
                  <a:schemeClr val="accent1">
                    <a:lumMod val="50000"/>
                  </a:schemeClr>
                </a:solidFill>
              </a:rPr>
              <a:t>$500</a:t>
            </a:r>
          </a:p>
        </p:txBody>
      </p:sp>
      <p:sp>
        <p:nvSpPr>
          <p:cNvPr id="39" name="Rectangle 36"/>
          <p:cNvSpPr>
            <a:spLocks noChangeArrowheads="1"/>
          </p:cNvSpPr>
          <p:nvPr/>
        </p:nvSpPr>
        <p:spPr bwMode="auto">
          <a:xfrm>
            <a:off x="3186281" y="2408892"/>
            <a:ext cx="103028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5D5D5D"/>
              </a:buClr>
              <a:buSzPct val="65000"/>
              <a:buFont typeface="Wingdings" panose="05000000000000000000" pitchFamily="2" charset="2"/>
              <a:buChar char="l"/>
              <a:defRPr sz="2800">
                <a:solidFill>
                  <a:srgbClr val="5D5D5D"/>
                </a:solidFill>
                <a:latin typeface="Calibri" panose="020F0502020204030204" pitchFamily="34" charset="0"/>
              </a:defRPr>
            </a:lvl1pPr>
            <a:lvl2pPr marL="742950" indent="-285750">
              <a:spcBef>
                <a:spcPct val="20000"/>
              </a:spcBef>
              <a:buClr>
                <a:srgbClr val="5D5D5D"/>
              </a:buClr>
              <a:buSzPct val="65000"/>
              <a:buChar char="–"/>
              <a:defRPr sz="2800">
                <a:solidFill>
                  <a:srgbClr val="5D5D5D"/>
                </a:solidFill>
                <a:latin typeface="Calibri" panose="020F0502020204030204" pitchFamily="34" charset="0"/>
              </a:defRPr>
            </a:lvl2pPr>
            <a:lvl3pPr marL="1143000" indent="-228600">
              <a:spcBef>
                <a:spcPct val="20000"/>
              </a:spcBef>
              <a:buClr>
                <a:srgbClr val="5D5D5D"/>
              </a:buClr>
              <a:buSzPct val="65000"/>
              <a:buChar char="•"/>
              <a:defRPr sz="2800">
                <a:solidFill>
                  <a:srgbClr val="5D5D5D"/>
                </a:solidFill>
                <a:latin typeface="Calibri" panose="020F0502020204030204" pitchFamily="34" charset="0"/>
              </a:defRPr>
            </a:lvl3pPr>
            <a:lvl4pPr marL="1600200" indent="-228600">
              <a:spcBef>
                <a:spcPct val="20000"/>
              </a:spcBef>
              <a:buClr>
                <a:srgbClr val="5D5D5D"/>
              </a:buClr>
              <a:buSzPct val="65000"/>
              <a:buChar char="–"/>
              <a:defRPr sz="2800">
                <a:solidFill>
                  <a:srgbClr val="5D5D5D"/>
                </a:solidFill>
                <a:latin typeface="Calibri" panose="020F0502020204030204" pitchFamily="34" charset="0"/>
              </a:defRPr>
            </a:lvl4pPr>
            <a:lvl5pPr marL="2057400" indent="-228600">
              <a:spcBef>
                <a:spcPct val="20000"/>
              </a:spcBef>
              <a:buClr>
                <a:srgbClr val="5D5D5D"/>
              </a:buClr>
              <a:buSzPct val="65000"/>
              <a:buChar char="•"/>
              <a:defRPr sz="2800">
                <a:solidFill>
                  <a:srgbClr val="5D5D5D"/>
                </a:solidFill>
                <a:latin typeface="Calibri" panose="020F0502020204030204" pitchFamily="34" charset="0"/>
              </a:defRPr>
            </a:lvl5pPr>
            <a:lvl6pPr marL="2514600" indent="-228600" eaLnBrk="0" fontAlgn="base" hangingPunct="0">
              <a:spcBef>
                <a:spcPct val="20000"/>
              </a:spcBef>
              <a:spcAft>
                <a:spcPct val="0"/>
              </a:spcAft>
              <a:buClr>
                <a:srgbClr val="5D5D5D"/>
              </a:buClr>
              <a:buSzPct val="65000"/>
              <a:buChar char="•"/>
              <a:defRPr sz="2800">
                <a:solidFill>
                  <a:srgbClr val="5D5D5D"/>
                </a:solidFill>
                <a:latin typeface="Calibri" panose="020F0502020204030204" pitchFamily="34" charset="0"/>
              </a:defRPr>
            </a:lvl6pPr>
            <a:lvl7pPr marL="2971800" indent="-228600" eaLnBrk="0" fontAlgn="base" hangingPunct="0">
              <a:spcBef>
                <a:spcPct val="20000"/>
              </a:spcBef>
              <a:spcAft>
                <a:spcPct val="0"/>
              </a:spcAft>
              <a:buClr>
                <a:srgbClr val="5D5D5D"/>
              </a:buClr>
              <a:buSzPct val="65000"/>
              <a:buChar char="•"/>
              <a:defRPr sz="2800">
                <a:solidFill>
                  <a:srgbClr val="5D5D5D"/>
                </a:solidFill>
                <a:latin typeface="Calibri" panose="020F0502020204030204" pitchFamily="34" charset="0"/>
              </a:defRPr>
            </a:lvl7pPr>
            <a:lvl8pPr marL="3429000" indent="-228600" eaLnBrk="0" fontAlgn="base" hangingPunct="0">
              <a:spcBef>
                <a:spcPct val="20000"/>
              </a:spcBef>
              <a:spcAft>
                <a:spcPct val="0"/>
              </a:spcAft>
              <a:buClr>
                <a:srgbClr val="5D5D5D"/>
              </a:buClr>
              <a:buSzPct val="65000"/>
              <a:buChar char="•"/>
              <a:defRPr sz="2800">
                <a:solidFill>
                  <a:srgbClr val="5D5D5D"/>
                </a:solidFill>
                <a:latin typeface="Calibri" panose="020F0502020204030204" pitchFamily="34" charset="0"/>
              </a:defRPr>
            </a:lvl8pPr>
            <a:lvl9pPr marL="3886200" indent="-228600" eaLnBrk="0" fontAlgn="base" hangingPunct="0">
              <a:spcBef>
                <a:spcPct val="20000"/>
              </a:spcBef>
              <a:spcAft>
                <a:spcPct val="0"/>
              </a:spcAft>
              <a:buClr>
                <a:srgbClr val="5D5D5D"/>
              </a:buClr>
              <a:buSzPct val="65000"/>
              <a:buChar char="•"/>
              <a:defRPr sz="2800">
                <a:solidFill>
                  <a:srgbClr val="5D5D5D"/>
                </a:solidFill>
                <a:latin typeface="Calibri" panose="020F0502020204030204" pitchFamily="34" charset="0"/>
              </a:defRPr>
            </a:lvl9pPr>
          </a:lstStyle>
          <a:p>
            <a:pPr algn="ctr">
              <a:lnSpc>
                <a:spcPts val="5200"/>
              </a:lnSpc>
              <a:spcBef>
                <a:spcPct val="35000"/>
              </a:spcBef>
              <a:buClrTx/>
              <a:buSzTx/>
              <a:buFontTx/>
              <a:buNone/>
            </a:pPr>
            <a:r>
              <a:rPr lang="en-US" altLang="en-US" sz="2000" dirty="0">
                <a:solidFill>
                  <a:schemeClr val="accent1"/>
                </a:solidFill>
              </a:rPr>
              <a:t> </a:t>
            </a:r>
            <a:r>
              <a:rPr lang="en-US" altLang="en-US" sz="2000" dirty="0">
                <a:solidFill>
                  <a:schemeClr val="accent1">
                    <a:lumMod val="75000"/>
                  </a:schemeClr>
                </a:solidFill>
              </a:rPr>
              <a:t>$6,977</a:t>
            </a:r>
          </a:p>
          <a:p>
            <a:pPr algn="ctr">
              <a:lnSpc>
                <a:spcPts val="5200"/>
              </a:lnSpc>
              <a:spcBef>
                <a:spcPct val="35000"/>
              </a:spcBef>
              <a:buClrTx/>
              <a:buSzTx/>
              <a:buFontTx/>
              <a:buNone/>
            </a:pPr>
            <a:r>
              <a:rPr lang="en-US" altLang="en-US" sz="2000" dirty="0">
                <a:solidFill>
                  <a:schemeClr val="accent1">
                    <a:lumMod val="75000"/>
                  </a:schemeClr>
                </a:solidFill>
              </a:rPr>
              <a:t>$20,931</a:t>
            </a:r>
          </a:p>
          <a:p>
            <a:pPr algn="ctr">
              <a:lnSpc>
                <a:spcPts val="5200"/>
              </a:lnSpc>
              <a:spcBef>
                <a:spcPct val="35000"/>
              </a:spcBef>
              <a:buClrTx/>
              <a:buSzTx/>
              <a:buFontTx/>
              <a:buNone/>
            </a:pPr>
            <a:r>
              <a:rPr lang="en-US" altLang="en-US" sz="2000" dirty="0">
                <a:solidFill>
                  <a:schemeClr val="accent1">
                    <a:lumMod val="75000"/>
                  </a:schemeClr>
                </a:solidFill>
              </a:rPr>
              <a:t>$34,885</a:t>
            </a:r>
          </a:p>
        </p:txBody>
      </p:sp>
      <p:sp>
        <p:nvSpPr>
          <p:cNvPr id="40" name="Rectangle 37"/>
          <p:cNvSpPr>
            <a:spLocks noChangeArrowheads="1"/>
          </p:cNvSpPr>
          <p:nvPr/>
        </p:nvSpPr>
        <p:spPr bwMode="auto">
          <a:xfrm>
            <a:off x="4785332" y="2408892"/>
            <a:ext cx="103028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5D5D5D"/>
              </a:buClr>
              <a:buSzPct val="65000"/>
              <a:buFont typeface="Wingdings" panose="05000000000000000000" pitchFamily="2" charset="2"/>
              <a:buChar char="l"/>
              <a:defRPr sz="2800">
                <a:solidFill>
                  <a:srgbClr val="5D5D5D"/>
                </a:solidFill>
                <a:latin typeface="Calibri" panose="020F0502020204030204" pitchFamily="34" charset="0"/>
              </a:defRPr>
            </a:lvl1pPr>
            <a:lvl2pPr marL="742950" indent="-285750">
              <a:spcBef>
                <a:spcPct val="20000"/>
              </a:spcBef>
              <a:buClr>
                <a:srgbClr val="5D5D5D"/>
              </a:buClr>
              <a:buSzPct val="65000"/>
              <a:buChar char="–"/>
              <a:defRPr sz="2800">
                <a:solidFill>
                  <a:srgbClr val="5D5D5D"/>
                </a:solidFill>
                <a:latin typeface="Calibri" panose="020F0502020204030204" pitchFamily="34" charset="0"/>
              </a:defRPr>
            </a:lvl2pPr>
            <a:lvl3pPr marL="1143000" indent="-228600">
              <a:spcBef>
                <a:spcPct val="20000"/>
              </a:spcBef>
              <a:buClr>
                <a:srgbClr val="5D5D5D"/>
              </a:buClr>
              <a:buSzPct val="65000"/>
              <a:buChar char="•"/>
              <a:defRPr sz="2800">
                <a:solidFill>
                  <a:srgbClr val="5D5D5D"/>
                </a:solidFill>
                <a:latin typeface="Calibri" panose="020F0502020204030204" pitchFamily="34" charset="0"/>
              </a:defRPr>
            </a:lvl3pPr>
            <a:lvl4pPr marL="1600200" indent="-228600">
              <a:spcBef>
                <a:spcPct val="20000"/>
              </a:spcBef>
              <a:buClr>
                <a:srgbClr val="5D5D5D"/>
              </a:buClr>
              <a:buSzPct val="65000"/>
              <a:buChar char="–"/>
              <a:defRPr sz="2800">
                <a:solidFill>
                  <a:srgbClr val="5D5D5D"/>
                </a:solidFill>
                <a:latin typeface="Calibri" panose="020F0502020204030204" pitchFamily="34" charset="0"/>
              </a:defRPr>
            </a:lvl4pPr>
            <a:lvl5pPr marL="2057400" indent="-228600">
              <a:spcBef>
                <a:spcPct val="20000"/>
              </a:spcBef>
              <a:buClr>
                <a:srgbClr val="5D5D5D"/>
              </a:buClr>
              <a:buSzPct val="65000"/>
              <a:buChar char="•"/>
              <a:defRPr sz="2800">
                <a:solidFill>
                  <a:srgbClr val="5D5D5D"/>
                </a:solidFill>
                <a:latin typeface="Calibri" panose="020F0502020204030204" pitchFamily="34" charset="0"/>
              </a:defRPr>
            </a:lvl5pPr>
            <a:lvl6pPr marL="2514600" indent="-228600" eaLnBrk="0" fontAlgn="base" hangingPunct="0">
              <a:spcBef>
                <a:spcPct val="20000"/>
              </a:spcBef>
              <a:spcAft>
                <a:spcPct val="0"/>
              </a:spcAft>
              <a:buClr>
                <a:srgbClr val="5D5D5D"/>
              </a:buClr>
              <a:buSzPct val="65000"/>
              <a:buChar char="•"/>
              <a:defRPr sz="2800">
                <a:solidFill>
                  <a:srgbClr val="5D5D5D"/>
                </a:solidFill>
                <a:latin typeface="Calibri" panose="020F0502020204030204" pitchFamily="34" charset="0"/>
              </a:defRPr>
            </a:lvl6pPr>
            <a:lvl7pPr marL="2971800" indent="-228600" eaLnBrk="0" fontAlgn="base" hangingPunct="0">
              <a:spcBef>
                <a:spcPct val="20000"/>
              </a:spcBef>
              <a:spcAft>
                <a:spcPct val="0"/>
              </a:spcAft>
              <a:buClr>
                <a:srgbClr val="5D5D5D"/>
              </a:buClr>
              <a:buSzPct val="65000"/>
              <a:buChar char="•"/>
              <a:defRPr sz="2800">
                <a:solidFill>
                  <a:srgbClr val="5D5D5D"/>
                </a:solidFill>
                <a:latin typeface="Calibri" panose="020F0502020204030204" pitchFamily="34" charset="0"/>
              </a:defRPr>
            </a:lvl7pPr>
            <a:lvl8pPr marL="3429000" indent="-228600" eaLnBrk="0" fontAlgn="base" hangingPunct="0">
              <a:spcBef>
                <a:spcPct val="20000"/>
              </a:spcBef>
              <a:spcAft>
                <a:spcPct val="0"/>
              </a:spcAft>
              <a:buClr>
                <a:srgbClr val="5D5D5D"/>
              </a:buClr>
              <a:buSzPct val="65000"/>
              <a:buChar char="•"/>
              <a:defRPr sz="2800">
                <a:solidFill>
                  <a:srgbClr val="5D5D5D"/>
                </a:solidFill>
                <a:latin typeface="Calibri" panose="020F0502020204030204" pitchFamily="34" charset="0"/>
              </a:defRPr>
            </a:lvl8pPr>
            <a:lvl9pPr marL="3886200" indent="-228600" eaLnBrk="0" fontAlgn="base" hangingPunct="0">
              <a:spcBef>
                <a:spcPct val="20000"/>
              </a:spcBef>
              <a:spcAft>
                <a:spcPct val="0"/>
              </a:spcAft>
              <a:buClr>
                <a:srgbClr val="5D5D5D"/>
              </a:buClr>
              <a:buSzPct val="65000"/>
              <a:buChar char="•"/>
              <a:defRPr sz="2800">
                <a:solidFill>
                  <a:srgbClr val="5D5D5D"/>
                </a:solidFill>
                <a:latin typeface="Calibri" panose="020F0502020204030204" pitchFamily="34" charset="0"/>
              </a:defRPr>
            </a:lvl9pPr>
          </a:lstStyle>
          <a:p>
            <a:pPr algn="ctr">
              <a:lnSpc>
                <a:spcPts val="5200"/>
              </a:lnSpc>
              <a:spcBef>
                <a:spcPct val="35000"/>
              </a:spcBef>
              <a:buClrTx/>
              <a:buSzTx/>
              <a:buFontTx/>
              <a:buNone/>
            </a:pPr>
            <a:r>
              <a:rPr lang="en-US" altLang="en-US" sz="2000" dirty="0">
                <a:solidFill>
                  <a:schemeClr val="accent1">
                    <a:lumMod val="75000"/>
                  </a:schemeClr>
                </a:solidFill>
              </a:rPr>
              <a:t>$16,388</a:t>
            </a:r>
          </a:p>
          <a:p>
            <a:pPr algn="ctr">
              <a:lnSpc>
                <a:spcPts val="5200"/>
              </a:lnSpc>
              <a:spcBef>
                <a:spcPct val="35000"/>
              </a:spcBef>
              <a:buClrTx/>
              <a:buSzTx/>
              <a:buFontTx/>
              <a:buNone/>
            </a:pPr>
            <a:r>
              <a:rPr lang="en-US" altLang="en-US" sz="2000" dirty="0">
                <a:solidFill>
                  <a:schemeClr val="accent1">
                    <a:lumMod val="75000"/>
                  </a:schemeClr>
                </a:solidFill>
              </a:rPr>
              <a:t>$49,164</a:t>
            </a:r>
          </a:p>
          <a:p>
            <a:pPr algn="ctr">
              <a:lnSpc>
                <a:spcPts val="5200"/>
              </a:lnSpc>
              <a:spcBef>
                <a:spcPct val="35000"/>
              </a:spcBef>
              <a:buClrTx/>
              <a:buSzTx/>
              <a:buFontTx/>
              <a:buNone/>
            </a:pPr>
            <a:r>
              <a:rPr lang="en-US" altLang="en-US" sz="2000" dirty="0">
                <a:solidFill>
                  <a:schemeClr val="accent1">
                    <a:lumMod val="75000"/>
                  </a:schemeClr>
                </a:solidFill>
              </a:rPr>
              <a:t>$81,940</a:t>
            </a:r>
          </a:p>
        </p:txBody>
      </p:sp>
      <p:sp>
        <p:nvSpPr>
          <p:cNvPr id="41" name="Rectangle 38"/>
          <p:cNvSpPr>
            <a:spLocks noChangeArrowheads="1"/>
          </p:cNvSpPr>
          <p:nvPr/>
        </p:nvSpPr>
        <p:spPr bwMode="auto">
          <a:xfrm>
            <a:off x="6368505" y="2407304"/>
            <a:ext cx="116046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5D5D5D"/>
              </a:buClr>
              <a:buSzPct val="65000"/>
              <a:buFont typeface="Wingdings" panose="05000000000000000000" pitchFamily="2" charset="2"/>
              <a:buChar char="l"/>
              <a:defRPr sz="2800">
                <a:solidFill>
                  <a:srgbClr val="5D5D5D"/>
                </a:solidFill>
                <a:latin typeface="Calibri" panose="020F0502020204030204" pitchFamily="34" charset="0"/>
              </a:defRPr>
            </a:lvl1pPr>
            <a:lvl2pPr marL="742950" indent="-285750">
              <a:spcBef>
                <a:spcPct val="20000"/>
              </a:spcBef>
              <a:buClr>
                <a:srgbClr val="5D5D5D"/>
              </a:buClr>
              <a:buSzPct val="65000"/>
              <a:buChar char="–"/>
              <a:defRPr sz="2800">
                <a:solidFill>
                  <a:srgbClr val="5D5D5D"/>
                </a:solidFill>
                <a:latin typeface="Calibri" panose="020F0502020204030204" pitchFamily="34" charset="0"/>
              </a:defRPr>
            </a:lvl2pPr>
            <a:lvl3pPr marL="1143000" indent="-228600">
              <a:spcBef>
                <a:spcPct val="20000"/>
              </a:spcBef>
              <a:buClr>
                <a:srgbClr val="5D5D5D"/>
              </a:buClr>
              <a:buSzPct val="65000"/>
              <a:buChar char="•"/>
              <a:defRPr sz="2800">
                <a:solidFill>
                  <a:srgbClr val="5D5D5D"/>
                </a:solidFill>
                <a:latin typeface="Calibri" panose="020F0502020204030204" pitchFamily="34" charset="0"/>
              </a:defRPr>
            </a:lvl3pPr>
            <a:lvl4pPr marL="1600200" indent="-228600">
              <a:spcBef>
                <a:spcPct val="20000"/>
              </a:spcBef>
              <a:buClr>
                <a:srgbClr val="5D5D5D"/>
              </a:buClr>
              <a:buSzPct val="65000"/>
              <a:buChar char="–"/>
              <a:defRPr sz="2800">
                <a:solidFill>
                  <a:srgbClr val="5D5D5D"/>
                </a:solidFill>
                <a:latin typeface="Calibri" panose="020F0502020204030204" pitchFamily="34" charset="0"/>
              </a:defRPr>
            </a:lvl4pPr>
            <a:lvl5pPr marL="2057400" indent="-228600">
              <a:spcBef>
                <a:spcPct val="20000"/>
              </a:spcBef>
              <a:buClr>
                <a:srgbClr val="5D5D5D"/>
              </a:buClr>
              <a:buSzPct val="65000"/>
              <a:buChar char="•"/>
              <a:defRPr sz="2800">
                <a:solidFill>
                  <a:srgbClr val="5D5D5D"/>
                </a:solidFill>
                <a:latin typeface="Calibri" panose="020F0502020204030204" pitchFamily="34" charset="0"/>
              </a:defRPr>
            </a:lvl5pPr>
            <a:lvl6pPr marL="2514600" indent="-228600" eaLnBrk="0" fontAlgn="base" hangingPunct="0">
              <a:spcBef>
                <a:spcPct val="20000"/>
              </a:spcBef>
              <a:spcAft>
                <a:spcPct val="0"/>
              </a:spcAft>
              <a:buClr>
                <a:srgbClr val="5D5D5D"/>
              </a:buClr>
              <a:buSzPct val="65000"/>
              <a:buChar char="•"/>
              <a:defRPr sz="2800">
                <a:solidFill>
                  <a:srgbClr val="5D5D5D"/>
                </a:solidFill>
                <a:latin typeface="Calibri" panose="020F0502020204030204" pitchFamily="34" charset="0"/>
              </a:defRPr>
            </a:lvl6pPr>
            <a:lvl7pPr marL="2971800" indent="-228600" eaLnBrk="0" fontAlgn="base" hangingPunct="0">
              <a:spcBef>
                <a:spcPct val="20000"/>
              </a:spcBef>
              <a:spcAft>
                <a:spcPct val="0"/>
              </a:spcAft>
              <a:buClr>
                <a:srgbClr val="5D5D5D"/>
              </a:buClr>
              <a:buSzPct val="65000"/>
              <a:buChar char="•"/>
              <a:defRPr sz="2800">
                <a:solidFill>
                  <a:srgbClr val="5D5D5D"/>
                </a:solidFill>
                <a:latin typeface="Calibri" panose="020F0502020204030204" pitchFamily="34" charset="0"/>
              </a:defRPr>
            </a:lvl7pPr>
            <a:lvl8pPr marL="3429000" indent="-228600" eaLnBrk="0" fontAlgn="base" hangingPunct="0">
              <a:spcBef>
                <a:spcPct val="20000"/>
              </a:spcBef>
              <a:spcAft>
                <a:spcPct val="0"/>
              </a:spcAft>
              <a:buClr>
                <a:srgbClr val="5D5D5D"/>
              </a:buClr>
              <a:buSzPct val="65000"/>
              <a:buChar char="•"/>
              <a:defRPr sz="2800">
                <a:solidFill>
                  <a:srgbClr val="5D5D5D"/>
                </a:solidFill>
                <a:latin typeface="Calibri" panose="020F0502020204030204" pitchFamily="34" charset="0"/>
              </a:defRPr>
            </a:lvl8pPr>
            <a:lvl9pPr marL="3886200" indent="-228600" eaLnBrk="0" fontAlgn="base" hangingPunct="0">
              <a:spcBef>
                <a:spcPct val="20000"/>
              </a:spcBef>
              <a:spcAft>
                <a:spcPct val="0"/>
              </a:spcAft>
              <a:buClr>
                <a:srgbClr val="5D5D5D"/>
              </a:buClr>
              <a:buSzPct val="65000"/>
              <a:buChar char="•"/>
              <a:defRPr sz="2800">
                <a:solidFill>
                  <a:srgbClr val="5D5D5D"/>
                </a:solidFill>
                <a:latin typeface="Calibri" panose="020F0502020204030204" pitchFamily="34" charset="0"/>
              </a:defRPr>
            </a:lvl9pPr>
          </a:lstStyle>
          <a:p>
            <a:pPr algn="ctr">
              <a:lnSpc>
                <a:spcPts val="5200"/>
              </a:lnSpc>
              <a:spcBef>
                <a:spcPct val="35000"/>
              </a:spcBef>
              <a:buClrTx/>
              <a:buSzTx/>
              <a:buFontTx/>
              <a:buNone/>
            </a:pPr>
            <a:r>
              <a:rPr lang="en-US" altLang="en-US" sz="2000" dirty="0">
                <a:solidFill>
                  <a:schemeClr val="accent1">
                    <a:lumMod val="75000"/>
                  </a:schemeClr>
                </a:solidFill>
              </a:rPr>
              <a:t>  $29,082</a:t>
            </a:r>
          </a:p>
          <a:p>
            <a:pPr algn="ctr">
              <a:lnSpc>
                <a:spcPts val="5200"/>
              </a:lnSpc>
              <a:spcBef>
                <a:spcPct val="35000"/>
              </a:spcBef>
              <a:buClrTx/>
              <a:buSzTx/>
              <a:buFontTx/>
              <a:buNone/>
            </a:pPr>
            <a:r>
              <a:rPr lang="en-US" altLang="en-US" sz="2000" dirty="0">
                <a:solidFill>
                  <a:schemeClr val="accent1">
                    <a:lumMod val="75000"/>
                  </a:schemeClr>
                </a:solidFill>
              </a:rPr>
              <a:t>  $87,246</a:t>
            </a:r>
          </a:p>
          <a:p>
            <a:pPr algn="ctr">
              <a:lnSpc>
                <a:spcPts val="5200"/>
              </a:lnSpc>
              <a:spcBef>
                <a:spcPct val="35000"/>
              </a:spcBef>
              <a:buClrTx/>
              <a:buSzTx/>
              <a:buFontTx/>
              <a:buNone/>
            </a:pPr>
            <a:r>
              <a:rPr lang="en-US" altLang="en-US" sz="2000" dirty="0">
                <a:solidFill>
                  <a:schemeClr val="accent1">
                    <a:lumMod val="75000"/>
                  </a:schemeClr>
                </a:solidFill>
              </a:rPr>
              <a:t>$145,409</a:t>
            </a:r>
          </a:p>
        </p:txBody>
      </p:sp>
    </p:spTree>
    <p:extLst>
      <p:ext uri="{BB962C8B-B14F-4D97-AF65-F5344CB8AC3E}">
        <p14:creationId xmlns:p14="http://schemas.microsoft.com/office/powerpoint/2010/main" val="3325633055"/>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8282"/>
          <a:stretch/>
        </p:blipFill>
        <p:spPr>
          <a:xfrm>
            <a:off x="3404507" y="2093976"/>
            <a:ext cx="5695950" cy="4299173"/>
          </a:xfrm>
          <a:prstGeom prst="rect">
            <a:avLst/>
          </a:prstGeom>
        </p:spPr>
      </p:pic>
      <p:sp>
        <p:nvSpPr>
          <p:cNvPr id="28674" name="Rectangle 2"/>
          <p:cNvSpPr>
            <a:spLocks noGrp="1" noChangeArrowheads="1"/>
          </p:cNvSpPr>
          <p:nvPr>
            <p:ph type="title"/>
          </p:nvPr>
        </p:nvSpPr>
        <p:spPr/>
        <p:txBody>
          <a:bodyPr>
            <a:noAutofit/>
          </a:bodyPr>
          <a:lstStyle/>
          <a:p>
            <a:r>
              <a:rPr lang="en-US" dirty="0"/>
              <a:t>College Savings Options </a:t>
            </a:r>
          </a:p>
        </p:txBody>
      </p:sp>
      <p:sp>
        <p:nvSpPr>
          <p:cNvPr id="28676" name="Rectangle 4"/>
          <p:cNvSpPr>
            <a:spLocks noGrp="1" noChangeArrowheads="1"/>
          </p:cNvSpPr>
          <p:nvPr>
            <p:ph idx="1"/>
          </p:nvPr>
        </p:nvSpPr>
        <p:spPr>
          <a:xfrm>
            <a:off x="685800" y="1592310"/>
            <a:ext cx="8095343" cy="3889829"/>
          </a:xfrm>
          <a:effectLst/>
        </p:spPr>
        <p:txBody>
          <a:bodyPr/>
          <a:lstStyle/>
          <a:p>
            <a:pPr>
              <a:spcAft>
                <a:spcPts val="600"/>
              </a:spcAft>
            </a:pPr>
            <a:r>
              <a:rPr lang="en-US" sz="2400" dirty="0"/>
              <a:t>529 plans*</a:t>
            </a:r>
          </a:p>
          <a:p>
            <a:pPr>
              <a:spcAft>
                <a:spcPts val="600"/>
              </a:spcAft>
            </a:pPr>
            <a:r>
              <a:rPr lang="en-US" sz="2400" dirty="0"/>
              <a:t>Coverdell Education Savings Accounts*</a:t>
            </a:r>
          </a:p>
          <a:p>
            <a:pPr>
              <a:spcAft>
                <a:spcPts val="600"/>
              </a:spcAft>
            </a:pPr>
            <a:r>
              <a:rPr lang="en-US" sz="2400" dirty="0"/>
              <a:t>Mutual funds, stocks, ETFs</a:t>
            </a:r>
          </a:p>
          <a:p>
            <a:pPr>
              <a:spcAft>
                <a:spcPts val="600"/>
              </a:spcAft>
            </a:pPr>
            <a:r>
              <a:rPr lang="en-US" sz="2400" dirty="0"/>
              <a:t>Savings accounts</a:t>
            </a:r>
          </a:p>
          <a:p>
            <a:pPr>
              <a:spcAft>
                <a:spcPts val="600"/>
              </a:spcAft>
            </a:pPr>
            <a:r>
              <a:rPr lang="en-US" sz="2400" dirty="0"/>
              <a:t>Money market funds</a:t>
            </a:r>
          </a:p>
          <a:p>
            <a:pPr>
              <a:spcAft>
                <a:spcPts val="600"/>
              </a:spcAft>
            </a:pPr>
            <a:r>
              <a:rPr lang="en-US" sz="2400" dirty="0"/>
              <a:t>CDs</a:t>
            </a:r>
          </a:p>
          <a:p>
            <a:pPr>
              <a:spcAft>
                <a:spcPts val="600"/>
              </a:spcAft>
            </a:pPr>
            <a:r>
              <a:rPr lang="en-US" sz="2400" dirty="0"/>
              <a:t>Roth IRAs*</a:t>
            </a:r>
          </a:p>
          <a:p>
            <a:pPr>
              <a:buFont typeface="Wingdings" pitchFamily="2" charset="2"/>
              <a:buNone/>
            </a:pPr>
            <a:endParaRPr lang="en-US" sz="2400" dirty="0"/>
          </a:p>
        </p:txBody>
      </p:sp>
      <p:sp>
        <p:nvSpPr>
          <p:cNvPr id="7" name="Text Box 5"/>
          <p:cNvSpPr txBox="1">
            <a:spLocks noChangeArrowheads="1"/>
          </p:cNvSpPr>
          <p:nvPr/>
        </p:nvSpPr>
        <p:spPr bwMode="auto">
          <a:xfrm>
            <a:off x="717332" y="5981962"/>
            <a:ext cx="3276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spcBef>
                <a:spcPct val="20000"/>
              </a:spcBef>
              <a:buClr>
                <a:srgbClr val="5D5D5D"/>
              </a:buClr>
              <a:buSzPct val="65000"/>
              <a:buFont typeface="Wingdings" pitchFamily="2" charset="2"/>
              <a:buChar char="l"/>
              <a:defRPr sz="2800">
                <a:solidFill>
                  <a:srgbClr val="5D5D5D"/>
                </a:solidFill>
                <a:latin typeface="Calibri" pitchFamily="34" charset="0"/>
              </a:defRPr>
            </a:lvl1pPr>
            <a:lvl2pPr marL="742950" indent="-285750" eaLnBrk="0" hangingPunct="0">
              <a:spcBef>
                <a:spcPct val="20000"/>
              </a:spcBef>
              <a:buClr>
                <a:srgbClr val="5D5D5D"/>
              </a:buClr>
              <a:buSzPct val="65000"/>
              <a:buChar char="–"/>
              <a:defRPr sz="2800">
                <a:solidFill>
                  <a:srgbClr val="5D5D5D"/>
                </a:solidFill>
                <a:latin typeface="Calibri" pitchFamily="34" charset="0"/>
              </a:defRPr>
            </a:lvl2pPr>
            <a:lvl3pPr marL="1143000" indent="-228600" eaLnBrk="0" hangingPunct="0">
              <a:spcBef>
                <a:spcPct val="20000"/>
              </a:spcBef>
              <a:buClr>
                <a:srgbClr val="5D5D5D"/>
              </a:buClr>
              <a:buSzPct val="65000"/>
              <a:buChar char="•"/>
              <a:defRPr sz="2800">
                <a:solidFill>
                  <a:srgbClr val="5D5D5D"/>
                </a:solidFill>
                <a:latin typeface="Calibri" pitchFamily="34" charset="0"/>
              </a:defRPr>
            </a:lvl3pPr>
            <a:lvl4pPr marL="1600200" indent="-228600" eaLnBrk="0" hangingPunct="0">
              <a:spcBef>
                <a:spcPct val="20000"/>
              </a:spcBef>
              <a:buClr>
                <a:srgbClr val="5D5D5D"/>
              </a:buClr>
              <a:buSzPct val="65000"/>
              <a:buChar char="–"/>
              <a:defRPr sz="2800">
                <a:solidFill>
                  <a:srgbClr val="5D5D5D"/>
                </a:solidFill>
                <a:latin typeface="Calibri" pitchFamily="34" charset="0"/>
              </a:defRPr>
            </a:lvl4pPr>
            <a:lvl5pPr marL="2057400" indent="-228600" eaLnBrk="0" hangingPunct="0">
              <a:spcBef>
                <a:spcPct val="20000"/>
              </a:spcBef>
              <a:buClr>
                <a:srgbClr val="5D5D5D"/>
              </a:buClr>
              <a:buSzPct val="65000"/>
              <a:buChar char="•"/>
              <a:defRPr sz="2800">
                <a:solidFill>
                  <a:srgbClr val="5D5D5D"/>
                </a:solidFill>
                <a:latin typeface="Calibri" pitchFamily="34" charset="0"/>
              </a:defRPr>
            </a:lvl5pPr>
            <a:lvl6pPr marL="2514600" indent="-228600" eaLnBrk="0" fontAlgn="base" hangingPunct="0">
              <a:spcBef>
                <a:spcPct val="20000"/>
              </a:spcBef>
              <a:spcAft>
                <a:spcPct val="0"/>
              </a:spcAft>
              <a:buClr>
                <a:srgbClr val="5D5D5D"/>
              </a:buClr>
              <a:buSzPct val="65000"/>
              <a:buChar char="•"/>
              <a:defRPr sz="2800">
                <a:solidFill>
                  <a:srgbClr val="5D5D5D"/>
                </a:solidFill>
                <a:latin typeface="Calibri" pitchFamily="34" charset="0"/>
              </a:defRPr>
            </a:lvl6pPr>
            <a:lvl7pPr marL="2971800" indent="-228600" eaLnBrk="0" fontAlgn="base" hangingPunct="0">
              <a:spcBef>
                <a:spcPct val="20000"/>
              </a:spcBef>
              <a:spcAft>
                <a:spcPct val="0"/>
              </a:spcAft>
              <a:buClr>
                <a:srgbClr val="5D5D5D"/>
              </a:buClr>
              <a:buSzPct val="65000"/>
              <a:buChar char="•"/>
              <a:defRPr sz="2800">
                <a:solidFill>
                  <a:srgbClr val="5D5D5D"/>
                </a:solidFill>
                <a:latin typeface="Calibri" pitchFamily="34" charset="0"/>
              </a:defRPr>
            </a:lvl7pPr>
            <a:lvl8pPr marL="3429000" indent="-228600" eaLnBrk="0" fontAlgn="base" hangingPunct="0">
              <a:spcBef>
                <a:spcPct val="20000"/>
              </a:spcBef>
              <a:spcAft>
                <a:spcPct val="0"/>
              </a:spcAft>
              <a:buClr>
                <a:srgbClr val="5D5D5D"/>
              </a:buClr>
              <a:buSzPct val="65000"/>
              <a:buChar char="•"/>
              <a:defRPr sz="2800">
                <a:solidFill>
                  <a:srgbClr val="5D5D5D"/>
                </a:solidFill>
                <a:latin typeface="Calibri" pitchFamily="34" charset="0"/>
              </a:defRPr>
            </a:lvl8pPr>
            <a:lvl9pPr marL="3886200" indent="-228600" eaLnBrk="0" fontAlgn="base" hangingPunct="0">
              <a:spcBef>
                <a:spcPct val="20000"/>
              </a:spcBef>
              <a:spcAft>
                <a:spcPct val="0"/>
              </a:spcAft>
              <a:buClr>
                <a:srgbClr val="5D5D5D"/>
              </a:buClr>
              <a:buSzPct val="65000"/>
              <a:buChar char="•"/>
              <a:defRPr sz="2800">
                <a:solidFill>
                  <a:srgbClr val="5D5D5D"/>
                </a:solidFill>
                <a:latin typeface="Calibri" pitchFamily="34" charset="0"/>
              </a:defRPr>
            </a:lvl9pPr>
          </a:lstStyle>
          <a:p>
            <a:pPr>
              <a:spcBef>
                <a:spcPts val="0"/>
              </a:spcBef>
              <a:buClrTx/>
              <a:buSzTx/>
              <a:buFontTx/>
              <a:buNone/>
              <a:defRPr/>
            </a:pPr>
            <a:r>
              <a:rPr lang="en-US" altLang="en-US" sz="1800" b="0" dirty="0"/>
              <a:t>* Tax-advantaged accounts</a:t>
            </a:r>
          </a:p>
        </p:txBody>
      </p:sp>
    </p:spTree>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0994" y="2464857"/>
            <a:ext cx="5276782" cy="1765830"/>
          </a:xfrm>
          <a:prstGeom prst="rect">
            <a:avLst/>
          </a:prstGeom>
        </p:spPr>
      </p:pic>
      <p:sp>
        <p:nvSpPr>
          <p:cNvPr id="13" name="Text Box 5"/>
          <p:cNvSpPr txBox="1">
            <a:spLocks noChangeArrowheads="1"/>
          </p:cNvSpPr>
          <p:nvPr/>
        </p:nvSpPr>
        <p:spPr bwMode="auto">
          <a:xfrm>
            <a:off x="685534" y="5508174"/>
            <a:ext cx="7925709"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spcBef>
                <a:spcPct val="20000"/>
              </a:spcBef>
              <a:buClr>
                <a:srgbClr val="5D5D5D"/>
              </a:buClr>
              <a:buSzPct val="65000"/>
              <a:buFont typeface="Wingdings" pitchFamily="2" charset="2"/>
              <a:buChar char="l"/>
              <a:defRPr sz="2800">
                <a:solidFill>
                  <a:srgbClr val="5D5D5D"/>
                </a:solidFill>
                <a:latin typeface="Calibri" pitchFamily="34" charset="0"/>
              </a:defRPr>
            </a:lvl1pPr>
            <a:lvl2pPr marL="742950" indent="-285750" eaLnBrk="0" hangingPunct="0">
              <a:spcBef>
                <a:spcPct val="20000"/>
              </a:spcBef>
              <a:buClr>
                <a:srgbClr val="5D5D5D"/>
              </a:buClr>
              <a:buSzPct val="65000"/>
              <a:buChar char="–"/>
              <a:defRPr sz="2800">
                <a:solidFill>
                  <a:srgbClr val="5D5D5D"/>
                </a:solidFill>
                <a:latin typeface="Calibri" pitchFamily="34" charset="0"/>
              </a:defRPr>
            </a:lvl2pPr>
            <a:lvl3pPr marL="1143000" indent="-228600" eaLnBrk="0" hangingPunct="0">
              <a:spcBef>
                <a:spcPct val="20000"/>
              </a:spcBef>
              <a:buClr>
                <a:srgbClr val="5D5D5D"/>
              </a:buClr>
              <a:buSzPct val="65000"/>
              <a:buChar char="•"/>
              <a:defRPr sz="2800">
                <a:solidFill>
                  <a:srgbClr val="5D5D5D"/>
                </a:solidFill>
                <a:latin typeface="Calibri" pitchFamily="34" charset="0"/>
              </a:defRPr>
            </a:lvl3pPr>
            <a:lvl4pPr marL="1600200" indent="-228600" eaLnBrk="0" hangingPunct="0">
              <a:spcBef>
                <a:spcPct val="20000"/>
              </a:spcBef>
              <a:buClr>
                <a:srgbClr val="5D5D5D"/>
              </a:buClr>
              <a:buSzPct val="65000"/>
              <a:buChar char="–"/>
              <a:defRPr sz="2800">
                <a:solidFill>
                  <a:srgbClr val="5D5D5D"/>
                </a:solidFill>
                <a:latin typeface="Calibri" pitchFamily="34" charset="0"/>
              </a:defRPr>
            </a:lvl4pPr>
            <a:lvl5pPr marL="2057400" indent="-228600" eaLnBrk="0" hangingPunct="0">
              <a:spcBef>
                <a:spcPct val="20000"/>
              </a:spcBef>
              <a:buClr>
                <a:srgbClr val="5D5D5D"/>
              </a:buClr>
              <a:buSzPct val="65000"/>
              <a:buChar char="•"/>
              <a:defRPr sz="2800">
                <a:solidFill>
                  <a:srgbClr val="5D5D5D"/>
                </a:solidFill>
                <a:latin typeface="Calibri" pitchFamily="34" charset="0"/>
              </a:defRPr>
            </a:lvl5pPr>
            <a:lvl6pPr marL="2514600" indent="-228600" eaLnBrk="0" fontAlgn="base" hangingPunct="0">
              <a:spcBef>
                <a:spcPct val="20000"/>
              </a:spcBef>
              <a:spcAft>
                <a:spcPct val="0"/>
              </a:spcAft>
              <a:buClr>
                <a:srgbClr val="5D5D5D"/>
              </a:buClr>
              <a:buSzPct val="65000"/>
              <a:buChar char="•"/>
              <a:defRPr sz="2800">
                <a:solidFill>
                  <a:srgbClr val="5D5D5D"/>
                </a:solidFill>
                <a:latin typeface="Calibri" pitchFamily="34" charset="0"/>
              </a:defRPr>
            </a:lvl6pPr>
            <a:lvl7pPr marL="2971800" indent="-228600" eaLnBrk="0" fontAlgn="base" hangingPunct="0">
              <a:spcBef>
                <a:spcPct val="20000"/>
              </a:spcBef>
              <a:spcAft>
                <a:spcPct val="0"/>
              </a:spcAft>
              <a:buClr>
                <a:srgbClr val="5D5D5D"/>
              </a:buClr>
              <a:buSzPct val="65000"/>
              <a:buChar char="•"/>
              <a:defRPr sz="2800">
                <a:solidFill>
                  <a:srgbClr val="5D5D5D"/>
                </a:solidFill>
                <a:latin typeface="Calibri" pitchFamily="34" charset="0"/>
              </a:defRPr>
            </a:lvl7pPr>
            <a:lvl8pPr marL="3429000" indent="-228600" eaLnBrk="0" fontAlgn="base" hangingPunct="0">
              <a:spcBef>
                <a:spcPct val="20000"/>
              </a:spcBef>
              <a:spcAft>
                <a:spcPct val="0"/>
              </a:spcAft>
              <a:buClr>
                <a:srgbClr val="5D5D5D"/>
              </a:buClr>
              <a:buSzPct val="65000"/>
              <a:buChar char="•"/>
              <a:defRPr sz="2800">
                <a:solidFill>
                  <a:srgbClr val="5D5D5D"/>
                </a:solidFill>
                <a:latin typeface="Calibri" pitchFamily="34" charset="0"/>
              </a:defRPr>
            </a:lvl8pPr>
            <a:lvl9pPr marL="3886200" indent="-228600" eaLnBrk="0" fontAlgn="base" hangingPunct="0">
              <a:spcBef>
                <a:spcPct val="20000"/>
              </a:spcBef>
              <a:spcAft>
                <a:spcPct val="0"/>
              </a:spcAft>
              <a:buClr>
                <a:srgbClr val="5D5D5D"/>
              </a:buClr>
              <a:buSzPct val="65000"/>
              <a:buChar char="•"/>
              <a:defRPr sz="2800">
                <a:solidFill>
                  <a:srgbClr val="5D5D5D"/>
                </a:solidFill>
                <a:latin typeface="Calibri" pitchFamily="34" charset="0"/>
              </a:defRPr>
            </a:lvl9pPr>
          </a:lstStyle>
          <a:p>
            <a:pPr>
              <a:spcBef>
                <a:spcPts val="0"/>
              </a:spcBef>
              <a:buClrTx/>
              <a:buSzTx/>
              <a:buFontTx/>
              <a:buNone/>
              <a:defRPr/>
            </a:pPr>
            <a:r>
              <a:rPr lang="en-US" altLang="en-US" sz="1400" b="0" dirty="0">
                <a:solidFill>
                  <a:schemeClr val="tx1">
                    <a:lumMod val="25000"/>
                  </a:schemeClr>
                </a:solidFill>
              </a:rPr>
              <a:t>Figures are based on a $25,000 initial investment and assume a 6% average annual return and a total combined federal and state tax rate of 28%. </a:t>
            </a:r>
            <a:r>
              <a:rPr lang="en-US" altLang="en-US" sz="1400" dirty="0">
                <a:solidFill>
                  <a:schemeClr val="tx1">
                    <a:lumMod val="25000"/>
                  </a:schemeClr>
                </a:solidFill>
              </a:rPr>
              <a:t>This is a hypothetical example and is not intended to reflect the actual performance of any specific investment, nor is it a guarantee of future value. The lower maximum tax rates on capital gains and qualified dividends, as well as the tax treatment of investment losses, would make the taxable investment more favorable than is shown on this chart. </a:t>
            </a:r>
            <a:endParaRPr lang="en-US" altLang="en-US" sz="1400" b="0" dirty="0">
              <a:solidFill>
                <a:schemeClr val="tx1">
                  <a:lumMod val="25000"/>
                </a:schemeClr>
              </a:solidFill>
            </a:endParaRPr>
          </a:p>
        </p:txBody>
      </p:sp>
      <p:sp>
        <p:nvSpPr>
          <p:cNvPr id="31" name="Rectangle 2"/>
          <p:cNvSpPr txBox="1">
            <a:spLocks noChangeArrowheads="1"/>
          </p:cNvSpPr>
          <p:nvPr/>
        </p:nvSpPr>
        <p:spPr>
          <a:xfrm>
            <a:off x="530352" y="530352"/>
            <a:ext cx="7302500" cy="12192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r>
              <a:rPr lang="en-US" dirty="0"/>
              <a:t>College Savings Options  </a:t>
            </a:r>
            <a:br>
              <a:rPr lang="en-US" dirty="0"/>
            </a:br>
            <a:r>
              <a:rPr lang="en-US" sz="3200" dirty="0"/>
              <a:t>Taxable vs. Tax-Free</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6084" y="1933576"/>
            <a:ext cx="7831666" cy="3468550"/>
          </a:xfrm>
          <a:prstGeom prst="rect">
            <a:avLst/>
          </a:prstGeom>
        </p:spPr>
      </p:pic>
    </p:spTree>
    <p:extLst>
      <p:ext uri="{BB962C8B-B14F-4D97-AF65-F5344CB8AC3E}">
        <p14:creationId xmlns:p14="http://schemas.microsoft.com/office/powerpoint/2010/main" val="3106242392"/>
      </p:ext>
    </p:extLst>
  </p:cSld>
  <p:clrMapOvr>
    <a:masterClrMapping/>
  </p:clrMapOvr>
  <p:transition spd="slow">
    <p:wipe dir="r"/>
  </p:transition>
</p:sld>
</file>

<file path=ppt/theme/theme1.xml><?xml version="1.0" encoding="utf-8"?>
<a:theme xmlns:a="http://schemas.openxmlformats.org/drawingml/2006/main" name="Office Theme">
  <a:themeElements>
    <a:clrScheme name="fo colors">
      <a:dk1>
        <a:srgbClr val="919191"/>
      </a:dk1>
      <a:lt1>
        <a:srgbClr val="DADADA"/>
      </a:lt1>
      <a:dk2>
        <a:srgbClr val="0057A6"/>
      </a:dk2>
      <a:lt2>
        <a:srgbClr val="FEB807"/>
      </a:lt2>
      <a:accent1>
        <a:srgbClr val="6D6D6D"/>
      </a:accent1>
      <a:accent2>
        <a:srgbClr val="D76D31"/>
      </a:accent2>
      <a:accent3>
        <a:srgbClr val="085A8C"/>
      </a:accent3>
      <a:accent4>
        <a:srgbClr val="AFB743"/>
      </a:accent4>
      <a:accent5>
        <a:srgbClr val="67737A"/>
      </a:accent5>
      <a:accent6>
        <a:srgbClr val="177DB3"/>
      </a:accent6>
      <a:hlink>
        <a:srgbClr val="F9B549"/>
      </a:hlink>
      <a:folHlink>
        <a:srgbClr val="09A6D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14701</TotalTime>
  <Words>8672</Words>
  <Application>Microsoft Office PowerPoint</Application>
  <PresentationFormat>On-screen Show (4:3)</PresentationFormat>
  <Paragraphs>486</Paragraphs>
  <Slides>30</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Times New Roman</vt:lpstr>
      <vt:lpstr>Wingdings</vt:lpstr>
      <vt:lpstr>Office Theme</vt:lpstr>
      <vt:lpstr>College Planning</vt:lpstr>
      <vt:lpstr>PowerPoint Presentation</vt:lpstr>
      <vt:lpstr>Saving for College    Fitting College Savings into Your Budget</vt:lpstr>
      <vt:lpstr>Saving for College   The Cost of College Now</vt:lpstr>
      <vt:lpstr>PowerPoint Presentation</vt:lpstr>
      <vt:lpstr> Saving for College  How Are You Going to Pay? </vt:lpstr>
      <vt:lpstr>Setting a Savings Goal</vt:lpstr>
      <vt:lpstr>College Savings Options </vt:lpstr>
      <vt:lpstr>PowerPoint Presentation</vt:lpstr>
      <vt:lpstr>PowerPoint Presentation</vt:lpstr>
      <vt:lpstr>PowerPoint Presentation</vt:lpstr>
      <vt:lpstr>PowerPoint Presentation</vt:lpstr>
      <vt:lpstr>PowerPoint Presentation</vt:lpstr>
      <vt:lpstr>PowerPoint Presentation</vt:lpstr>
      <vt:lpstr>College Savings Options  Coverdell ESAs</vt:lpstr>
      <vt:lpstr>College Savings Options  Roth IRAs</vt:lpstr>
      <vt:lpstr>College Savings Options  Mutual Funds &amp; Stocks</vt:lpstr>
      <vt:lpstr>College Savings Options  Which Options Are Right for You?</vt:lpstr>
      <vt:lpstr>College Savings Options  Hypothetical Family</vt:lpstr>
      <vt:lpstr>College Savings Options  Hypothetical Family</vt:lpstr>
      <vt:lpstr> Saving for College  How Are You Going to Pay? </vt:lpstr>
      <vt:lpstr>Financial Aid What Is Financial Aid?</vt:lpstr>
      <vt:lpstr>Financial Aid Using a Net Price Calculator</vt:lpstr>
      <vt:lpstr>Financial Aid How Is Financial Need Determined?</vt:lpstr>
      <vt:lpstr>Financial Aid Assets Excluded from Consideration</vt:lpstr>
      <vt:lpstr>Financial Aid Loans</vt:lpstr>
      <vt:lpstr>Financial Aid   How Much Should You Rely on Aid?</vt:lpstr>
      <vt:lpstr>Saving for College and Retirement</vt:lpstr>
      <vt:lpstr>Thank You</vt:lpstr>
      <vt:lpstr>Disclaimer</vt:lpstr>
    </vt:vector>
  </TitlesOfParts>
  <Company>Forefield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dc:creator>
  <cp:lastModifiedBy>jennifer.franchi@web.lpl.com</cp:lastModifiedBy>
  <cp:revision>678</cp:revision>
  <cp:lastPrinted>2022-01-07T20:19:38Z</cp:lastPrinted>
  <dcterms:created xsi:type="dcterms:W3CDTF">2011-07-21T14:26:27Z</dcterms:created>
  <dcterms:modified xsi:type="dcterms:W3CDTF">2022-07-26T12:39:04Z</dcterms:modified>
</cp:coreProperties>
</file>