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96" r:id="rId3"/>
    <p:sldId id="257" r:id="rId4"/>
    <p:sldId id="258" r:id="rId5"/>
    <p:sldId id="271" r:id="rId6"/>
    <p:sldId id="260" r:id="rId7"/>
    <p:sldId id="261" r:id="rId8"/>
    <p:sldId id="262" r:id="rId9"/>
    <p:sldId id="263" r:id="rId10"/>
    <p:sldId id="264" r:id="rId11"/>
    <p:sldId id="265"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5D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8" autoAdjust="0"/>
    <p:restoredTop sz="76162" autoAdjust="0"/>
  </p:normalViewPr>
  <p:slideViewPr>
    <p:cSldViewPr snapToGrid="0">
      <p:cViewPr varScale="1">
        <p:scale>
          <a:sx n="87" d="100"/>
          <a:sy n="87" d="100"/>
        </p:scale>
        <p:origin x="2418"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3" d="100"/>
          <a:sy n="83" d="100"/>
        </p:scale>
        <p:origin x="381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B99D8943-2A6E-4A4F-8F87-2FBB9CDB95B1}" type="datetimeFigureOut">
              <a:rPr lang="en-US" smtClean="0"/>
              <a:t>7/25/2022</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C70676A1-E2F6-47D1-A9F9-E8B7AB47E612}" type="slidenum">
              <a:rPr lang="en-US" smtClean="0"/>
              <a:t>‹#›</a:t>
            </a:fld>
            <a:endParaRPr lang="en-US"/>
          </a:p>
        </p:txBody>
      </p:sp>
    </p:spTree>
    <p:extLst>
      <p:ext uri="{BB962C8B-B14F-4D97-AF65-F5344CB8AC3E}">
        <p14:creationId xmlns:p14="http://schemas.microsoft.com/office/powerpoint/2010/main" val="1010579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1" tIns="48321" rIns="96641" bIns="48321"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1" tIns="48321" rIns="96641" bIns="4832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41" tIns="48321" rIns="96641" bIns="48321" rtlCol="0" anchor="b"/>
          <a:lstStyle>
            <a:lvl1pPr algn="r">
              <a:defRPr sz="1200"/>
            </a:lvl1pPr>
          </a:lstStyle>
          <a:p>
            <a:fld id="{C5C1EC77-654E-4849-A7D1-F6B6A802D390}" type="slidenum">
              <a:rPr lang="en-US" smtClean="0"/>
              <a:pPr/>
              <a:t>‹#›</a:t>
            </a:fld>
            <a:endParaRPr lang="en-US" dirty="0"/>
          </a:p>
        </p:txBody>
      </p:sp>
      <p:sp>
        <p:nvSpPr>
          <p:cNvPr id="8" name="Rectangle 9"/>
          <p:cNvSpPr>
            <a:spLocks noChangeArrowheads="1"/>
          </p:cNvSpPr>
          <p:nvPr/>
        </p:nvSpPr>
        <p:spPr bwMode="auto">
          <a:xfrm>
            <a:off x="730244" y="9283700"/>
            <a:ext cx="2514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2022 Broadridge Investor Communication Solutions, Inc.</a:t>
            </a:r>
          </a:p>
        </p:txBody>
      </p:sp>
    </p:spTree>
    <p:extLst>
      <p:ext uri="{BB962C8B-B14F-4D97-AF65-F5344CB8AC3E}">
        <p14:creationId xmlns:p14="http://schemas.microsoft.com/office/powerpoint/2010/main" val="12265987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66799" y="4560571"/>
            <a:ext cx="5516881" cy="4320540"/>
          </a:xfrm>
        </p:spPr>
        <p:txBody>
          <a:bodyPr>
            <a:normAutofit/>
          </a:bodyPr>
          <a:lstStyle/>
          <a:p>
            <a:r>
              <a:rPr lang="en-US" altLang="en-US" dirty="0"/>
              <a:t>Good &lt;MORNING, AFTERNOON, EVENING&gt; everyone. I’m &lt;NAME&gt; from &lt;FIRM NAME&gt;. I’m glad you are taking time today to meet with me to address your financial future.</a:t>
            </a:r>
          </a:p>
          <a:p>
            <a:r>
              <a:rPr lang="en-US" altLang="en-US" dirty="0"/>
              <a:t>This short presentation focuses on how business continuation planning could help preserve your business by providing a smooth transition of ownership and control.</a:t>
            </a:r>
          </a:p>
          <a:p>
            <a:endParaRPr lang="en-US" altLang="en-US" dirty="0"/>
          </a:p>
          <a:p>
            <a:endParaRPr lang="en-US" altLang="en-US" dirty="0"/>
          </a:p>
          <a:p>
            <a:endParaRPr lang="en-US" altLang="en-US" dirty="0"/>
          </a:p>
          <a:p>
            <a:r>
              <a:rPr lang="en-US" altLang="en-US" dirty="0"/>
              <a:t>[V22N1]</a:t>
            </a:r>
          </a:p>
          <a:p>
            <a:endParaRPr lang="en-US" dirty="0"/>
          </a:p>
        </p:txBody>
      </p:sp>
      <p:sp>
        <p:nvSpPr>
          <p:cNvPr id="4" name="Slide Number Placeholder 3"/>
          <p:cNvSpPr>
            <a:spLocks noGrp="1"/>
          </p:cNvSpPr>
          <p:nvPr>
            <p:ph type="sldNum" sz="quarter" idx="10"/>
          </p:nvPr>
        </p:nvSpPr>
        <p:spPr/>
        <p:txBody>
          <a:bodyPr/>
          <a:lstStyle/>
          <a:p>
            <a:fld id="{C5C1EC77-654E-4849-A7D1-F6B6A802D390}" type="slidenum">
              <a:rPr lang="en-US" smtClean="0"/>
              <a:pPr/>
              <a:t>1</a:t>
            </a:fld>
            <a:endParaRPr lang="en-US" dirty="0"/>
          </a:p>
        </p:txBody>
      </p:sp>
    </p:spTree>
    <p:extLst>
      <p:ext uri="{BB962C8B-B14F-4D97-AF65-F5344CB8AC3E}">
        <p14:creationId xmlns:p14="http://schemas.microsoft.com/office/powerpoint/2010/main" val="4056714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94C27A-115B-4D92-AE4A-CF51DB1EF0DE}" type="slidenum">
              <a:rPr lang="en-US"/>
              <a:pPr/>
              <a:t>11</a:t>
            </a:fld>
            <a:endParaRPr 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75695" y="4561227"/>
            <a:ext cx="5363816" cy="4702226"/>
          </a:xfrm>
        </p:spPr>
        <p:txBody>
          <a:bodyPr/>
          <a:lstStyle/>
          <a:p>
            <a:r>
              <a:rPr lang="en-US" altLang="en-US" dirty="0"/>
              <a:t>There are several methods of valuing a business. Let’s use this sample valuation worksheet to estimate the net value of a hypothetical business. </a:t>
            </a:r>
          </a:p>
          <a:p>
            <a:endParaRPr lang="en-US" altLang="en-US" dirty="0"/>
          </a:p>
          <a:p>
            <a:r>
              <a:rPr lang="en-US" altLang="en-US" dirty="0"/>
              <a:t>Let’s assume this business has $1 million in average annual earnings and a capitalization rate of 25 percent. The owner estimates the fair market value of the business’s assets to be $250,000, and total liabilities equal $1.5 million. </a:t>
            </a:r>
          </a:p>
          <a:p>
            <a:endParaRPr lang="en-US" altLang="en-US" dirty="0"/>
          </a:p>
          <a:p>
            <a:r>
              <a:rPr lang="en-US" altLang="en-US" dirty="0"/>
              <a:t>Based on these assumptions, this business would have an estimated net value of $2.75 million.</a:t>
            </a:r>
          </a:p>
          <a:p>
            <a:endParaRPr lang="en-US" dirty="0"/>
          </a:p>
        </p:txBody>
      </p:sp>
    </p:spTree>
    <p:extLst>
      <p:ext uri="{BB962C8B-B14F-4D97-AF65-F5344CB8AC3E}">
        <p14:creationId xmlns:p14="http://schemas.microsoft.com/office/powerpoint/2010/main" val="237912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EF304-FBA9-4E41-848A-BC23D8B39BBB}" type="slidenum">
              <a:rPr lang="en-US"/>
              <a:pPr/>
              <a:t>12</a:t>
            </a:fld>
            <a:endParaRPr lang="en-US" dirty="0"/>
          </a:p>
        </p:txBody>
      </p:sp>
      <p:sp>
        <p:nvSpPr>
          <p:cNvPr id="125954" name="Rectangle 2"/>
          <p:cNvSpPr>
            <a:spLocks noGrp="1" noRot="1" noChangeAspect="1" noChangeArrowheads="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25955" name="Rectangle 3"/>
          <p:cNvSpPr>
            <a:spLocks noGrp="1" noChangeArrowheads="1"/>
          </p:cNvSpPr>
          <p:nvPr>
            <p:ph type="body" idx="1"/>
          </p:nvPr>
        </p:nvSpPr>
        <p:spPr bwMode="auto">
          <a:xfrm>
            <a:off x="975695" y="4561227"/>
            <a:ext cx="5363816" cy="4318572"/>
          </a:xfrm>
          <a:prstGeom prst="rect">
            <a:avLst/>
          </a:prstGeom>
          <a:solidFill>
            <a:srgbClr val="FFFFFF"/>
          </a:solidFill>
          <a:ln>
            <a:miter lim="800000"/>
            <a:headEnd/>
            <a:tailEnd/>
          </a:ln>
        </p:spPr>
        <p:txBody>
          <a:bodyPr lIns="95384" tIns="47695" rIns="95384" bIns="47695"/>
          <a:lstStyle/>
          <a:p>
            <a:r>
              <a:rPr lang="en-US" altLang="en-US" dirty="0"/>
              <a:t>In order for a business valuation to be considered “fair market value,” it must meet a couple of conditions.</a:t>
            </a:r>
          </a:p>
          <a:p>
            <a:endParaRPr lang="en-US" altLang="en-US" dirty="0"/>
          </a:p>
          <a:p>
            <a:r>
              <a:rPr lang="en-US" altLang="en-US" dirty="0"/>
              <a:t>First, the price must be satisfactory to a willing buyer and a willing seller. The seller cannot be under any compulsion to sell. Likewise, the buyer cannot be under any compulsion to buy.</a:t>
            </a:r>
          </a:p>
          <a:p>
            <a:endParaRPr lang="en-US" altLang="en-US" dirty="0"/>
          </a:p>
          <a:p>
            <a:r>
              <a:rPr lang="en-US" altLang="en-US" dirty="0"/>
              <a:t>Also, each party must have a reasonable grasp of the relevant facts involved in the transaction.</a:t>
            </a:r>
          </a:p>
          <a:p>
            <a:endParaRPr lang="en-US" dirty="0"/>
          </a:p>
        </p:txBody>
      </p:sp>
    </p:spTree>
    <p:extLst>
      <p:ext uri="{BB962C8B-B14F-4D97-AF65-F5344CB8AC3E}">
        <p14:creationId xmlns:p14="http://schemas.microsoft.com/office/powerpoint/2010/main" val="378337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4064A-D0F2-45F7-841E-29259CF9A2CD}" type="slidenum">
              <a:rPr lang="en-US"/>
              <a:pPr/>
              <a:t>13</a:t>
            </a:fld>
            <a:endParaRPr lang="en-US" dirty="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xfrm>
            <a:off x="1003301" y="4560571"/>
            <a:ext cx="5580380" cy="4320540"/>
          </a:xfrm>
        </p:spPr>
        <p:txBody>
          <a:bodyPr/>
          <a:lstStyle/>
          <a:p>
            <a:r>
              <a:rPr lang="en-US" altLang="en-US" dirty="0"/>
              <a:t>Now let’s look more closely at the future of your business. What plans have you made for your business after your retirement or death? Do you know what options are available?</a:t>
            </a:r>
          </a:p>
          <a:p>
            <a:r>
              <a:rPr lang="en-US" altLang="en-US" dirty="0"/>
              <a:t>There are a variety of issues to consider. For example: </a:t>
            </a:r>
            <a:r>
              <a:rPr lang="en-US" altLang="en-US" i="1" dirty="0"/>
              <a:t>Who will own your business once you’re gone? Who will be responsible for managing it? Would it be better to sell or liquidate the business?</a:t>
            </a:r>
          </a:p>
          <a:p>
            <a:endParaRPr lang="en-US" altLang="en-US" i="1" dirty="0"/>
          </a:p>
          <a:p>
            <a:r>
              <a:rPr lang="en-US" altLang="en-US" dirty="0"/>
              <a:t>Answering these questions now, rather than later, could make a world of difference for the continued success of your enterprise. Planning for the succession of your business will help benefit you, your survivors, and perhaps even your employees and clients — and it could pay big dividends later.</a:t>
            </a:r>
          </a:p>
          <a:p>
            <a:endParaRPr lang="en-US" dirty="0"/>
          </a:p>
          <a:p>
            <a:r>
              <a:rPr lang="en-US" dirty="0"/>
              <a:t>    </a:t>
            </a:r>
          </a:p>
        </p:txBody>
      </p:sp>
    </p:spTree>
    <p:extLst>
      <p:ext uri="{BB962C8B-B14F-4D97-AF65-F5344CB8AC3E}">
        <p14:creationId xmlns:p14="http://schemas.microsoft.com/office/powerpoint/2010/main" val="3805355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AD7FEB-DBD3-47D5-9A9D-75D5B3340949}" type="slidenum">
              <a:rPr lang="en-US"/>
              <a:pPr/>
              <a:t>14</a:t>
            </a:fld>
            <a:endParaRPr lang="en-US" dirty="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xfrm>
            <a:off x="975695" y="4480890"/>
            <a:ext cx="5363816" cy="4561226"/>
          </a:xfrm>
        </p:spPr>
        <p:txBody>
          <a:bodyPr>
            <a:normAutofit/>
          </a:bodyPr>
          <a:lstStyle/>
          <a:p>
            <a:r>
              <a:rPr lang="en-US" altLang="en-US" dirty="0"/>
              <a:t>What will happen to your enterprise?</a:t>
            </a:r>
          </a:p>
          <a:p>
            <a:endParaRPr lang="en-US" altLang="en-US" dirty="0"/>
          </a:p>
          <a:p>
            <a:r>
              <a:rPr lang="en-US" altLang="en-US" dirty="0"/>
              <a:t>Many businesses are continued by a spouse, child, or other family member. If you have a family member who would make a suitable owner, this can be a great advantage. On the other hand, inexperience and lack of preparation may spell disaster. In some cases it may actually be better to sell your business to outsiders. </a:t>
            </a:r>
          </a:p>
          <a:p>
            <a:r>
              <a:rPr lang="en-US" altLang="en-US" dirty="0"/>
              <a:t>If selling your business makes sense, who are the potential buyers? Fortunately, there are a variety of candidates, including co-owners, key employees — perhaps even competitors. There are arrangements you can implement now to help ensure that funds are available to purchase your interest in the business. </a:t>
            </a:r>
          </a:p>
          <a:p>
            <a:endParaRPr lang="en-US" altLang="en-US" dirty="0"/>
          </a:p>
          <a:p>
            <a:r>
              <a:rPr lang="en-US" altLang="en-US" dirty="0"/>
              <a:t>If neither continuation nor sale is likely, your business will probably face liquidation. If you haven’t considered the effects of liquidation, this might be a good time to sit down with a professional to explore your options. </a:t>
            </a:r>
          </a:p>
          <a:p>
            <a:endParaRPr lang="en-US" altLang="en-US" dirty="0"/>
          </a:p>
          <a:p>
            <a:r>
              <a:rPr lang="en-US" altLang="en-US" dirty="0"/>
              <a:t>Other potential options for the continuation of your business after your departure include attracting venture capital or business “angels,” or taking the business public through an initial public offering.</a:t>
            </a:r>
            <a:endParaRPr lang="en-US" dirty="0"/>
          </a:p>
        </p:txBody>
      </p:sp>
    </p:spTree>
    <p:extLst>
      <p:ext uri="{BB962C8B-B14F-4D97-AF65-F5344CB8AC3E}">
        <p14:creationId xmlns:p14="http://schemas.microsoft.com/office/powerpoint/2010/main" val="251199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DC67B9-0C30-4FBB-892B-7B1294C6812F}" type="slidenum">
              <a:rPr lang="en-US"/>
              <a:pPr/>
              <a:t>15</a:t>
            </a:fld>
            <a:endParaRPr 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975695" y="4480890"/>
            <a:ext cx="5363816" cy="4738297"/>
          </a:xfrm>
        </p:spPr>
        <p:txBody>
          <a:bodyPr/>
          <a:lstStyle/>
          <a:p>
            <a:pPr>
              <a:tabLst>
                <a:tab pos="627063" algn="l"/>
              </a:tabLst>
            </a:pPr>
            <a:r>
              <a:rPr lang="en-US" altLang="en-US" dirty="0"/>
              <a:t>Keeping the business in the family is important to many business owners. </a:t>
            </a:r>
          </a:p>
          <a:p>
            <a:pPr>
              <a:tabLst>
                <a:tab pos="627063" algn="l"/>
              </a:tabLst>
            </a:pPr>
            <a:endParaRPr lang="en-US" altLang="en-US" dirty="0"/>
          </a:p>
          <a:p>
            <a:pPr>
              <a:tabLst>
                <a:tab pos="627063" algn="l"/>
              </a:tabLst>
            </a:pPr>
            <a:r>
              <a:rPr lang="en-US" altLang="en-US" dirty="0"/>
              <a:t>Do you want your family to take over the business? If so, consider these questions.</a:t>
            </a:r>
          </a:p>
          <a:p>
            <a:pPr>
              <a:tabLst>
                <a:tab pos="627063" algn="l"/>
              </a:tabLst>
            </a:pPr>
            <a:r>
              <a:rPr lang="en-US" altLang="en-US" i="1" dirty="0"/>
              <a:t>Are the members of your family able to assume an ownership role? Do they possess the maturity that owning a business usually requires? Have they been in close touch with your business, or have they had suitable experience outside the business?</a:t>
            </a:r>
          </a:p>
          <a:p>
            <a:pPr>
              <a:tabLst>
                <a:tab pos="627063" algn="l"/>
              </a:tabLst>
            </a:pPr>
            <a:r>
              <a:rPr lang="en-US" altLang="en-US" i="1" dirty="0"/>
              <a:t>Are they willing to own your business?</a:t>
            </a:r>
            <a:r>
              <a:rPr lang="en-US" altLang="en-US" dirty="0"/>
              <a:t> Your spouse may choose to retire in the event of your death. Likewise, your children may have career plans of their own that you need to consider. Be sure the plans you make are compatible with the plans of your family.</a:t>
            </a:r>
          </a:p>
          <a:p>
            <a:pPr>
              <a:tabLst>
                <a:tab pos="627063" algn="l"/>
              </a:tabLst>
            </a:pPr>
            <a:endParaRPr lang="en-US" altLang="en-US" dirty="0"/>
          </a:p>
          <a:p>
            <a:pPr>
              <a:tabLst>
                <a:tab pos="627063" algn="l"/>
              </a:tabLst>
            </a:pPr>
            <a:r>
              <a:rPr lang="en-US" altLang="en-US" i="1" dirty="0"/>
              <a:t>Have you made appropriate plans for the continuation of your business by a family member?</a:t>
            </a:r>
          </a:p>
          <a:p>
            <a:endParaRPr lang="en-US" dirty="0">
              <a:solidFill>
                <a:srgbClr val="003399"/>
              </a:solidFill>
            </a:endParaRPr>
          </a:p>
        </p:txBody>
      </p:sp>
    </p:spTree>
    <p:extLst>
      <p:ext uri="{BB962C8B-B14F-4D97-AF65-F5344CB8AC3E}">
        <p14:creationId xmlns:p14="http://schemas.microsoft.com/office/powerpoint/2010/main" val="2886386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D65896-1A7B-4137-BC02-B211AD7FF4B9}" type="slidenum">
              <a:rPr lang="en-US"/>
              <a:pPr/>
              <a:t>16</a:t>
            </a:fld>
            <a:endParaRPr lang="en-US" dirty="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xfrm>
            <a:off x="1015999" y="4560571"/>
            <a:ext cx="5567681" cy="4320540"/>
          </a:xfrm>
        </p:spPr>
        <p:txBody>
          <a:bodyPr/>
          <a:lstStyle/>
          <a:p>
            <a:r>
              <a:rPr lang="en-US" altLang="en-US" dirty="0"/>
              <a:t>Your business could face liquidation. </a:t>
            </a:r>
          </a:p>
          <a:p>
            <a:endParaRPr lang="en-US" altLang="en-US" dirty="0"/>
          </a:p>
          <a:p>
            <a:r>
              <a:rPr lang="en-US" altLang="en-US" dirty="0"/>
              <a:t>The consequences of liquidation vary, and much depends on the size of your business, the type of business organization, and other factors. In many cases, liquidation is appropriate. However, liquidation may require your family to face several issues, such as a forced sale, income and estate taxes, and the loss of future income.</a:t>
            </a:r>
          </a:p>
          <a:p>
            <a:endParaRPr lang="en-US" altLang="en-US" dirty="0"/>
          </a:p>
          <a:p>
            <a:r>
              <a:rPr lang="en-US" altLang="en-US" dirty="0"/>
              <a:t>Liquidation happens all too frequently because business owners fail to plan in advance. If you haven’t considered the effects of liquidation, we would be happy to sit down with you and discuss these matters at the complimentary consultation. </a:t>
            </a:r>
          </a:p>
          <a:p>
            <a:endParaRPr lang="en-US" altLang="en-US" dirty="0"/>
          </a:p>
          <a:p>
            <a:r>
              <a:rPr lang="en-US" altLang="en-US" dirty="0"/>
              <a:t>If liquidation is the most appropriate alternative, you and your family can plan for its effects. But don’t let liquidation be the result of your inaction.</a:t>
            </a:r>
          </a:p>
          <a:p>
            <a:endParaRPr lang="en-US" dirty="0"/>
          </a:p>
        </p:txBody>
      </p:sp>
    </p:spTree>
    <p:extLst>
      <p:ext uri="{BB962C8B-B14F-4D97-AF65-F5344CB8AC3E}">
        <p14:creationId xmlns:p14="http://schemas.microsoft.com/office/powerpoint/2010/main" val="2846188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AE691-DE10-454F-9894-370AF76010B8}" type="slidenum">
              <a:rPr lang="en-US"/>
              <a:pPr/>
              <a:t>17</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1092200" y="4441544"/>
            <a:ext cx="5941396" cy="4935043"/>
          </a:xfrm>
        </p:spPr>
        <p:txBody>
          <a:bodyPr/>
          <a:lstStyle/>
          <a:p>
            <a:r>
              <a:rPr lang="en-US" altLang="en-US" dirty="0"/>
              <a:t>If selling your business makes the most sense, who are the potential buyers? Fortunately, there are a variety of candidates.</a:t>
            </a:r>
          </a:p>
          <a:p>
            <a:endParaRPr lang="en-US" altLang="en-US" dirty="0"/>
          </a:p>
          <a:p>
            <a:r>
              <a:rPr lang="en-US" altLang="en-US" dirty="0"/>
              <a:t>For example, it may be appropriate to sell your business interest to a co-owner. This may depend on how your business is organized. For partnerships and closely held companies, this might be an ideal solution.</a:t>
            </a:r>
          </a:p>
          <a:p>
            <a:endParaRPr lang="en-US" altLang="en-US" dirty="0"/>
          </a:p>
          <a:p>
            <a:r>
              <a:rPr lang="en-US" altLang="en-US" dirty="0"/>
              <a:t>Depending on your circumstances, you may have key employees who could purchase your business interest. Like co-owners, they may have played a significant role in the operation of your business. In many cases this may be the preferred course of action.</a:t>
            </a:r>
          </a:p>
          <a:p>
            <a:endParaRPr lang="en-US" altLang="en-US" dirty="0"/>
          </a:p>
          <a:p>
            <a:r>
              <a:rPr lang="en-US" altLang="en-US" dirty="0"/>
              <a:t>Finally, you may want to consider outsiders, such as competing companies. Depending on your type of business, your competitors might be very interested in picking up your business and its share of the marketplace.</a:t>
            </a:r>
          </a:p>
          <a:p>
            <a:endParaRPr lang="en-US" altLang="en-US" dirty="0"/>
          </a:p>
          <a:p>
            <a:r>
              <a:rPr lang="en-US" altLang="en-US" dirty="0"/>
              <a:t>Of these three options, selling an owner’s share of the enterprise to co-owners is one of the most common methods of continuing a business in the event of one owner’s death or retirement.</a:t>
            </a:r>
          </a:p>
          <a:p>
            <a:endParaRPr lang="en-US" sz="900" dirty="0"/>
          </a:p>
        </p:txBody>
      </p:sp>
    </p:spTree>
    <p:extLst>
      <p:ext uri="{BB962C8B-B14F-4D97-AF65-F5344CB8AC3E}">
        <p14:creationId xmlns:p14="http://schemas.microsoft.com/office/powerpoint/2010/main" val="2181761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47705-FC48-4F14-8498-1E355E1B363F}" type="slidenum">
              <a:rPr lang="en-US"/>
              <a:pPr/>
              <a:t>18</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975692" y="4561228"/>
            <a:ext cx="5526157" cy="4689111"/>
          </a:xfrm>
        </p:spPr>
        <p:txBody>
          <a:bodyPr/>
          <a:lstStyle/>
          <a:p>
            <a:r>
              <a:rPr lang="en-US" altLang="en-US" dirty="0"/>
              <a:t>Let’s consider the case of a hypothetical business owner, Dr. Schultz.</a:t>
            </a:r>
          </a:p>
          <a:p>
            <a:endParaRPr lang="en-US" altLang="en-US" dirty="0"/>
          </a:p>
          <a:p>
            <a:r>
              <a:rPr lang="en-US" altLang="en-US" dirty="0"/>
              <a:t>Dr. Schultz is entering the later years of his career, and his family has a history of heart disease. Because he is concerned about his long-term health, he wants to make sure that the dental practice will be taken care of in the event of his untimely death or a long-term disability.</a:t>
            </a:r>
          </a:p>
          <a:p>
            <a:endParaRPr lang="en-US" altLang="en-US" dirty="0"/>
          </a:p>
          <a:p>
            <a:r>
              <a:rPr lang="en-US" altLang="en-US" dirty="0"/>
              <a:t>He owns 65 percent of the practice and his partner owns 35 percent. Dr. Schultz’s children are grown and have successful careers of their own, so no one in his family has an interest in taking over his portion of the business.</a:t>
            </a:r>
          </a:p>
          <a:p>
            <a:endParaRPr lang="en-US" altLang="en-US" dirty="0"/>
          </a:p>
          <a:p>
            <a:r>
              <a:rPr lang="en-US" altLang="en-US" dirty="0"/>
              <a:t>Dr. Schultz knows that his partner lacks the personal resources to buy out 65 percent of the business, but he does not want Mrs. Schultz to be burdened with deciding what to do with the business if something should happen to him.</a:t>
            </a:r>
          </a:p>
          <a:p>
            <a:endParaRPr lang="en-US" altLang="en-US" dirty="0"/>
          </a:p>
          <a:p>
            <a:r>
              <a:rPr lang="en-US" altLang="en-US" dirty="0"/>
              <a:t>What options are available to Dr. Schultz to address this situation?</a:t>
            </a:r>
          </a:p>
          <a:p>
            <a:endParaRPr lang="en-US" sz="900" dirty="0"/>
          </a:p>
        </p:txBody>
      </p:sp>
    </p:spTree>
    <p:extLst>
      <p:ext uri="{BB962C8B-B14F-4D97-AF65-F5344CB8AC3E}">
        <p14:creationId xmlns:p14="http://schemas.microsoft.com/office/powerpoint/2010/main" val="1224785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2AC2F-448B-4694-9700-371F00FAA892}" type="slidenum">
              <a:rPr lang="en-US"/>
              <a:pPr/>
              <a:t>19</a:t>
            </a:fld>
            <a:endParaRPr lang="en-US" dirty="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xfrm>
            <a:off x="988947" y="4480891"/>
            <a:ext cx="5363816" cy="4659599"/>
          </a:xfrm>
        </p:spPr>
        <p:txBody>
          <a:bodyPr/>
          <a:lstStyle/>
          <a:p>
            <a:r>
              <a:rPr lang="en-US" altLang="en-US" dirty="0"/>
              <a:t>One common strategy for addressing this situation is a buy-sell agreement. </a:t>
            </a:r>
          </a:p>
          <a:p>
            <a:endParaRPr lang="en-US" altLang="en-US" dirty="0"/>
          </a:p>
          <a:p>
            <a:r>
              <a:rPr lang="en-US" altLang="en-US" dirty="0"/>
              <a:t>A buy-sell agreement is a contract between the owners of a business that enables the surviving owners to buy out the interest of a deceased or disabled co-owner. </a:t>
            </a:r>
          </a:p>
          <a:p>
            <a:endParaRPr lang="en-US" altLang="en-US" dirty="0"/>
          </a:p>
          <a:p>
            <a:r>
              <a:rPr lang="en-US" altLang="en-US" dirty="0"/>
              <a:t>A properly designed buy-sell agreement creates a market for the deceased or disabled owner’s business interest, establishes its price, and provides the cash that the surviving owners will use for the buyout.</a:t>
            </a:r>
          </a:p>
          <a:p>
            <a:endParaRPr lang="en-US" i="1" dirty="0"/>
          </a:p>
        </p:txBody>
      </p:sp>
    </p:spTree>
    <p:extLst>
      <p:ext uri="{BB962C8B-B14F-4D97-AF65-F5344CB8AC3E}">
        <p14:creationId xmlns:p14="http://schemas.microsoft.com/office/powerpoint/2010/main" val="2347309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E3DF64-8099-4554-9557-37B794D727BF}" type="slidenum">
              <a:rPr lang="en-US"/>
              <a:pPr/>
              <a:t>20</a:t>
            </a:fld>
            <a:endParaRPr lang="en-US" dirty="0"/>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975693" y="4400552"/>
            <a:ext cx="5642115" cy="5200650"/>
          </a:xfrm>
        </p:spPr>
        <p:txBody>
          <a:bodyPr/>
          <a:lstStyle/>
          <a:p>
            <a:r>
              <a:rPr lang="en-US" altLang="en-US" dirty="0"/>
              <a:t>Buy-sell agreements may sound like a great idea. But where does the money come from to buy out the interest of the deceased or disabled owner?</a:t>
            </a:r>
          </a:p>
          <a:p>
            <a:endParaRPr lang="en-US" altLang="en-US" dirty="0"/>
          </a:p>
          <a:p>
            <a:r>
              <a:rPr lang="en-US" altLang="en-US" dirty="0"/>
              <a:t>One funding option is a sinking fund. With this method, you set aside funds for the eventual purchase of the business interest. However, if the triggering event occurs too soon, you may face a shortage of funds. </a:t>
            </a:r>
          </a:p>
          <a:p>
            <a:endParaRPr lang="en-US" altLang="en-US" dirty="0"/>
          </a:p>
          <a:p>
            <a:r>
              <a:rPr lang="en-US" altLang="en-US" dirty="0"/>
              <a:t>If you prefer, you can hope that cash will be available when the need arises. But cash is not always available when you need it most.</a:t>
            </a:r>
          </a:p>
          <a:p>
            <a:endParaRPr lang="en-US" altLang="en-US" dirty="0"/>
          </a:p>
          <a:p>
            <a:r>
              <a:rPr lang="en-US" altLang="en-US" dirty="0"/>
              <a:t>The next alternative is to call the bank when the co-owner dies or is disabled and use borrowed funds to purchase the business interest. However, the absence of the co-owner may affect your ability to obtain credit, and this can be a very expensive way to fund a buy-sell agreement.</a:t>
            </a:r>
          </a:p>
          <a:p>
            <a:endParaRPr lang="en-US" altLang="en-US" dirty="0"/>
          </a:p>
          <a:p>
            <a:r>
              <a:rPr lang="en-US" altLang="en-US" dirty="0"/>
              <a:t>A final alternative is life insurance or disability income insurance. For many businesses, insurance provides a cost-effective alternative to fund a buy-sell agreement. </a:t>
            </a:r>
          </a:p>
          <a:p>
            <a:r>
              <a:rPr lang="en-US" altLang="en-US" dirty="0"/>
              <a:t>Your insurance needs are determined by your situation. The cost and availability of insurance can vary depending on factors such as age, health, and the type and amount of insurance purchased. Before implementing a strategy using life or disability income insurance, it would be prudent to make sure that the parties are insurable.</a:t>
            </a:r>
          </a:p>
          <a:p>
            <a:endParaRPr lang="en-US" altLang="en-US" dirty="0"/>
          </a:p>
          <a:p>
            <a:r>
              <a:rPr lang="en-US" altLang="en-US" dirty="0"/>
              <a:t>A complete statement of coverage, including exclusions, exceptions, and limitations, is found only in the disability-income insurance policy. It should be noted that carriers have the discretion to raise their rates and remove their products from the marketplace.</a:t>
            </a:r>
          </a:p>
          <a:p>
            <a:pPr>
              <a:lnSpc>
                <a:spcPct val="90000"/>
              </a:lnSpc>
            </a:pPr>
            <a:endParaRPr lang="en-US" sz="900" dirty="0"/>
          </a:p>
        </p:txBody>
      </p:sp>
    </p:spTree>
    <p:extLst>
      <p:ext uri="{BB962C8B-B14F-4D97-AF65-F5344CB8AC3E}">
        <p14:creationId xmlns:p14="http://schemas.microsoft.com/office/powerpoint/2010/main" val="420829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50D335-873B-4C01-BD4D-CF245478A4E5}" type="slidenum">
              <a:rPr lang="en-US"/>
              <a:pPr/>
              <a:t>3</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1028699" y="4560571"/>
            <a:ext cx="5554981" cy="4320540"/>
          </a:xfrm>
        </p:spPr>
        <p:txBody>
          <a:bodyPr/>
          <a:lstStyle/>
          <a:p>
            <a:r>
              <a:rPr lang="en-US" altLang="en-US" dirty="0"/>
              <a:t>Family-owned businesses are the backbone of the American economy.</a:t>
            </a:r>
          </a:p>
          <a:p>
            <a:r>
              <a:rPr lang="en-US" altLang="en-US" dirty="0"/>
              <a:t>Yet many small-business owners make a costly mistake: They have no business continuation plan. This leaves the future of their businesses to chance.</a:t>
            </a:r>
          </a:p>
          <a:p>
            <a:endParaRPr lang="en-US" dirty="0"/>
          </a:p>
        </p:txBody>
      </p:sp>
    </p:spTree>
    <p:extLst>
      <p:ext uri="{BB962C8B-B14F-4D97-AF65-F5344CB8AC3E}">
        <p14:creationId xmlns:p14="http://schemas.microsoft.com/office/powerpoint/2010/main" val="133409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376A68-1464-4246-A22E-0659F73BE194}" type="slidenum">
              <a:rPr lang="en-US"/>
              <a:pPr/>
              <a:t>21</a:t>
            </a:fld>
            <a:endParaRPr lang="en-US" dirty="0"/>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xfrm>
            <a:off x="975694" y="4508763"/>
            <a:ext cx="5657021" cy="5039974"/>
          </a:xfrm>
          <a:ln/>
        </p:spPr>
        <p:txBody>
          <a:bodyPr/>
          <a:lstStyle/>
          <a:p>
            <a:r>
              <a:rPr lang="en-US" altLang="en-US" dirty="0"/>
              <a:t>So, how can a buy-sell agreement be structured?</a:t>
            </a:r>
          </a:p>
          <a:p>
            <a:endParaRPr lang="en-US" altLang="en-US" dirty="0"/>
          </a:p>
          <a:p>
            <a:r>
              <a:rPr lang="en-US" altLang="en-US" dirty="0"/>
              <a:t>There are basically three types of buy-sell agreements: a redemption buy-sell agreement, a cross-purchase agreement, and a “wait and see” buy-sell agreement.</a:t>
            </a:r>
          </a:p>
          <a:p>
            <a:r>
              <a:rPr lang="en-US" altLang="en-US" dirty="0"/>
              <a:t>Under a redemption buy-sell agreement, the business entity agrees to purchase the interests of the individual owners.</a:t>
            </a:r>
          </a:p>
          <a:p>
            <a:endParaRPr lang="en-US" altLang="en-US" dirty="0"/>
          </a:p>
          <a:p>
            <a:r>
              <a:rPr lang="en-US" altLang="en-US" dirty="0"/>
              <a:t>Under a cross-purchase buy-sell agreement, the individual owners all agree to purchase the interests of the other departing owners.</a:t>
            </a:r>
          </a:p>
          <a:p>
            <a:endParaRPr lang="en-US" altLang="en-US" dirty="0"/>
          </a:p>
          <a:p>
            <a:r>
              <a:rPr lang="en-US" altLang="en-US" dirty="0"/>
              <a:t>And finally, under a “wait and see” buy-sell agreement, the stockholders and the business agree that either the individual stockholders or the business will have the first option to buy the interests of the other owners, depending on which is most advantageous.</a:t>
            </a:r>
          </a:p>
          <a:p>
            <a:endParaRPr lang="en-US" sz="900" dirty="0"/>
          </a:p>
        </p:txBody>
      </p:sp>
    </p:spTree>
    <p:extLst>
      <p:ext uri="{BB962C8B-B14F-4D97-AF65-F5344CB8AC3E}">
        <p14:creationId xmlns:p14="http://schemas.microsoft.com/office/powerpoint/2010/main" val="38451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0F65FA-4080-44E7-91B9-14724DEA4243}" type="slidenum">
              <a:rPr lang="en-US"/>
              <a:pPr/>
              <a:t>22</a:t>
            </a:fld>
            <a:endParaRPr lang="en-US" dirty="0"/>
          </a:p>
        </p:txBody>
      </p:sp>
      <p:sp>
        <p:nvSpPr>
          <p:cNvPr id="145410" name="Rectangle 2"/>
          <p:cNvSpPr>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45411" name="Rectangle 3"/>
          <p:cNvSpPr>
            <a:spLocks noGrp="1" noChangeArrowheads="1"/>
          </p:cNvSpPr>
          <p:nvPr>
            <p:ph type="body" idx="1"/>
          </p:nvPr>
        </p:nvSpPr>
        <p:spPr bwMode="auto">
          <a:xfrm>
            <a:off x="975695" y="4561227"/>
            <a:ext cx="5363816" cy="4318572"/>
          </a:xfrm>
          <a:prstGeom prst="rect">
            <a:avLst/>
          </a:prstGeom>
          <a:solidFill>
            <a:srgbClr val="FFFFFF"/>
          </a:solidFill>
          <a:ln>
            <a:miter lim="800000"/>
            <a:headEnd/>
            <a:tailEnd/>
          </a:ln>
        </p:spPr>
        <p:txBody>
          <a:bodyPr lIns="96587" tIns="48294" rIns="96587" bIns="48294"/>
          <a:lstStyle/>
          <a:p>
            <a:r>
              <a:rPr lang="en-US" altLang="en-US" dirty="0"/>
              <a:t>Using a redemption agreement to fund the buy-sell agreement, the business owns an insurance policy on each of the co-owners. If one of the co-owners dies or is disabled, the company will have the funds necessary to redeem that person’s interest in the business.</a:t>
            </a:r>
          </a:p>
          <a:p>
            <a:endParaRPr lang="en-US" altLang="en-US" dirty="0"/>
          </a:p>
          <a:p>
            <a:r>
              <a:rPr lang="en-US" altLang="en-US" dirty="0"/>
              <a:t>The basic difference between the redemption agreement and the cross-purchase plan is ownership of the insurance policies. In the cross-purchase agreement, each business owner owns an insurance policy on the other owners. In the redemption agreement, the business owns an insurance policy on each of the owners.</a:t>
            </a:r>
          </a:p>
          <a:p>
            <a:pPr>
              <a:lnSpc>
                <a:spcPct val="90000"/>
              </a:lnSpc>
            </a:pPr>
            <a:endParaRPr lang="en-US" sz="1500" dirty="0"/>
          </a:p>
        </p:txBody>
      </p:sp>
    </p:spTree>
    <p:extLst>
      <p:ext uri="{BB962C8B-B14F-4D97-AF65-F5344CB8AC3E}">
        <p14:creationId xmlns:p14="http://schemas.microsoft.com/office/powerpoint/2010/main" val="1616157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75DF67-3502-4542-A306-44C8A850F3A8}" type="slidenum">
              <a:rPr lang="en-US"/>
              <a:pPr/>
              <a:t>23</a:t>
            </a:fld>
            <a:endParaRPr lang="en-US" dirty="0"/>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xfrm>
            <a:off x="990599" y="4560571"/>
            <a:ext cx="5593081" cy="4320540"/>
          </a:xfrm>
        </p:spPr>
        <p:txBody>
          <a:bodyPr/>
          <a:lstStyle/>
          <a:p>
            <a:r>
              <a:rPr lang="en-US" altLang="en-US" dirty="0"/>
              <a:t>This illustration shows how insurance can be used to fund a buy-sell agreement — in this case, a cross-purchase agreement. </a:t>
            </a:r>
          </a:p>
          <a:p>
            <a:endParaRPr lang="en-US" altLang="en-US" dirty="0"/>
          </a:p>
          <a:p>
            <a:r>
              <a:rPr lang="en-US" altLang="en-US" dirty="0"/>
              <a:t>As you can see, each owner individually purchases insurance on the other owner. If either of them dies prematurely or incurs a long-term disability, the funds will be there to purchase the other’s business interest. </a:t>
            </a:r>
          </a:p>
          <a:p>
            <a:endParaRPr lang="en-US" dirty="0"/>
          </a:p>
        </p:txBody>
      </p:sp>
    </p:spTree>
    <p:extLst>
      <p:ext uri="{BB962C8B-B14F-4D97-AF65-F5344CB8AC3E}">
        <p14:creationId xmlns:p14="http://schemas.microsoft.com/office/powerpoint/2010/main" val="1593810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39EAA7-7F19-4BE7-8AE2-03C5FE5A5434}" type="slidenum">
              <a:rPr lang="en-US"/>
              <a:pPr/>
              <a:t>24</a:t>
            </a:fld>
            <a:endParaRPr lang="en-US" dirty="0"/>
          </a:p>
        </p:txBody>
      </p:sp>
      <p:sp>
        <p:nvSpPr>
          <p:cNvPr id="159746" name="Rectangle 2"/>
          <p:cNvSpPr>
            <a:spLocks noGrp="1" noRot="1" noChangeAspect="1" noChangeArrowheads="1" noTextEdit="1"/>
          </p:cNvSpPr>
          <p:nvPr>
            <p:ph type="sldImg"/>
          </p:nvPr>
        </p:nvSpPr>
        <p:spPr bwMode="auto">
          <a:xfrm>
            <a:off x="1255713" y="719138"/>
            <a:ext cx="4803775" cy="3602037"/>
          </a:xfrm>
          <a:prstGeom prst="rect">
            <a:avLst/>
          </a:prstGeom>
          <a:solidFill>
            <a:srgbClr val="FFFFFF"/>
          </a:solidFill>
          <a:ln>
            <a:solidFill>
              <a:srgbClr val="000000"/>
            </a:solidFill>
            <a:miter lim="800000"/>
            <a:headEnd/>
            <a:tailEnd/>
          </a:ln>
        </p:spPr>
      </p:sp>
      <p:sp>
        <p:nvSpPr>
          <p:cNvPr id="159747" name="Rectangle 3"/>
          <p:cNvSpPr>
            <a:spLocks noGrp="1" noChangeArrowheads="1"/>
          </p:cNvSpPr>
          <p:nvPr>
            <p:ph type="body" idx="1"/>
          </p:nvPr>
        </p:nvSpPr>
        <p:spPr bwMode="auto">
          <a:xfrm>
            <a:off x="1021080" y="4387436"/>
            <a:ext cx="5448300" cy="5054731"/>
          </a:xfrm>
          <a:prstGeom prst="rect">
            <a:avLst/>
          </a:prstGeom>
          <a:solidFill>
            <a:srgbClr val="FFFFFF"/>
          </a:solidFill>
          <a:ln>
            <a:miter lim="800000"/>
            <a:headEnd/>
            <a:tailEnd/>
          </a:ln>
        </p:spPr>
        <p:txBody>
          <a:bodyPr lIns="96594" tIns="48298" rIns="96594" bIns="48298"/>
          <a:lstStyle/>
          <a:p>
            <a:r>
              <a:rPr lang="en-US" altLang="en-US" dirty="0"/>
              <a:t>Ensuring the continuation of your business with a properly drafted buy-sell agreement will provide more than just a mechanism for transferring the business should you die or become disabled. It also can save you thousands of dollars — and hours — by eliminating the costs, delays, and frustrations of IRS contests and litigation.</a:t>
            </a:r>
          </a:p>
          <a:p>
            <a:endParaRPr lang="en-US" altLang="en-US" dirty="0"/>
          </a:p>
          <a:p>
            <a:r>
              <a:rPr lang="en-US" altLang="en-US" dirty="0"/>
              <a:t>In order to accomplish these goals, however, the agreement must meet three requirements:</a:t>
            </a:r>
          </a:p>
          <a:p>
            <a:endParaRPr lang="en-US" altLang="en-US" dirty="0"/>
          </a:p>
          <a:p>
            <a:r>
              <a:rPr lang="en-US" altLang="en-US" dirty="0"/>
              <a:t>First, it must be a genuine business arrangement.</a:t>
            </a:r>
          </a:p>
          <a:p>
            <a:endParaRPr lang="en-US" altLang="en-US" dirty="0"/>
          </a:p>
          <a:p>
            <a:r>
              <a:rPr lang="en-US" altLang="en-US" dirty="0"/>
              <a:t>Second, it must not be a device for passing the business interest to family members for less than its full value.</a:t>
            </a:r>
          </a:p>
          <a:p>
            <a:endParaRPr lang="en-US" altLang="en-US" dirty="0"/>
          </a:p>
          <a:p>
            <a:r>
              <a:rPr lang="en-US" altLang="en-US" dirty="0"/>
              <a:t>And finally, it must be comparable to similar arrangements entered into by other persons in an “arm’s length” transaction. That is, the arrangement must be made fairly, without special discounts or considerations — the same as if the parties did not share any sort of personal relationship.</a:t>
            </a:r>
          </a:p>
          <a:p>
            <a:endParaRPr lang="en-US" sz="900" dirty="0"/>
          </a:p>
        </p:txBody>
      </p:sp>
    </p:spTree>
    <p:extLst>
      <p:ext uri="{BB962C8B-B14F-4D97-AF65-F5344CB8AC3E}">
        <p14:creationId xmlns:p14="http://schemas.microsoft.com/office/powerpoint/2010/main" val="1988094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E48A67D-446B-456A-8500-7F9DAAA67B95}" type="slidenum">
              <a:rPr lang="en-US"/>
              <a:pPr/>
              <a:t>25</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1002198" y="4508762"/>
            <a:ext cx="5363816" cy="4675994"/>
          </a:xfrm>
        </p:spPr>
        <p:txBody>
          <a:bodyPr/>
          <a:lstStyle/>
          <a:p>
            <a:pPr>
              <a:defRPr/>
            </a:pPr>
            <a:r>
              <a:rPr lang="en-US" dirty="0"/>
              <a:t>There are a number of steps you can start taking right away to make sure that your business continuation plans are in order:</a:t>
            </a:r>
          </a:p>
          <a:p>
            <a:pPr>
              <a:defRPr/>
            </a:pPr>
            <a:endParaRPr lang="en-US" dirty="0"/>
          </a:p>
          <a:p>
            <a:pPr marL="182876" indent="-182876">
              <a:buFontTx/>
              <a:buChar char="•"/>
              <a:defRPr/>
            </a:pPr>
            <a:r>
              <a:rPr lang="en-US" dirty="0"/>
              <a:t>Develop a formal plan for continuing your business</a:t>
            </a:r>
          </a:p>
          <a:p>
            <a:pPr marL="182876" indent="-182876">
              <a:buFontTx/>
              <a:buChar char="•"/>
              <a:defRPr/>
            </a:pPr>
            <a:r>
              <a:rPr lang="en-US" dirty="0"/>
              <a:t>Select a successor to take over your business (I also suggest that you have a family conversation before you make any decisions.)</a:t>
            </a:r>
          </a:p>
          <a:p>
            <a:pPr marL="182876" indent="-182876">
              <a:buFontTx/>
              <a:buChar char="•"/>
              <a:defRPr/>
            </a:pPr>
            <a:r>
              <a:rPr lang="en-US" dirty="0"/>
              <a:t>Have a formal valuation determined for your business</a:t>
            </a:r>
          </a:p>
          <a:p>
            <a:pPr marL="182876" indent="-182876">
              <a:buFontTx/>
              <a:buChar char="•"/>
              <a:defRPr/>
            </a:pPr>
            <a:r>
              <a:rPr lang="en-US" dirty="0"/>
              <a:t>Put a buy-sell agreement in place</a:t>
            </a:r>
          </a:p>
          <a:p>
            <a:pPr marL="182876" indent="-182876">
              <a:buFontTx/>
              <a:buChar char="•"/>
              <a:defRPr/>
            </a:pPr>
            <a:r>
              <a:rPr lang="en-US" dirty="0"/>
              <a:t>Set up a funding method for your buy-sell agreement </a:t>
            </a:r>
          </a:p>
          <a:p>
            <a:endParaRPr lang="en-US" dirty="0"/>
          </a:p>
        </p:txBody>
      </p:sp>
      <p:sp>
        <p:nvSpPr>
          <p:cNvPr id="55300" name="Rectangle 4"/>
          <p:cNvSpPr>
            <a:spLocks noChangeArrowheads="1"/>
          </p:cNvSpPr>
          <p:nvPr/>
        </p:nvSpPr>
        <p:spPr bwMode="auto">
          <a:xfrm>
            <a:off x="5300872" y="5287548"/>
            <a:ext cx="256571" cy="386543"/>
          </a:xfrm>
          <a:prstGeom prst="rect">
            <a:avLst/>
          </a:prstGeom>
          <a:noFill/>
          <a:ln w="9525">
            <a:noFill/>
            <a:miter lim="800000"/>
            <a:headEnd/>
            <a:tailEnd/>
          </a:ln>
          <a:effectLst/>
        </p:spPr>
        <p:txBody>
          <a:bodyPr wrap="none" lIns="95384" tIns="47695" rIns="95384" bIns="47695">
            <a:spAutoFit/>
          </a:bodyPr>
          <a:lstStyle/>
          <a:p>
            <a:pPr defTabSz="954750">
              <a:spcBef>
                <a:spcPct val="0"/>
              </a:spcBef>
            </a:pPr>
            <a:r>
              <a:rPr lang="en-US" dirty="0"/>
              <a:t>.</a:t>
            </a:r>
          </a:p>
        </p:txBody>
      </p:sp>
    </p:spTree>
    <p:extLst>
      <p:ext uri="{BB962C8B-B14F-4D97-AF65-F5344CB8AC3E}">
        <p14:creationId xmlns:p14="http://schemas.microsoft.com/office/powerpoint/2010/main" val="3264507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E15F96-5F6A-4E20-A80F-B40EB7B798E2}" type="slidenum">
              <a:rPr lang="en-US"/>
              <a:pPr/>
              <a:t>26</a:t>
            </a:fld>
            <a:endParaRPr lang="en-US" dirty="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xfrm>
            <a:off x="975695" y="4561227"/>
            <a:ext cx="5363816" cy="4571062"/>
          </a:xfrm>
        </p:spPr>
        <p:txBody>
          <a:bodyPr/>
          <a:lstStyle/>
          <a:p>
            <a:r>
              <a:rPr lang="en-US" altLang="en-US" dirty="0"/>
              <a:t>Where do you go from here?</a:t>
            </a:r>
          </a:p>
          <a:p>
            <a:endParaRPr lang="en-US" altLang="en-US" dirty="0"/>
          </a:p>
          <a:p>
            <a:r>
              <a:rPr lang="en-US" altLang="en-US" dirty="0"/>
              <a:t>Are you confident in the preparations you have made for your business and your personal financial goals?</a:t>
            </a:r>
          </a:p>
          <a:p>
            <a:endParaRPr lang="en-US" altLang="en-US" dirty="0"/>
          </a:p>
          <a:p>
            <a:r>
              <a:rPr lang="en-US" altLang="en-US" dirty="0"/>
              <a:t>Are you on track? Could you be doing better?</a:t>
            </a:r>
          </a:p>
          <a:p>
            <a:endParaRPr lang="en-US" altLang="en-US" dirty="0"/>
          </a:p>
          <a:p>
            <a:r>
              <a:rPr lang="en-US" altLang="en-US" dirty="0"/>
              <a:t>Of course, there is no assurance that working with a financial professional will improve investment results. But by focusing on your overall financial objectives, a financial professional can provide education, identify strategies for taking control of many financial situations, and help you consider options that could have a substantial effect on your long-term financial situation. </a:t>
            </a:r>
          </a:p>
          <a:p>
            <a:endParaRPr lang="en-US" altLang="en-US" dirty="0"/>
          </a:p>
          <a:p>
            <a:r>
              <a:rPr lang="en-US" altLang="en-US" dirty="0"/>
              <a:t>Please keep in mind that the information provided in this presentation is not written or intended as tax or legal advice. You are encouraged to </a:t>
            </a:r>
            <a:r>
              <a:rPr lang="en-US" altLang="en-US"/>
              <a:t>seek guidance </a:t>
            </a:r>
            <a:r>
              <a:rPr lang="en-US" altLang="en-US" dirty="0"/>
              <a:t>from your own tax or legal counsel.</a:t>
            </a:r>
          </a:p>
          <a:p>
            <a:endParaRPr lang="en-US" altLang="en-US" dirty="0"/>
          </a:p>
          <a:p>
            <a:pPr>
              <a:lnSpc>
                <a:spcPct val="80000"/>
              </a:lnSpc>
            </a:pPr>
            <a:endParaRPr lang="en-US" sz="900" dirty="0"/>
          </a:p>
        </p:txBody>
      </p:sp>
    </p:spTree>
    <p:extLst>
      <p:ext uri="{BB962C8B-B14F-4D97-AF65-F5344CB8AC3E}">
        <p14:creationId xmlns:p14="http://schemas.microsoft.com/office/powerpoint/2010/main" val="2352208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5199" y="4560571"/>
            <a:ext cx="5618481" cy="4320540"/>
          </a:xfrm>
        </p:spPr>
        <p:txBody>
          <a:bodyPr>
            <a:normAutofit/>
          </a:bodyPr>
          <a:lstStyle/>
          <a:p>
            <a:pPr eaLnBrk="1" hangingPunct="1"/>
            <a:r>
              <a:rPr lang="en-US" sz="1200" kern="1200" dirty="0">
                <a:solidFill>
                  <a:schemeClr val="tx1"/>
                </a:solidFill>
                <a:effectLst/>
                <a:latin typeface="+mn-lt"/>
                <a:ea typeface="+mn-ea"/>
                <a:cs typeface="+mn-cs"/>
              </a:rPr>
              <a:t>Small steps can enhance your financial life one day at a time. Questions are always welcome.</a:t>
            </a:r>
            <a:endParaRPr lang="en-US"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27</a:t>
            </a:fld>
            <a:endParaRPr lang="en-US" dirty="0"/>
          </a:p>
        </p:txBody>
      </p:sp>
    </p:spTree>
    <p:extLst>
      <p:ext uri="{BB962C8B-B14F-4D97-AF65-F5344CB8AC3E}">
        <p14:creationId xmlns:p14="http://schemas.microsoft.com/office/powerpoint/2010/main" val="215564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4A4FD-577D-41A3-A0D8-2F3D953B826A}" type="slidenum">
              <a:rPr lang="en-US"/>
              <a:pPr/>
              <a:t>4</a:t>
            </a:fld>
            <a:endParaRPr lang="en-US"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1028699" y="4560571"/>
            <a:ext cx="5554981" cy="4320540"/>
          </a:xfrm>
        </p:spPr>
        <p:txBody>
          <a:bodyPr/>
          <a:lstStyle/>
          <a:p>
            <a:r>
              <a:rPr lang="en-US" altLang="en-US" dirty="0"/>
              <a:t>You’ve worked hard to build a successful business. Have you worked as hard to help your business continue should you die or become disabled? Will your business survive your retirement?</a:t>
            </a:r>
          </a:p>
          <a:p>
            <a:endParaRPr lang="en-US" altLang="en-US" dirty="0"/>
          </a:p>
          <a:p>
            <a:r>
              <a:rPr lang="en-US" altLang="en-US" dirty="0"/>
              <a:t>The fact is clear that continuation planning is one of the most important ingredients for a successful family business. </a:t>
            </a:r>
          </a:p>
          <a:p>
            <a:endParaRPr lang="en-US" dirty="0"/>
          </a:p>
        </p:txBody>
      </p:sp>
    </p:spTree>
    <p:extLst>
      <p:ext uri="{BB962C8B-B14F-4D97-AF65-F5344CB8AC3E}">
        <p14:creationId xmlns:p14="http://schemas.microsoft.com/office/powerpoint/2010/main" val="1710589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258135-4A31-4422-8A3B-BA1C039CF6E4}" type="slidenum">
              <a:rPr lang="en-US"/>
              <a:pPr/>
              <a:t>5</a:t>
            </a:fld>
            <a:endParaRPr lang="en-US"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1041399" y="4560571"/>
            <a:ext cx="5542281" cy="4320540"/>
          </a:xfrm>
        </p:spPr>
        <p:txBody>
          <a:bodyPr/>
          <a:lstStyle/>
          <a:p>
            <a:r>
              <a:rPr lang="en-US" altLang="en-US" dirty="0"/>
              <a:t>How is your business doing in its continuation planning? Here are some questions to consider.</a:t>
            </a:r>
          </a:p>
          <a:p>
            <a:endParaRPr lang="en-US" altLang="en-US" dirty="0"/>
          </a:p>
          <a:p>
            <a:r>
              <a:rPr lang="en-US" altLang="en-US" i="1" dirty="0"/>
              <a:t>&lt;CLICK&gt; Do you have a formal plan for continuing your business?</a:t>
            </a:r>
            <a:r>
              <a:rPr lang="en-US" altLang="en-US" dirty="0"/>
              <a:t> If you do, is your plan located where someone else could find it if you were to die unexpectedly?</a:t>
            </a:r>
          </a:p>
          <a:p>
            <a:r>
              <a:rPr lang="en-US" altLang="en-US" i="1" dirty="0"/>
              <a:t>&lt;CLICK&gt; Have you selected a successor to take over your business?</a:t>
            </a:r>
            <a:r>
              <a:rPr lang="en-US" altLang="en-US" dirty="0"/>
              <a:t> Is that successor named in your written business continuation plan?</a:t>
            </a:r>
          </a:p>
          <a:p>
            <a:r>
              <a:rPr lang="en-US" altLang="en-US" i="1" dirty="0"/>
              <a:t>&lt;CLICK&gt; Do you know the value of your business?</a:t>
            </a:r>
            <a:r>
              <a:rPr lang="en-US" altLang="en-US" dirty="0"/>
              <a:t> Just to be clear, I’m talking about a professional valuation here, not your personal estimate.</a:t>
            </a:r>
          </a:p>
          <a:p>
            <a:r>
              <a:rPr lang="en-US" altLang="en-US" i="1" dirty="0"/>
              <a:t>&lt;CLICK&gt; Do you have a buy-sell agreement in place?</a:t>
            </a:r>
            <a:r>
              <a:rPr lang="en-US" altLang="en-US" dirty="0"/>
              <a:t> </a:t>
            </a:r>
          </a:p>
          <a:p>
            <a:r>
              <a:rPr lang="en-US" altLang="en-US" dirty="0"/>
              <a:t>And finally, if you do have a buy-sell agreement in place: </a:t>
            </a:r>
          </a:p>
          <a:p>
            <a:r>
              <a:rPr lang="en-US" altLang="en-US" dirty="0"/>
              <a:t>&lt;CLICK&gt; </a:t>
            </a:r>
            <a:r>
              <a:rPr lang="en-US" altLang="en-US" i="1" dirty="0"/>
              <a:t>Have you set up a mechanism to fund it?</a:t>
            </a:r>
          </a:p>
          <a:p>
            <a:endParaRPr lang="en-US" dirty="0"/>
          </a:p>
        </p:txBody>
      </p:sp>
    </p:spTree>
    <p:extLst>
      <p:ext uri="{BB962C8B-B14F-4D97-AF65-F5344CB8AC3E}">
        <p14:creationId xmlns:p14="http://schemas.microsoft.com/office/powerpoint/2010/main" val="3807556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14F09D-3068-410C-9E06-BEEA9FD1A138}" type="slidenum">
              <a:rPr lang="en-US"/>
              <a:pPr/>
              <a:t>6</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975695" y="4561227"/>
            <a:ext cx="5363816" cy="4800602"/>
          </a:xfrm>
        </p:spPr>
        <p:txBody>
          <a:bodyPr/>
          <a:lstStyle/>
          <a:p>
            <a:r>
              <a:rPr lang="en-US" altLang="en-US" dirty="0"/>
              <a:t>With proper business continuation planning, you can help ensure that your business and the people whose incomes and lives depend on it will succeed when you’re no longer at the helm.</a:t>
            </a:r>
          </a:p>
          <a:p>
            <a:endParaRPr lang="en-US" altLang="en-US" dirty="0"/>
          </a:p>
          <a:p>
            <a:r>
              <a:rPr lang="en-US" altLang="en-US" dirty="0"/>
              <a:t>There are three main elements of business continuation planning: business valuation, succession planning, and determining how your business will transfer to new ownership, typically accomplished through a buy-sell agreement.</a:t>
            </a:r>
          </a:p>
          <a:p>
            <a:endParaRPr lang="en-US" altLang="en-US" dirty="0"/>
          </a:p>
          <a:p>
            <a:r>
              <a:rPr lang="en-US" altLang="en-US" dirty="0"/>
              <a:t>Let’s look at each of these things individually.</a:t>
            </a:r>
          </a:p>
          <a:p>
            <a:endParaRPr lang="en-US" dirty="0"/>
          </a:p>
        </p:txBody>
      </p:sp>
    </p:spTree>
    <p:extLst>
      <p:ext uri="{BB962C8B-B14F-4D97-AF65-F5344CB8AC3E}">
        <p14:creationId xmlns:p14="http://schemas.microsoft.com/office/powerpoint/2010/main" val="40267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BCDCBA-187F-4FBB-9EA0-0F26D04DFE4C}" type="slidenum">
              <a:rPr lang="en-US"/>
              <a:pPr/>
              <a:t>7</a:t>
            </a:fld>
            <a:endParaRPr lang="en-US" dirty="0"/>
          </a:p>
        </p:txBody>
      </p:sp>
      <p:sp>
        <p:nvSpPr>
          <p:cNvPr id="149506" name="Rectangle 2"/>
          <p:cNvSpPr>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49507" name="Rectangle 3"/>
          <p:cNvSpPr>
            <a:spLocks noGrp="1" noChangeArrowheads="1"/>
          </p:cNvSpPr>
          <p:nvPr>
            <p:ph type="body" idx="1"/>
          </p:nvPr>
        </p:nvSpPr>
        <p:spPr bwMode="auto">
          <a:xfrm>
            <a:off x="975695" y="4561228"/>
            <a:ext cx="5363816" cy="4639924"/>
          </a:xfrm>
          <a:prstGeom prst="rect">
            <a:avLst/>
          </a:prstGeom>
          <a:solidFill>
            <a:srgbClr val="FFFFFF"/>
          </a:solidFill>
          <a:ln>
            <a:miter lim="800000"/>
            <a:headEnd/>
            <a:tailEnd/>
          </a:ln>
        </p:spPr>
        <p:txBody>
          <a:bodyPr lIns="96587" tIns="48294" rIns="96587" bIns="48294"/>
          <a:lstStyle/>
          <a:p>
            <a:r>
              <a:rPr lang="en-US" altLang="en-US" dirty="0"/>
              <a:t>First, let’s look at business valuation.</a:t>
            </a:r>
          </a:p>
          <a:p>
            <a:r>
              <a:rPr lang="en-US" altLang="en-US" dirty="0"/>
              <a:t>Most planning opportunities involve knowing what your business is worth. Whether we’re talking about selling the business outright and investing the proceeds, using a buy-sell agreement, or transferring ownership to family members, knowing what your business is worth is critical to developing a successful plan.</a:t>
            </a:r>
          </a:p>
          <a:p>
            <a:endParaRPr lang="en-US" altLang="en-US" dirty="0"/>
          </a:p>
          <a:p>
            <a:r>
              <a:rPr lang="en-US" altLang="en-US" dirty="0"/>
              <a:t>For a more precise valuation, you will need to consult your accountant or a professional business appraiser. But for a rough estimate, you might use one of these three general approaches: the cost approach, the income approach, or the market approach.</a:t>
            </a:r>
          </a:p>
          <a:p>
            <a:endParaRPr lang="en-US" dirty="0"/>
          </a:p>
        </p:txBody>
      </p:sp>
    </p:spTree>
    <p:extLst>
      <p:ext uri="{BB962C8B-B14F-4D97-AF65-F5344CB8AC3E}">
        <p14:creationId xmlns:p14="http://schemas.microsoft.com/office/powerpoint/2010/main" val="2675968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6556A2-F39B-42C6-8949-EF9D4442D89E}" type="slidenum">
              <a:rPr lang="en-US"/>
              <a:pPr/>
              <a:t>8</a:t>
            </a:fld>
            <a:endParaRPr lang="en-US" dirty="0"/>
          </a:p>
        </p:txBody>
      </p:sp>
      <p:sp>
        <p:nvSpPr>
          <p:cNvPr id="153602" name="Rectangle 2"/>
          <p:cNvSpPr>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53603" name="Rectangle 3"/>
          <p:cNvSpPr>
            <a:spLocks noGrp="1" noChangeArrowheads="1"/>
          </p:cNvSpPr>
          <p:nvPr>
            <p:ph type="body" idx="1"/>
          </p:nvPr>
        </p:nvSpPr>
        <p:spPr bwMode="auto">
          <a:xfrm>
            <a:off x="975695" y="4561227"/>
            <a:ext cx="5363816" cy="4422753"/>
          </a:xfrm>
          <a:prstGeom prst="rect">
            <a:avLst/>
          </a:prstGeom>
          <a:solidFill>
            <a:srgbClr val="FFFFFF"/>
          </a:solidFill>
          <a:ln>
            <a:miter lim="800000"/>
            <a:headEnd/>
            <a:tailEnd/>
          </a:ln>
        </p:spPr>
        <p:txBody>
          <a:bodyPr lIns="96587" tIns="48294" rIns="96587" bIns="48294"/>
          <a:lstStyle/>
          <a:p>
            <a:r>
              <a:rPr lang="en-US" altLang="en-US" dirty="0"/>
              <a:t>Using the cost approach, you evaluate your assets and liabilities to determine the net worth of your business. Three types of analyses can be used.</a:t>
            </a:r>
          </a:p>
          <a:p>
            <a:endParaRPr lang="en-US" altLang="en-US" dirty="0"/>
          </a:p>
          <a:p>
            <a:r>
              <a:rPr lang="en-US" altLang="en-US" dirty="0"/>
              <a:t>First there’s the </a:t>
            </a:r>
            <a:r>
              <a:rPr lang="en-US" altLang="en-US" b="1" dirty="0"/>
              <a:t>book value</a:t>
            </a:r>
            <a:r>
              <a:rPr lang="en-US" altLang="en-US" dirty="0"/>
              <a:t> approach. Generally speaking, the book value fairly represents the value of the underlying assets that the business owns, less its liabilities. This includes the business’s inventory, the cash it has on hand, the receivables, and any other business assets. Liabilities comprise accounts payable, taxes payable, bank notes, and any other outstanding debts.</a:t>
            </a:r>
          </a:p>
          <a:p>
            <a:endParaRPr lang="en-US" altLang="en-US" dirty="0"/>
          </a:p>
          <a:p>
            <a:r>
              <a:rPr lang="en-US" altLang="en-US" dirty="0"/>
              <a:t>The </a:t>
            </a:r>
            <a:r>
              <a:rPr lang="en-US" altLang="en-US" b="1" dirty="0"/>
              <a:t>adjusted book value</a:t>
            </a:r>
            <a:r>
              <a:rPr lang="en-US" altLang="en-US" dirty="0"/>
              <a:t> approach takes into account many of the factors that the book value approach considers, but it adjusts for the assets that have risen or fallen in value.</a:t>
            </a:r>
          </a:p>
          <a:p>
            <a:endParaRPr lang="en-US" altLang="en-US" dirty="0"/>
          </a:p>
          <a:p>
            <a:r>
              <a:rPr lang="en-US" altLang="en-US" dirty="0"/>
              <a:t>The </a:t>
            </a:r>
            <a:r>
              <a:rPr lang="en-US" altLang="en-US" b="1" dirty="0"/>
              <a:t>liquidation value</a:t>
            </a:r>
            <a:r>
              <a:rPr lang="en-US" altLang="en-US" dirty="0"/>
              <a:t> is a method of valuation that does not consider the business as an ongoing company. It assumes the business would cease operating, sell its assets, and pay all its liabilities. Whatever is left would go to the owner. This approach is meaningful only in establishing an absolute bottom price for the company, below which the owner/founder would be better off liquidating the company rather than selling.</a:t>
            </a:r>
          </a:p>
          <a:p>
            <a:endParaRPr lang="en-US" dirty="0"/>
          </a:p>
        </p:txBody>
      </p:sp>
    </p:spTree>
    <p:extLst>
      <p:ext uri="{BB962C8B-B14F-4D97-AF65-F5344CB8AC3E}">
        <p14:creationId xmlns:p14="http://schemas.microsoft.com/office/powerpoint/2010/main" val="2004785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9E437B-A7F4-4418-A96B-ADF03C0672C2}" type="slidenum">
              <a:rPr lang="en-US"/>
              <a:pPr/>
              <a:t>9</a:t>
            </a:fld>
            <a:endParaRPr lang="en-US" dirty="0"/>
          </a:p>
        </p:txBody>
      </p:sp>
      <p:sp>
        <p:nvSpPr>
          <p:cNvPr id="155650" name="Rectangle 2"/>
          <p:cNvSpPr>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55651" name="Rectangle 3"/>
          <p:cNvSpPr>
            <a:spLocks noGrp="1" noChangeArrowheads="1"/>
          </p:cNvSpPr>
          <p:nvPr>
            <p:ph type="body" idx="1"/>
          </p:nvPr>
        </p:nvSpPr>
        <p:spPr bwMode="auto">
          <a:xfrm>
            <a:off x="975695" y="4561227"/>
            <a:ext cx="5363816" cy="4318572"/>
          </a:xfrm>
          <a:prstGeom prst="rect">
            <a:avLst/>
          </a:prstGeom>
          <a:solidFill>
            <a:srgbClr val="FFFFFF"/>
          </a:solidFill>
          <a:ln>
            <a:miter lim="800000"/>
            <a:headEnd/>
            <a:tailEnd/>
          </a:ln>
        </p:spPr>
        <p:txBody>
          <a:bodyPr lIns="96587" tIns="48294" rIns="96587" bIns="48294"/>
          <a:lstStyle/>
          <a:p>
            <a:r>
              <a:rPr lang="en-US" altLang="en-US" dirty="0"/>
              <a:t>Next is the income approach.</a:t>
            </a:r>
          </a:p>
          <a:p>
            <a:endParaRPr lang="en-US" altLang="en-US" dirty="0"/>
          </a:p>
          <a:p>
            <a:r>
              <a:rPr lang="en-US" altLang="en-US" dirty="0"/>
              <a:t>The income approach assumes that your business’s ability to earn income is the best indicator of its value. There are two main methods for determining the value of a business using this approach.</a:t>
            </a:r>
          </a:p>
          <a:p>
            <a:endParaRPr lang="en-US" altLang="en-US" dirty="0"/>
          </a:p>
          <a:p>
            <a:r>
              <a:rPr lang="en-US" altLang="en-US" dirty="0"/>
              <a:t>The real value of any business is its ability to produce cash flow. The </a:t>
            </a:r>
            <a:r>
              <a:rPr lang="en-US" altLang="en-US" b="1" dirty="0"/>
              <a:t>capitalization of earnings</a:t>
            </a:r>
            <a:r>
              <a:rPr lang="en-US" altLang="en-US" dirty="0"/>
              <a:t> formula determines the company’s value based on its continuing ability to earn profits, rather than on the worth of the company’s  assets. This can be a fairly complicated way to determine the value of a business. Basically, you determine the average earnings over a particular period of time and divide the amount by a capitalization rate that would be widely accepted in that particular industry.</a:t>
            </a:r>
          </a:p>
          <a:p>
            <a:endParaRPr lang="en-US" altLang="en-US" dirty="0"/>
          </a:p>
          <a:p>
            <a:r>
              <a:rPr lang="en-US" altLang="en-US" dirty="0"/>
              <a:t>The </a:t>
            </a:r>
            <a:r>
              <a:rPr lang="en-US" altLang="en-US" b="1" dirty="0"/>
              <a:t>discounted future earnings</a:t>
            </a:r>
            <a:r>
              <a:rPr lang="en-US" altLang="en-US" dirty="0"/>
              <a:t> approach attempts to estimate the future earnings of the company and then discounts them back to the present to determine the value of the company. In order to estimate future earnings, this approach takes into account several items, including the past and present growth rate of the company.</a:t>
            </a:r>
          </a:p>
          <a:p>
            <a:endParaRPr lang="en-US" dirty="0"/>
          </a:p>
        </p:txBody>
      </p:sp>
    </p:spTree>
    <p:extLst>
      <p:ext uri="{BB962C8B-B14F-4D97-AF65-F5344CB8AC3E}">
        <p14:creationId xmlns:p14="http://schemas.microsoft.com/office/powerpoint/2010/main" val="2605185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0219B-462B-4CC2-923B-9BB20D449A8F}" type="slidenum">
              <a:rPr lang="en-US"/>
              <a:pPr/>
              <a:t>10</a:t>
            </a:fld>
            <a:endParaRPr lang="en-US" dirty="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xfrm>
            <a:off x="975695" y="4561227"/>
            <a:ext cx="5363816" cy="4159537"/>
          </a:xfrm>
        </p:spPr>
        <p:txBody>
          <a:bodyPr/>
          <a:lstStyle/>
          <a:p>
            <a:r>
              <a:rPr lang="en-US" altLang="en-US" dirty="0"/>
              <a:t>And finally, there’s the market approach.</a:t>
            </a:r>
          </a:p>
          <a:p>
            <a:endParaRPr lang="en-US" altLang="en-US" dirty="0"/>
          </a:p>
          <a:p>
            <a:r>
              <a:rPr lang="en-US" altLang="en-US" dirty="0"/>
              <a:t>The market approach attempts to determine the value of a business by comparing the company to similar enterprises that have recently sold. Adjustments can be made to account for differences in size, risk, market position, and other factors. </a:t>
            </a:r>
          </a:p>
          <a:p>
            <a:r>
              <a:rPr lang="en-US" altLang="en-US" dirty="0"/>
              <a:t>Of course, this approach assumes that similar businesses have been sold and that some valid method for determining relative value can be used.</a:t>
            </a:r>
          </a:p>
          <a:p>
            <a:endParaRPr lang="en-US" dirty="0"/>
          </a:p>
        </p:txBody>
      </p:sp>
    </p:spTree>
    <p:extLst>
      <p:ext uri="{BB962C8B-B14F-4D97-AF65-F5344CB8AC3E}">
        <p14:creationId xmlns:p14="http://schemas.microsoft.com/office/powerpoint/2010/main" val="4218339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171700"/>
            <a:ext cx="9144000" cy="1752600"/>
          </a:xfrm>
        </p:spPr>
        <p:txBody>
          <a:bodyPr>
            <a:normAutofit/>
          </a:bodyPr>
          <a:lstStyle>
            <a:lvl1pPr marL="0" indent="0" algn="ctr">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p:txBody>
          <a:bodyPr/>
          <a:lstStyle/>
          <a:p>
            <a:r>
              <a:rPr lang="en-US"/>
              <a:t>Click to edit Master title style</a:t>
            </a:r>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30352"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5715735"/>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719083" y="6492875"/>
            <a:ext cx="4424917" cy="365125"/>
          </a:xfrm>
          <a:prstGeom prst="rect">
            <a:avLst/>
          </a:prstGeom>
        </p:spPr>
        <p:txBody>
          <a:bodyPr/>
          <a:lstStyle>
            <a:lvl1pPr>
              <a:defRPr sz="1000"/>
            </a:lvl1pPr>
          </a:lstStyle>
          <a:p>
            <a:r>
              <a:rPr lang="en-US" dirty="0"/>
              <a:t>Prepared by </a:t>
            </a:r>
            <a:r>
              <a:rPr lang="en-US" dirty="0" err="1"/>
              <a:t>Broadridge</a:t>
            </a:r>
            <a:r>
              <a:rPr lang="en-US" dirty="0"/>
              <a:t> Investor Communication Solutions, Inc. Copyright 2017</a:t>
            </a:r>
          </a:p>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029852F-FC55-1C45-BA04-3BD182D90398}" type="slidenum">
              <a:rPr lang="en-US" smtClean="0"/>
              <a:pPr/>
              <a:t>‹#›</a:t>
            </a:fld>
            <a:endParaRPr lang="en-US" dirty="0"/>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Chart Placeholder 2"/>
          <p:cNvSpPr>
            <a:spLocks noGrp="1"/>
          </p:cNvSpPr>
          <p:nvPr>
            <p:ph type="chart" sz="half" idx="1"/>
          </p:nvPr>
        </p:nvSpPr>
        <p:spPr>
          <a:xfrm>
            <a:off x="914400" y="1600200"/>
            <a:ext cx="3810000" cy="4530725"/>
          </a:xfrm>
        </p:spPr>
        <p:txBody>
          <a:bodyPr/>
          <a:lstStyle/>
          <a:p>
            <a:endParaRPr lang="en-US" dirty="0"/>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352800" y="6248400"/>
            <a:ext cx="29718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885A1A25-9D9E-403F-BFA1-00850018E4E7}" type="slidenum">
              <a:rPr lang="en-US"/>
              <a:pPr/>
              <a:t>‹#›</a:t>
            </a:fld>
            <a:endParaRPr lang="en-US" dirty="0"/>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600200"/>
            <a:ext cx="3810000" cy="4530725"/>
          </a:xfrm>
        </p:spPr>
        <p:txBody>
          <a:bodyPr/>
          <a:lstStyle/>
          <a:p>
            <a:endParaRPr lang="en-US" dirty="0"/>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352800" y="6248400"/>
            <a:ext cx="29718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3F7F5651-E462-4471-8DA9-3EFCD4019278}" type="slidenum">
              <a:rPr lang="en-US"/>
              <a:pPr/>
              <a:t>‹#›</a:t>
            </a:fld>
            <a:endParaRPr lang="en-US" dirty="0"/>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4543646" y="6400800"/>
            <a:ext cx="4600354" cy="457200"/>
          </a:xfrm>
          <a:prstGeom prst="rect">
            <a:avLst/>
          </a:prstGeom>
        </p:spPr>
        <p:txBody>
          <a:bodyPr/>
          <a:lstStyle>
            <a:lvl1pPr>
              <a:defRPr sz="1000"/>
            </a:lvl1pPr>
          </a:lstStyle>
          <a:p>
            <a:r>
              <a:rPr lang="en-US" dirty="0"/>
              <a:t>Prepared by </a:t>
            </a:r>
            <a:r>
              <a:rPr lang="en-US" dirty="0" err="1"/>
              <a:t>Broadridge</a:t>
            </a:r>
            <a:r>
              <a:rPr lang="en-US" dirty="0"/>
              <a:t> Investor Communication Solutions, Inc. Copyright 2017</a:t>
            </a:r>
          </a:p>
          <a:p>
            <a:endParaRPr lang="en-US" dirty="0"/>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6D4085FB-97DA-4FBA-A1A4-EC0E161617B4}" type="slidenum">
              <a:rPr lang="en-US"/>
              <a:pPr/>
              <a:t>‹#›</a:t>
            </a:fld>
            <a:endParaRPr lang="en-US" dirty="0"/>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able Placeholder 2"/>
          <p:cNvSpPr>
            <a:spLocks noGrp="1"/>
          </p:cNvSpPr>
          <p:nvPr>
            <p:ph type="tbl" idx="1"/>
          </p:nvPr>
        </p:nvSpPr>
        <p:spPr>
          <a:xfrm>
            <a:off x="914400" y="1600200"/>
            <a:ext cx="7772400" cy="4530725"/>
          </a:xfrm>
        </p:spPr>
        <p:txBody>
          <a:bodyPr/>
          <a:lstStyle/>
          <a:p>
            <a:endParaRPr lang="en-US" dirty="0"/>
          </a:p>
        </p:txBody>
      </p:sp>
      <p:sp>
        <p:nvSpPr>
          <p:cNvPr id="4" name="Date Placeholder 3"/>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4649972" y="6400800"/>
            <a:ext cx="4579088" cy="457200"/>
          </a:xfrm>
          <a:prstGeom prst="rect">
            <a:avLst/>
          </a:prstGeom>
        </p:spPr>
        <p:txBody>
          <a:bodyPr/>
          <a:lstStyle>
            <a:lvl1pPr>
              <a:defRPr sz="1000"/>
            </a:lvl1pPr>
          </a:lstStyle>
          <a:p>
            <a:r>
              <a:rPr lang="en-US" dirty="0"/>
              <a:t>Prepared by </a:t>
            </a:r>
            <a:r>
              <a:rPr lang="en-US" dirty="0" err="1"/>
              <a:t>Broadridge</a:t>
            </a:r>
            <a:r>
              <a:rPr lang="en-US" dirty="0"/>
              <a:t> Investor Communication Solutions, Inc. Copyright 2017</a:t>
            </a:r>
          </a:p>
          <a:p>
            <a:endParaRPr lang="en-US" dirty="0"/>
          </a:p>
        </p:txBody>
      </p:sp>
      <p:sp>
        <p:nvSpPr>
          <p:cNvPr id="6" name="Slide Number Placeholder 5"/>
          <p:cNvSpPr>
            <a:spLocks noGrp="1"/>
          </p:cNvSpPr>
          <p:nvPr>
            <p:ph type="sldNum" sz="quarter" idx="12"/>
          </p:nvPr>
        </p:nvSpPr>
        <p:spPr>
          <a:xfrm>
            <a:off x="6781800" y="6248400"/>
            <a:ext cx="1905000" cy="457200"/>
          </a:xfrm>
          <a:prstGeom prst="rect">
            <a:avLst/>
          </a:prstGeom>
        </p:spPr>
        <p:txBody>
          <a:bodyPr/>
          <a:lstStyle>
            <a:lvl1pPr>
              <a:defRPr/>
            </a:lvl1pPr>
          </a:lstStyle>
          <a:p>
            <a:fld id="{E4DD4210-44A4-44F2-916B-B7756265A7B1}" type="slidenum">
              <a:rPr lang="en-US"/>
              <a:pPr/>
              <a:t>‹#›</a:t>
            </a:fld>
            <a:endParaRPr lang="en-US" dirty="0"/>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Chart Placeholder 2"/>
          <p:cNvSpPr>
            <a:spLocks noGrp="1"/>
          </p:cNvSpPr>
          <p:nvPr>
            <p:ph type="chart" idx="1"/>
          </p:nvPr>
        </p:nvSpPr>
        <p:spPr>
          <a:xfrm>
            <a:off x="914400" y="1600200"/>
            <a:ext cx="7772400" cy="4530725"/>
          </a:xfrm>
        </p:spPr>
        <p:txBody>
          <a:bodyPr/>
          <a:lstStyle/>
          <a:p>
            <a:endParaRPr lang="en-US" dirty="0"/>
          </a:p>
        </p:txBody>
      </p:sp>
      <p:sp>
        <p:nvSpPr>
          <p:cNvPr id="4" name="Date Placeholder 3"/>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4543647" y="6400800"/>
            <a:ext cx="4600353" cy="457200"/>
          </a:xfrm>
          <a:prstGeom prst="rect">
            <a:avLst/>
          </a:prstGeom>
        </p:spPr>
        <p:txBody>
          <a:bodyPr/>
          <a:lstStyle>
            <a:lvl1pPr>
              <a:defRPr sz="1000"/>
            </a:lvl1pPr>
          </a:lstStyle>
          <a:p>
            <a:r>
              <a:rPr lang="en-US" dirty="0"/>
              <a:t>Prepared by </a:t>
            </a:r>
            <a:r>
              <a:rPr lang="en-US" dirty="0" err="1"/>
              <a:t>Broadridge</a:t>
            </a:r>
            <a:r>
              <a:rPr lang="en-US" dirty="0"/>
              <a:t> Investor Communication Solutions, Inc. Copyright 2017</a:t>
            </a:r>
          </a:p>
          <a:p>
            <a:endParaRPr lang="en-US" dirty="0"/>
          </a:p>
        </p:txBody>
      </p:sp>
      <p:sp>
        <p:nvSpPr>
          <p:cNvPr id="6" name="Slide Number Placeholder 5"/>
          <p:cNvSpPr>
            <a:spLocks noGrp="1"/>
          </p:cNvSpPr>
          <p:nvPr>
            <p:ph type="sldNum" sz="quarter" idx="12"/>
          </p:nvPr>
        </p:nvSpPr>
        <p:spPr>
          <a:xfrm>
            <a:off x="6781800" y="6248400"/>
            <a:ext cx="1905000" cy="457200"/>
          </a:xfrm>
          <a:prstGeom prst="rect">
            <a:avLst/>
          </a:prstGeom>
        </p:spPr>
        <p:txBody>
          <a:bodyPr/>
          <a:lstStyle>
            <a:lvl1pPr>
              <a:defRPr/>
            </a:lvl1pPr>
          </a:lstStyle>
          <a:p>
            <a:fld id="{C0B91399-3FE7-4FF7-BD92-289B6B242689}" type="slidenum">
              <a:rPr lang="en-US"/>
              <a:pPr/>
              <a:t>‹#›</a:t>
            </a:fld>
            <a:endParaRPr lang="en-US" dirty="0"/>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76800" y="1600200"/>
            <a:ext cx="3810000" cy="4530725"/>
          </a:xfrm>
        </p:spPr>
        <p:txBody>
          <a:bodyPr/>
          <a:lstStyle/>
          <a:p>
            <a:endParaRPr lang="en-US" dirty="0"/>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352800" y="6248400"/>
            <a:ext cx="29718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7F74E464-A558-42D2-8CB4-D9ADAA4F3EAF}" type="slidenum">
              <a:rPr lang="en-US"/>
              <a:pPr/>
              <a:t>‹#›</a:t>
            </a:fld>
            <a:endParaRPr lang="en-US" dirty="0"/>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352800" y="6248400"/>
            <a:ext cx="29718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2B142D9C-F5D9-4143-8358-935BCC2CB7D1}" type="slidenum">
              <a:rPr lang="en-US"/>
              <a:pPr/>
              <a:t>‹#›</a:t>
            </a:fld>
            <a:endParaRPr lang="en-US" dirty="0"/>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30352" y="530352"/>
            <a:ext cx="9144000" cy="62111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0352" y="1828800"/>
            <a:ext cx="6519333" cy="31543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transition spd="slow">
    <p:wipe dir="r"/>
  </p:transition>
  <p:hf sldNum="0" hdr="0" dt="0"/>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342900" indent="-3429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bin"/></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3" name="Title 1"/>
          <p:cNvSpPr txBox="1">
            <a:spLocks/>
          </p:cNvSpPr>
          <p:nvPr/>
        </p:nvSpPr>
        <p:spPr>
          <a:xfrm>
            <a:off x="1209675" y="2651870"/>
            <a:ext cx="9144000"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200" dirty="0"/>
              <a:t>Business Continuation Planning</a:t>
            </a:r>
          </a:p>
        </p:txBody>
      </p:sp>
      <p:sp>
        <p:nvSpPr>
          <p:cNvPr id="14" name="Subtitle 2"/>
          <p:cNvSpPr txBox="1">
            <a:spLocks/>
          </p:cNvSpPr>
          <p:nvPr/>
        </p:nvSpPr>
        <p:spPr>
          <a:xfrm>
            <a:off x="1209675" y="3511549"/>
            <a:ext cx="5534025" cy="841375"/>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400" kern="1200">
                <a:solidFill>
                  <a:srgbClr val="5D5D5D"/>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t>Strategies for the Future</a:t>
            </a:r>
          </a:p>
        </p:txBody>
      </p:sp>
      <p:pic>
        <p:nvPicPr>
          <p:cNvPr id="4" name="Foot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57200"/>
            <a:ext cx="2032000" cy="35560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14" y="1416551"/>
            <a:ext cx="8164286" cy="5441449"/>
          </a:xfrm>
          <a:prstGeom prst="rect">
            <a:avLst/>
          </a:prstGeom>
        </p:spPr>
      </p:pic>
      <p:sp>
        <p:nvSpPr>
          <p:cNvPr id="3" name="Content Placeholder 2"/>
          <p:cNvSpPr>
            <a:spLocks noGrp="1"/>
          </p:cNvSpPr>
          <p:nvPr>
            <p:ph idx="1"/>
          </p:nvPr>
        </p:nvSpPr>
        <p:spPr>
          <a:xfrm>
            <a:off x="530352" y="1828801"/>
            <a:ext cx="6519333" cy="1865376"/>
          </a:xfrm>
        </p:spPr>
        <p:txBody>
          <a:bodyPr/>
          <a:lstStyle/>
          <a:p>
            <a:pPr marL="228600" indent="-228600"/>
            <a:r>
              <a:rPr lang="en-US" altLang="en-US" sz="2800" dirty="0"/>
              <a:t> Compare company to similar enterprises</a:t>
            </a:r>
            <a:br>
              <a:rPr lang="en-US" altLang="en-US" sz="2800" dirty="0"/>
            </a:br>
            <a:r>
              <a:rPr lang="en-US" altLang="en-US" sz="2800" dirty="0"/>
              <a:t> that have sold recently</a:t>
            </a:r>
          </a:p>
          <a:p>
            <a:endParaRPr lang="en-US" sz="2800" dirty="0"/>
          </a:p>
        </p:txBody>
      </p:sp>
      <p:sp>
        <p:nvSpPr>
          <p:cNvPr id="5" name="Rectangle 2"/>
          <p:cNvSpPr>
            <a:spLocks noGrp="1" noChangeArrowheads="1"/>
          </p:cNvSpPr>
          <p:nvPr>
            <p:ph type="title"/>
          </p:nvPr>
        </p:nvSpPr>
        <p:spPr>
          <a:xfrm>
            <a:off x="530352" y="558930"/>
            <a:ext cx="8161364" cy="621115"/>
          </a:xfrm>
        </p:spPr>
        <p:txBody>
          <a:bodyPr>
            <a:noAutofit/>
          </a:bodyPr>
          <a:lstStyle/>
          <a:p>
            <a:pPr>
              <a:lnSpc>
                <a:spcPct val="90000"/>
              </a:lnSpc>
            </a:pPr>
            <a:r>
              <a:rPr lang="en-US" altLang="en-US" dirty="0"/>
              <a:t>Business Valuation: Market Approach</a:t>
            </a:r>
          </a:p>
        </p:txBody>
      </p:sp>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2"/>
          <p:cNvSpPr>
            <a:spLocks noChangeArrowheads="1"/>
          </p:cNvSpPr>
          <p:nvPr/>
        </p:nvSpPr>
        <p:spPr bwMode="auto">
          <a:xfrm>
            <a:off x="715372" y="1907217"/>
            <a:ext cx="5346700" cy="3184525"/>
          </a:xfrm>
          <a:prstGeom prst="rect">
            <a:avLst/>
          </a:prstGeom>
          <a:noFill/>
          <a:ln>
            <a:solidFill>
              <a:schemeClr val="accent6"/>
            </a:solidFill>
          </a:ln>
        </p:spPr>
        <p:txBody>
          <a:bodyPr wrap="none" anchor="ct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SzTx/>
              <a:buFontTx/>
              <a:buNone/>
            </a:pPr>
            <a:endParaRPr lang="en-US" altLang="en-US" sz="2000" b="0">
              <a:solidFill>
                <a:srgbClr val="F3DC91"/>
              </a:solidFill>
            </a:endParaRPr>
          </a:p>
        </p:txBody>
      </p:sp>
      <p:sp>
        <p:nvSpPr>
          <p:cNvPr id="12" name="Rectangle 7"/>
          <p:cNvSpPr>
            <a:spLocks noChangeArrowheads="1"/>
          </p:cNvSpPr>
          <p:nvPr/>
        </p:nvSpPr>
        <p:spPr bwMode="auto">
          <a:xfrm>
            <a:off x="1398304" y="1891342"/>
            <a:ext cx="5588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wrap="none" anchor="ct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US" altLang="en-US" sz="3500">
              <a:solidFill>
                <a:srgbClr val="FEE092"/>
              </a:solidFill>
            </a:endParaRPr>
          </a:p>
        </p:txBody>
      </p:sp>
      <p:sp>
        <p:nvSpPr>
          <p:cNvPr id="13" name="Rectangle 8"/>
          <p:cNvSpPr>
            <a:spLocks noChangeArrowheads="1"/>
          </p:cNvSpPr>
          <p:nvPr/>
        </p:nvSpPr>
        <p:spPr bwMode="auto">
          <a:xfrm>
            <a:off x="814104" y="1891342"/>
            <a:ext cx="5349875"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1"/>
              </a:buClr>
              <a:buSzPct val="65000"/>
              <a:buFont typeface="Wingdings" pitchFamily="2" charset="2"/>
              <a:buChar char="l"/>
              <a:tabLst>
                <a:tab pos="228600" algn="l"/>
                <a:tab pos="914400" algn="l"/>
                <a:tab pos="3429000" algn="l"/>
                <a:tab pos="3886200" algn="l"/>
              </a:tabLst>
              <a:defRPr sz="2800">
                <a:solidFill>
                  <a:srgbClr val="FFFFFF"/>
                </a:solidFill>
                <a:latin typeface="Arial" charset="0"/>
              </a:defRPr>
            </a:lvl1pPr>
            <a:lvl2pPr marL="742950" indent="-285750">
              <a:spcBef>
                <a:spcPct val="20000"/>
              </a:spcBef>
              <a:buChar char="–"/>
              <a:tabLst>
                <a:tab pos="228600" algn="l"/>
                <a:tab pos="914400" algn="l"/>
                <a:tab pos="3429000" algn="l"/>
                <a:tab pos="3886200" algn="l"/>
              </a:tabLst>
              <a:defRPr sz="2800">
                <a:solidFill>
                  <a:schemeClr val="tx1"/>
                </a:solidFill>
                <a:latin typeface="Times New Roman" pitchFamily="18" charset="0"/>
              </a:defRPr>
            </a:lvl2pPr>
            <a:lvl3pPr marL="1143000" indent="-228600">
              <a:spcBef>
                <a:spcPct val="20000"/>
              </a:spcBef>
              <a:buChar char="•"/>
              <a:tabLst>
                <a:tab pos="228600" algn="l"/>
                <a:tab pos="914400" algn="l"/>
                <a:tab pos="3429000" algn="l"/>
                <a:tab pos="3886200" algn="l"/>
              </a:tabLst>
              <a:defRPr sz="2400">
                <a:solidFill>
                  <a:schemeClr val="tx1"/>
                </a:solidFill>
                <a:latin typeface="Times New Roman" pitchFamily="18" charset="0"/>
              </a:defRPr>
            </a:lvl3pPr>
            <a:lvl4pPr marL="1600200" indent="-228600">
              <a:spcBef>
                <a:spcPct val="20000"/>
              </a:spcBef>
              <a:buChar char="–"/>
              <a:tabLst>
                <a:tab pos="228600" algn="l"/>
                <a:tab pos="914400" algn="l"/>
                <a:tab pos="3429000" algn="l"/>
                <a:tab pos="3886200" algn="l"/>
              </a:tabLst>
              <a:defRPr sz="2000">
                <a:solidFill>
                  <a:schemeClr val="tx1"/>
                </a:solidFill>
                <a:latin typeface="Times New Roman" pitchFamily="18" charset="0"/>
              </a:defRPr>
            </a:lvl4pPr>
            <a:lvl5pPr marL="2057400" indent="-228600">
              <a:spcBef>
                <a:spcPct val="20000"/>
              </a:spcBef>
              <a:buChar char="•"/>
              <a:tabLst>
                <a:tab pos="228600" algn="l"/>
                <a:tab pos="914400" algn="l"/>
                <a:tab pos="3429000" algn="l"/>
                <a:tab pos="3886200"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228600" algn="l"/>
                <a:tab pos="914400" algn="l"/>
                <a:tab pos="3429000" algn="l"/>
                <a:tab pos="3886200"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228600" algn="l"/>
                <a:tab pos="914400" algn="l"/>
                <a:tab pos="3429000" algn="l"/>
                <a:tab pos="3886200"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228600" algn="l"/>
                <a:tab pos="914400" algn="l"/>
                <a:tab pos="3429000" algn="l"/>
                <a:tab pos="3886200"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228600" algn="l"/>
                <a:tab pos="914400" algn="l"/>
                <a:tab pos="3429000" algn="l"/>
                <a:tab pos="3886200" algn="l"/>
              </a:tabLst>
              <a:defRPr sz="2000">
                <a:solidFill>
                  <a:schemeClr val="tx1"/>
                </a:solidFill>
                <a:latin typeface="Times New Roman" pitchFamily="18" charset="0"/>
              </a:defRPr>
            </a:lvl9pPr>
          </a:lstStyle>
          <a:p>
            <a:pPr>
              <a:lnSpc>
                <a:spcPts val="3400"/>
              </a:lnSpc>
              <a:spcBef>
                <a:spcPct val="0"/>
              </a:spcBef>
              <a:buClrTx/>
              <a:buSzTx/>
              <a:buFontTx/>
              <a:buNone/>
              <a:defRPr/>
            </a:pPr>
            <a:r>
              <a:rPr lang="en-US" altLang="en-US" sz="1600" dirty="0">
                <a:solidFill>
                  <a:srgbClr val="5D5D5D"/>
                </a:solidFill>
                <a:latin typeface="Calibri" panose="020F0502020204030204" pitchFamily="34" charset="0"/>
              </a:rPr>
              <a:t>Average annual earnings</a:t>
            </a:r>
            <a:r>
              <a:rPr lang="en-US" altLang="en-US" sz="1600" baseline="30000" dirty="0">
                <a:solidFill>
                  <a:srgbClr val="5D5D5D"/>
                </a:solidFill>
                <a:latin typeface="Calibri" panose="020F0502020204030204" pitchFamily="34" charset="0"/>
              </a:rPr>
              <a:t>1</a:t>
            </a:r>
            <a:r>
              <a:rPr lang="en-US" altLang="en-US" sz="1600" dirty="0">
                <a:solidFill>
                  <a:srgbClr val="5D5D5D"/>
                </a:solidFill>
                <a:latin typeface="Calibri" panose="020F0502020204030204" pitchFamily="34" charset="0"/>
              </a:rPr>
              <a:t>		$1,000,000</a:t>
            </a:r>
          </a:p>
          <a:p>
            <a:pPr>
              <a:lnSpc>
                <a:spcPts val="3400"/>
              </a:lnSpc>
              <a:spcBef>
                <a:spcPct val="0"/>
              </a:spcBef>
              <a:buClrTx/>
              <a:buSzTx/>
              <a:buFontTx/>
              <a:buNone/>
              <a:defRPr/>
            </a:pPr>
            <a:r>
              <a:rPr lang="en-US" altLang="en-US" sz="1600" dirty="0">
                <a:solidFill>
                  <a:srgbClr val="5D5D5D"/>
                </a:solidFill>
                <a:latin typeface="Calibri" panose="020F0502020204030204" pitchFamily="34" charset="0"/>
              </a:rPr>
              <a:t>Capitalization rate</a:t>
            </a:r>
            <a:r>
              <a:rPr lang="en-US" altLang="en-US" sz="1600" baseline="30000" dirty="0">
                <a:solidFill>
                  <a:srgbClr val="5D5D5D"/>
                </a:solidFill>
                <a:latin typeface="Calibri" panose="020F0502020204030204" pitchFamily="34" charset="0"/>
              </a:rPr>
              <a:t>2</a:t>
            </a:r>
            <a:r>
              <a:rPr lang="en-US" altLang="en-US" sz="1600" dirty="0">
                <a:solidFill>
                  <a:srgbClr val="5D5D5D"/>
                </a:solidFill>
                <a:latin typeface="Calibri" panose="020F0502020204030204" pitchFamily="34" charset="0"/>
              </a:rPr>
              <a:t> 	÷	25%</a:t>
            </a:r>
          </a:p>
          <a:p>
            <a:pPr>
              <a:lnSpc>
                <a:spcPts val="3400"/>
              </a:lnSpc>
              <a:spcBef>
                <a:spcPct val="0"/>
              </a:spcBef>
              <a:buClrTx/>
              <a:buSzTx/>
              <a:buFontTx/>
              <a:buNone/>
              <a:defRPr/>
            </a:pPr>
            <a:r>
              <a:rPr lang="en-US" altLang="en-US" sz="1600" dirty="0">
                <a:solidFill>
                  <a:srgbClr val="5D5D5D"/>
                </a:solidFill>
                <a:latin typeface="Calibri" panose="020F0502020204030204" pitchFamily="34" charset="0"/>
              </a:rPr>
              <a:t>Total capitalized earnings	=	$4,000,000</a:t>
            </a:r>
          </a:p>
          <a:p>
            <a:pPr>
              <a:lnSpc>
                <a:spcPts val="3400"/>
              </a:lnSpc>
              <a:spcBef>
                <a:spcPct val="0"/>
              </a:spcBef>
              <a:buClrTx/>
              <a:buSzTx/>
              <a:buFontTx/>
              <a:buNone/>
              <a:defRPr/>
            </a:pPr>
            <a:r>
              <a:rPr lang="en-US" altLang="en-US" sz="1600" dirty="0">
                <a:solidFill>
                  <a:srgbClr val="5D5D5D"/>
                </a:solidFill>
                <a:latin typeface="Calibri" panose="020F0502020204030204" pitchFamily="34" charset="0"/>
              </a:rPr>
              <a:t>Fair market value of assets	+	$250,000</a:t>
            </a:r>
          </a:p>
          <a:p>
            <a:pPr>
              <a:lnSpc>
                <a:spcPts val="3400"/>
              </a:lnSpc>
              <a:spcBef>
                <a:spcPct val="0"/>
              </a:spcBef>
              <a:buClrTx/>
              <a:buSzTx/>
              <a:buFontTx/>
              <a:buNone/>
              <a:defRPr/>
            </a:pPr>
            <a:r>
              <a:rPr lang="en-US" altLang="en-US" sz="1600" dirty="0">
                <a:solidFill>
                  <a:srgbClr val="5D5D5D"/>
                </a:solidFill>
                <a:latin typeface="Calibri" panose="020F0502020204030204" pitchFamily="34" charset="0"/>
              </a:rPr>
              <a:t>Total gross value of business	=	$4,250,000</a:t>
            </a:r>
          </a:p>
          <a:p>
            <a:pPr>
              <a:lnSpc>
                <a:spcPts val="3400"/>
              </a:lnSpc>
              <a:spcBef>
                <a:spcPct val="0"/>
              </a:spcBef>
              <a:buClrTx/>
              <a:buSzTx/>
              <a:buFontTx/>
              <a:buNone/>
              <a:defRPr/>
            </a:pPr>
            <a:r>
              <a:rPr lang="en-US" altLang="en-US" sz="1600" dirty="0">
                <a:solidFill>
                  <a:srgbClr val="5D5D5D"/>
                </a:solidFill>
                <a:latin typeface="Calibri" panose="020F0502020204030204" pitchFamily="34" charset="0"/>
              </a:rPr>
              <a:t>Total liabilities	–	$1,500,000</a:t>
            </a:r>
          </a:p>
          <a:p>
            <a:pPr>
              <a:lnSpc>
                <a:spcPts val="3400"/>
              </a:lnSpc>
              <a:spcBef>
                <a:spcPct val="0"/>
              </a:spcBef>
              <a:buClrTx/>
              <a:buSzTx/>
              <a:buFontTx/>
              <a:buNone/>
              <a:defRPr/>
            </a:pPr>
            <a:r>
              <a:rPr lang="en-US" altLang="en-US" sz="1600" dirty="0">
                <a:solidFill>
                  <a:srgbClr val="5D5D5D"/>
                </a:solidFill>
                <a:latin typeface="Calibri" panose="020F0502020204030204" pitchFamily="34" charset="0"/>
              </a:rPr>
              <a:t>Estimated net value of business	=	$2,750,000</a:t>
            </a:r>
          </a:p>
        </p:txBody>
      </p:sp>
      <p:sp>
        <p:nvSpPr>
          <p:cNvPr id="14" name="Text Box 9"/>
          <p:cNvSpPr txBox="1">
            <a:spLocks noChangeArrowheads="1"/>
          </p:cNvSpPr>
          <p:nvPr/>
        </p:nvSpPr>
        <p:spPr bwMode="auto">
          <a:xfrm>
            <a:off x="530352" y="5627740"/>
            <a:ext cx="7172325" cy="102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defRPr/>
            </a:pPr>
            <a:r>
              <a:rPr lang="en-US" altLang="en-US" sz="1400" b="0" dirty="0">
                <a:solidFill>
                  <a:srgbClr val="5D5D5D"/>
                </a:solidFill>
                <a:latin typeface="Calibri" panose="020F0502020204030204" pitchFamily="34" charset="0"/>
              </a:rPr>
              <a:t>1) Average after-tax earnings, including all compensation of owners.</a:t>
            </a:r>
          </a:p>
          <a:p>
            <a:pPr defTabSz="173038">
              <a:spcBef>
                <a:spcPct val="0"/>
              </a:spcBef>
              <a:buClrTx/>
              <a:buSzTx/>
              <a:buFontTx/>
              <a:buNone/>
              <a:defRPr/>
            </a:pPr>
            <a:r>
              <a:rPr lang="en-US" altLang="en-US" sz="1400" b="0" dirty="0">
                <a:solidFill>
                  <a:srgbClr val="5D5D5D"/>
                </a:solidFill>
                <a:latin typeface="Calibri" panose="020F0502020204030204" pitchFamily="34" charset="0"/>
              </a:rPr>
              <a:t>2) Lower capitalization rate indicates lower business risk. Higher capitalization </a:t>
            </a:r>
            <a:br>
              <a:rPr lang="en-US" altLang="en-US" sz="1400" b="0" dirty="0">
                <a:solidFill>
                  <a:srgbClr val="5D5D5D"/>
                </a:solidFill>
                <a:latin typeface="Calibri" panose="020F0502020204030204" pitchFamily="34" charset="0"/>
              </a:rPr>
            </a:br>
            <a:r>
              <a:rPr lang="en-US" altLang="en-US" sz="1400" b="0" dirty="0">
                <a:solidFill>
                  <a:srgbClr val="5D5D5D"/>
                </a:solidFill>
                <a:latin typeface="Calibri" panose="020F0502020204030204" pitchFamily="34" charset="0"/>
              </a:rPr>
              <a:t>rate indicates</a:t>
            </a:r>
            <a:r>
              <a:rPr lang="en-US" altLang="en-US" sz="1400" dirty="0">
                <a:solidFill>
                  <a:srgbClr val="5D5D5D"/>
                </a:solidFill>
                <a:latin typeface="Calibri" panose="020F0502020204030204" pitchFamily="34" charset="0"/>
              </a:rPr>
              <a:t> </a:t>
            </a:r>
            <a:r>
              <a:rPr lang="en-US" altLang="en-US" sz="1400" b="0" dirty="0">
                <a:solidFill>
                  <a:srgbClr val="5D5D5D"/>
                </a:solidFill>
                <a:latin typeface="Calibri" panose="020F0502020204030204" pitchFamily="34" charset="0"/>
              </a:rPr>
              <a:t>higher business risk. Normal range is 10% (.10) to 30% (.30).</a:t>
            </a:r>
          </a:p>
          <a:p>
            <a:pPr>
              <a:spcBef>
                <a:spcPct val="35000"/>
              </a:spcBef>
              <a:buClrTx/>
              <a:buSzTx/>
              <a:buFontTx/>
              <a:buNone/>
              <a:defRPr/>
            </a:pPr>
            <a:r>
              <a:rPr lang="en-US" altLang="en-US" sz="1400" b="0" dirty="0">
                <a:solidFill>
                  <a:srgbClr val="5D5D5D"/>
                </a:solidFill>
                <a:latin typeface="Calibri" panose="020F0502020204030204" pitchFamily="34" charset="0"/>
              </a:rPr>
              <a:t>This hypothetical example is used for illustrative purposes only.</a:t>
            </a:r>
          </a:p>
        </p:txBody>
      </p:sp>
      <p:sp>
        <p:nvSpPr>
          <p:cNvPr id="15" name="Rectangle 6"/>
          <p:cNvSpPr>
            <a:spLocks noChangeArrowheads="1"/>
          </p:cNvSpPr>
          <p:nvPr/>
        </p:nvSpPr>
        <p:spPr bwMode="auto">
          <a:xfrm>
            <a:off x="715372" y="1526007"/>
            <a:ext cx="1905000" cy="382587"/>
          </a:xfrm>
          <a:prstGeom prst="rect">
            <a:avLst/>
          </a:prstGeom>
          <a:solidFill>
            <a:schemeClr val="accent6"/>
          </a:solidFill>
          <a:ln w="9525">
            <a:noFill/>
            <a:miter lim="800000"/>
            <a:headEnd/>
            <a:tailEnd/>
          </a:ln>
        </p:spPr>
        <p:txBody>
          <a:bodyPr wrap="none" anchor="ctr"/>
          <a:lstStyle/>
          <a:p>
            <a:pPr algn="ctr">
              <a:defRPr/>
            </a:pPr>
            <a:r>
              <a:rPr lang="en-US" sz="2000" b="1" dirty="0">
                <a:solidFill>
                  <a:srgbClr val="FFFFFF"/>
                </a:solidFill>
                <a:latin typeface="Calibri" panose="020F0502020204030204" pitchFamily="34" charset="0"/>
              </a:rPr>
              <a:t>Worksheet</a:t>
            </a:r>
          </a:p>
        </p:txBody>
      </p:sp>
      <p:sp>
        <p:nvSpPr>
          <p:cNvPr id="8" name="Rectangle 2"/>
          <p:cNvSpPr>
            <a:spLocks noGrp="1" noChangeArrowheads="1"/>
          </p:cNvSpPr>
          <p:nvPr>
            <p:ph type="title"/>
          </p:nvPr>
        </p:nvSpPr>
        <p:spPr>
          <a:xfrm>
            <a:off x="530352" y="558930"/>
            <a:ext cx="8161364" cy="621115"/>
          </a:xfrm>
        </p:spPr>
        <p:txBody>
          <a:bodyPr>
            <a:noAutofit/>
          </a:bodyPr>
          <a:lstStyle/>
          <a:p>
            <a:pPr>
              <a:lnSpc>
                <a:spcPct val="90000"/>
              </a:lnSpc>
            </a:pPr>
            <a:r>
              <a:rPr lang="en-US" altLang="en-US" dirty="0"/>
              <a:t>Business Valuation</a:t>
            </a:r>
          </a:p>
        </p:txBody>
      </p:sp>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9532" y="1956618"/>
            <a:ext cx="7344467" cy="4901381"/>
          </a:xfrm>
          <a:prstGeom prst="rect">
            <a:avLst/>
          </a:prstGeom>
        </p:spPr>
      </p:pic>
      <p:sp>
        <p:nvSpPr>
          <p:cNvPr id="3" name="Content Placeholder 2"/>
          <p:cNvSpPr>
            <a:spLocks noGrp="1"/>
          </p:cNvSpPr>
          <p:nvPr>
            <p:ph idx="1"/>
          </p:nvPr>
        </p:nvSpPr>
        <p:spPr>
          <a:xfrm>
            <a:off x="530353" y="1828800"/>
            <a:ext cx="5339505" cy="3328416"/>
          </a:xfrm>
        </p:spPr>
        <p:txBody>
          <a:bodyPr/>
          <a:lstStyle/>
          <a:p>
            <a:pPr marL="284163" indent="-284163"/>
            <a:r>
              <a:rPr lang="en-US" sz="2600" dirty="0"/>
              <a:t>Price satisfactory to a willing buyer and a willing seller</a:t>
            </a:r>
          </a:p>
          <a:p>
            <a:pPr marL="284163" indent="-284163"/>
            <a:r>
              <a:rPr lang="en-US" sz="2600" dirty="0"/>
              <a:t>Each party must have a reasonable grasp of the relevant facts involved in the transaction</a:t>
            </a:r>
          </a:p>
          <a:p>
            <a:endParaRPr lang="en-US" sz="2600" dirty="0"/>
          </a:p>
        </p:txBody>
      </p:sp>
      <p:sp>
        <p:nvSpPr>
          <p:cNvPr id="5" name="Rectangle 2"/>
          <p:cNvSpPr>
            <a:spLocks noGrp="1" noChangeArrowheads="1"/>
          </p:cNvSpPr>
          <p:nvPr>
            <p:ph type="title"/>
          </p:nvPr>
        </p:nvSpPr>
        <p:spPr>
          <a:xfrm>
            <a:off x="530352" y="558930"/>
            <a:ext cx="8161364" cy="621115"/>
          </a:xfrm>
        </p:spPr>
        <p:txBody>
          <a:bodyPr>
            <a:noAutofit/>
          </a:bodyPr>
          <a:lstStyle/>
          <a:p>
            <a:pPr>
              <a:lnSpc>
                <a:spcPct val="90000"/>
              </a:lnSpc>
            </a:pPr>
            <a:r>
              <a:rPr lang="en-US" altLang="en-US" dirty="0"/>
              <a:t>Business Valuation Considerations</a:t>
            </a:r>
          </a:p>
        </p:txBody>
      </p: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1924" y="2251141"/>
            <a:ext cx="6912076" cy="4606859"/>
          </a:xfrm>
          <a:prstGeom prst="rect">
            <a:avLst/>
          </a:prstGeom>
        </p:spPr>
      </p:pic>
      <p:sp>
        <p:nvSpPr>
          <p:cNvPr id="3" name="Title 2"/>
          <p:cNvSpPr>
            <a:spLocks noGrp="1"/>
          </p:cNvSpPr>
          <p:nvPr>
            <p:ph type="title"/>
          </p:nvPr>
        </p:nvSpPr>
        <p:spPr>
          <a:xfrm>
            <a:off x="530352" y="559848"/>
            <a:ext cx="7266629" cy="621115"/>
          </a:xfrm>
        </p:spPr>
        <p:txBody>
          <a:bodyPr/>
          <a:lstStyle/>
          <a:p>
            <a:pPr>
              <a:lnSpc>
                <a:spcPct val="90000"/>
              </a:lnSpc>
            </a:pPr>
            <a:r>
              <a:rPr lang="en-US" altLang="en-US" dirty="0"/>
              <a:t>2. Succession Planning</a:t>
            </a:r>
          </a:p>
        </p:txBody>
      </p:sp>
      <p:sp>
        <p:nvSpPr>
          <p:cNvPr id="5" name="Content Placeholder 4"/>
          <p:cNvSpPr>
            <a:spLocks noGrp="1"/>
          </p:cNvSpPr>
          <p:nvPr>
            <p:ph idx="1"/>
          </p:nvPr>
        </p:nvSpPr>
        <p:spPr/>
        <p:txBody>
          <a:bodyPr/>
          <a:lstStyle/>
          <a:p>
            <a:pPr marL="284163" indent="-284163"/>
            <a:r>
              <a:rPr lang="en-US" sz="2800" dirty="0"/>
              <a:t>Who will own your business?</a:t>
            </a:r>
          </a:p>
          <a:p>
            <a:pPr marL="284163" indent="-284163"/>
            <a:r>
              <a:rPr lang="en-US" sz="2800" dirty="0"/>
              <a:t>Who will manage it?</a:t>
            </a:r>
          </a:p>
          <a:p>
            <a:pPr marL="284163" indent="-284163"/>
            <a:r>
              <a:rPr lang="en-US" sz="2800" dirty="0"/>
              <a:t>Should you sell or liquidate?</a:t>
            </a:r>
          </a:p>
          <a:p>
            <a:endParaRPr lang="en-US" sz="2800" dirty="0"/>
          </a:p>
        </p:txBody>
      </p: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6723" y="2453149"/>
            <a:ext cx="6607276" cy="4404850"/>
          </a:xfrm>
          <a:prstGeom prst="rect">
            <a:avLst/>
          </a:prstGeom>
        </p:spPr>
      </p:pic>
      <p:sp>
        <p:nvSpPr>
          <p:cNvPr id="3" name="Content Placeholder 2"/>
          <p:cNvSpPr>
            <a:spLocks noGrp="1"/>
          </p:cNvSpPr>
          <p:nvPr>
            <p:ph idx="1"/>
          </p:nvPr>
        </p:nvSpPr>
        <p:spPr/>
        <p:txBody>
          <a:bodyPr/>
          <a:lstStyle/>
          <a:p>
            <a:pPr marL="285750" indent="-285750"/>
            <a:r>
              <a:rPr lang="en-US" sz="2800" dirty="0"/>
              <a:t>Continuing</a:t>
            </a:r>
          </a:p>
          <a:p>
            <a:pPr marL="285750" indent="-285750"/>
            <a:r>
              <a:rPr lang="en-US" sz="2800" dirty="0"/>
              <a:t>Selling</a:t>
            </a:r>
          </a:p>
          <a:p>
            <a:pPr marL="285750" indent="-285750"/>
            <a:r>
              <a:rPr lang="en-US" sz="2800" dirty="0"/>
              <a:t>Liquidating</a:t>
            </a:r>
          </a:p>
          <a:p>
            <a:pPr marL="285750" indent="-285750"/>
            <a:r>
              <a:rPr lang="en-US" sz="2800" dirty="0"/>
              <a:t>Other options</a:t>
            </a:r>
            <a:br>
              <a:rPr lang="en-US" sz="2800" dirty="0"/>
            </a:br>
            <a:r>
              <a:rPr lang="en-US" sz="2800" dirty="0"/>
              <a:t>	– Venture capital</a:t>
            </a:r>
            <a:br>
              <a:rPr lang="en-US" sz="2800" dirty="0"/>
            </a:br>
            <a:r>
              <a:rPr lang="en-US" sz="2800" dirty="0"/>
              <a:t>	– Business “angels”</a:t>
            </a:r>
            <a:br>
              <a:rPr lang="en-US" sz="2800" dirty="0"/>
            </a:br>
            <a:r>
              <a:rPr lang="en-US" sz="2800" dirty="0"/>
              <a:t>	– IPOs</a:t>
            </a:r>
          </a:p>
          <a:p>
            <a:endParaRPr lang="en-US" sz="2800" dirty="0"/>
          </a:p>
        </p:txBody>
      </p:sp>
      <p:sp>
        <p:nvSpPr>
          <p:cNvPr id="2" name="Title 1"/>
          <p:cNvSpPr>
            <a:spLocks noGrp="1"/>
          </p:cNvSpPr>
          <p:nvPr>
            <p:ph type="title"/>
          </p:nvPr>
        </p:nvSpPr>
        <p:spPr>
          <a:xfrm>
            <a:off x="530351" y="530352"/>
            <a:ext cx="8613647" cy="621115"/>
          </a:xfrm>
        </p:spPr>
        <p:txBody>
          <a:bodyPr/>
          <a:lstStyle/>
          <a:p>
            <a:r>
              <a:rPr lang="en-US" altLang="en-US" dirty="0"/>
              <a:t>What Will Happen to Your Enterprise?</a:t>
            </a:r>
            <a:endParaRPr lang="en-US" dirty="0"/>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928" y="1956618"/>
            <a:ext cx="7352072" cy="4901381"/>
          </a:xfrm>
          <a:prstGeom prst="rect">
            <a:avLst/>
          </a:prstGeom>
        </p:spPr>
      </p:pic>
      <p:sp>
        <p:nvSpPr>
          <p:cNvPr id="32770" name="Rectangle 2"/>
          <p:cNvSpPr>
            <a:spLocks noGrp="1" noChangeArrowheads="1"/>
          </p:cNvSpPr>
          <p:nvPr>
            <p:ph type="title"/>
          </p:nvPr>
        </p:nvSpPr>
        <p:spPr/>
        <p:txBody>
          <a:bodyPr>
            <a:noAutofit/>
          </a:bodyPr>
          <a:lstStyle/>
          <a:p>
            <a:r>
              <a:rPr lang="en-US" altLang="en-US" dirty="0"/>
              <a:t>Continuing Your Business</a:t>
            </a:r>
            <a:endParaRPr lang="en-US" b="0" i="1" dirty="0"/>
          </a:p>
        </p:txBody>
      </p:sp>
      <p:sp>
        <p:nvSpPr>
          <p:cNvPr id="3" name="Content Placeholder 2"/>
          <p:cNvSpPr>
            <a:spLocks noGrp="1"/>
          </p:cNvSpPr>
          <p:nvPr>
            <p:ph idx="1"/>
          </p:nvPr>
        </p:nvSpPr>
        <p:spPr>
          <a:xfrm>
            <a:off x="530352" y="1828800"/>
            <a:ext cx="7728745" cy="3154363"/>
          </a:xfrm>
        </p:spPr>
        <p:txBody>
          <a:bodyPr/>
          <a:lstStyle/>
          <a:p>
            <a:pPr marL="225425" indent="-225425"/>
            <a:r>
              <a:rPr lang="en-US" sz="2800" dirty="0"/>
              <a:t> Are family members able to act as owners?</a:t>
            </a:r>
          </a:p>
          <a:p>
            <a:pPr marL="225425" indent="-225425"/>
            <a:r>
              <a:rPr lang="en-US" sz="2800" dirty="0"/>
              <a:t> Are they willing to own the business?</a:t>
            </a:r>
          </a:p>
          <a:p>
            <a:pPr marL="225425" indent="-225425"/>
            <a:r>
              <a:rPr lang="en-US" sz="2800" dirty="0"/>
              <a:t> Have you made appropriate plans?</a:t>
            </a:r>
          </a:p>
          <a:p>
            <a:endParaRPr lang="en-US" sz="2800" dirty="0"/>
          </a:p>
        </p:txBody>
      </p:sp>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497" y="1807497"/>
            <a:ext cx="7590502" cy="5060334"/>
          </a:xfrm>
          <a:prstGeom prst="rect">
            <a:avLst/>
          </a:prstGeom>
        </p:spPr>
      </p:pic>
      <p:sp>
        <p:nvSpPr>
          <p:cNvPr id="177154" name="Rectangle 2"/>
          <p:cNvSpPr>
            <a:spLocks noGrp="1" noChangeArrowheads="1"/>
          </p:cNvSpPr>
          <p:nvPr>
            <p:ph type="title"/>
          </p:nvPr>
        </p:nvSpPr>
        <p:spPr>
          <a:xfrm>
            <a:off x="530352" y="566928"/>
            <a:ext cx="8275320" cy="621115"/>
          </a:xfrm>
        </p:spPr>
        <p:txBody>
          <a:bodyPr>
            <a:noAutofit/>
          </a:bodyPr>
          <a:lstStyle/>
          <a:p>
            <a:pPr>
              <a:lnSpc>
                <a:spcPct val="90000"/>
              </a:lnSpc>
            </a:pPr>
            <a:r>
              <a:rPr lang="en-US" altLang="en-US" dirty="0"/>
              <a:t>Liquidating Your Business</a:t>
            </a:r>
          </a:p>
        </p:txBody>
      </p:sp>
      <p:sp>
        <p:nvSpPr>
          <p:cNvPr id="3" name="Content Placeholder 2"/>
          <p:cNvSpPr>
            <a:spLocks noGrp="1"/>
          </p:cNvSpPr>
          <p:nvPr>
            <p:ph idx="1"/>
          </p:nvPr>
        </p:nvSpPr>
        <p:spPr>
          <a:xfrm>
            <a:off x="530352" y="1828800"/>
            <a:ext cx="6519333" cy="3154363"/>
          </a:xfrm>
        </p:spPr>
        <p:txBody>
          <a:bodyPr/>
          <a:lstStyle/>
          <a:p>
            <a:pPr marL="225425" indent="-225425"/>
            <a:r>
              <a:rPr lang="en-US" sz="2800" dirty="0"/>
              <a:t> Appropriate in many cases</a:t>
            </a:r>
          </a:p>
          <a:p>
            <a:pPr marL="344488" indent="-344488" defTabSz="344488"/>
            <a:r>
              <a:rPr lang="en-US" sz="2800" dirty="0"/>
              <a:t>Often occurs due to lack of planning</a:t>
            </a:r>
          </a:p>
          <a:p>
            <a:pPr marL="225425" indent="-225425"/>
            <a:r>
              <a:rPr lang="en-US" sz="2800" dirty="0"/>
              <a:t> Consequences vary</a:t>
            </a:r>
          </a:p>
          <a:p>
            <a:endParaRPr lang="en-US" sz="2800" dirty="0"/>
          </a:p>
        </p:txBody>
      </p:sp>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732" y="1749777"/>
            <a:ext cx="7679267" cy="5119511"/>
          </a:xfrm>
          <a:prstGeom prst="rect">
            <a:avLst/>
          </a:prstGeom>
        </p:spPr>
      </p:pic>
      <p:sp>
        <p:nvSpPr>
          <p:cNvPr id="33794" name="Rectangle 2"/>
          <p:cNvSpPr>
            <a:spLocks noGrp="1" noChangeArrowheads="1"/>
          </p:cNvSpPr>
          <p:nvPr>
            <p:ph type="title"/>
          </p:nvPr>
        </p:nvSpPr>
        <p:spPr>
          <a:xfrm>
            <a:off x="530352" y="566928"/>
            <a:ext cx="8055864" cy="621115"/>
          </a:xfrm>
        </p:spPr>
        <p:txBody>
          <a:bodyPr>
            <a:noAutofit/>
          </a:bodyPr>
          <a:lstStyle/>
          <a:p>
            <a:pPr>
              <a:lnSpc>
                <a:spcPct val="90000"/>
              </a:lnSpc>
            </a:pPr>
            <a:r>
              <a:rPr lang="en-US" altLang="en-US" dirty="0"/>
              <a:t>Selling Your Business</a:t>
            </a:r>
          </a:p>
        </p:txBody>
      </p:sp>
      <p:sp>
        <p:nvSpPr>
          <p:cNvPr id="3" name="Content Placeholder 2"/>
          <p:cNvSpPr>
            <a:spLocks noGrp="1"/>
          </p:cNvSpPr>
          <p:nvPr>
            <p:ph idx="1"/>
          </p:nvPr>
        </p:nvSpPr>
        <p:spPr>
          <a:xfrm>
            <a:off x="530352" y="1828801"/>
            <a:ext cx="6519333" cy="2075688"/>
          </a:xfrm>
        </p:spPr>
        <p:txBody>
          <a:bodyPr/>
          <a:lstStyle/>
          <a:p>
            <a:pPr marL="225425" indent="-225425"/>
            <a:r>
              <a:rPr lang="en-US" sz="2800" dirty="0"/>
              <a:t> Co-owners</a:t>
            </a:r>
          </a:p>
          <a:p>
            <a:pPr marL="225425" indent="-225425"/>
            <a:r>
              <a:rPr lang="en-US" sz="2800" dirty="0"/>
              <a:t> Key employees</a:t>
            </a:r>
          </a:p>
          <a:p>
            <a:pPr marL="225425" indent="-225425"/>
            <a:r>
              <a:rPr lang="en-US" sz="2800" dirty="0"/>
              <a:t> Competitors</a:t>
            </a:r>
          </a:p>
          <a:p>
            <a:endParaRPr lang="en-US" sz="2800" dirty="0"/>
          </a:p>
        </p:txBody>
      </p:sp>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Shape 31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b="5334"/>
          <a:stretch>
            <a:fillRect/>
          </a:stretch>
        </p:blipFill>
        <p:spPr bwMode="auto">
          <a:xfrm>
            <a:off x="323850" y="1447800"/>
            <a:ext cx="88519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 317"/>
          <p:cNvSpPr txBox="1">
            <a:spLocks noChangeArrowheads="1"/>
          </p:cNvSpPr>
          <p:nvPr/>
        </p:nvSpPr>
        <p:spPr bwMode="auto">
          <a:xfrm>
            <a:off x="1244600" y="1506538"/>
            <a:ext cx="2286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Clr>
                <a:srgbClr val="FFFFFF"/>
              </a:buClr>
              <a:buSzPct val="25000"/>
              <a:buFont typeface="Calibri" pitchFamily="34" charset="0"/>
              <a:buNone/>
            </a:pPr>
            <a:r>
              <a:rPr lang="en-US" altLang="en-US" sz="2000" b="1" dirty="0">
                <a:solidFill>
                  <a:srgbClr val="FFFFFF"/>
                </a:solidFill>
                <a:latin typeface="Calibri" pitchFamily="34" charset="0"/>
                <a:sym typeface="Calibri" pitchFamily="34" charset="0"/>
              </a:rPr>
              <a:t>Dr. Shultz</a:t>
            </a:r>
          </a:p>
        </p:txBody>
      </p:sp>
      <p:sp>
        <p:nvSpPr>
          <p:cNvPr id="35842" name="Rectangle 2"/>
          <p:cNvSpPr>
            <a:spLocks noGrp="1" noChangeArrowheads="1"/>
          </p:cNvSpPr>
          <p:nvPr>
            <p:ph type="title"/>
          </p:nvPr>
        </p:nvSpPr>
        <p:spPr>
          <a:xfrm>
            <a:off x="530352" y="566928"/>
            <a:ext cx="8266176" cy="621115"/>
          </a:xfrm>
        </p:spPr>
        <p:txBody>
          <a:bodyPr>
            <a:noAutofit/>
          </a:bodyPr>
          <a:lstStyle/>
          <a:p>
            <a:pPr>
              <a:lnSpc>
                <a:spcPct val="90000"/>
              </a:lnSpc>
            </a:pPr>
            <a:r>
              <a:rPr lang="en-US" altLang="en-US" dirty="0"/>
              <a:t>Case Study</a:t>
            </a:r>
          </a:p>
        </p:txBody>
      </p:sp>
      <p:sp>
        <p:nvSpPr>
          <p:cNvPr id="8" name="Rectangle 6"/>
          <p:cNvSpPr>
            <a:spLocks noChangeArrowheads="1"/>
          </p:cNvSpPr>
          <p:nvPr/>
        </p:nvSpPr>
        <p:spPr bwMode="auto">
          <a:xfrm>
            <a:off x="3355848" y="2557652"/>
            <a:ext cx="55626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77800" indent="-177800">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
                <a:srgbClr val="5D5D5D"/>
              </a:buClr>
              <a:buSzPct val="50000"/>
              <a:defRPr/>
            </a:pPr>
            <a:r>
              <a:rPr lang="en-US" altLang="en-US" sz="2200" b="0" dirty="0">
                <a:solidFill>
                  <a:schemeClr val="tx1">
                    <a:lumMod val="25000"/>
                  </a:schemeClr>
                </a:solidFill>
                <a:latin typeface="Calibri" panose="020F0502020204030204" pitchFamily="34" charset="0"/>
              </a:rPr>
              <a:t>Has a family history of heart disease</a:t>
            </a:r>
          </a:p>
          <a:p>
            <a:pPr>
              <a:spcBef>
                <a:spcPct val="50000"/>
              </a:spcBef>
              <a:buClr>
                <a:srgbClr val="5D5D5D"/>
              </a:buClr>
              <a:buSzPct val="50000"/>
              <a:defRPr/>
            </a:pPr>
            <a:r>
              <a:rPr lang="en-US" altLang="en-US" sz="2200" b="0" dirty="0">
                <a:solidFill>
                  <a:schemeClr val="tx1">
                    <a:lumMod val="25000"/>
                  </a:schemeClr>
                </a:solidFill>
                <a:latin typeface="Calibri" panose="020F0502020204030204" pitchFamily="34" charset="0"/>
              </a:rPr>
              <a:t>Owns 65% of dental practice</a:t>
            </a:r>
          </a:p>
          <a:p>
            <a:pPr>
              <a:spcBef>
                <a:spcPct val="50000"/>
              </a:spcBef>
              <a:buClr>
                <a:srgbClr val="5D5D5D"/>
              </a:buClr>
              <a:buSzPct val="50000"/>
              <a:defRPr/>
            </a:pPr>
            <a:r>
              <a:rPr lang="en-US" altLang="en-US" sz="2200" b="0" dirty="0">
                <a:solidFill>
                  <a:schemeClr val="tx1">
                    <a:lumMod val="25000"/>
                  </a:schemeClr>
                </a:solidFill>
                <a:latin typeface="Calibri" panose="020F0502020204030204" pitchFamily="34" charset="0"/>
              </a:rPr>
              <a:t>His heirs have their own </a:t>
            </a:r>
            <a:br>
              <a:rPr lang="en-US" altLang="en-US" sz="2200" b="0" dirty="0">
                <a:solidFill>
                  <a:schemeClr val="tx1">
                    <a:lumMod val="25000"/>
                  </a:schemeClr>
                </a:solidFill>
                <a:latin typeface="Calibri" panose="020F0502020204030204" pitchFamily="34" charset="0"/>
              </a:rPr>
            </a:br>
            <a:r>
              <a:rPr lang="en-US" altLang="en-US" sz="2200" b="0" dirty="0">
                <a:solidFill>
                  <a:schemeClr val="tx1">
                    <a:lumMod val="25000"/>
                  </a:schemeClr>
                </a:solidFill>
                <a:latin typeface="Calibri" panose="020F0502020204030204" pitchFamily="34" charset="0"/>
              </a:rPr>
              <a:t>successful careers</a:t>
            </a:r>
          </a:p>
          <a:p>
            <a:pPr>
              <a:spcBef>
                <a:spcPct val="50000"/>
              </a:spcBef>
              <a:buClr>
                <a:srgbClr val="5D5D5D"/>
              </a:buClr>
              <a:buSzPct val="50000"/>
              <a:defRPr/>
            </a:pPr>
            <a:r>
              <a:rPr lang="en-US" altLang="en-US" sz="2200" b="0" dirty="0">
                <a:solidFill>
                  <a:schemeClr val="tx1">
                    <a:lumMod val="25000"/>
                  </a:schemeClr>
                </a:solidFill>
                <a:latin typeface="Calibri" panose="020F0502020204030204" pitchFamily="34" charset="0"/>
              </a:rPr>
              <a:t>His partner lacks the personal funds </a:t>
            </a:r>
            <a:br>
              <a:rPr lang="en-US" altLang="en-US" sz="2200" b="0" dirty="0">
                <a:solidFill>
                  <a:schemeClr val="tx1">
                    <a:lumMod val="25000"/>
                  </a:schemeClr>
                </a:solidFill>
                <a:latin typeface="Calibri" panose="020F0502020204030204" pitchFamily="34" charset="0"/>
              </a:rPr>
            </a:br>
            <a:r>
              <a:rPr lang="en-US" altLang="en-US" sz="2200" b="0" dirty="0">
                <a:solidFill>
                  <a:schemeClr val="tx1">
                    <a:lumMod val="25000"/>
                  </a:schemeClr>
                </a:solidFill>
                <a:latin typeface="Calibri" panose="020F0502020204030204" pitchFamily="34" charset="0"/>
              </a:rPr>
              <a:t>to buy out Dr. Schultz’s interest</a:t>
            </a:r>
          </a:p>
          <a:p>
            <a:pPr marL="0" indent="0">
              <a:spcBef>
                <a:spcPct val="90000"/>
              </a:spcBef>
              <a:buClr>
                <a:srgbClr val="5D5D5D"/>
              </a:buClr>
              <a:buSzPct val="50000"/>
              <a:buNone/>
              <a:defRPr/>
            </a:pPr>
            <a:r>
              <a:rPr lang="en-US" altLang="en-US" sz="2400" b="1" dirty="0">
                <a:solidFill>
                  <a:schemeClr val="accent6"/>
                </a:solidFill>
                <a:latin typeface="Calibri" panose="020F0502020204030204" pitchFamily="34" charset="0"/>
              </a:rPr>
              <a:t>What options are available?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 y="2231767"/>
            <a:ext cx="3172968" cy="2862965"/>
          </a:xfrm>
          <a:prstGeom prst="rect">
            <a:avLst/>
          </a:prstGeom>
        </p:spPr>
      </p:pic>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334" y="1772032"/>
            <a:ext cx="7224665" cy="5085968"/>
          </a:xfrm>
          <a:prstGeom prst="rect">
            <a:avLst/>
          </a:prstGeom>
        </p:spPr>
      </p:pic>
      <p:sp>
        <p:nvSpPr>
          <p:cNvPr id="190466" name="Rectangle 2"/>
          <p:cNvSpPr>
            <a:spLocks noGrp="1" noChangeArrowheads="1"/>
          </p:cNvSpPr>
          <p:nvPr>
            <p:ph type="title"/>
          </p:nvPr>
        </p:nvSpPr>
        <p:spPr/>
        <p:txBody>
          <a:bodyPr>
            <a:noAutofit/>
          </a:bodyPr>
          <a:lstStyle/>
          <a:p>
            <a:r>
              <a:rPr lang="en-US" altLang="en-US" dirty="0"/>
              <a:t>3. Buy-Sell Agreement</a:t>
            </a:r>
            <a:endParaRPr lang="en-US" b="0" i="1" dirty="0"/>
          </a:p>
        </p:txBody>
      </p:sp>
      <p:sp>
        <p:nvSpPr>
          <p:cNvPr id="3" name="Content Placeholder 2"/>
          <p:cNvSpPr>
            <a:spLocks noGrp="1"/>
          </p:cNvSpPr>
          <p:nvPr>
            <p:ph idx="1"/>
          </p:nvPr>
        </p:nvSpPr>
        <p:spPr/>
        <p:txBody>
          <a:bodyPr/>
          <a:lstStyle/>
          <a:p>
            <a:pPr marL="282575" indent="-282575"/>
            <a:r>
              <a:rPr lang="en-US" sz="2800" dirty="0"/>
              <a:t>Creates a market</a:t>
            </a:r>
          </a:p>
          <a:p>
            <a:pPr marL="282575" indent="-282575"/>
            <a:r>
              <a:rPr lang="en-US" sz="2800" dirty="0"/>
              <a:t>Establishes a price</a:t>
            </a:r>
          </a:p>
          <a:p>
            <a:pPr marL="282575" indent="-282575"/>
            <a:r>
              <a:rPr lang="en-US" sz="2800" dirty="0"/>
              <a:t>Provides cash </a:t>
            </a:r>
            <a:br>
              <a:rPr lang="en-US" sz="2800" dirty="0"/>
            </a:br>
            <a:r>
              <a:rPr lang="en-US" sz="2800" dirty="0"/>
              <a:t>for the buyout</a:t>
            </a:r>
          </a:p>
          <a:p>
            <a:endParaRPr lang="en-US" sz="2800" dirty="0"/>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7C7F-352F-4E48-B1EE-1ADBE5AAB239}"/>
              </a:ext>
            </a:extLst>
          </p:cNvPr>
          <p:cNvSpPr>
            <a:spLocks noGrp="1"/>
          </p:cNvSpPr>
          <p:nvPr>
            <p:ph idx="1"/>
          </p:nvPr>
        </p:nvSpPr>
        <p:spPr>
          <a:xfrm>
            <a:off x="423671" y="1816608"/>
            <a:ext cx="8296656" cy="3048000"/>
          </a:xfrm>
        </p:spPr>
        <p:txBody>
          <a:bodyPr/>
          <a:lstStyle/>
          <a:p>
            <a:pPr marL="0" indent="0">
              <a:buNone/>
            </a:pPr>
            <a:r>
              <a:rPr lang="en-US" sz="1800" b="1" dirty="0">
                <a:solidFill>
                  <a:schemeClr val="bg1">
                    <a:lumMod val="10000"/>
                  </a:schemeClr>
                </a:solidFill>
              </a:rPr>
              <a:t>Securities and advisory services are offered through LPL Financial (LPL), a registered investment advisor and broker/dealer (member FINRA/SIPC). </a:t>
            </a:r>
            <a:r>
              <a:rPr lang="en-US" sz="1800" dirty="0">
                <a:solidFill>
                  <a:schemeClr val="bg1">
                    <a:lumMod val="10000"/>
                  </a:schemeClr>
                </a:solidFill>
              </a:rPr>
              <a:t>Insurance products are offered through LPL or its licensed affiliates. </a:t>
            </a:r>
            <a:r>
              <a:rPr lang="en-US" sz="1800" dirty="0">
                <a:solidFill>
                  <a:srgbClr val="FF0000"/>
                </a:solidFill>
              </a:rPr>
              <a:t>Sample Federal Credit Union (SCU) </a:t>
            </a:r>
            <a:r>
              <a:rPr lang="en-US" sz="1800" dirty="0">
                <a:solidFill>
                  <a:schemeClr val="bg1">
                    <a:lumMod val="10000"/>
                  </a:schemeClr>
                </a:solidFill>
              </a:rPr>
              <a:t>and </a:t>
            </a:r>
            <a:r>
              <a:rPr lang="en-US" sz="1800" dirty="0">
                <a:solidFill>
                  <a:srgbClr val="FF0000"/>
                </a:solidFill>
              </a:rPr>
              <a:t>Sample Wealth Management</a:t>
            </a:r>
            <a:r>
              <a:rPr lang="en-US" sz="1800" dirty="0">
                <a:solidFill>
                  <a:schemeClr val="bg1">
                    <a:lumMod val="10000"/>
                  </a:schemeClr>
                </a:solidFill>
              </a:rPr>
              <a:t> </a:t>
            </a:r>
            <a:r>
              <a:rPr lang="en-US" sz="1800" b="1" u="sng" dirty="0">
                <a:solidFill>
                  <a:schemeClr val="bg1">
                    <a:lumMod val="10000"/>
                  </a:schemeClr>
                </a:solidFill>
              </a:rPr>
              <a:t>are not </a:t>
            </a:r>
            <a:r>
              <a:rPr lang="en-US" sz="1800" dirty="0">
                <a:solidFill>
                  <a:schemeClr val="bg1">
                    <a:lumMod val="10000"/>
                  </a:schemeClr>
                </a:solidFill>
              </a:rPr>
              <a:t>registered as a broker/dealer or investment advisor. Registered representatives of LPL offer products and services using </a:t>
            </a:r>
            <a:r>
              <a:rPr lang="en-US" sz="1800" dirty="0">
                <a:solidFill>
                  <a:srgbClr val="FF0000"/>
                </a:solidFill>
              </a:rPr>
              <a:t>Sample Wealth Management</a:t>
            </a:r>
            <a:r>
              <a:rPr lang="en-US" sz="1800" dirty="0">
                <a:solidFill>
                  <a:schemeClr val="bg1">
                    <a:lumMod val="10000"/>
                  </a:schemeClr>
                </a:solidFill>
              </a:rPr>
              <a:t>, and may also be employees of </a:t>
            </a:r>
            <a:r>
              <a:rPr lang="en-US" sz="1800" dirty="0">
                <a:solidFill>
                  <a:srgbClr val="FF0000"/>
                </a:solidFill>
              </a:rPr>
              <a:t>SCU</a:t>
            </a:r>
            <a:r>
              <a:rPr lang="en-US" sz="1800" dirty="0">
                <a:solidFill>
                  <a:schemeClr val="bg1">
                    <a:lumMod val="10000"/>
                  </a:schemeClr>
                </a:solidFill>
              </a:rPr>
              <a:t>. These products and services are being offered through LPL or its affiliates, which are separate entities from and not affiliates of </a:t>
            </a:r>
            <a:r>
              <a:rPr lang="en-US" sz="1800" dirty="0">
                <a:solidFill>
                  <a:srgbClr val="FF0000"/>
                </a:solidFill>
              </a:rPr>
              <a:t>SCU </a:t>
            </a:r>
            <a:r>
              <a:rPr lang="en-US" sz="1800" dirty="0">
                <a:solidFill>
                  <a:schemeClr val="bg1">
                    <a:lumMod val="10000"/>
                  </a:schemeClr>
                </a:solidFill>
              </a:rPr>
              <a:t>or </a:t>
            </a:r>
            <a:r>
              <a:rPr lang="en-US" sz="1800" dirty="0">
                <a:solidFill>
                  <a:srgbClr val="FF0000"/>
                </a:solidFill>
              </a:rPr>
              <a:t>Sample Wealth Management</a:t>
            </a:r>
            <a:r>
              <a:rPr lang="en-US" sz="1800" dirty="0">
                <a:solidFill>
                  <a:schemeClr val="bg1">
                    <a:lumMod val="10000"/>
                  </a:schemeClr>
                </a:solidFill>
              </a:rPr>
              <a:t>. Securities and insurance offered through LPL or its affiliates are:</a:t>
            </a:r>
          </a:p>
          <a:p>
            <a:endParaRPr lang="en-US" dirty="0"/>
          </a:p>
        </p:txBody>
      </p:sp>
      <p:graphicFrame>
        <p:nvGraphicFramePr>
          <p:cNvPr id="7" name="Table 6">
            <a:extLst>
              <a:ext uri="{FF2B5EF4-FFF2-40B4-BE49-F238E27FC236}">
                <a16:creationId xmlns:a16="http://schemas.microsoft.com/office/drawing/2014/main" id="{39790E6E-05A6-47C1-B7FF-50EECD10B701}"/>
              </a:ext>
            </a:extLst>
          </p:cNvPr>
          <p:cNvGraphicFramePr>
            <a:graphicFrameLocks noGrp="1"/>
          </p:cNvGraphicFramePr>
          <p:nvPr/>
        </p:nvGraphicFramePr>
        <p:xfrm>
          <a:off x="423671" y="4631654"/>
          <a:ext cx="8296657" cy="612212"/>
        </p:xfrm>
        <a:graphic>
          <a:graphicData uri="http://schemas.openxmlformats.org/drawingml/2006/table">
            <a:tbl>
              <a:tblPr/>
              <a:tblGrid>
                <a:gridCol w="2645623">
                  <a:extLst>
                    <a:ext uri="{9D8B030D-6E8A-4147-A177-3AD203B41FA5}">
                      <a16:colId xmlns:a16="http://schemas.microsoft.com/office/drawing/2014/main" val="2735280370"/>
                    </a:ext>
                  </a:extLst>
                </a:gridCol>
                <a:gridCol w="1865181">
                  <a:extLst>
                    <a:ext uri="{9D8B030D-6E8A-4147-A177-3AD203B41FA5}">
                      <a16:colId xmlns:a16="http://schemas.microsoft.com/office/drawing/2014/main" val="608428948"/>
                    </a:ext>
                  </a:extLst>
                </a:gridCol>
                <a:gridCol w="2255401">
                  <a:extLst>
                    <a:ext uri="{9D8B030D-6E8A-4147-A177-3AD203B41FA5}">
                      <a16:colId xmlns:a16="http://schemas.microsoft.com/office/drawing/2014/main" val="3399806138"/>
                    </a:ext>
                  </a:extLst>
                </a:gridCol>
                <a:gridCol w="1530452">
                  <a:extLst>
                    <a:ext uri="{9D8B030D-6E8A-4147-A177-3AD203B41FA5}">
                      <a16:colId xmlns:a16="http://schemas.microsoft.com/office/drawing/2014/main" val="227738409"/>
                    </a:ext>
                  </a:extLst>
                </a:gridCol>
              </a:tblGrid>
              <a:tr h="460680">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Insured by NCUA/FDIC or</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Any Other Government Agency</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Credit Union or</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Bank Guaranteed</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Credit Union or Bank</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Deposits or Obligations</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May Lose </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Value</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6150462"/>
                  </a:ext>
                </a:extLst>
              </a:tr>
            </a:tbl>
          </a:graphicData>
        </a:graphic>
      </p:graphicFrame>
    </p:spTree>
    <p:extLst>
      <p:ext uri="{BB962C8B-B14F-4D97-AF65-F5344CB8AC3E}">
        <p14:creationId xmlns:p14="http://schemas.microsoft.com/office/powerpoint/2010/main" val="40438746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074" y="2237206"/>
            <a:ext cx="6927925" cy="4620794"/>
          </a:xfrm>
          <a:prstGeom prst="rect">
            <a:avLst/>
          </a:prstGeom>
        </p:spPr>
      </p:pic>
      <p:sp>
        <p:nvSpPr>
          <p:cNvPr id="195586" name="Rectangle 2"/>
          <p:cNvSpPr>
            <a:spLocks noGrp="1" noChangeArrowheads="1"/>
          </p:cNvSpPr>
          <p:nvPr>
            <p:ph type="title"/>
          </p:nvPr>
        </p:nvSpPr>
        <p:spPr>
          <a:xfrm>
            <a:off x="530352" y="530352"/>
            <a:ext cx="8161364" cy="621115"/>
          </a:xfrm>
        </p:spPr>
        <p:txBody>
          <a:bodyPr>
            <a:noAutofit/>
          </a:bodyPr>
          <a:lstStyle/>
          <a:p>
            <a:r>
              <a:rPr lang="en-US" altLang="en-US" dirty="0"/>
              <a:t>Buy-Sell Agreement</a:t>
            </a:r>
            <a:endParaRPr lang="en-US" b="0" dirty="0"/>
          </a:p>
        </p:txBody>
      </p:sp>
      <p:sp>
        <p:nvSpPr>
          <p:cNvPr id="3" name="Content Placeholder 2"/>
          <p:cNvSpPr>
            <a:spLocks noGrp="1"/>
          </p:cNvSpPr>
          <p:nvPr>
            <p:ph idx="1"/>
          </p:nvPr>
        </p:nvSpPr>
        <p:spPr/>
        <p:txBody>
          <a:bodyPr/>
          <a:lstStyle/>
          <a:p>
            <a:pPr marL="285750" indent="-285750"/>
            <a:r>
              <a:rPr lang="en-US" sz="2800" dirty="0"/>
              <a:t>Sinking fund</a:t>
            </a:r>
          </a:p>
          <a:p>
            <a:pPr marL="285750" indent="-285750"/>
            <a:r>
              <a:rPr lang="en-US" sz="2800" dirty="0"/>
              <a:t>Cash</a:t>
            </a:r>
          </a:p>
          <a:p>
            <a:pPr marL="285750" indent="-285750"/>
            <a:r>
              <a:rPr lang="en-US" sz="2800" dirty="0"/>
              <a:t>Borrowed funds</a:t>
            </a:r>
          </a:p>
          <a:p>
            <a:pPr marL="285750" indent="-285750"/>
            <a:r>
              <a:rPr lang="en-US" sz="2800" dirty="0"/>
              <a:t>Life insurance or disability </a:t>
            </a:r>
            <a:br>
              <a:rPr lang="en-US" sz="2800" dirty="0"/>
            </a:br>
            <a:r>
              <a:rPr lang="en-US" sz="2800" dirty="0"/>
              <a:t>income insurance</a:t>
            </a:r>
          </a:p>
          <a:p>
            <a:pPr marL="285750" indent="-285750"/>
            <a:endParaRPr lang="en-US" sz="2800" dirty="0"/>
          </a:p>
        </p:txBody>
      </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102" y="2184398"/>
            <a:ext cx="7039897" cy="4693265"/>
          </a:xfrm>
          <a:prstGeom prst="rect">
            <a:avLst/>
          </a:prstGeom>
        </p:spPr>
      </p:pic>
      <p:sp>
        <p:nvSpPr>
          <p:cNvPr id="199682" name="Rectangle 2"/>
          <p:cNvSpPr>
            <a:spLocks noGrp="1" noChangeArrowheads="1"/>
          </p:cNvSpPr>
          <p:nvPr>
            <p:ph type="title"/>
          </p:nvPr>
        </p:nvSpPr>
        <p:spPr>
          <a:xfrm>
            <a:off x="530352" y="566928"/>
            <a:ext cx="9144000" cy="621115"/>
          </a:xfrm>
        </p:spPr>
        <p:txBody>
          <a:bodyPr>
            <a:noAutofit/>
          </a:bodyPr>
          <a:lstStyle/>
          <a:p>
            <a:pPr>
              <a:lnSpc>
                <a:spcPct val="90000"/>
              </a:lnSpc>
            </a:pPr>
            <a:r>
              <a:rPr lang="en-US" altLang="en-US" dirty="0"/>
              <a:t>Buy-Sell Agreement Structures</a:t>
            </a:r>
          </a:p>
        </p:txBody>
      </p:sp>
      <p:sp>
        <p:nvSpPr>
          <p:cNvPr id="3" name="Content Placeholder 2"/>
          <p:cNvSpPr>
            <a:spLocks noGrp="1"/>
          </p:cNvSpPr>
          <p:nvPr>
            <p:ph idx="1"/>
          </p:nvPr>
        </p:nvSpPr>
        <p:spPr/>
        <p:txBody>
          <a:bodyPr/>
          <a:lstStyle/>
          <a:p>
            <a:pPr marL="285750" indent="-285750"/>
            <a:r>
              <a:rPr lang="en-US" sz="2800" dirty="0"/>
              <a:t>Redemption buy-sell agreement</a:t>
            </a:r>
          </a:p>
          <a:p>
            <a:pPr marL="285750" indent="-285750"/>
            <a:r>
              <a:rPr lang="en-US" sz="2800" dirty="0"/>
              <a:t>Cross-purchase buy-sell agreement</a:t>
            </a:r>
          </a:p>
          <a:p>
            <a:pPr marL="285750" indent="-285750"/>
            <a:r>
              <a:rPr lang="en-US" sz="2800" dirty="0"/>
              <a:t>“Wait and see” </a:t>
            </a:r>
            <a:br>
              <a:rPr lang="en-US" sz="2800" dirty="0"/>
            </a:br>
            <a:r>
              <a:rPr lang="en-US" sz="2800" dirty="0"/>
              <a:t>buy-sell agreement</a:t>
            </a:r>
          </a:p>
          <a:p>
            <a:pPr marL="285750" indent="-285750"/>
            <a:endParaRPr lang="en-US" sz="2800" dirty="0"/>
          </a:p>
        </p:txBody>
      </p: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530352" y="566928"/>
            <a:ext cx="8219201" cy="621115"/>
          </a:xfrm>
        </p:spPr>
        <p:txBody>
          <a:bodyPr>
            <a:noAutofit/>
          </a:bodyPr>
          <a:lstStyle/>
          <a:p>
            <a:pPr>
              <a:lnSpc>
                <a:spcPct val="90000"/>
              </a:lnSpc>
            </a:pPr>
            <a:r>
              <a:rPr lang="en-US" altLang="en-US" dirty="0"/>
              <a:t>Redemption Agreement</a:t>
            </a:r>
          </a:p>
        </p:txBody>
      </p:sp>
      <p:sp>
        <p:nvSpPr>
          <p:cNvPr id="6" name="Rectangle 5"/>
          <p:cNvSpPr>
            <a:spLocks noChangeArrowheads="1"/>
          </p:cNvSpPr>
          <p:nvPr/>
        </p:nvSpPr>
        <p:spPr bwMode="auto">
          <a:xfrm>
            <a:off x="1812495" y="4145989"/>
            <a:ext cx="90890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defRPr/>
            </a:pPr>
            <a:r>
              <a:rPr lang="en-US" altLang="en-US" sz="2000" b="1" dirty="0">
                <a:solidFill>
                  <a:srgbClr val="5D5D5D"/>
                </a:solidFill>
                <a:latin typeface="Calibri" panose="020F0502020204030204" pitchFamily="34" charset="0"/>
              </a:rPr>
              <a:t>Owner</a:t>
            </a:r>
          </a:p>
        </p:txBody>
      </p:sp>
      <p:sp>
        <p:nvSpPr>
          <p:cNvPr id="7" name="Rectangle 6"/>
          <p:cNvSpPr>
            <a:spLocks noChangeArrowheads="1"/>
          </p:cNvSpPr>
          <p:nvPr/>
        </p:nvSpPr>
        <p:spPr bwMode="auto">
          <a:xfrm>
            <a:off x="6164388" y="4145989"/>
            <a:ext cx="90890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defRPr/>
            </a:pPr>
            <a:r>
              <a:rPr lang="en-US" altLang="en-US" sz="2000" b="1" dirty="0">
                <a:solidFill>
                  <a:srgbClr val="5D5D5D"/>
                </a:solidFill>
                <a:latin typeface="Calibri" panose="020F0502020204030204" pitchFamily="34" charset="0"/>
              </a:rPr>
              <a:t>Owner</a:t>
            </a:r>
          </a:p>
        </p:txBody>
      </p:sp>
      <p:sp>
        <p:nvSpPr>
          <p:cNvPr id="8" name="Rectangle 7"/>
          <p:cNvSpPr>
            <a:spLocks noChangeArrowheads="1"/>
          </p:cNvSpPr>
          <p:nvPr/>
        </p:nvSpPr>
        <p:spPr bwMode="auto">
          <a:xfrm>
            <a:off x="3807135" y="2754399"/>
            <a:ext cx="118801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defRPr/>
            </a:pPr>
            <a:r>
              <a:rPr lang="en-US" altLang="en-US" sz="2000" b="1" dirty="0">
                <a:solidFill>
                  <a:srgbClr val="5D5D5D"/>
                </a:solidFill>
                <a:latin typeface="Calibri" panose="020F0502020204030204" pitchFamily="34" charset="0"/>
              </a:rPr>
              <a:t>Company</a:t>
            </a:r>
          </a:p>
        </p:txBody>
      </p:sp>
      <p:sp>
        <p:nvSpPr>
          <p:cNvPr id="9" name="Rectangle 8"/>
          <p:cNvSpPr>
            <a:spLocks noChangeArrowheads="1"/>
          </p:cNvSpPr>
          <p:nvPr/>
        </p:nvSpPr>
        <p:spPr bwMode="auto">
          <a:xfrm>
            <a:off x="5048943" y="5447008"/>
            <a:ext cx="127836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defRPr/>
            </a:pPr>
            <a:r>
              <a:rPr lang="en-US" altLang="en-US" sz="2000" b="1" dirty="0">
                <a:solidFill>
                  <a:srgbClr val="5D5D5D"/>
                </a:solidFill>
                <a:latin typeface="Calibri" panose="020F0502020204030204" pitchFamily="34" charset="0"/>
              </a:rPr>
              <a:t>Insurance </a:t>
            </a:r>
            <a:br>
              <a:rPr lang="en-US" altLang="en-US" sz="2000" b="1" dirty="0">
                <a:solidFill>
                  <a:srgbClr val="5D5D5D"/>
                </a:solidFill>
                <a:latin typeface="Calibri" panose="020F0502020204030204" pitchFamily="34" charset="0"/>
              </a:rPr>
            </a:br>
            <a:r>
              <a:rPr lang="en-US" altLang="en-US" sz="2000" b="1" dirty="0">
                <a:solidFill>
                  <a:srgbClr val="5D5D5D"/>
                </a:solidFill>
                <a:latin typeface="Calibri" panose="020F0502020204030204" pitchFamily="34" charset="0"/>
              </a:rPr>
              <a:t>Policies</a:t>
            </a:r>
          </a:p>
        </p:txBody>
      </p:sp>
      <p:sp>
        <p:nvSpPr>
          <p:cNvPr id="11" name="Line 48"/>
          <p:cNvSpPr>
            <a:spLocks noChangeShapeType="1"/>
          </p:cNvSpPr>
          <p:nvPr/>
        </p:nvSpPr>
        <p:spPr bwMode="auto">
          <a:xfrm>
            <a:off x="4533057" y="4739099"/>
            <a:ext cx="762773" cy="0"/>
          </a:xfrm>
          <a:prstGeom prst="line">
            <a:avLst/>
          </a:prstGeom>
          <a:noFill/>
          <a:ln w="57150">
            <a:solidFill>
              <a:schemeClr val="accent2"/>
            </a:solidFill>
            <a:round/>
            <a:headEnd/>
            <a:tailEnd type="triangle" w="med" len="med"/>
          </a:ln>
          <a:effectLst/>
        </p:spPr>
        <p:txBody>
          <a:bodyPr wrap="none" anchor="ctr"/>
          <a:lstStyle/>
          <a:p>
            <a:endParaRPr lang="en-US" dirty="0"/>
          </a:p>
        </p:txBody>
      </p:sp>
      <p:sp>
        <p:nvSpPr>
          <p:cNvPr id="12" name="Line 48"/>
          <p:cNvSpPr>
            <a:spLocks noChangeShapeType="1"/>
          </p:cNvSpPr>
          <p:nvPr/>
        </p:nvSpPr>
        <p:spPr bwMode="auto">
          <a:xfrm flipH="1">
            <a:off x="3493698" y="4743605"/>
            <a:ext cx="762773" cy="0"/>
          </a:xfrm>
          <a:prstGeom prst="line">
            <a:avLst/>
          </a:prstGeom>
          <a:noFill/>
          <a:ln w="57150">
            <a:solidFill>
              <a:schemeClr val="accent2"/>
            </a:solidFill>
            <a:round/>
            <a:headEnd/>
            <a:tailEnd type="triangle" w="med" len="med"/>
          </a:ln>
          <a:effectLst/>
        </p:spPr>
        <p:txBody>
          <a:bodyPr wrap="none" anchor="ctr"/>
          <a:lstStyle/>
          <a:p>
            <a:endParaRPr lang="en-US" dirty="0"/>
          </a:p>
        </p:txBody>
      </p:sp>
      <p:sp>
        <p:nvSpPr>
          <p:cNvPr id="13" name="Line 48"/>
          <p:cNvSpPr>
            <a:spLocks noChangeShapeType="1"/>
          </p:cNvSpPr>
          <p:nvPr/>
        </p:nvSpPr>
        <p:spPr bwMode="auto">
          <a:xfrm rot="16200000" flipH="1" flipV="1">
            <a:off x="3135536" y="3131807"/>
            <a:ext cx="710513" cy="332227"/>
          </a:xfrm>
          <a:prstGeom prst="line">
            <a:avLst/>
          </a:prstGeom>
          <a:noFill/>
          <a:ln w="57150">
            <a:solidFill>
              <a:schemeClr val="accent2"/>
            </a:solidFill>
            <a:round/>
            <a:headEnd/>
            <a:tailEnd type="triangle" w="med" len="med"/>
          </a:ln>
          <a:effectLst/>
        </p:spPr>
        <p:txBody>
          <a:bodyPr wrap="none" anchor="ctr"/>
          <a:lstStyle/>
          <a:p>
            <a:endParaRPr lang="en-US" dirty="0"/>
          </a:p>
        </p:txBody>
      </p:sp>
      <p:sp>
        <p:nvSpPr>
          <p:cNvPr id="14" name="Line 48"/>
          <p:cNvSpPr>
            <a:spLocks noChangeShapeType="1"/>
          </p:cNvSpPr>
          <p:nvPr/>
        </p:nvSpPr>
        <p:spPr bwMode="auto">
          <a:xfrm rot="16200000" flipH="1">
            <a:off x="5101729" y="3077339"/>
            <a:ext cx="636640" cy="367288"/>
          </a:xfrm>
          <a:prstGeom prst="line">
            <a:avLst/>
          </a:prstGeom>
          <a:noFill/>
          <a:ln w="57150">
            <a:solidFill>
              <a:schemeClr val="accent2"/>
            </a:solidFill>
            <a:round/>
            <a:headEnd/>
            <a:tailEnd type="triangle" w="med" len="med"/>
          </a:ln>
          <a:effectLst/>
        </p:spPr>
        <p:txBody>
          <a:bodyPr wrap="none" anchor="ct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630" y="3502192"/>
            <a:ext cx="787628" cy="175451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028" y="3436027"/>
            <a:ext cx="817331" cy="1820675"/>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9940" y="4831329"/>
            <a:ext cx="1226214" cy="134526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0653" y="5005064"/>
            <a:ext cx="1226214" cy="134526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0667" y="1304706"/>
            <a:ext cx="1740951" cy="1850445"/>
          </a:xfrm>
          <a:prstGeom prst="rect">
            <a:avLst/>
          </a:prstGeom>
        </p:spPr>
      </p:pic>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530352" y="566928"/>
            <a:ext cx="9144000" cy="621115"/>
          </a:xfrm>
        </p:spPr>
        <p:txBody>
          <a:bodyPr>
            <a:noAutofit/>
          </a:bodyPr>
          <a:lstStyle/>
          <a:p>
            <a:pPr>
              <a:lnSpc>
                <a:spcPct val="90000"/>
              </a:lnSpc>
            </a:pPr>
            <a:r>
              <a:rPr lang="en-US" altLang="en-US" dirty="0"/>
              <a:t>Cross-Purchase Agreement</a:t>
            </a:r>
          </a:p>
        </p:txBody>
      </p:sp>
      <p:sp>
        <p:nvSpPr>
          <p:cNvPr id="6" name="Line 48"/>
          <p:cNvSpPr>
            <a:spLocks noChangeShapeType="1"/>
          </p:cNvSpPr>
          <p:nvPr/>
        </p:nvSpPr>
        <p:spPr bwMode="auto">
          <a:xfrm rot="16200000">
            <a:off x="3098039" y="2495164"/>
            <a:ext cx="759757" cy="700017"/>
          </a:xfrm>
          <a:prstGeom prst="line">
            <a:avLst/>
          </a:prstGeom>
          <a:noFill/>
          <a:ln w="57150">
            <a:solidFill>
              <a:schemeClr val="accent2"/>
            </a:solidFill>
            <a:round/>
            <a:headEnd/>
            <a:tailEnd type="triangle" w="med" len="med"/>
          </a:ln>
          <a:effectLst/>
        </p:spPr>
        <p:txBody>
          <a:bodyPr wrap="none" anchor="ctr"/>
          <a:lstStyle/>
          <a:p>
            <a:endParaRPr lang="en-US" dirty="0"/>
          </a:p>
        </p:txBody>
      </p:sp>
      <p:sp>
        <p:nvSpPr>
          <p:cNvPr id="12" name="Line 48"/>
          <p:cNvSpPr>
            <a:spLocks noChangeShapeType="1"/>
          </p:cNvSpPr>
          <p:nvPr/>
        </p:nvSpPr>
        <p:spPr bwMode="auto">
          <a:xfrm rot="16200000" flipH="1">
            <a:off x="5162644" y="2414788"/>
            <a:ext cx="739589" cy="683724"/>
          </a:xfrm>
          <a:prstGeom prst="line">
            <a:avLst/>
          </a:prstGeom>
          <a:noFill/>
          <a:ln w="57150">
            <a:solidFill>
              <a:schemeClr val="accent2"/>
            </a:solidFill>
            <a:round/>
            <a:headEnd/>
            <a:tailEnd type="triangle" w="med" len="med"/>
          </a:ln>
          <a:effectLst/>
        </p:spPr>
        <p:txBody>
          <a:bodyPr wrap="none" anchor="ctr"/>
          <a:lstStyle/>
          <a:p>
            <a:endParaRPr lang="en-US" dirty="0"/>
          </a:p>
        </p:txBody>
      </p:sp>
      <p:sp>
        <p:nvSpPr>
          <p:cNvPr id="13" name="Line 48"/>
          <p:cNvSpPr>
            <a:spLocks noChangeShapeType="1"/>
          </p:cNvSpPr>
          <p:nvPr/>
        </p:nvSpPr>
        <p:spPr bwMode="auto">
          <a:xfrm rot="16200000" flipH="1" flipV="1">
            <a:off x="5134206" y="5239362"/>
            <a:ext cx="627530" cy="708211"/>
          </a:xfrm>
          <a:prstGeom prst="line">
            <a:avLst/>
          </a:prstGeom>
          <a:noFill/>
          <a:ln w="57150">
            <a:solidFill>
              <a:schemeClr val="accent2"/>
            </a:solidFill>
            <a:round/>
            <a:headEnd/>
            <a:tailEnd type="triangle" w="med" len="med"/>
          </a:ln>
          <a:effectLst/>
        </p:spPr>
        <p:txBody>
          <a:bodyPr wrap="none" anchor="ctr"/>
          <a:lstStyle/>
          <a:p>
            <a:endParaRPr lang="en-US" dirty="0"/>
          </a:p>
        </p:txBody>
      </p:sp>
      <p:sp>
        <p:nvSpPr>
          <p:cNvPr id="14" name="Line 48"/>
          <p:cNvSpPr>
            <a:spLocks noChangeShapeType="1"/>
          </p:cNvSpPr>
          <p:nvPr/>
        </p:nvSpPr>
        <p:spPr bwMode="auto">
          <a:xfrm rot="16200000" flipV="1">
            <a:off x="3192524" y="5258809"/>
            <a:ext cx="582701" cy="779927"/>
          </a:xfrm>
          <a:prstGeom prst="line">
            <a:avLst/>
          </a:prstGeom>
          <a:noFill/>
          <a:ln w="57150">
            <a:solidFill>
              <a:schemeClr val="accent2"/>
            </a:solidFill>
            <a:round/>
            <a:headEnd/>
            <a:tailEnd type="triangle" w="med" len="med"/>
          </a:ln>
          <a:effectLst/>
        </p:spPr>
        <p:txBody>
          <a:bodyPr wrap="none" anchor="ct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927" y="1534632"/>
            <a:ext cx="1590395" cy="169042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4227" y="4788821"/>
            <a:ext cx="1590395" cy="169042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028" y="3436027"/>
            <a:ext cx="817331" cy="1820675"/>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630" y="3502192"/>
            <a:ext cx="787628" cy="1754510"/>
          </a:xfrm>
          <a:prstGeom prst="rect">
            <a:avLst/>
          </a:prstGeom>
        </p:spPr>
      </p:pic>
      <p:sp>
        <p:nvSpPr>
          <p:cNvPr id="18" name="Rectangle 17"/>
          <p:cNvSpPr>
            <a:spLocks noChangeArrowheads="1"/>
          </p:cNvSpPr>
          <p:nvPr/>
        </p:nvSpPr>
        <p:spPr bwMode="auto">
          <a:xfrm>
            <a:off x="1812495" y="4145989"/>
            <a:ext cx="90890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defRPr/>
            </a:pPr>
            <a:r>
              <a:rPr lang="en-US" altLang="en-US" sz="2000" b="1" dirty="0">
                <a:solidFill>
                  <a:srgbClr val="5D5D5D"/>
                </a:solidFill>
                <a:latin typeface="Calibri" panose="020F0502020204030204" pitchFamily="34" charset="0"/>
              </a:rPr>
              <a:t>Owner</a:t>
            </a:r>
          </a:p>
        </p:txBody>
      </p:sp>
      <p:sp>
        <p:nvSpPr>
          <p:cNvPr id="19" name="Rectangle 18"/>
          <p:cNvSpPr>
            <a:spLocks noChangeArrowheads="1"/>
          </p:cNvSpPr>
          <p:nvPr/>
        </p:nvSpPr>
        <p:spPr bwMode="auto">
          <a:xfrm>
            <a:off x="6164388" y="4145989"/>
            <a:ext cx="90890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defRPr/>
            </a:pPr>
            <a:r>
              <a:rPr lang="en-US" altLang="en-US" sz="2000" b="1" dirty="0">
                <a:solidFill>
                  <a:srgbClr val="5D5D5D"/>
                </a:solidFill>
                <a:latin typeface="Calibri" panose="020F0502020204030204" pitchFamily="34" charset="0"/>
              </a:rPr>
              <a:t>Owner</a:t>
            </a:r>
          </a:p>
        </p:txBody>
      </p:sp>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960" y="2013974"/>
            <a:ext cx="7266039" cy="4844026"/>
          </a:xfrm>
          <a:prstGeom prst="rect">
            <a:avLst/>
          </a:prstGeom>
        </p:spPr>
      </p:pic>
      <p:sp>
        <p:nvSpPr>
          <p:cNvPr id="158722" name="Rectangle 2"/>
          <p:cNvSpPr>
            <a:spLocks noGrp="1" noChangeArrowheads="1"/>
          </p:cNvSpPr>
          <p:nvPr>
            <p:ph type="title"/>
          </p:nvPr>
        </p:nvSpPr>
        <p:spPr>
          <a:xfrm>
            <a:off x="530352" y="566928"/>
            <a:ext cx="9144000" cy="621115"/>
          </a:xfrm>
        </p:spPr>
        <p:txBody>
          <a:bodyPr>
            <a:noAutofit/>
          </a:bodyPr>
          <a:lstStyle/>
          <a:p>
            <a:pPr>
              <a:lnSpc>
                <a:spcPct val="90000"/>
              </a:lnSpc>
            </a:pPr>
            <a:r>
              <a:rPr lang="en-US" altLang="en-US" dirty="0"/>
              <a:t>Buy-Sell Agreement Considerations</a:t>
            </a:r>
          </a:p>
        </p:txBody>
      </p:sp>
      <p:sp>
        <p:nvSpPr>
          <p:cNvPr id="3" name="Content Placeholder 2"/>
          <p:cNvSpPr>
            <a:spLocks noGrp="1"/>
          </p:cNvSpPr>
          <p:nvPr>
            <p:ph idx="1"/>
          </p:nvPr>
        </p:nvSpPr>
        <p:spPr>
          <a:xfrm>
            <a:off x="530352" y="2254929"/>
            <a:ext cx="6186297" cy="2148840"/>
          </a:xfrm>
        </p:spPr>
        <p:txBody>
          <a:bodyPr/>
          <a:lstStyle/>
          <a:p>
            <a:pPr marL="284163" indent="-284163"/>
            <a:r>
              <a:rPr lang="en-US" sz="2600" dirty="0"/>
              <a:t>Genuine business arrangement</a:t>
            </a:r>
          </a:p>
          <a:p>
            <a:pPr marL="284163" indent="-284163"/>
            <a:r>
              <a:rPr lang="en-US" sz="2600" dirty="0"/>
              <a:t>Cannot pass to family members </a:t>
            </a:r>
            <a:br>
              <a:rPr lang="en-US" sz="2600" dirty="0"/>
            </a:br>
            <a:r>
              <a:rPr lang="en-US" sz="2600" dirty="0"/>
              <a:t>for less than full value</a:t>
            </a:r>
          </a:p>
          <a:p>
            <a:pPr marL="284163" indent="-284163"/>
            <a:r>
              <a:rPr lang="en-US" sz="2600" dirty="0"/>
              <a:t>“Arm’s length” transaction</a:t>
            </a:r>
          </a:p>
          <a:p>
            <a:endParaRPr lang="en-US" sz="2600" dirty="0"/>
          </a:p>
          <a:p>
            <a:endParaRPr lang="en-US" sz="2600" dirty="0"/>
          </a:p>
          <a:p>
            <a:endParaRPr lang="en-US" sz="2600" dirty="0"/>
          </a:p>
        </p:txBody>
      </p:sp>
      <p:graphicFrame>
        <p:nvGraphicFramePr>
          <p:cNvPr id="158788" name="Group 68"/>
          <p:cNvGraphicFramePr>
            <a:graphicFrameLocks noGrp="1"/>
          </p:cNvGraphicFramePr>
          <p:nvPr/>
        </p:nvGraphicFramePr>
        <p:xfrm>
          <a:off x="5513388" y="7124700"/>
          <a:ext cx="208280" cy="45720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dirty="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Rectangle 8"/>
          <p:cNvSpPr>
            <a:spLocks noChangeArrowheads="1"/>
          </p:cNvSpPr>
          <p:nvPr/>
        </p:nvSpPr>
        <p:spPr bwMode="auto">
          <a:xfrm>
            <a:off x="530352" y="1828800"/>
            <a:ext cx="4114800"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1"/>
              </a:buClr>
              <a:buSzPct val="65000"/>
              <a:buFont typeface="Wingdings" pitchFamily="2" charset="2"/>
              <a:buChar char="l"/>
              <a:tabLst>
                <a:tab pos="228600" algn="l"/>
              </a:tabLst>
              <a:defRPr sz="2800">
                <a:solidFill>
                  <a:srgbClr val="FFFFFF"/>
                </a:solidFill>
                <a:latin typeface="Arial" charset="0"/>
              </a:defRPr>
            </a:lvl1pPr>
            <a:lvl2pPr marL="742950" indent="-285750">
              <a:spcBef>
                <a:spcPct val="20000"/>
              </a:spcBef>
              <a:buChar char="–"/>
              <a:tabLst>
                <a:tab pos="228600" algn="l"/>
              </a:tabLst>
              <a:defRPr sz="2800">
                <a:solidFill>
                  <a:schemeClr val="tx1"/>
                </a:solidFill>
                <a:latin typeface="Times New Roman" pitchFamily="18" charset="0"/>
              </a:defRPr>
            </a:lvl2pPr>
            <a:lvl3pPr marL="1143000" indent="-228600">
              <a:spcBef>
                <a:spcPct val="20000"/>
              </a:spcBef>
              <a:buChar char="•"/>
              <a:tabLst>
                <a:tab pos="228600" algn="l"/>
              </a:tabLst>
              <a:defRPr sz="2400">
                <a:solidFill>
                  <a:schemeClr val="tx1"/>
                </a:solidFill>
                <a:latin typeface="Times New Roman" pitchFamily="18" charset="0"/>
              </a:defRPr>
            </a:lvl3pPr>
            <a:lvl4pPr marL="1600200" indent="-228600">
              <a:spcBef>
                <a:spcPct val="20000"/>
              </a:spcBef>
              <a:buChar char="–"/>
              <a:tabLst>
                <a:tab pos="228600" algn="l"/>
              </a:tabLst>
              <a:defRPr sz="2000">
                <a:solidFill>
                  <a:schemeClr val="tx1"/>
                </a:solidFill>
                <a:latin typeface="Times New Roman" pitchFamily="18" charset="0"/>
              </a:defRPr>
            </a:lvl4pPr>
            <a:lvl5pPr marL="2057400" indent="-228600">
              <a:spcBef>
                <a:spcPct val="20000"/>
              </a:spcBef>
              <a:buChar char="•"/>
              <a:tabLst>
                <a:tab pos="228600"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228600"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228600"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228600"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228600" algn="l"/>
              </a:tabLst>
              <a:defRPr sz="2000">
                <a:solidFill>
                  <a:schemeClr val="tx1"/>
                </a:solidFill>
                <a:latin typeface="Times New Roman" pitchFamily="18" charset="0"/>
              </a:defRPr>
            </a:lvl9pPr>
          </a:lstStyle>
          <a:p>
            <a:pPr>
              <a:spcBef>
                <a:spcPct val="50000"/>
              </a:spcBef>
              <a:buClrTx/>
              <a:buSzTx/>
              <a:buFontTx/>
              <a:buNone/>
              <a:defRPr/>
            </a:pPr>
            <a:r>
              <a:rPr lang="en-US" altLang="en-US" sz="2200" b="1" dirty="0">
                <a:solidFill>
                  <a:schemeClr val="accent6"/>
                </a:solidFill>
                <a:latin typeface="Calibri" panose="020F0502020204030204" pitchFamily="34" charset="0"/>
              </a:rPr>
              <a:t>Three requirements:</a:t>
            </a:r>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Autofit/>
          </a:bodyPr>
          <a:lstStyle/>
          <a:p>
            <a:r>
              <a:rPr lang="en-US" altLang="en-US" dirty="0"/>
              <a:t>Business Continuation Action Items</a:t>
            </a:r>
            <a:endParaRPr lang="en-US" b="0" dirty="0"/>
          </a:p>
        </p:txBody>
      </p:sp>
      <p:sp>
        <p:nvSpPr>
          <p:cNvPr id="6" name="Rectangle 5"/>
          <p:cNvSpPr>
            <a:spLocks noChangeArrowheads="1"/>
          </p:cNvSpPr>
          <p:nvPr/>
        </p:nvSpPr>
        <p:spPr bwMode="auto">
          <a:xfrm>
            <a:off x="530352" y="1876933"/>
            <a:ext cx="8382000" cy="334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1"/>
              </a:buClr>
              <a:buSzPct val="65000"/>
              <a:buFont typeface="Wingdings" pitchFamily="2" charset="2"/>
              <a:buChar char="l"/>
              <a:tabLst>
                <a:tab pos="406400" algn="l"/>
              </a:tabLst>
              <a:defRPr sz="2800">
                <a:solidFill>
                  <a:srgbClr val="FFFFFF"/>
                </a:solidFill>
                <a:latin typeface="Arial" charset="0"/>
              </a:defRPr>
            </a:lvl1pPr>
            <a:lvl2pPr marL="742950" indent="-285750">
              <a:spcBef>
                <a:spcPct val="20000"/>
              </a:spcBef>
              <a:buChar char="–"/>
              <a:tabLst>
                <a:tab pos="406400" algn="l"/>
              </a:tabLst>
              <a:defRPr sz="2800">
                <a:solidFill>
                  <a:schemeClr val="tx1"/>
                </a:solidFill>
                <a:latin typeface="Times New Roman" pitchFamily="18" charset="0"/>
              </a:defRPr>
            </a:lvl2pPr>
            <a:lvl3pPr marL="1143000" indent="-228600">
              <a:spcBef>
                <a:spcPct val="20000"/>
              </a:spcBef>
              <a:buChar char="•"/>
              <a:tabLst>
                <a:tab pos="406400" algn="l"/>
              </a:tabLst>
              <a:defRPr sz="2400">
                <a:solidFill>
                  <a:schemeClr val="tx1"/>
                </a:solidFill>
                <a:latin typeface="Times New Roman" pitchFamily="18" charset="0"/>
              </a:defRPr>
            </a:lvl3pPr>
            <a:lvl4pPr marL="1600200" indent="-228600">
              <a:spcBef>
                <a:spcPct val="20000"/>
              </a:spcBef>
              <a:buChar char="–"/>
              <a:tabLst>
                <a:tab pos="406400" algn="l"/>
              </a:tabLst>
              <a:defRPr sz="2000">
                <a:solidFill>
                  <a:schemeClr val="tx1"/>
                </a:solidFill>
                <a:latin typeface="Times New Roman" pitchFamily="18" charset="0"/>
              </a:defRPr>
            </a:lvl4pPr>
            <a:lvl5pPr marL="2057400" indent="-228600">
              <a:spcBef>
                <a:spcPct val="20000"/>
              </a:spcBef>
              <a:buChar char="•"/>
              <a:tabLst>
                <a:tab pos="406400"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406400"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406400"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406400"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406400" algn="l"/>
              </a:tabLst>
              <a:defRPr sz="2000">
                <a:solidFill>
                  <a:schemeClr val="tx1"/>
                </a:solidFill>
                <a:latin typeface="Times New Roman" pitchFamily="18" charset="0"/>
              </a:defRPr>
            </a:lvl9pPr>
          </a:lstStyle>
          <a:p>
            <a:pPr>
              <a:spcBef>
                <a:spcPct val="70000"/>
              </a:spcBef>
              <a:buClr>
                <a:schemeClr val="accent6"/>
              </a:buClr>
              <a:buSzPct val="110000"/>
              <a:buFont typeface="Wingdings" pitchFamily="2" charset="2"/>
              <a:buChar char="ü"/>
              <a:defRPr/>
            </a:pPr>
            <a:r>
              <a:rPr lang="en-US" altLang="en-US" sz="2400" b="0" dirty="0">
                <a:solidFill>
                  <a:schemeClr val="tx1">
                    <a:lumMod val="25000"/>
                  </a:schemeClr>
                </a:solidFill>
                <a:latin typeface="Calibri" panose="020F0502020204030204" pitchFamily="34" charset="0"/>
              </a:rPr>
              <a:t> </a:t>
            </a:r>
            <a:r>
              <a:rPr lang="en-US" altLang="en-US" sz="2400" b="0" dirty="0">
                <a:solidFill>
                  <a:srgbClr val="5D5D5D"/>
                </a:solidFill>
                <a:latin typeface="Calibri" panose="020F0502020204030204" pitchFamily="34" charset="0"/>
              </a:rPr>
              <a:t>Develop a formal plan for continuing your business</a:t>
            </a:r>
          </a:p>
          <a:p>
            <a:pPr>
              <a:spcBef>
                <a:spcPct val="70000"/>
              </a:spcBef>
              <a:buClr>
                <a:schemeClr val="accent6"/>
              </a:buClr>
              <a:buSzPct val="110000"/>
              <a:buFont typeface="Wingdings" pitchFamily="2" charset="2"/>
              <a:buChar char="ü"/>
              <a:defRPr/>
            </a:pPr>
            <a:r>
              <a:rPr lang="en-US" altLang="en-US" sz="2400" b="0" dirty="0">
                <a:solidFill>
                  <a:srgbClr val="5D5D5D"/>
                </a:solidFill>
                <a:latin typeface="Calibri" panose="020F0502020204030204" pitchFamily="34" charset="0"/>
              </a:rPr>
              <a:t> Select a successor to take over your business 	</a:t>
            </a:r>
            <a:br>
              <a:rPr lang="en-US" altLang="en-US" sz="2400" b="0" dirty="0">
                <a:solidFill>
                  <a:srgbClr val="5D5D5D"/>
                </a:solidFill>
                <a:latin typeface="Calibri" panose="020F0502020204030204" pitchFamily="34" charset="0"/>
              </a:rPr>
            </a:br>
            <a:r>
              <a:rPr lang="en-US" altLang="en-US" sz="2400" b="0" dirty="0">
                <a:solidFill>
                  <a:srgbClr val="5D5D5D"/>
                </a:solidFill>
                <a:latin typeface="Calibri" panose="020F0502020204030204" pitchFamily="34" charset="0"/>
              </a:rPr>
              <a:t>	(and consider having a family conversation first)</a:t>
            </a:r>
          </a:p>
          <a:p>
            <a:pPr>
              <a:spcBef>
                <a:spcPct val="70000"/>
              </a:spcBef>
              <a:buClr>
                <a:schemeClr val="accent6"/>
              </a:buClr>
              <a:buSzPct val="110000"/>
              <a:buFont typeface="Wingdings" pitchFamily="2" charset="2"/>
              <a:buChar char="ü"/>
              <a:defRPr/>
            </a:pPr>
            <a:r>
              <a:rPr lang="en-US" altLang="en-US" sz="2400" b="0" dirty="0">
                <a:solidFill>
                  <a:srgbClr val="5D5D5D"/>
                </a:solidFill>
                <a:latin typeface="Calibri" panose="020F0502020204030204" pitchFamily="34" charset="0"/>
              </a:rPr>
              <a:t> Have a formal valuation determined for your business</a:t>
            </a:r>
          </a:p>
          <a:p>
            <a:pPr>
              <a:spcBef>
                <a:spcPct val="70000"/>
              </a:spcBef>
              <a:buClr>
                <a:schemeClr val="accent6"/>
              </a:buClr>
              <a:buSzPct val="110000"/>
              <a:buFont typeface="Wingdings" pitchFamily="2" charset="2"/>
              <a:buChar char="ü"/>
              <a:defRPr/>
            </a:pPr>
            <a:r>
              <a:rPr lang="en-US" altLang="en-US" sz="2400" b="0" dirty="0">
                <a:solidFill>
                  <a:srgbClr val="5D5D5D"/>
                </a:solidFill>
                <a:latin typeface="Calibri" panose="020F0502020204030204" pitchFamily="34" charset="0"/>
              </a:rPr>
              <a:t> Put a buy-sell agreement in place</a:t>
            </a:r>
          </a:p>
          <a:p>
            <a:pPr>
              <a:spcBef>
                <a:spcPct val="70000"/>
              </a:spcBef>
              <a:buClr>
                <a:schemeClr val="accent6"/>
              </a:buClr>
              <a:buSzPct val="110000"/>
              <a:buFont typeface="Wingdings" pitchFamily="2" charset="2"/>
              <a:buChar char="ü"/>
              <a:defRPr/>
            </a:pPr>
            <a:r>
              <a:rPr lang="en-US" altLang="en-US" sz="2400" b="0" dirty="0">
                <a:solidFill>
                  <a:srgbClr val="5D5D5D"/>
                </a:solidFill>
                <a:latin typeface="Calibri" panose="020F0502020204030204" pitchFamily="34" charset="0"/>
              </a:rPr>
              <a:t> Set up a funding method for your buy-sell agreement</a:t>
            </a:r>
          </a:p>
        </p:txBody>
      </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690" y="1643624"/>
            <a:ext cx="7836310" cy="5224207"/>
          </a:xfrm>
          <a:prstGeom prst="rect">
            <a:avLst/>
          </a:prstGeom>
        </p:spPr>
      </p:pic>
      <p:sp>
        <p:nvSpPr>
          <p:cNvPr id="133122" name="Rectangle 2"/>
          <p:cNvSpPr>
            <a:spLocks noGrp="1" noChangeArrowheads="1"/>
          </p:cNvSpPr>
          <p:nvPr>
            <p:ph type="title"/>
          </p:nvPr>
        </p:nvSpPr>
        <p:spPr>
          <a:xfrm>
            <a:off x="530352" y="566928"/>
            <a:ext cx="9144000" cy="621115"/>
          </a:xfrm>
        </p:spPr>
        <p:txBody>
          <a:bodyPr>
            <a:noAutofit/>
          </a:bodyPr>
          <a:lstStyle/>
          <a:p>
            <a:pPr>
              <a:lnSpc>
                <a:spcPct val="90000"/>
              </a:lnSpc>
            </a:pPr>
            <a:r>
              <a:rPr lang="en-US" altLang="en-US" dirty="0"/>
              <a:t>Where Do You Go from Here?</a:t>
            </a:r>
          </a:p>
        </p:txBody>
      </p:sp>
      <p:sp>
        <p:nvSpPr>
          <p:cNvPr id="10" name="Text Box 4"/>
          <p:cNvSpPr txBox="1">
            <a:spLocks noChangeArrowheads="1"/>
          </p:cNvSpPr>
          <p:nvPr/>
        </p:nvSpPr>
        <p:spPr bwMode="auto">
          <a:xfrm>
            <a:off x="530352" y="1828800"/>
            <a:ext cx="4956048"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defRPr/>
            </a:pPr>
            <a:r>
              <a:rPr lang="en-US" altLang="en-US" sz="2600" b="0" dirty="0">
                <a:solidFill>
                  <a:srgbClr val="5D5D5D"/>
                </a:solidFill>
                <a:latin typeface="Calibri" panose="020F0502020204030204" pitchFamily="34" charset="0"/>
              </a:rPr>
              <a:t>Are you </a:t>
            </a:r>
            <a:r>
              <a:rPr lang="en-US" altLang="en-US" sz="2600" dirty="0">
                <a:solidFill>
                  <a:srgbClr val="5D5D5D"/>
                </a:solidFill>
                <a:latin typeface="Calibri" panose="020F0502020204030204" pitchFamily="34" charset="0"/>
              </a:rPr>
              <a:t>confident</a:t>
            </a:r>
            <a:r>
              <a:rPr lang="en-US" altLang="en-US" sz="2600" b="0" dirty="0">
                <a:solidFill>
                  <a:srgbClr val="5D5D5D"/>
                </a:solidFill>
                <a:latin typeface="Calibri" panose="020F0502020204030204" pitchFamily="34" charset="0"/>
              </a:rPr>
              <a:t> in the preparations you’ve made?</a:t>
            </a:r>
          </a:p>
          <a:p>
            <a:pPr>
              <a:spcBef>
                <a:spcPct val="0"/>
              </a:spcBef>
              <a:buClrTx/>
              <a:buSzTx/>
              <a:buFontTx/>
              <a:buNone/>
              <a:defRPr/>
            </a:pPr>
            <a:endParaRPr lang="en-US" altLang="en-US" sz="2600" b="0" dirty="0">
              <a:solidFill>
                <a:srgbClr val="5D5D5D"/>
              </a:solidFill>
              <a:latin typeface="Calibri" panose="020F0502020204030204" pitchFamily="34" charset="0"/>
            </a:endParaRPr>
          </a:p>
          <a:p>
            <a:pPr>
              <a:spcBef>
                <a:spcPct val="0"/>
              </a:spcBef>
              <a:buClrTx/>
              <a:buSzTx/>
              <a:buFontTx/>
              <a:buNone/>
              <a:defRPr/>
            </a:pPr>
            <a:r>
              <a:rPr lang="en-US" altLang="en-US" sz="2600" b="0" dirty="0">
                <a:solidFill>
                  <a:srgbClr val="5D5D5D"/>
                </a:solidFill>
                <a:latin typeface="Calibri" panose="020F0502020204030204" pitchFamily="34" charset="0"/>
              </a:rPr>
              <a:t>Could you be doing </a:t>
            </a:r>
            <a:r>
              <a:rPr lang="en-US" altLang="en-US" sz="2600" dirty="0">
                <a:solidFill>
                  <a:srgbClr val="5D5D5D"/>
                </a:solidFill>
                <a:latin typeface="Calibri" panose="020F0502020204030204" pitchFamily="34" charset="0"/>
              </a:rPr>
              <a:t>better</a:t>
            </a:r>
            <a:r>
              <a:rPr lang="en-US" altLang="en-US" sz="2600" b="0" dirty="0">
                <a:solidFill>
                  <a:srgbClr val="5D5D5D"/>
                </a:solidFill>
                <a:latin typeface="Calibri" panose="020F0502020204030204" pitchFamily="34" charset="0"/>
              </a:rPr>
              <a:t>? </a:t>
            </a:r>
          </a:p>
          <a:p>
            <a:pPr>
              <a:spcBef>
                <a:spcPct val="50000"/>
              </a:spcBef>
              <a:buClrTx/>
              <a:buSzTx/>
              <a:buFontTx/>
              <a:buNone/>
              <a:defRPr/>
            </a:pPr>
            <a:endParaRPr lang="en-US" altLang="en-US" sz="2600" b="0" dirty="0">
              <a:solidFill>
                <a:srgbClr val="5D5D5D"/>
              </a:solidFill>
              <a:latin typeface="Calibri" panose="020F0502020204030204" pitchFamily="34" charset="0"/>
            </a:endParaRPr>
          </a:p>
        </p:txBody>
      </p:sp>
    </p:spTree>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1835"/>
          <a:stretch/>
        </p:blipFill>
        <p:spPr>
          <a:xfrm>
            <a:off x="0" y="2246079"/>
            <a:ext cx="7848600" cy="4611921"/>
          </a:xfrm>
          <a:prstGeom prst="rect">
            <a:avLst/>
          </a:prstGeom>
        </p:spPr>
      </p:pic>
      <p:sp>
        <p:nvSpPr>
          <p:cNvPr id="2" name="Title 1"/>
          <p:cNvSpPr>
            <a:spLocks noGrp="1"/>
          </p:cNvSpPr>
          <p:nvPr>
            <p:ph type="title"/>
          </p:nvPr>
        </p:nvSpPr>
        <p:spPr/>
        <p:txBody>
          <a:bodyPr>
            <a:noAutofit/>
          </a:bodyPr>
          <a:lstStyle/>
          <a:p>
            <a:r>
              <a:rPr lang="en-US" sz="5400" dirty="0">
                <a:latin typeface="+mn-lt"/>
              </a:rPr>
              <a:t>Thank You</a:t>
            </a:r>
          </a:p>
        </p:txBody>
      </p:sp>
    </p:spTree>
    <p:extLst>
      <p:ext uri="{BB962C8B-B14F-4D97-AF65-F5344CB8AC3E}">
        <p14:creationId xmlns:p14="http://schemas.microsoft.com/office/powerpoint/2010/main" val="2321731336"/>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p:txBody>
          <a:bodyPr>
            <a:normAutofit fontScale="53333" lnSpcReduction="10000"/>
          </a:bodyPr>
          <a:lstStyle/>
          <a:p>
            <a:pPr marL="0" indent="0">
              <a:buNone/>
            </a:pPr>
            <a:r>
              <a:t>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The information provided is not intended to be a substitute for specific individualized tax planning or legal advice. We suggest that you consult with a qualified tax or legal professional.
LPL Financial Representatives offer access to Trust Services through The Private Trust Company N.A., an affiliate of LPL Financial.
</a:t>
            </a:r>
          </a:p>
        </p:txBody>
      </p:sp>
      <p:pic>
        <p:nvPicPr>
          <p:cNvPr id="4" name="Foo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6223000"/>
            <a:ext cx="2032000" cy="355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622" y="1768414"/>
            <a:ext cx="7634378" cy="5089585"/>
          </a:xfrm>
          <a:prstGeom prst="rect">
            <a:avLst/>
          </a:prstGeom>
        </p:spPr>
      </p:pic>
      <p:sp>
        <p:nvSpPr>
          <p:cNvPr id="3" name="Title 2"/>
          <p:cNvSpPr>
            <a:spLocks noGrp="1"/>
          </p:cNvSpPr>
          <p:nvPr>
            <p:ph type="title"/>
          </p:nvPr>
        </p:nvSpPr>
        <p:spPr/>
        <p:txBody>
          <a:bodyPr/>
          <a:lstStyle/>
          <a:p>
            <a:r>
              <a:rPr lang="en-US" dirty="0"/>
              <a:t>Costly Mistake</a:t>
            </a:r>
          </a:p>
        </p:txBody>
      </p:sp>
      <p:sp>
        <p:nvSpPr>
          <p:cNvPr id="19" name="Rectangle 10"/>
          <p:cNvSpPr>
            <a:spLocks noChangeArrowheads="1"/>
          </p:cNvSpPr>
          <p:nvPr/>
        </p:nvSpPr>
        <p:spPr bwMode="auto">
          <a:xfrm>
            <a:off x="530352" y="1828800"/>
            <a:ext cx="7010400" cy="138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1"/>
              </a:buClr>
              <a:buSzPct val="65000"/>
              <a:buFont typeface="Wingdings" pitchFamily="2" charset="2"/>
              <a:buChar char="l"/>
              <a:tabLst>
                <a:tab pos="635000" algn="l"/>
              </a:tabLst>
              <a:defRPr sz="2800">
                <a:solidFill>
                  <a:srgbClr val="FFFFFF"/>
                </a:solidFill>
                <a:latin typeface="Arial" charset="0"/>
              </a:defRPr>
            </a:lvl1pPr>
            <a:lvl2pPr marL="742950" indent="-285750">
              <a:spcBef>
                <a:spcPct val="20000"/>
              </a:spcBef>
              <a:buChar char="–"/>
              <a:tabLst>
                <a:tab pos="635000" algn="l"/>
              </a:tabLst>
              <a:defRPr sz="2800">
                <a:solidFill>
                  <a:schemeClr val="tx1"/>
                </a:solidFill>
                <a:latin typeface="Times New Roman" pitchFamily="18" charset="0"/>
              </a:defRPr>
            </a:lvl2pPr>
            <a:lvl3pPr marL="1143000" indent="-228600">
              <a:spcBef>
                <a:spcPct val="20000"/>
              </a:spcBef>
              <a:buChar char="•"/>
              <a:tabLst>
                <a:tab pos="635000" algn="l"/>
              </a:tabLst>
              <a:defRPr sz="2400">
                <a:solidFill>
                  <a:schemeClr val="tx1"/>
                </a:solidFill>
                <a:latin typeface="Times New Roman" pitchFamily="18" charset="0"/>
              </a:defRPr>
            </a:lvl3pPr>
            <a:lvl4pPr marL="1600200" indent="-228600">
              <a:spcBef>
                <a:spcPct val="20000"/>
              </a:spcBef>
              <a:buChar char="–"/>
              <a:tabLst>
                <a:tab pos="635000" algn="l"/>
              </a:tabLst>
              <a:defRPr sz="2000">
                <a:solidFill>
                  <a:schemeClr val="tx1"/>
                </a:solidFill>
                <a:latin typeface="Times New Roman" pitchFamily="18" charset="0"/>
              </a:defRPr>
            </a:lvl4pPr>
            <a:lvl5pPr marL="2057400" indent="-228600">
              <a:spcBef>
                <a:spcPct val="20000"/>
              </a:spcBef>
              <a:buChar char="•"/>
              <a:tabLst>
                <a:tab pos="635000"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635000"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635000"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635000"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635000" algn="l"/>
              </a:tabLst>
              <a:defRPr sz="2000">
                <a:solidFill>
                  <a:schemeClr val="tx1"/>
                </a:solidFill>
                <a:latin typeface="Times New Roman" pitchFamily="18" charset="0"/>
              </a:defRPr>
            </a:lvl9pPr>
          </a:lstStyle>
          <a:p>
            <a:pPr>
              <a:spcBef>
                <a:spcPct val="0"/>
              </a:spcBef>
              <a:buClrTx/>
              <a:buSzTx/>
              <a:buFontTx/>
              <a:buNone/>
              <a:defRPr/>
            </a:pPr>
            <a:r>
              <a:rPr lang="en-US" altLang="en-US" dirty="0">
                <a:solidFill>
                  <a:srgbClr val="5D5D5D"/>
                </a:solidFill>
                <a:latin typeface="Calibri" panose="020F0502020204030204" pitchFamily="34" charset="0"/>
              </a:rPr>
              <a:t>No Business Continuation Plan</a:t>
            </a:r>
          </a:p>
          <a:p>
            <a:pPr>
              <a:spcBef>
                <a:spcPct val="0"/>
              </a:spcBef>
              <a:buClrTx/>
              <a:buSzTx/>
              <a:buNone/>
              <a:defRPr/>
            </a:pPr>
            <a:r>
              <a:rPr lang="en-US" altLang="en-US" dirty="0">
                <a:solidFill>
                  <a:srgbClr val="5D5D5D"/>
                </a:solidFill>
                <a:latin typeface="Calibri" panose="020F0502020204030204" pitchFamily="34" charset="0"/>
              </a:rPr>
              <a:t>= </a:t>
            </a:r>
            <a:r>
              <a:rPr lang="en-US" dirty="0">
                <a:solidFill>
                  <a:srgbClr val="5D5D5D"/>
                </a:solidFill>
                <a:latin typeface="Calibri" panose="020F0502020204030204" pitchFamily="34" charset="0"/>
              </a:rPr>
              <a:t>Business Left to Chance</a:t>
            </a:r>
            <a:endParaRPr lang="en-US" altLang="en-US" dirty="0">
              <a:solidFill>
                <a:srgbClr val="5D5D5D"/>
              </a:solidFill>
              <a:latin typeface="Calibri" panose="020F0502020204030204" pitchFamily="34" charset="0"/>
            </a:endParaRPr>
          </a:p>
          <a:p>
            <a:pPr>
              <a:spcBef>
                <a:spcPct val="0"/>
              </a:spcBef>
              <a:buClrTx/>
              <a:buSzTx/>
              <a:buFontTx/>
              <a:buNone/>
              <a:defRPr/>
            </a:pPr>
            <a:r>
              <a:rPr lang="en-US" altLang="en-US" dirty="0">
                <a:solidFill>
                  <a:srgbClr val="5D5D5D"/>
                </a:solidFill>
                <a:latin typeface="Calibri" panose="020F0502020204030204" pitchFamily="34" charset="0"/>
              </a:rPr>
              <a:t> </a:t>
            </a: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704" y="2232333"/>
            <a:ext cx="6940296" cy="4625667"/>
          </a:xfrm>
          <a:prstGeom prst="rect">
            <a:avLst/>
          </a:prstGeom>
        </p:spPr>
      </p:pic>
      <p:sp>
        <p:nvSpPr>
          <p:cNvPr id="2" name="Title 1"/>
          <p:cNvSpPr>
            <a:spLocks noGrp="1"/>
          </p:cNvSpPr>
          <p:nvPr>
            <p:ph type="title"/>
          </p:nvPr>
        </p:nvSpPr>
        <p:spPr/>
        <p:txBody>
          <a:bodyPr>
            <a:noAutofit/>
          </a:bodyPr>
          <a:lstStyle/>
          <a:p>
            <a:r>
              <a:rPr lang="en-US" altLang="en-US" dirty="0"/>
              <a:t>You’ve Worked Hard to Build </a:t>
            </a:r>
            <a:br>
              <a:rPr lang="en-US" altLang="en-US" dirty="0"/>
            </a:br>
            <a:r>
              <a:rPr lang="en-US" altLang="en-US" dirty="0"/>
              <a:t>a Successful Business</a:t>
            </a:r>
            <a:endParaRPr lang="en-US" dirty="0"/>
          </a:p>
        </p:txBody>
      </p:sp>
      <p:sp>
        <p:nvSpPr>
          <p:cNvPr id="7" name="Rectangle 3"/>
          <p:cNvSpPr>
            <a:spLocks noChangeArrowheads="1"/>
          </p:cNvSpPr>
          <p:nvPr/>
        </p:nvSpPr>
        <p:spPr bwMode="auto">
          <a:xfrm>
            <a:off x="740664" y="2398522"/>
            <a:ext cx="4754880" cy="199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bg1"/>
              </a:buClr>
              <a:buSzPct val="65000"/>
              <a:buFont typeface="Wingdings" pitchFamily="2" charset="2"/>
              <a:buChar char="l"/>
              <a:tabLst>
                <a:tab pos="635000" algn="l"/>
              </a:tabLst>
              <a:defRPr sz="2800">
                <a:solidFill>
                  <a:srgbClr val="FFFFFF"/>
                </a:solidFill>
                <a:latin typeface="Arial" charset="0"/>
              </a:defRPr>
            </a:lvl1pPr>
            <a:lvl2pPr marL="742950" indent="-285750">
              <a:spcBef>
                <a:spcPct val="20000"/>
              </a:spcBef>
              <a:buChar char="–"/>
              <a:tabLst>
                <a:tab pos="635000" algn="l"/>
              </a:tabLst>
              <a:defRPr sz="2800">
                <a:solidFill>
                  <a:schemeClr val="tx1"/>
                </a:solidFill>
                <a:latin typeface="Times New Roman" pitchFamily="18" charset="0"/>
              </a:defRPr>
            </a:lvl2pPr>
            <a:lvl3pPr marL="1143000" indent="-228600">
              <a:spcBef>
                <a:spcPct val="20000"/>
              </a:spcBef>
              <a:buChar char="•"/>
              <a:tabLst>
                <a:tab pos="635000" algn="l"/>
              </a:tabLst>
              <a:defRPr sz="2400">
                <a:solidFill>
                  <a:schemeClr val="tx1"/>
                </a:solidFill>
                <a:latin typeface="Times New Roman" pitchFamily="18" charset="0"/>
              </a:defRPr>
            </a:lvl3pPr>
            <a:lvl4pPr marL="1600200" indent="-228600">
              <a:spcBef>
                <a:spcPct val="20000"/>
              </a:spcBef>
              <a:buChar char="–"/>
              <a:tabLst>
                <a:tab pos="635000" algn="l"/>
              </a:tabLst>
              <a:defRPr sz="2000">
                <a:solidFill>
                  <a:schemeClr val="tx1"/>
                </a:solidFill>
                <a:latin typeface="Times New Roman" pitchFamily="18" charset="0"/>
              </a:defRPr>
            </a:lvl4pPr>
            <a:lvl5pPr marL="2057400" indent="-228600">
              <a:spcBef>
                <a:spcPct val="20000"/>
              </a:spcBef>
              <a:buChar char="•"/>
              <a:tabLst>
                <a:tab pos="635000"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635000"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635000"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635000"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635000" algn="l"/>
              </a:tabLst>
              <a:defRPr sz="2000">
                <a:solidFill>
                  <a:schemeClr val="tx1"/>
                </a:solidFill>
                <a:latin typeface="Times New Roman" pitchFamily="18" charset="0"/>
              </a:defRPr>
            </a:lvl9pPr>
          </a:lstStyle>
          <a:p>
            <a:pPr>
              <a:spcBef>
                <a:spcPct val="75000"/>
              </a:spcBef>
              <a:buClrTx/>
              <a:buSzTx/>
              <a:buFontTx/>
              <a:buNone/>
              <a:defRPr/>
            </a:pPr>
            <a:r>
              <a:rPr lang="en-US" altLang="en-US" sz="2600" b="0" dirty="0">
                <a:solidFill>
                  <a:srgbClr val="5D5D5D"/>
                </a:solidFill>
                <a:latin typeface="Calibri" panose="020F0502020204030204" pitchFamily="34" charset="0"/>
              </a:rPr>
              <a:t>Would your business continue </a:t>
            </a:r>
            <a:br>
              <a:rPr lang="en-US" altLang="en-US" sz="2600" b="0" dirty="0">
                <a:solidFill>
                  <a:srgbClr val="5D5D5D"/>
                </a:solidFill>
                <a:latin typeface="Calibri" panose="020F0502020204030204" pitchFamily="34" charset="0"/>
              </a:rPr>
            </a:br>
            <a:r>
              <a:rPr lang="en-US" altLang="en-US" sz="2600" b="0" dirty="0">
                <a:solidFill>
                  <a:srgbClr val="5D5D5D"/>
                </a:solidFill>
                <a:latin typeface="Calibri" panose="020F0502020204030204" pitchFamily="34" charset="0"/>
              </a:rPr>
              <a:t>if you die or become disabled? </a:t>
            </a:r>
          </a:p>
          <a:p>
            <a:pPr>
              <a:spcBef>
                <a:spcPct val="75000"/>
              </a:spcBef>
              <a:buClrTx/>
              <a:buSzTx/>
              <a:buFontTx/>
              <a:buNone/>
              <a:defRPr/>
            </a:pPr>
            <a:r>
              <a:rPr lang="en-US" altLang="en-US" sz="2600" b="0" dirty="0">
                <a:solidFill>
                  <a:srgbClr val="5D5D5D"/>
                </a:solidFill>
                <a:latin typeface="Calibri" panose="020F0502020204030204" pitchFamily="34" charset="0"/>
              </a:rPr>
              <a:t>Will your business survive </a:t>
            </a:r>
            <a:br>
              <a:rPr lang="en-US" altLang="en-US" sz="2600" b="0" dirty="0">
                <a:solidFill>
                  <a:srgbClr val="5D5D5D"/>
                </a:solidFill>
                <a:latin typeface="Calibri" panose="020F0502020204030204" pitchFamily="34" charset="0"/>
              </a:rPr>
            </a:br>
            <a:r>
              <a:rPr lang="en-US" altLang="en-US" sz="2600" b="0" dirty="0">
                <a:solidFill>
                  <a:srgbClr val="5D5D5D"/>
                </a:solidFill>
                <a:latin typeface="Calibri" panose="020F0502020204030204" pitchFamily="34" charset="0"/>
              </a:rPr>
              <a:t>your retirement?</a:t>
            </a:r>
          </a:p>
        </p:txBody>
      </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447"/>
          <a:stretch/>
        </p:blipFill>
        <p:spPr>
          <a:xfrm>
            <a:off x="2126177" y="1959429"/>
            <a:ext cx="7017823" cy="4898571"/>
          </a:xfrm>
          <a:prstGeom prst="rect">
            <a:avLst/>
          </a:prstGeom>
        </p:spPr>
      </p:pic>
      <p:sp>
        <p:nvSpPr>
          <p:cNvPr id="20482" name="Rectangle 2"/>
          <p:cNvSpPr>
            <a:spLocks noGrp="1" noChangeArrowheads="1"/>
          </p:cNvSpPr>
          <p:nvPr>
            <p:ph type="title"/>
          </p:nvPr>
        </p:nvSpPr>
        <p:spPr/>
        <p:txBody>
          <a:bodyPr>
            <a:noAutofit/>
          </a:bodyPr>
          <a:lstStyle/>
          <a:p>
            <a:r>
              <a:rPr lang="en-US" dirty="0"/>
              <a:t>How Is Your Business Doing?</a:t>
            </a:r>
            <a:endParaRPr lang="en-US" sz="3200" b="0" i="1" dirty="0"/>
          </a:p>
        </p:txBody>
      </p:sp>
      <p:sp>
        <p:nvSpPr>
          <p:cNvPr id="3" name="Content Placeholder 2"/>
          <p:cNvSpPr>
            <a:spLocks noGrp="1"/>
          </p:cNvSpPr>
          <p:nvPr>
            <p:ph idx="1"/>
          </p:nvPr>
        </p:nvSpPr>
        <p:spPr>
          <a:xfrm>
            <a:off x="530352" y="1828800"/>
            <a:ext cx="5477255" cy="3154363"/>
          </a:xfrm>
        </p:spPr>
        <p:txBody>
          <a:bodyPr/>
          <a:lstStyle/>
          <a:p>
            <a:r>
              <a:rPr lang="en-US" dirty="0"/>
              <a:t>Do you have a formal plan?</a:t>
            </a:r>
          </a:p>
          <a:p>
            <a:r>
              <a:rPr lang="en-US" dirty="0"/>
              <a:t>Have you selected a successor?</a:t>
            </a:r>
          </a:p>
          <a:p>
            <a:r>
              <a:rPr lang="en-US" dirty="0"/>
              <a:t>Do you know your business’s value?</a:t>
            </a:r>
          </a:p>
          <a:p>
            <a:r>
              <a:rPr lang="en-US" dirty="0"/>
              <a:t>Do you have a buy-sell agreement?</a:t>
            </a:r>
          </a:p>
          <a:p>
            <a:r>
              <a:rPr lang="en-US" dirty="0"/>
              <a:t>If so, have you funded it?</a:t>
            </a:r>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5197"/>
          <a:stretch/>
        </p:blipFill>
        <p:spPr>
          <a:xfrm>
            <a:off x="2772697" y="2377038"/>
            <a:ext cx="6369151" cy="4480962"/>
          </a:xfrm>
          <a:prstGeom prst="rect">
            <a:avLst/>
          </a:prstGeom>
        </p:spPr>
      </p:pic>
      <p:sp>
        <p:nvSpPr>
          <p:cNvPr id="9218" name="Rectangle 2"/>
          <p:cNvSpPr>
            <a:spLocks noGrp="1" noChangeArrowheads="1"/>
          </p:cNvSpPr>
          <p:nvPr>
            <p:ph type="title"/>
          </p:nvPr>
        </p:nvSpPr>
        <p:spPr/>
        <p:txBody>
          <a:bodyPr>
            <a:noAutofit/>
          </a:bodyPr>
          <a:lstStyle/>
          <a:p>
            <a:r>
              <a:rPr lang="en-US" altLang="en-US" dirty="0"/>
              <a:t>Elements of Business </a:t>
            </a:r>
            <a:br>
              <a:rPr lang="en-US" altLang="en-US" dirty="0"/>
            </a:br>
            <a:r>
              <a:rPr lang="en-US" altLang="en-US" dirty="0"/>
              <a:t>Continuation Planning</a:t>
            </a:r>
            <a:endParaRPr lang="en-US" b="0" i="1" dirty="0"/>
          </a:p>
        </p:txBody>
      </p:sp>
      <p:sp>
        <p:nvSpPr>
          <p:cNvPr id="5" name="Rectangle 13"/>
          <p:cNvSpPr>
            <a:spLocks noChangeArrowheads="1"/>
          </p:cNvSpPr>
          <p:nvPr/>
        </p:nvSpPr>
        <p:spPr bwMode="auto">
          <a:xfrm>
            <a:off x="714375" y="2089150"/>
            <a:ext cx="6096000" cy="333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defTabSz="793750">
              <a:spcBef>
                <a:spcPct val="40000"/>
              </a:spcBef>
              <a:buClr>
                <a:srgbClr val="FFFFFF"/>
              </a:buClr>
              <a:buSzPct val="65000"/>
              <a:buFont typeface="Wingdings" pitchFamily="2" charset="2"/>
              <a:buChar char="l"/>
              <a:defRPr sz="2800">
                <a:solidFill>
                  <a:srgbClr val="FFFFFF"/>
                </a:solidFill>
                <a:latin typeface="Cambria" pitchFamily="18" charset="0"/>
              </a:defRPr>
            </a:lvl1pPr>
            <a:lvl2pPr marL="742950" indent="-285750" defTabSz="793750">
              <a:spcBef>
                <a:spcPct val="40000"/>
              </a:spcBef>
              <a:buSzPct val="65000"/>
              <a:buFont typeface="Wingdings" pitchFamily="2" charset="2"/>
              <a:buChar char="l"/>
              <a:defRPr sz="2600">
                <a:solidFill>
                  <a:srgbClr val="02185E"/>
                </a:solidFill>
                <a:latin typeface="Cambria" pitchFamily="18" charset="0"/>
              </a:defRPr>
            </a:lvl2pPr>
            <a:lvl3pPr marL="1143000" indent="-228600" defTabSz="793750">
              <a:spcBef>
                <a:spcPct val="40000"/>
              </a:spcBef>
              <a:buClr>
                <a:srgbClr val="FFFFFF"/>
              </a:buClr>
              <a:buSzPct val="65000"/>
              <a:buFont typeface="Wingdings" pitchFamily="2" charset="2"/>
              <a:buChar char="l"/>
              <a:defRPr sz="2800">
                <a:solidFill>
                  <a:srgbClr val="FFFFFF"/>
                </a:solidFill>
                <a:latin typeface="Cambria" pitchFamily="18" charset="0"/>
              </a:defRPr>
            </a:lvl3pPr>
            <a:lvl4pPr marL="1600200" indent="-228600" defTabSz="793750">
              <a:spcBef>
                <a:spcPct val="40000"/>
              </a:spcBef>
              <a:buClr>
                <a:srgbClr val="FFFFFF"/>
              </a:buClr>
              <a:buSzPct val="65000"/>
              <a:buFont typeface="Wingdings" pitchFamily="2" charset="2"/>
              <a:buChar char="l"/>
              <a:defRPr sz="2800">
                <a:solidFill>
                  <a:srgbClr val="FFFFFF"/>
                </a:solidFill>
                <a:latin typeface="Cambria" pitchFamily="18" charset="0"/>
              </a:defRPr>
            </a:lvl4pPr>
            <a:lvl5pPr marL="2057400" indent="-228600" defTabSz="793750">
              <a:spcBef>
                <a:spcPct val="40000"/>
              </a:spcBef>
              <a:buClr>
                <a:srgbClr val="FFFFFF"/>
              </a:buClr>
              <a:buSzPct val="65000"/>
              <a:buFont typeface="Wingdings" pitchFamily="2" charset="2"/>
              <a:buChar char="l"/>
              <a:defRPr sz="2800">
                <a:solidFill>
                  <a:srgbClr val="FFFFFF"/>
                </a:solidFill>
                <a:latin typeface="Cambria" pitchFamily="18" charset="0"/>
              </a:defRPr>
            </a:lvl5pPr>
            <a:lvl6pPr marL="2514600" indent="-228600" defTabSz="79375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6pPr>
            <a:lvl7pPr marL="2971800" indent="-228600" defTabSz="79375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7pPr>
            <a:lvl8pPr marL="3429000" indent="-228600" defTabSz="79375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8pPr>
            <a:lvl9pPr marL="3886200" indent="-228600" defTabSz="79375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9pPr>
          </a:lstStyle>
          <a:p>
            <a:pPr>
              <a:lnSpc>
                <a:spcPct val="120000"/>
              </a:lnSpc>
              <a:spcBef>
                <a:spcPct val="0"/>
              </a:spcBef>
              <a:buFont typeface="Wingdings" pitchFamily="2" charset="2"/>
              <a:buNone/>
              <a:defRPr/>
            </a:pPr>
            <a:r>
              <a:rPr lang="en-US" altLang="en-US" sz="4800" b="0" i="0" dirty="0">
                <a:solidFill>
                  <a:schemeClr val="accent3"/>
                </a:solidFill>
                <a:latin typeface="Calibri" pitchFamily="34" charset="0"/>
              </a:rPr>
              <a:t>1</a:t>
            </a:r>
            <a:r>
              <a:rPr lang="en-US" altLang="en-US" sz="5500" i="0" dirty="0">
                <a:solidFill>
                  <a:schemeClr val="accent3"/>
                </a:solidFill>
                <a:latin typeface="Calibri" pitchFamily="34" charset="0"/>
              </a:rPr>
              <a:t> </a:t>
            </a:r>
            <a:r>
              <a:rPr lang="en-US" altLang="en-US" b="0" i="0" dirty="0">
                <a:solidFill>
                  <a:schemeClr val="accent3"/>
                </a:solidFill>
                <a:latin typeface="Calibri" pitchFamily="34" charset="0"/>
              </a:rPr>
              <a:t>Business valuation</a:t>
            </a:r>
          </a:p>
          <a:p>
            <a:pPr>
              <a:lnSpc>
                <a:spcPct val="120000"/>
              </a:lnSpc>
              <a:spcBef>
                <a:spcPct val="0"/>
              </a:spcBef>
              <a:buFont typeface="Wingdings" pitchFamily="2" charset="2"/>
              <a:buNone/>
              <a:defRPr/>
            </a:pPr>
            <a:r>
              <a:rPr lang="en-US" altLang="en-US" sz="4800" b="0" i="0" dirty="0">
                <a:solidFill>
                  <a:schemeClr val="accent3"/>
                </a:solidFill>
                <a:latin typeface="Calibri" pitchFamily="34" charset="0"/>
              </a:rPr>
              <a:t>2</a:t>
            </a:r>
            <a:r>
              <a:rPr lang="en-US" altLang="en-US" sz="5500" i="0" dirty="0">
                <a:solidFill>
                  <a:schemeClr val="accent3"/>
                </a:solidFill>
                <a:latin typeface="Calibri" pitchFamily="34" charset="0"/>
              </a:rPr>
              <a:t> </a:t>
            </a:r>
            <a:r>
              <a:rPr lang="en-US" altLang="en-US" b="0" i="0" dirty="0">
                <a:solidFill>
                  <a:schemeClr val="accent3"/>
                </a:solidFill>
                <a:latin typeface="Calibri" pitchFamily="34" charset="0"/>
              </a:rPr>
              <a:t>Succession planning</a:t>
            </a:r>
          </a:p>
          <a:p>
            <a:pPr>
              <a:lnSpc>
                <a:spcPct val="120000"/>
              </a:lnSpc>
              <a:spcBef>
                <a:spcPts val="200"/>
              </a:spcBef>
              <a:buFont typeface="Wingdings" pitchFamily="2" charset="2"/>
              <a:buNone/>
              <a:defRPr/>
            </a:pPr>
            <a:r>
              <a:rPr lang="en-US" altLang="en-US" sz="4800" b="0" i="0" dirty="0">
                <a:solidFill>
                  <a:schemeClr val="accent3"/>
                </a:solidFill>
                <a:latin typeface="Calibri" pitchFamily="34" charset="0"/>
              </a:rPr>
              <a:t>3</a:t>
            </a:r>
            <a:r>
              <a:rPr lang="en-US" altLang="en-US" b="0" i="0" dirty="0">
                <a:solidFill>
                  <a:schemeClr val="accent3"/>
                </a:solidFill>
                <a:latin typeface="Calibri" pitchFamily="34" charset="0"/>
              </a:rPr>
              <a:t>  Buy-sell agreement</a:t>
            </a:r>
          </a:p>
        </p:txBody>
      </p: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850" y="1739900"/>
            <a:ext cx="7677150" cy="5118100"/>
          </a:xfrm>
          <a:prstGeom prst="rect">
            <a:avLst/>
          </a:prstGeom>
        </p:spPr>
      </p:pic>
      <p:sp>
        <p:nvSpPr>
          <p:cNvPr id="3" name="Content Placeholder 2"/>
          <p:cNvSpPr>
            <a:spLocks noGrp="1"/>
          </p:cNvSpPr>
          <p:nvPr>
            <p:ph idx="1"/>
          </p:nvPr>
        </p:nvSpPr>
        <p:spPr>
          <a:xfrm>
            <a:off x="530352" y="2384921"/>
            <a:ext cx="6519333" cy="2259806"/>
          </a:xfrm>
        </p:spPr>
        <p:txBody>
          <a:bodyPr/>
          <a:lstStyle/>
          <a:p>
            <a:pPr marL="285750" indent="-285750"/>
            <a:r>
              <a:rPr lang="en-US" sz="2800" dirty="0"/>
              <a:t>Cost approach</a:t>
            </a:r>
          </a:p>
          <a:p>
            <a:pPr marL="285750" indent="-285750"/>
            <a:r>
              <a:rPr lang="en-US" sz="2800" dirty="0"/>
              <a:t>Income approach</a:t>
            </a:r>
          </a:p>
          <a:p>
            <a:pPr marL="285750" indent="-285750"/>
            <a:r>
              <a:rPr lang="en-US" sz="2800" dirty="0"/>
              <a:t>Market approach</a:t>
            </a:r>
          </a:p>
          <a:p>
            <a:endParaRPr lang="en-US" sz="2800" dirty="0"/>
          </a:p>
        </p:txBody>
      </p:sp>
      <p:sp>
        <p:nvSpPr>
          <p:cNvPr id="17" name="Rectangle 6"/>
          <p:cNvSpPr>
            <a:spLocks noChangeArrowheads="1"/>
          </p:cNvSpPr>
          <p:nvPr/>
        </p:nvSpPr>
        <p:spPr bwMode="auto">
          <a:xfrm>
            <a:off x="530352" y="1828800"/>
            <a:ext cx="4343400" cy="668338"/>
          </a:xfrm>
          <a:prstGeom prst="rect">
            <a:avLst/>
          </a:prstGeom>
          <a:noFill/>
          <a:ln w="9525">
            <a:noFill/>
            <a:miter lim="800000"/>
            <a:headEnd/>
            <a:tailEnd/>
          </a:ln>
        </p:spPr>
        <p:txBody>
          <a:bodyPr wrap="none" anchor="ctr"/>
          <a:lstStyle/>
          <a:p>
            <a:pPr>
              <a:defRPr/>
            </a:pPr>
            <a:r>
              <a:rPr lang="en-US" sz="2200" b="1" dirty="0">
                <a:solidFill>
                  <a:schemeClr val="accent6"/>
                </a:solidFill>
                <a:latin typeface="Calibri" panose="020F0502020204030204" pitchFamily="34" charset="0"/>
              </a:rPr>
              <a:t>How much is your business worth?</a:t>
            </a:r>
          </a:p>
        </p:txBody>
      </p:sp>
      <p:sp>
        <p:nvSpPr>
          <p:cNvPr id="6" name="Rectangle 2"/>
          <p:cNvSpPr txBox="1">
            <a:spLocks noChangeArrowheads="1"/>
          </p:cNvSpPr>
          <p:nvPr/>
        </p:nvSpPr>
        <p:spPr>
          <a:xfrm>
            <a:off x="530352" y="558930"/>
            <a:ext cx="8161364" cy="621115"/>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pPr>
              <a:lnSpc>
                <a:spcPct val="90000"/>
              </a:lnSpc>
            </a:pPr>
            <a:r>
              <a:rPr lang="en-US" altLang="en-US" dirty="0"/>
              <a:t>1. Business Valuation</a:t>
            </a:r>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90" y="1130060"/>
            <a:ext cx="8591910" cy="5727940"/>
          </a:xfrm>
          <a:prstGeom prst="rect">
            <a:avLst/>
          </a:prstGeom>
        </p:spPr>
      </p:pic>
      <p:sp>
        <p:nvSpPr>
          <p:cNvPr id="3" name="Content Placeholder 2"/>
          <p:cNvSpPr>
            <a:spLocks noGrp="1"/>
          </p:cNvSpPr>
          <p:nvPr>
            <p:ph idx="1"/>
          </p:nvPr>
        </p:nvSpPr>
        <p:spPr>
          <a:xfrm>
            <a:off x="530353" y="1828801"/>
            <a:ext cx="4681728" cy="1868424"/>
          </a:xfrm>
        </p:spPr>
        <p:txBody>
          <a:bodyPr/>
          <a:lstStyle/>
          <a:p>
            <a:pPr marL="285750" indent="-285750"/>
            <a:r>
              <a:rPr lang="en-US" sz="2800" dirty="0"/>
              <a:t>Book value</a:t>
            </a:r>
          </a:p>
          <a:p>
            <a:pPr marL="285750" indent="-285750"/>
            <a:r>
              <a:rPr lang="en-US" sz="2800" dirty="0"/>
              <a:t>Adjusted book value</a:t>
            </a:r>
          </a:p>
          <a:p>
            <a:pPr marL="285750" indent="-285750"/>
            <a:r>
              <a:rPr lang="en-US" sz="2800" dirty="0"/>
              <a:t>Liquidation value</a:t>
            </a:r>
          </a:p>
          <a:p>
            <a:pPr marL="0" indent="0">
              <a:buNone/>
            </a:pPr>
            <a:endParaRPr lang="en-US" sz="2800" dirty="0"/>
          </a:p>
        </p:txBody>
      </p:sp>
      <p:sp>
        <p:nvSpPr>
          <p:cNvPr id="5" name="Rectangle 2"/>
          <p:cNvSpPr txBox="1">
            <a:spLocks noChangeArrowheads="1"/>
          </p:cNvSpPr>
          <p:nvPr/>
        </p:nvSpPr>
        <p:spPr>
          <a:xfrm>
            <a:off x="530352" y="558930"/>
            <a:ext cx="8161364" cy="621115"/>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pPr>
              <a:lnSpc>
                <a:spcPct val="90000"/>
              </a:lnSpc>
            </a:pPr>
            <a:r>
              <a:rPr lang="en-US" altLang="en-US" dirty="0"/>
              <a:t>Business Valuation: Cost Approach</a:t>
            </a:r>
          </a:p>
        </p:txBody>
      </p:sp>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352" y="1828800"/>
            <a:ext cx="5890768" cy="2133599"/>
          </a:xfrm>
        </p:spPr>
        <p:txBody>
          <a:bodyPr/>
          <a:lstStyle/>
          <a:p>
            <a:pPr marL="285750" indent="-285750"/>
            <a:r>
              <a:rPr lang="en-US" sz="2800" dirty="0"/>
              <a:t>Capitalization of earnings</a:t>
            </a:r>
          </a:p>
          <a:p>
            <a:pPr marL="285750" indent="-285750"/>
            <a:r>
              <a:rPr lang="en-US" sz="2800" dirty="0"/>
              <a:t>Discounted future earnings</a:t>
            </a:r>
          </a:p>
          <a:p>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3984" y="2157808"/>
            <a:ext cx="3140015" cy="4710023"/>
          </a:xfrm>
          <a:prstGeom prst="rect">
            <a:avLst/>
          </a:prstGeom>
        </p:spPr>
      </p:pic>
      <p:sp>
        <p:nvSpPr>
          <p:cNvPr id="6" name="Rectangle 2"/>
          <p:cNvSpPr>
            <a:spLocks noGrp="1" noChangeArrowheads="1"/>
          </p:cNvSpPr>
          <p:nvPr>
            <p:ph type="title"/>
          </p:nvPr>
        </p:nvSpPr>
        <p:spPr>
          <a:xfrm>
            <a:off x="530352" y="558930"/>
            <a:ext cx="8161364" cy="621115"/>
          </a:xfrm>
        </p:spPr>
        <p:txBody>
          <a:bodyPr>
            <a:noAutofit/>
          </a:bodyPr>
          <a:lstStyle/>
          <a:p>
            <a:pPr>
              <a:lnSpc>
                <a:spcPct val="90000"/>
              </a:lnSpc>
            </a:pPr>
            <a:r>
              <a:rPr lang="en-US" altLang="en-US" dirty="0"/>
              <a:t>Business Valuation: Income Approach</a:t>
            </a:r>
          </a:p>
        </p:txBody>
      </p:sp>
    </p:spTree>
  </p:cSld>
  <p:clrMapOvr>
    <a:masterClrMapping/>
  </p:clrMapOvr>
  <p:transition spd="slow">
    <p:wipe dir="r"/>
  </p:transition>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7957</TotalTime>
  <Words>4035</Words>
  <Application>Microsoft Office PowerPoint</Application>
  <PresentationFormat>On-screen Show (4:3)</PresentationFormat>
  <Paragraphs>311</Paragraphs>
  <Slides>28</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Office Theme</vt:lpstr>
      <vt:lpstr>PowerPoint Presentation</vt:lpstr>
      <vt:lpstr>PowerPoint Presentation</vt:lpstr>
      <vt:lpstr>Costly Mistake</vt:lpstr>
      <vt:lpstr>You’ve Worked Hard to Build  a Successful Business</vt:lpstr>
      <vt:lpstr>How Is Your Business Doing?</vt:lpstr>
      <vt:lpstr>Elements of Business  Continuation Planning</vt:lpstr>
      <vt:lpstr>PowerPoint Presentation</vt:lpstr>
      <vt:lpstr>PowerPoint Presentation</vt:lpstr>
      <vt:lpstr>Business Valuation: Income Approach</vt:lpstr>
      <vt:lpstr>Business Valuation: Market Approach</vt:lpstr>
      <vt:lpstr>Business Valuation</vt:lpstr>
      <vt:lpstr>Business Valuation Considerations</vt:lpstr>
      <vt:lpstr>2. Succession Planning</vt:lpstr>
      <vt:lpstr>What Will Happen to Your Enterprise?</vt:lpstr>
      <vt:lpstr>Continuing Your Business</vt:lpstr>
      <vt:lpstr>Liquidating Your Business</vt:lpstr>
      <vt:lpstr>Selling Your Business</vt:lpstr>
      <vt:lpstr>Case Study</vt:lpstr>
      <vt:lpstr>3. Buy-Sell Agreement</vt:lpstr>
      <vt:lpstr>Buy-Sell Agreement</vt:lpstr>
      <vt:lpstr>Buy-Sell Agreement Structures</vt:lpstr>
      <vt:lpstr>Redemption Agreement</vt:lpstr>
      <vt:lpstr>Cross-Purchase Agreement</vt:lpstr>
      <vt:lpstr>Buy-Sell Agreement Considerations</vt:lpstr>
      <vt:lpstr>Business Continuation Action Items</vt:lpstr>
      <vt:lpstr>Where Do You Go from Here?</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jennifer.franchi@web.lpl.com</cp:lastModifiedBy>
  <cp:revision>302</cp:revision>
  <cp:lastPrinted>2014-12-10T19:17:58Z</cp:lastPrinted>
  <dcterms:created xsi:type="dcterms:W3CDTF">2011-07-21T14:26:27Z</dcterms:created>
  <dcterms:modified xsi:type="dcterms:W3CDTF">2022-07-25T19:57:18Z</dcterms:modified>
</cp:coreProperties>
</file>