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315" r:id="rId3"/>
    <p:sldId id="257" r:id="rId4"/>
    <p:sldId id="258" r:id="rId5"/>
    <p:sldId id="259" r:id="rId6"/>
    <p:sldId id="287"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9" r:id="rId34"/>
    <p:sldId id="290" r:id="rId3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3024">
          <p15:clr>
            <a:srgbClr val="A4A3A4"/>
          </p15:clr>
        </p15:guide>
        <p15:guide id="4"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D5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7" autoAdjust="0"/>
    <p:restoredTop sz="69368" autoAdjust="0"/>
  </p:normalViewPr>
  <p:slideViewPr>
    <p:cSldViewPr snapToGrid="0">
      <p:cViewPr varScale="1">
        <p:scale>
          <a:sx n="79" d="100"/>
          <a:sy n="79" d="100"/>
        </p:scale>
        <p:origin x="261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3" d="100"/>
          <a:sy n="83" d="100"/>
        </p:scale>
        <p:origin x="3096" y="108"/>
      </p:cViewPr>
      <p:guideLst>
        <p:guide orient="horz" pos="2928"/>
        <p:guide pos="2208"/>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37157-2A45-CB47-94A1-E94F8E1CBCA8}"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lang="en-US"/>
        </a:p>
      </dgm:t>
    </dgm:pt>
    <dgm:pt modelId="{EC57DA2F-CF7C-9045-9DEC-08B03E7922A0}">
      <dgm:prSet phldrT="[Text]" custT="1"/>
      <dgm:spPr>
        <a:solidFill>
          <a:schemeClr val="accent2"/>
        </a:solidFill>
        <a:ln>
          <a:noFill/>
        </a:ln>
        <a:effectLst/>
      </dgm:spPr>
      <dgm:t>
        <a:bodyPr/>
        <a:lstStyle/>
        <a:p>
          <a:pPr>
            <a:lnSpc>
              <a:spcPts val="1800"/>
            </a:lnSpc>
            <a:spcAft>
              <a:spcPts val="0"/>
            </a:spcAft>
          </a:pPr>
          <a:r>
            <a:rPr lang="en-US" sz="1800" b="1" dirty="0">
              <a:solidFill>
                <a:srgbClr val="FFFFFF"/>
              </a:solidFill>
            </a:rPr>
            <a:t>Taxable Gifts</a:t>
          </a:r>
        </a:p>
        <a:p>
          <a:pPr>
            <a:lnSpc>
              <a:spcPts val="1800"/>
            </a:lnSpc>
            <a:spcAft>
              <a:spcPts val="0"/>
            </a:spcAft>
          </a:pPr>
          <a:r>
            <a:rPr lang="en-US" sz="1800" b="1" dirty="0">
              <a:solidFill>
                <a:srgbClr val="FFFFFF"/>
              </a:solidFill>
            </a:rPr>
            <a:t>(Date of gift value)</a:t>
          </a:r>
        </a:p>
      </dgm:t>
    </dgm:pt>
    <dgm:pt modelId="{7422BEEA-FA0A-BC48-82CF-66987AC497D5}" type="parTrans" cxnId="{A4AF9355-67CB-5F46-BA11-54E30448308C}">
      <dgm:prSet/>
      <dgm:spPr/>
      <dgm:t>
        <a:bodyPr/>
        <a:lstStyle/>
        <a:p>
          <a:endParaRPr lang="en-US"/>
        </a:p>
      </dgm:t>
    </dgm:pt>
    <dgm:pt modelId="{E945D4FF-E7CD-DA4C-A78C-AF62FC75AB44}" type="sibTrans" cxnId="{A4AF9355-67CB-5F46-BA11-54E30448308C}">
      <dgm:prSet/>
      <dgm:spPr/>
      <dgm:t>
        <a:bodyPr/>
        <a:lstStyle/>
        <a:p>
          <a:endParaRPr lang="en-US"/>
        </a:p>
      </dgm:t>
    </dgm:pt>
    <dgm:pt modelId="{203F66DD-8773-5743-B9F7-D2F374462989}">
      <dgm:prSet phldrT="[Text]" custT="1"/>
      <dgm:spPr>
        <a:solidFill>
          <a:schemeClr val="accent2"/>
        </a:solidFill>
        <a:ln>
          <a:noFill/>
        </a:ln>
        <a:effectLst/>
      </dgm:spPr>
      <dgm:t>
        <a:bodyPr/>
        <a:lstStyle/>
        <a:p>
          <a:pPr>
            <a:lnSpc>
              <a:spcPts val="1800"/>
            </a:lnSpc>
            <a:spcAft>
              <a:spcPts val="0"/>
            </a:spcAft>
          </a:pPr>
          <a:r>
            <a:rPr lang="en-US" sz="1800" b="1" dirty="0">
              <a:solidFill>
                <a:srgbClr val="FFFFFF"/>
              </a:solidFill>
            </a:rPr>
            <a:t>Cumulative Taxable </a:t>
          </a:r>
        </a:p>
        <a:p>
          <a:pPr>
            <a:lnSpc>
              <a:spcPts val="1800"/>
            </a:lnSpc>
            <a:spcAft>
              <a:spcPts val="0"/>
            </a:spcAft>
          </a:pPr>
          <a:r>
            <a:rPr lang="en-US" sz="1800" b="1" dirty="0">
              <a:solidFill>
                <a:srgbClr val="FFFFFF"/>
              </a:solidFill>
            </a:rPr>
            <a:t>Transfers</a:t>
          </a:r>
        </a:p>
      </dgm:t>
    </dgm:pt>
    <dgm:pt modelId="{AF2F2E7F-ECE3-544F-B2F8-E64190069CFB}" type="parTrans" cxnId="{45155194-27FB-4D42-BE5B-0C2F9D18C032}">
      <dgm:prSet/>
      <dgm:spPr/>
      <dgm:t>
        <a:bodyPr/>
        <a:lstStyle/>
        <a:p>
          <a:endParaRPr lang="en-US"/>
        </a:p>
      </dgm:t>
    </dgm:pt>
    <dgm:pt modelId="{8A7919D9-F0E9-0241-94BF-3C26F1F99D69}" type="sibTrans" cxnId="{45155194-27FB-4D42-BE5B-0C2F9D18C032}">
      <dgm:prSet/>
      <dgm:spPr/>
      <dgm:t>
        <a:bodyPr/>
        <a:lstStyle/>
        <a:p>
          <a:endParaRPr lang="en-US"/>
        </a:p>
      </dgm:t>
    </dgm:pt>
    <dgm:pt modelId="{A052614E-3945-E847-8DC3-BEB493F742CB}">
      <dgm:prSet phldrT="[Text]" custT="1"/>
      <dgm:spPr>
        <a:solidFill>
          <a:schemeClr val="accent2"/>
        </a:solidFill>
        <a:ln>
          <a:noFill/>
        </a:ln>
        <a:effectLst/>
      </dgm:spPr>
      <dgm:t>
        <a:bodyPr/>
        <a:lstStyle/>
        <a:p>
          <a:pPr>
            <a:lnSpc>
              <a:spcPts val="1800"/>
            </a:lnSpc>
            <a:spcAft>
              <a:spcPts val="0"/>
            </a:spcAft>
          </a:pPr>
          <a:r>
            <a:rPr lang="en-US" sz="1800" b="1" i="1" dirty="0">
              <a:solidFill>
                <a:srgbClr val="FFFFFF"/>
              </a:solidFill>
            </a:rPr>
            <a:t>Plus</a:t>
          </a:r>
          <a:endParaRPr lang="en-US" sz="1800" b="1" dirty="0">
            <a:solidFill>
              <a:srgbClr val="FFFFFF"/>
            </a:solidFill>
          </a:endParaRPr>
        </a:p>
      </dgm:t>
    </dgm:pt>
    <dgm:pt modelId="{CBEDE859-9AE4-474B-A28D-D8B54A6DA5FD}" type="parTrans" cxnId="{D275DC6A-470E-3142-8957-23D9D358705D}">
      <dgm:prSet/>
      <dgm:spPr/>
      <dgm:t>
        <a:bodyPr/>
        <a:lstStyle/>
        <a:p>
          <a:endParaRPr lang="en-US"/>
        </a:p>
      </dgm:t>
    </dgm:pt>
    <dgm:pt modelId="{0CAD407E-6B7C-334A-AF2D-CB415F462F57}" type="sibTrans" cxnId="{D275DC6A-470E-3142-8957-23D9D358705D}">
      <dgm:prSet/>
      <dgm:spPr/>
      <dgm:t>
        <a:bodyPr/>
        <a:lstStyle/>
        <a:p>
          <a:endParaRPr lang="en-US"/>
        </a:p>
      </dgm:t>
    </dgm:pt>
    <dgm:pt modelId="{7B7A5452-8E8E-2B40-AF06-B422C076A006}">
      <dgm:prSet phldrT="[Text]" custT="1"/>
      <dgm:spPr>
        <a:solidFill>
          <a:schemeClr val="accent2"/>
        </a:solidFill>
        <a:ln>
          <a:noFill/>
        </a:ln>
        <a:effectLst/>
      </dgm:spPr>
      <dgm:t>
        <a:bodyPr/>
        <a:lstStyle/>
        <a:p>
          <a:pPr>
            <a:lnSpc>
              <a:spcPts val="1800"/>
            </a:lnSpc>
            <a:spcAft>
              <a:spcPts val="0"/>
            </a:spcAft>
          </a:pPr>
          <a:r>
            <a:rPr lang="en-US" sz="1800" b="1" dirty="0">
              <a:solidFill>
                <a:srgbClr val="FFFFFF"/>
              </a:solidFill>
            </a:rPr>
            <a:t>Taxable Estate</a:t>
          </a:r>
        </a:p>
        <a:p>
          <a:pPr>
            <a:lnSpc>
              <a:spcPts val="1800"/>
            </a:lnSpc>
            <a:spcAft>
              <a:spcPts val="0"/>
            </a:spcAft>
          </a:pPr>
          <a:r>
            <a:rPr lang="en-US" sz="1800" b="1" dirty="0">
              <a:solidFill>
                <a:srgbClr val="FFFFFF"/>
              </a:solidFill>
            </a:rPr>
            <a:t>(Date of death value)</a:t>
          </a:r>
        </a:p>
      </dgm:t>
    </dgm:pt>
    <dgm:pt modelId="{CEEEE57D-8E86-9E41-9737-CFB97C2D83FE}" type="parTrans" cxnId="{837544E1-10BC-A24F-9DEC-5F4165A96E49}">
      <dgm:prSet/>
      <dgm:spPr/>
      <dgm:t>
        <a:bodyPr/>
        <a:lstStyle/>
        <a:p>
          <a:endParaRPr lang="en-US"/>
        </a:p>
      </dgm:t>
    </dgm:pt>
    <dgm:pt modelId="{648CC04B-70CD-E847-8A7F-112EC830CA4A}" type="sibTrans" cxnId="{837544E1-10BC-A24F-9DEC-5F4165A96E49}">
      <dgm:prSet/>
      <dgm:spPr/>
      <dgm:t>
        <a:bodyPr/>
        <a:lstStyle/>
        <a:p>
          <a:endParaRPr lang="en-US"/>
        </a:p>
      </dgm:t>
    </dgm:pt>
    <dgm:pt modelId="{E6AFA6B9-83E0-784D-BE20-194A952C5616}">
      <dgm:prSet phldrT="[Text]" custT="1"/>
      <dgm:spPr>
        <a:solidFill>
          <a:schemeClr val="accent2"/>
        </a:solidFill>
        <a:ln>
          <a:noFill/>
        </a:ln>
        <a:effectLst/>
      </dgm:spPr>
      <dgm:t>
        <a:bodyPr/>
        <a:lstStyle/>
        <a:p>
          <a:pPr>
            <a:lnSpc>
              <a:spcPts val="1800"/>
            </a:lnSpc>
            <a:spcAft>
              <a:spcPts val="0"/>
            </a:spcAft>
          </a:pPr>
          <a:r>
            <a:rPr lang="en-US" sz="1800" b="1" i="1" dirty="0">
              <a:solidFill>
                <a:srgbClr val="FFFFFF"/>
              </a:solidFill>
            </a:rPr>
            <a:t>Equals</a:t>
          </a:r>
          <a:endParaRPr lang="en-US" sz="1800" b="1" dirty="0">
            <a:solidFill>
              <a:srgbClr val="FFFFFF"/>
            </a:solidFill>
          </a:endParaRPr>
        </a:p>
      </dgm:t>
    </dgm:pt>
    <dgm:pt modelId="{C7F139B1-58DD-9344-B1BB-B2BBF7A26841}" type="parTrans" cxnId="{AB29465C-B805-8346-B9C0-1B29480C5588}">
      <dgm:prSet/>
      <dgm:spPr/>
      <dgm:t>
        <a:bodyPr/>
        <a:lstStyle/>
        <a:p>
          <a:endParaRPr lang="en-US"/>
        </a:p>
      </dgm:t>
    </dgm:pt>
    <dgm:pt modelId="{FD496E4B-5284-1849-98D3-5CCB2DFEF1CE}" type="sibTrans" cxnId="{AB29465C-B805-8346-B9C0-1B29480C5588}">
      <dgm:prSet/>
      <dgm:spPr/>
      <dgm:t>
        <a:bodyPr/>
        <a:lstStyle/>
        <a:p>
          <a:endParaRPr lang="en-US"/>
        </a:p>
      </dgm:t>
    </dgm:pt>
    <dgm:pt modelId="{0AF838A6-4105-B147-AB80-BFB76AF5D0BF}" type="pres">
      <dgm:prSet presAssocID="{A5137157-2A45-CB47-94A1-E94F8E1CBCA8}" presName="diagram" presStyleCnt="0">
        <dgm:presLayoutVars>
          <dgm:dir/>
          <dgm:resizeHandles val="exact"/>
        </dgm:presLayoutVars>
      </dgm:prSet>
      <dgm:spPr/>
    </dgm:pt>
    <dgm:pt modelId="{FD509A8A-6924-314B-81C6-740B90E25F93}" type="pres">
      <dgm:prSet presAssocID="{EC57DA2F-CF7C-9045-9DEC-08B03E7922A0}" presName="node" presStyleLbl="node1" presStyleIdx="0" presStyleCnt="5" custScaleX="66978" custScaleY="29536" custLinFactNeighborX="-1751" custLinFactNeighborY="-94885">
        <dgm:presLayoutVars>
          <dgm:bulletEnabled val="1"/>
        </dgm:presLayoutVars>
      </dgm:prSet>
      <dgm:spPr/>
    </dgm:pt>
    <dgm:pt modelId="{76A3B9BD-DB05-2240-8DF5-1735ACBEDD19}" type="pres">
      <dgm:prSet presAssocID="{E945D4FF-E7CD-DA4C-A78C-AF62FC75AB44}" presName="sibTrans" presStyleCnt="0"/>
      <dgm:spPr/>
    </dgm:pt>
    <dgm:pt modelId="{272550F2-F7BA-3F46-B39A-A6EA184D7E6E}" type="pres">
      <dgm:prSet presAssocID="{7B7A5452-8E8E-2B40-AF06-B422C076A006}" presName="node" presStyleLbl="node1" presStyleIdx="1" presStyleCnt="5" custScaleX="66978" custScaleY="29536" custLinFactNeighborX="-1751" custLinFactNeighborY="12846">
        <dgm:presLayoutVars>
          <dgm:bulletEnabled val="1"/>
        </dgm:presLayoutVars>
      </dgm:prSet>
      <dgm:spPr/>
    </dgm:pt>
    <dgm:pt modelId="{39AC65EC-CAE6-D042-A93F-A7007AF446E7}" type="pres">
      <dgm:prSet presAssocID="{648CC04B-70CD-E847-8A7F-112EC830CA4A}" presName="sibTrans" presStyleCnt="0"/>
      <dgm:spPr/>
    </dgm:pt>
    <dgm:pt modelId="{1F41A648-A8FC-9E4E-9B3C-7DDB73BC2805}" type="pres">
      <dgm:prSet presAssocID="{E6AFA6B9-83E0-784D-BE20-194A952C5616}" presName="node" presStyleLbl="node1" presStyleIdx="2" presStyleCnt="5" custScaleX="27108" custScaleY="19479" custLinFactNeighborX="17950" custLinFactNeighborY="4518">
        <dgm:presLayoutVars>
          <dgm:bulletEnabled val="1"/>
        </dgm:presLayoutVars>
      </dgm:prSet>
      <dgm:spPr/>
    </dgm:pt>
    <dgm:pt modelId="{A8FC1552-40C6-554D-9760-A6F50E309F44}" type="pres">
      <dgm:prSet presAssocID="{FD496E4B-5284-1849-98D3-5CCB2DFEF1CE}" presName="sibTrans" presStyleCnt="0"/>
      <dgm:spPr/>
    </dgm:pt>
    <dgm:pt modelId="{D927B30A-E973-9B40-8A15-06E1B26A25A6}" type="pres">
      <dgm:prSet presAssocID="{A052614E-3945-E847-8DC3-BEB493F742CB}" presName="node" presStyleLbl="node1" presStyleIdx="3" presStyleCnt="5" custScaleX="27108" custScaleY="19479" custLinFactNeighborX="-20305" custLinFactNeighborY="-61819">
        <dgm:presLayoutVars>
          <dgm:bulletEnabled val="1"/>
        </dgm:presLayoutVars>
      </dgm:prSet>
      <dgm:spPr/>
    </dgm:pt>
    <dgm:pt modelId="{A6F40587-0B41-0D4A-9BD6-C1ECE23B1863}" type="pres">
      <dgm:prSet presAssocID="{0CAD407E-6B7C-334A-AF2D-CB415F462F57}" presName="sibTrans" presStyleCnt="0"/>
      <dgm:spPr/>
    </dgm:pt>
    <dgm:pt modelId="{458F625D-44D4-8C4E-AC72-DFF8F7CD0F86}" type="pres">
      <dgm:prSet presAssocID="{203F66DD-8773-5743-B9F7-D2F374462989}" presName="node" presStyleLbl="node1" presStyleIdx="4" presStyleCnt="5" custScaleX="66978" custScaleY="29536" custLinFactNeighborX="-604" custLinFactNeighborY="-5649">
        <dgm:presLayoutVars>
          <dgm:bulletEnabled val="1"/>
        </dgm:presLayoutVars>
      </dgm:prSet>
      <dgm:spPr/>
    </dgm:pt>
  </dgm:ptLst>
  <dgm:cxnLst>
    <dgm:cxn modelId="{F260C308-917B-413F-80E2-F7559174F68F}" type="presOf" srcId="{A5137157-2A45-CB47-94A1-E94F8E1CBCA8}" destId="{0AF838A6-4105-B147-AB80-BFB76AF5D0BF}" srcOrd="0" destOrd="0" presId="urn:microsoft.com/office/officeart/2005/8/layout/default#1"/>
    <dgm:cxn modelId="{DA32542C-6EF9-43D1-A93B-00E07B2EC18D}" type="presOf" srcId="{203F66DD-8773-5743-B9F7-D2F374462989}" destId="{458F625D-44D4-8C4E-AC72-DFF8F7CD0F86}" srcOrd="0" destOrd="0" presId="urn:microsoft.com/office/officeart/2005/8/layout/default#1"/>
    <dgm:cxn modelId="{AB29465C-B805-8346-B9C0-1B29480C5588}" srcId="{A5137157-2A45-CB47-94A1-E94F8E1CBCA8}" destId="{E6AFA6B9-83E0-784D-BE20-194A952C5616}" srcOrd="2" destOrd="0" parTransId="{C7F139B1-58DD-9344-B1BB-B2BBF7A26841}" sibTransId="{FD496E4B-5284-1849-98D3-5CCB2DFEF1CE}"/>
    <dgm:cxn modelId="{A2568F65-7C0D-4E81-9D03-9AE8E0F0AAEE}" type="presOf" srcId="{E6AFA6B9-83E0-784D-BE20-194A952C5616}" destId="{1F41A648-A8FC-9E4E-9B3C-7DDB73BC2805}" srcOrd="0" destOrd="0" presId="urn:microsoft.com/office/officeart/2005/8/layout/default#1"/>
    <dgm:cxn modelId="{D275DC6A-470E-3142-8957-23D9D358705D}" srcId="{A5137157-2A45-CB47-94A1-E94F8E1CBCA8}" destId="{A052614E-3945-E847-8DC3-BEB493F742CB}" srcOrd="3" destOrd="0" parTransId="{CBEDE859-9AE4-474B-A28D-D8B54A6DA5FD}" sibTransId="{0CAD407E-6B7C-334A-AF2D-CB415F462F57}"/>
    <dgm:cxn modelId="{14779454-3CAB-45D2-8274-C364AF15AA67}" type="presOf" srcId="{A052614E-3945-E847-8DC3-BEB493F742CB}" destId="{D927B30A-E973-9B40-8A15-06E1B26A25A6}" srcOrd="0" destOrd="0" presId="urn:microsoft.com/office/officeart/2005/8/layout/default#1"/>
    <dgm:cxn modelId="{A4AF9355-67CB-5F46-BA11-54E30448308C}" srcId="{A5137157-2A45-CB47-94A1-E94F8E1CBCA8}" destId="{EC57DA2F-CF7C-9045-9DEC-08B03E7922A0}" srcOrd="0" destOrd="0" parTransId="{7422BEEA-FA0A-BC48-82CF-66987AC497D5}" sibTransId="{E945D4FF-E7CD-DA4C-A78C-AF62FC75AB44}"/>
    <dgm:cxn modelId="{773C6F8A-FC10-40D2-8033-E4501244EA19}" type="presOf" srcId="{7B7A5452-8E8E-2B40-AF06-B422C076A006}" destId="{272550F2-F7BA-3F46-B39A-A6EA184D7E6E}" srcOrd="0" destOrd="0" presId="urn:microsoft.com/office/officeart/2005/8/layout/default#1"/>
    <dgm:cxn modelId="{45155194-27FB-4D42-BE5B-0C2F9D18C032}" srcId="{A5137157-2A45-CB47-94A1-E94F8E1CBCA8}" destId="{203F66DD-8773-5743-B9F7-D2F374462989}" srcOrd="4" destOrd="0" parTransId="{AF2F2E7F-ECE3-544F-B2F8-E64190069CFB}" sibTransId="{8A7919D9-F0E9-0241-94BF-3C26F1F99D69}"/>
    <dgm:cxn modelId="{B4ABA0CE-C226-4C3E-800C-DBC398C1A7DA}" type="presOf" srcId="{EC57DA2F-CF7C-9045-9DEC-08B03E7922A0}" destId="{FD509A8A-6924-314B-81C6-740B90E25F93}" srcOrd="0" destOrd="0" presId="urn:microsoft.com/office/officeart/2005/8/layout/default#1"/>
    <dgm:cxn modelId="{837544E1-10BC-A24F-9DEC-5F4165A96E49}" srcId="{A5137157-2A45-CB47-94A1-E94F8E1CBCA8}" destId="{7B7A5452-8E8E-2B40-AF06-B422C076A006}" srcOrd="1" destOrd="0" parTransId="{CEEEE57D-8E86-9E41-9737-CFB97C2D83FE}" sibTransId="{648CC04B-70CD-E847-8A7F-112EC830CA4A}"/>
    <dgm:cxn modelId="{580DDF5A-C5CD-47A2-8106-D44D84E9BB9C}" type="presParOf" srcId="{0AF838A6-4105-B147-AB80-BFB76AF5D0BF}" destId="{FD509A8A-6924-314B-81C6-740B90E25F93}" srcOrd="0" destOrd="0" presId="urn:microsoft.com/office/officeart/2005/8/layout/default#1"/>
    <dgm:cxn modelId="{CD1B81F1-A280-40DE-B3C6-C487CA2A63E9}" type="presParOf" srcId="{0AF838A6-4105-B147-AB80-BFB76AF5D0BF}" destId="{76A3B9BD-DB05-2240-8DF5-1735ACBEDD19}" srcOrd="1" destOrd="0" presId="urn:microsoft.com/office/officeart/2005/8/layout/default#1"/>
    <dgm:cxn modelId="{C4D2F3F7-6DF2-4229-B572-C13BEE90C067}" type="presParOf" srcId="{0AF838A6-4105-B147-AB80-BFB76AF5D0BF}" destId="{272550F2-F7BA-3F46-B39A-A6EA184D7E6E}" srcOrd="2" destOrd="0" presId="urn:microsoft.com/office/officeart/2005/8/layout/default#1"/>
    <dgm:cxn modelId="{D0DF6BF9-08CA-4CC2-910F-961A0BC2B942}" type="presParOf" srcId="{0AF838A6-4105-B147-AB80-BFB76AF5D0BF}" destId="{39AC65EC-CAE6-D042-A93F-A7007AF446E7}" srcOrd="3" destOrd="0" presId="urn:microsoft.com/office/officeart/2005/8/layout/default#1"/>
    <dgm:cxn modelId="{AA81AC32-F31D-46E9-9189-5560B67DAD20}" type="presParOf" srcId="{0AF838A6-4105-B147-AB80-BFB76AF5D0BF}" destId="{1F41A648-A8FC-9E4E-9B3C-7DDB73BC2805}" srcOrd="4" destOrd="0" presId="urn:microsoft.com/office/officeart/2005/8/layout/default#1"/>
    <dgm:cxn modelId="{44F6D593-6325-47D9-90F2-AD9407FD42A3}" type="presParOf" srcId="{0AF838A6-4105-B147-AB80-BFB76AF5D0BF}" destId="{A8FC1552-40C6-554D-9760-A6F50E309F44}" srcOrd="5" destOrd="0" presId="urn:microsoft.com/office/officeart/2005/8/layout/default#1"/>
    <dgm:cxn modelId="{8A8B50AF-9140-4D9C-995F-D5CC9CFDAF8D}" type="presParOf" srcId="{0AF838A6-4105-B147-AB80-BFB76AF5D0BF}" destId="{D927B30A-E973-9B40-8A15-06E1B26A25A6}" srcOrd="6" destOrd="0" presId="urn:microsoft.com/office/officeart/2005/8/layout/default#1"/>
    <dgm:cxn modelId="{7030E046-517E-4A86-A032-CAFFFEEF7CD7}" type="presParOf" srcId="{0AF838A6-4105-B147-AB80-BFB76AF5D0BF}" destId="{A6F40587-0B41-0D4A-9BD6-C1ECE23B1863}" srcOrd="7" destOrd="0" presId="urn:microsoft.com/office/officeart/2005/8/layout/default#1"/>
    <dgm:cxn modelId="{B1BD1594-B07C-4015-878D-101F1B488D0B}" type="presParOf" srcId="{0AF838A6-4105-B147-AB80-BFB76AF5D0BF}" destId="{458F625D-44D4-8C4E-AC72-DFF8F7CD0F86}"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09A8A-6924-314B-81C6-740B90E25F93}">
      <dsp:nvSpPr>
        <dsp:cNvPr id="0" name=""/>
        <dsp:cNvSpPr/>
      </dsp:nvSpPr>
      <dsp:spPr>
        <a:xfrm>
          <a:off x="580629" y="0"/>
          <a:ext cx="2634782" cy="697132"/>
        </a:xfrm>
        <a:prstGeom prst="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1800"/>
            </a:lnSpc>
            <a:spcBef>
              <a:spcPct val="0"/>
            </a:spcBef>
            <a:spcAft>
              <a:spcPts val="0"/>
            </a:spcAft>
            <a:buNone/>
          </a:pPr>
          <a:r>
            <a:rPr lang="en-US" sz="1800" b="1" kern="1200" dirty="0">
              <a:solidFill>
                <a:srgbClr val="FFFFFF"/>
              </a:solidFill>
            </a:rPr>
            <a:t>Taxable Gifts</a:t>
          </a:r>
        </a:p>
        <a:p>
          <a:pPr marL="0" lvl="0" indent="0" algn="ctr" defTabSz="800100">
            <a:lnSpc>
              <a:spcPts val="1800"/>
            </a:lnSpc>
            <a:spcBef>
              <a:spcPct val="0"/>
            </a:spcBef>
            <a:spcAft>
              <a:spcPts val="0"/>
            </a:spcAft>
            <a:buNone/>
          </a:pPr>
          <a:r>
            <a:rPr lang="en-US" sz="1800" b="1" kern="1200" dirty="0">
              <a:solidFill>
                <a:srgbClr val="FFFFFF"/>
              </a:solidFill>
            </a:rPr>
            <a:t>(Date of gift value)</a:t>
          </a:r>
        </a:p>
      </dsp:txBody>
      <dsp:txXfrm>
        <a:off x="580629" y="0"/>
        <a:ext cx="2634782" cy="697132"/>
      </dsp:txXfrm>
    </dsp:sp>
    <dsp:sp modelId="{272550F2-F7BA-3F46-B39A-A6EA184D7E6E}">
      <dsp:nvSpPr>
        <dsp:cNvPr id="0" name=""/>
        <dsp:cNvSpPr/>
      </dsp:nvSpPr>
      <dsp:spPr>
        <a:xfrm>
          <a:off x="580629" y="1560977"/>
          <a:ext cx="2634782" cy="697132"/>
        </a:xfrm>
        <a:prstGeom prst="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1800"/>
            </a:lnSpc>
            <a:spcBef>
              <a:spcPct val="0"/>
            </a:spcBef>
            <a:spcAft>
              <a:spcPts val="0"/>
            </a:spcAft>
            <a:buNone/>
          </a:pPr>
          <a:r>
            <a:rPr lang="en-US" sz="1800" b="1" kern="1200" dirty="0">
              <a:solidFill>
                <a:srgbClr val="FFFFFF"/>
              </a:solidFill>
            </a:rPr>
            <a:t>Taxable Estate</a:t>
          </a:r>
        </a:p>
        <a:p>
          <a:pPr marL="0" lvl="0" indent="0" algn="ctr" defTabSz="800100">
            <a:lnSpc>
              <a:spcPts val="1800"/>
            </a:lnSpc>
            <a:spcBef>
              <a:spcPct val="0"/>
            </a:spcBef>
            <a:spcAft>
              <a:spcPts val="0"/>
            </a:spcAft>
            <a:buNone/>
          </a:pPr>
          <a:r>
            <a:rPr lang="en-US" sz="1800" b="1" kern="1200" dirty="0">
              <a:solidFill>
                <a:srgbClr val="FFFFFF"/>
              </a:solidFill>
            </a:rPr>
            <a:t>(Date of death value)</a:t>
          </a:r>
        </a:p>
      </dsp:txBody>
      <dsp:txXfrm>
        <a:off x="580629" y="1560977"/>
        <a:ext cx="2634782" cy="697132"/>
      </dsp:txXfrm>
    </dsp:sp>
    <dsp:sp modelId="{1F41A648-A8FC-9E4E-9B3C-7DDB73BC2805}">
      <dsp:nvSpPr>
        <dsp:cNvPr id="0" name=""/>
        <dsp:cNvSpPr/>
      </dsp:nvSpPr>
      <dsp:spPr>
        <a:xfrm>
          <a:off x="1409953" y="2454925"/>
          <a:ext cx="1066375" cy="459759"/>
        </a:xfrm>
        <a:prstGeom prst="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1800"/>
            </a:lnSpc>
            <a:spcBef>
              <a:spcPct val="0"/>
            </a:spcBef>
            <a:spcAft>
              <a:spcPts val="0"/>
            </a:spcAft>
            <a:buNone/>
          </a:pPr>
          <a:r>
            <a:rPr lang="en-US" sz="1800" b="1" i="1" kern="1200" dirty="0">
              <a:solidFill>
                <a:srgbClr val="FFFFFF"/>
              </a:solidFill>
            </a:rPr>
            <a:t>Equals</a:t>
          </a:r>
          <a:endParaRPr lang="en-US" sz="1800" b="1" kern="1200" dirty="0">
            <a:solidFill>
              <a:srgbClr val="FFFFFF"/>
            </a:solidFill>
          </a:endParaRPr>
        </a:p>
      </dsp:txBody>
      <dsp:txXfrm>
        <a:off x="1409953" y="2454925"/>
        <a:ext cx="1066375" cy="459759"/>
      </dsp:txXfrm>
    </dsp:sp>
    <dsp:sp modelId="{D927B30A-E973-9B40-8A15-06E1B26A25A6}">
      <dsp:nvSpPr>
        <dsp:cNvPr id="0" name=""/>
        <dsp:cNvSpPr/>
      </dsp:nvSpPr>
      <dsp:spPr>
        <a:xfrm>
          <a:off x="1364832" y="889185"/>
          <a:ext cx="1066375" cy="459759"/>
        </a:xfrm>
        <a:prstGeom prst="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1800"/>
            </a:lnSpc>
            <a:spcBef>
              <a:spcPct val="0"/>
            </a:spcBef>
            <a:spcAft>
              <a:spcPts val="0"/>
            </a:spcAft>
            <a:buNone/>
          </a:pPr>
          <a:r>
            <a:rPr lang="en-US" sz="1800" b="1" i="1" kern="1200" dirty="0">
              <a:solidFill>
                <a:srgbClr val="FFFFFF"/>
              </a:solidFill>
            </a:rPr>
            <a:t>Plus</a:t>
          </a:r>
          <a:endParaRPr lang="en-US" sz="1800" b="1" kern="1200" dirty="0">
            <a:solidFill>
              <a:srgbClr val="FFFFFF"/>
            </a:solidFill>
          </a:endParaRPr>
        </a:p>
      </dsp:txBody>
      <dsp:txXfrm>
        <a:off x="1364832" y="889185"/>
        <a:ext cx="1066375" cy="459759"/>
      </dsp:txXfrm>
    </dsp:sp>
    <dsp:sp modelId="{458F625D-44D4-8C4E-AC72-DFF8F7CD0F86}">
      <dsp:nvSpPr>
        <dsp:cNvPr id="0" name=""/>
        <dsp:cNvSpPr/>
      </dsp:nvSpPr>
      <dsp:spPr>
        <a:xfrm>
          <a:off x="625750" y="3068095"/>
          <a:ext cx="2634782" cy="697132"/>
        </a:xfrm>
        <a:prstGeom prst="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1800"/>
            </a:lnSpc>
            <a:spcBef>
              <a:spcPct val="0"/>
            </a:spcBef>
            <a:spcAft>
              <a:spcPts val="0"/>
            </a:spcAft>
            <a:buNone/>
          </a:pPr>
          <a:r>
            <a:rPr lang="en-US" sz="1800" b="1" kern="1200" dirty="0">
              <a:solidFill>
                <a:srgbClr val="FFFFFF"/>
              </a:solidFill>
            </a:rPr>
            <a:t>Cumulative Taxable </a:t>
          </a:r>
        </a:p>
        <a:p>
          <a:pPr marL="0" lvl="0" indent="0" algn="ctr" defTabSz="800100">
            <a:lnSpc>
              <a:spcPts val="1800"/>
            </a:lnSpc>
            <a:spcBef>
              <a:spcPct val="0"/>
            </a:spcBef>
            <a:spcAft>
              <a:spcPts val="0"/>
            </a:spcAft>
            <a:buNone/>
          </a:pPr>
          <a:r>
            <a:rPr lang="en-US" sz="1800" b="1" kern="1200" dirty="0">
              <a:solidFill>
                <a:srgbClr val="FFFFFF"/>
              </a:solidFill>
            </a:rPr>
            <a:t>Transfers</a:t>
          </a:r>
        </a:p>
      </dsp:txBody>
      <dsp:txXfrm>
        <a:off x="625750" y="3068095"/>
        <a:ext cx="2634782" cy="6971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0" tIns="48326" rIns="96650" bIns="48326"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0" tIns="48326" rIns="96650" bIns="48326" rtlCol="0"/>
          <a:lstStyle>
            <a:lvl1pPr algn="r">
              <a:defRPr sz="1200"/>
            </a:lvl1pPr>
          </a:lstStyle>
          <a:p>
            <a:fld id="{AEAC77E7-224E-D546-9C4F-F0B2D9F9D0F2}" type="datetimeFigureOut">
              <a:rPr lang="en-US" smtClean="0"/>
              <a:pPr/>
              <a:t>11/15/2022</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50" tIns="48326" rIns="96650" bIns="48326"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0" tIns="48326" rIns="96650" bIns="483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0" tIns="48326" rIns="96650" bIns="48326" rtlCol="0" anchor="b"/>
          <a:lstStyle>
            <a:lvl1pPr algn="r">
              <a:defRPr sz="1200"/>
            </a:lvl1pPr>
          </a:lstStyle>
          <a:p>
            <a:fld id="{83E84996-E7FD-3743-94AD-134EAECD402B}" type="slidenum">
              <a:rPr lang="en-US" smtClean="0"/>
              <a:pPr/>
              <a:t>‹#›</a:t>
            </a:fld>
            <a:endParaRPr lang="en-US" dirty="0"/>
          </a:p>
        </p:txBody>
      </p:sp>
      <p:sp>
        <p:nvSpPr>
          <p:cNvPr id="8" name="Rectangle 9"/>
          <p:cNvSpPr>
            <a:spLocks noChangeArrowheads="1"/>
          </p:cNvSpPr>
          <p:nvPr/>
        </p:nvSpPr>
        <p:spPr bwMode="auto">
          <a:xfrm>
            <a:off x="671821" y="9281848"/>
            <a:ext cx="2623930" cy="20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37" tIns="47019" rIns="94037" bIns="47019">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2022 Broadridge Financial Solutions, Inc.</a:t>
            </a:r>
          </a:p>
        </p:txBody>
      </p:sp>
    </p:spTree>
    <p:extLst>
      <p:ext uri="{BB962C8B-B14F-4D97-AF65-F5344CB8AC3E}">
        <p14:creationId xmlns:p14="http://schemas.microsoft.com/office/powerpoint/2010/main" val="1630527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Good &lt;MORNING, AFTERNOON, EVENING&gt; and welcome. My name is &lt;YOUR NAME&gt;, and I represent &lt;FIRM NAME&gt;. </a:t>
            </a:r>
          </a:p>
          <a:p>
            <a:endParaRPr lang="en-US" dirty="0"/>
          </a:p>
          <a:p>
            <a:r>
              <a:rPr lang="en-US" dirty="0"/>
              <a:t>Virtually everyone needs a basic estate plan. A basic estate plan typically includes one or more health-care directives (e.g., a health-care proxy), a durable power of attorney, a will, and in some cases a living trust. Many people, however, need to go beyond the basics. </a:t>
            </a:r>
          </a:p>
          <a:p>
            <a:endParaRPr lang="en-US" dirty="0"/>
          </a:p>
          <a:p>
            <a:r>
              <a:rPr lang="en-US" dirty="0"/>
              <a:t>This presentation will illustrate some estate planning strategies that may be appropriate for individuals who are concerned about minimizing gift and estate taxes, and individuals who have specific goals such as transferring a business interest, providing for a favorite charity, or protecting assets from future creditors.</a:t>
            </a:r>
          </a:p>
          <a:p>
            <a:endParaRPr lang="en-US" dirty="0"/>
          </a:p>
          <a:p>
            <a:r>
              <a:rPr lang="en-US" dirty="0"/>
              <a:t>Please keep in mind that this presentation is intended only to give a general overview of some sophisticated planning strategies, and that these strategies are subject to various technical considerations. Some of them may or may not be appropriate in your particular situation, so you’ll need to consult your estate planning advisor to determine whether they are right for you.</a:t>
            </a:r>
          </a:p>
          <a:p>
            <a:endParaRPr lang="en-US" dirty="0"/>
          </a:p>
          <a:p>
            <a:endParaRPr lang="en-US" dirty="0"/>
          </a:p>
          <a:p>
            <a:r>
              <a:rPr lang="en-US" dirty="0"/>
              <a:t>[V22N1]</a:t>
            </a:r>
          </a:p>
          <a:p>
            <a:endParaRPr lang="en-US" dirty="0"/>
          </a:p>
        </p:txBody>
      </p:sp>
      <p:sp>
        <p:nvSpPr>
          <p:cNvPr id="4" name="Slide Number Placeholder 3"/>
          <p:cNvSpPr>
            <a:spLocks noGrp="1"/>
          </p:cNvSpPr>
          <p:nvPr>
            <p:ph type="sldNum" sz="quarter" idx="10"/>
          </p:nvPr>
        </p:nvSpPr>
        <p:spPr/>
        <p:txBody>
          <a:bodyPr/>
          <a:lstStyle/>
          <a:p>
            <a:fld id="{83E84996-E7FD-3743-94AD-134EAECD402B}" type="slidenum">
              <a:rPr lang="en-US" smtClean="0"/>
              <a:pPr/>
              <a:t>1</a:t>
            </a:fld>
            <a:endParaRPr lang="en-US" dirty="0"/>
          </a:p>
        </p:txBody>
      </p:sp>
    </p:spTree>
    <p:extLst>
      <p:ext uri="{BB962C8B-B14F-4D97-AF65-F5344CB8AC3E}">
        <p14:creationId xmlns:p14="http://schemas.microsoft.com/office/powerpoint/2010/main" val="4074811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5C7B63-BA47-45CE-AB12-9FC63BF40400}" type="slidenum">
              <a:rPr lang="en-US"/>
              <a:pPr/>
              <a:t>11</a:t>
            </a:fld>
            <a:endParaRPr lang="en-US" dirty="0"/>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pPr>
              <a:lnSpc>
                <a:spcPct val="90000"/>
              </a:lnSpc>
            </a:pPr>
            <a:r>
              <a:rPr lang="en-US" sz="900" dirty="0"/>
              <a:t>Certain gifts and transfers are excluded from transfer taxes.</a:t>
            </a:r>
          </a:p>
          <a:p>
            <a:pPr>
              <a:lnSpc>
                <a:spcPct val="90000"/>
              </a:lnSpc>
            </a:pPr>
            <a:endParaRPr lang="en-US" sz="900" dirty="0"/>
          </a:p>
          <a:p>
            <a:pPr>
              <a:lnSpc>
                <a:spcPct val="90000"/>
              </a:lnSpc>
            </a:pPr>
            <a:r>
              <a:rPr lang="en-US" sz="900" dirty="0"/>
              <a:t>The annual gift tax exclusion lets you give $16,000 to as many individuals as you want each year with no transfer tax consequences. If you and your spouse make the gift together, you can double the amount and give $32,000 per person per year. </a:t>
            </a:r>
          </a:p>
          <a:p>
            <a:pPr>
              <a:lnSpc>
                <a:spcPct val="90000"/>
              </a:lnSpc>
            </a:pPr>
            <a:endParaRPr lang="en-US" sz="900" dirty="0"/>
          </a:p>
          <a:p>
            <a:pPr>
              <a:lnSpc>
                <a:spcPct val="90000"/>
              </a:lnSpc>
            </a:pPr>
            <a:r>
              <a:rPr lang="en-US" sz="900" dirty="0"/>
              <a:t>&lt;CLICK&gt; If you’re giving to a Section 529 plan, a type of tax-deferred college savings plan, you can give $80,000 in a single year, though you will have to report the gift over a period of five years. And spouses can double that amount and give $160,000 to a 529 plan. You should be aware, however, that if you should die during the five-year period, a pro-rata portion of your gift will be brought back into your estate.</a:t>
            </a:r>
          </a:p>
          <a:p>
            <a:pPr>
              <a:lnSpc>
                <a:spcPct val="90000"/>
              </a:lnSpc>
            </a:pPr>
            <a:endParaRPr lang="en-US" sz="900" dirty="0"/>
          </a:p>
          <a:p>
            <a:pPr>
              <a:lnSpc>
                <a:spcPct val="90000"/>
              </a:lnSpc>
            </a:pPr>
            <a:r>
              <a:rPr lang="en-US" sz="900" dirty="0"/>
              <a:t>The amount of the annual gift tax exclusion is indexed for inflation, so these amounts may rise or fall in future years. And, even though it is called a gift tax exclusion, a similar annual exclusion also applies to the generation-skipping transfer tax.</a:t>
            </a:r>
          </a:p>
          <a:p>
            <a:pPr>
              <a:lnSpc>
                <a:spcPct val="90000"/>
              </a:lnSpc>
            </a:pPr>
            <a:endParaRPr lang="en-US" sz="900" dirty="0"/>
          </a:p>
          <a:p>
            <a:pPr>
              <a:lnSpc>
                <a:spcPct val="90000"/>
              </a:lnSpc>
            </a:pPr>
            <a:r>
              <a:rPr lang="en-US" sz="900" dirty="0"/>
              <a:t>&lt;CLICK&gt; Payments that you make directly to an educational institution for someone else’s tuition is also exempt from transfer taxes, </a:t>
            </a:r>
          </a:p>
          <a:p>
            <a:pPr>
              <a:lnSpc>
                <a:spcPct val="90000"/>
              </a:lnSpc>
            </a:pPr>
            <a:endParaRPr lang="en-US" sz="900" dirty="0"/>
          </a:p>
          <a:p>
            <a:pPr>
              <a:lnSpc>
                <a:spcPct val="90000"/>
              </a:lnSpc>
            </a:pPr>
            <a:r>
              <a:rPr lang="en-US" sz="900" dirty="0"/>
              <a:t>&lt;CLICK&gt; as are payments made directly to a medical care provider for someone’s medical care. You can’t give the money to the person benefitting from the gift and then have that person make the payments. The payment must go directly from you to the payee. This can be a great way to transfer money tax free because there’s no limit to the amount of funds you can transfer in this manner.</a:t>
            </a:r>
          </a:p>
          <a:p>
            <a:pPr>
              <a:lnSpc>
                <a:spcPct val="90000"/>
              </a:lnSpc>
            </a:pPr>
            <a:endParaRPr lang="en-US" sz="900" dirty="0"/>
          </a:p>
          <a:p>
            <a:pPr>
              <a:lnSpc>
                <a:spcPct val="90000"/>
              </a:lnSpc>
            </a:pPr>
            <a:r>
              <a:rPr lang="en-US" sz="900" dirty="0"/>
              <a:t>Now, let’s look at some transfer tax deductions.</a:t>
            </a:r>
          </a:p>
          <a:p>
            <a:pPr>
              <a:lnSpc>
                <a:spcPct val="90000"/>
              </a:lnSpc>
            </a:pPr>
            <a:endParaRPr lang="en-US" sz="900" dirty="0"/>
          </a:p>
          <a:p>
            <a:pPr>
              <a:lnSpc>
                <a:spcPct val="90000"/>
              </a:lnSpc>
            </a:pPr>
            <a:endParaRPr lang="en-US" sz="900" dirty="0"/>
          </a:p>
          <a:p>
            <a:pPr>
              <a:lnSpc>
                <a:spcPct val="90000"/>
              </a:lnSpc>
            </a:pPr>
            <a:endParaRPr lang="en-US" sz="900" dirty="0"/>
          </a:p>
        </p:txBody>
      </p:sp>
    </p:spTree>
    <p:extLst>
      <p:ext uri="{BB962C8B-B14F-4D97-AF65-F5344CB8AC3E}">
        <p14:creationId xmlns:p14="http://schemas.microsoft.com/office/powerpoint/2010/main" val="2360560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BF210-5415-4590-ADFE-05980D012CAF}" type="slidenum">
              <a:rPr lang="en-US"/>
              <a:pPr/>
              <a:t>12</a:t>
            </a:fld>
            <a:endParaRPr lang="en-US" dirty="0"/>
          </a:p>
        </p:txBody>
      </p:sp>
      <p:sp>
        <p:nvSpPr>
          <p:cNvPr id="422914" name="Rectangle 2"/>
          <p:cNvSpPr>
            <a:spLocks noGrp="1" noRot="1" noChangeAspect="1" noChangeArrowheads="1" noTextEdit="1"/>
          </p:cNvSpPr>
          <p:nvPr>
            <p:ph type="sldImg"/>
          </p:nvPr>
        </p:nvSpPr>
        <p:spPr>
          <a:xfrm>
            <a:off x="1258888" y="720725"/>
            <a:ext cx="4800600" cy="3600450"/>
          </a:xfrm>
          <a:ln/>
        </p:spPr>
      </p:sp>
      <p:sp>
        <p:nvSpPr>
          <p:cNvPr id="422915" name="Rectangle 3"/>
          <p:cNvSpPr>
            <a:spLocks noGrp="1" noChangeArrowheads="1"/>
          </p:cNvSpPr>
          <p:nvPr>
            <p:ph type="body" idx="1"/>
          </p:nvPr>
        </p:nvSpPr>
        <p:spPr>
          <a:xfrm>
            <a:off x="976023" y="4559834"/>
            <a:ext cx="5363158" cy="4320704"/>
          </a:xfrm>
        </p:spPr>
        <p:txBody>
          <a:bodyPr/>
          <a:lstStyle/>
          <a:p>
            <a:r>
              <a:rPr lang="en-US" dirty="0"/>
              <a:t>Generally, transfers you make to your spouse, either during your lifetime or at your death, are fully deductible for transfer tax purposes.</a:t>
            </a:r>
          </a:p>
          <a:p>
            <a:endParaRPr lang="en-US" dirty="0"/>
          </a:p>
          <a:p>
            <a:r>
              <a:rPr lang="en-US" dirty="0"/>
              <a:t>To qualify for the gift tax marital deduction, your spouse must be a U.S. citizen. If your spouse is not a U.S. citizen, you may qualify for a special annual gift tax exclusion instead of the marital deduction. In 2022, this annual exclusion is $164,000.</a:t>
            </a:r>
          </a:p>
          <a:p>
            <a:endParaRPr lang="en-US" dirty="0"/>
          </a:p>
          <a:p>
            <a:r>
              <a:rPr lang="en-US" dirty="0"/>
              <a:t>Transfers made to a charity are also generally fully deductible for purposes of determining transfer taxes. To be eligible, the charity must be a qualified charity. That means it must be on the IRS’s list of qualified charities, which is published each year in Publication 78, also known as the Blue Book.</a:t>
            </a:r>
          </a:p>
          <a:p>
            <a:endParaRPr lang="en-US" dirty="0"/>
          </a:p>
          <a:p>
            <a:r>
              <a:rPr lang="en-US" dirty="0"/>
              <a:t>Another benefit of giving to charity is that your transfers may also be deductible for income tax purposes. </a:t>
            </a:r>
          </a:p>
          <a:p>
            <a:endParaRPr lang="en-US" dirty="0"/>
          </a:p>
          <a:p>
            <a:r>
              <a:rPr lang="en-US" dirty="0"/>
              <a:t>Now, let’s look at some strategies that make the best use of the transfer tax exemptions, exclusions, and deductions that we’ve discussed.</a:t>
            </a:r>
          </a:p>
          <a:p>
            <a:endParaRPr lang="en-US" dirty="0"/>
          </a:p>
          <a:p>
            <a:endParaRPr lang="en-US" dirty="0"/>
          </a:p>
        </p:txBody>
      </p:sp>
    </p:spTree>
    <p:extLst>
      <p:ext uri="{BB962C8B-B14F-4D97-AF65-F5344CB8AC3E}">
        <p14:creationId xmlns:p14="http://schemas.microsoft.com/office/powerpoint/2010/main" val="3604559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D4761-4038-49DF-BE40-8AF5DCA1542F}" type="slidenum">
              <a:rPr lang="en-US"/>
              <a:pPr/>
              <a:t>13</a:t>
            </a:fld>
            <a:endParaRPr lang="en-US" dirty="0"/>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r>
              <a:rPr lang="en-US" dirty="0"/>
              <a:t>All of the strategies we’re going to discuss over the next few minutes help to minimize transfer taxes while achieving one or more specific objectives. Whether any of these strategies are appropriate for you depends upon your particular circumstances.</a:t>
            </a:r>
          </a:p>
          <a:p>
            <a:endParaRPr lang="en-US" dirty="0"/>
          </a:p>
          <a:p>
            <a:r>
              <a:rPr lang="en-US" dirty="0"/>
              <a:t>Specifically, we’re going to talk about equalizing each spouse’s estate, optimizing the marital deduction, the qualified terminable interest property trust (QTIP), the bypass (credit shelter) trust, the dynasty trust, the grantor retained annuity trust (GRAT), and the qualified personal residence trust (QPRT).</a:t>
            </a:r>
          </a:p>
        </p:txBody>
      </p:sp>
    </p:spTree>
    <p:extLst>
      <p:ext uri="{BB962C8B-B14F-4D97-AF65-F5344CB8AC3E}">
        <p14:creationId xmlns:p14="http://schemas.microsoft.com/office/powerpoint/2010/main" val="3971621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A78582-7346-42C8-8A8D-5AAFFB08A06A}" type="slidenum">
              <a:rPr lang="en-US"/>
              <a:pPr/>
              <a:t>14</a:t>
            </a:fld>
            <a:endParaRPr lang="en-US" dirty="0"/>
          </a:p>
        </p:txBody>
      </p:sp>
      <p:sp>
        <p:nvSpPr>
          <p:cNvPr id="339970" name="Rectangle 1026"/>
          <p:cNvSpPr>
            <a:spLocks noGrp="1" noRot="1" noChangeAspect="1" noChangeArrowheads="1" noTextEdit="1"/>
          </p:cNvSpPr>
          <p:nvPr>
            <p:ph type="sldImg"/>
          </p:nvPr>
        </p:nvSpPr>
        <p:spPr>
          <a:ln/>
        </p:spPr>
      </p:sp>
      <p:sp>
        <p:nvSpPr>
          <p:cNvPr id="339971" name="Rectangle 1027"/>
          <p:cNvSpPr>
            <a:spLocks noGrp="1" noChangeArrowheads="1"/>
          </p:cNvSpPr>
          <p:nvPr>
            <p:ph type="body" idx="1"/>
          </p:nvPr>
        </p:nvSpPr>
        <p:spPr/>
        <p:txBody>
          <a:bodyPr/>
          <a:lstStyle/>
          <a:p>
            <a:pPr>
              <a:lnSpc>
                <a:spcPct val="80000"/>
              </a:lnSpc>
            </a:pPr>
            <a:r>
              <a:rPr lang="en-US" sz="900" dirty="0"/>
              <a:t>Let’s look at a situation where two spouses own property in unequal values. As noted earlier, with portability, the fist spouse to die could leave everything to the other spouse and the estate of the first spouse to die could transfer the decedent’s $12,060,000 exclusion to the surviving spouse. If the surviving spouse then has an estate that is no more than $24,120,000, there is no estate tax since the surviving spouse would then have an exclusion of $24,120,000. But portability isn’t the only possible strategy.</a:t>
            </a:r>
          </a:p>
          <a:p>
            <a:pPr>
              <a:lnSpc>
                <a:spcPct val="80000"/>
              </a:lnSpc>
            </a:pPr>
            <a:endParaRPr lang="en-US" sz="900" dirty="0"/>
          </a:p>
          <a:p>
            <a:pPr defTabSz="473684">
              <a:lnSpc>
                <a:spcPct val="80000"/>
              </a:lnSpc>
              <a:defRPr/>
            </a:pPr>
            <a:r>
              <a:rPr lang="en-US" sz="900" dirty="0"/>
              <a:t>&lt;CLICK&gt; For example: John and Mary own property in unequal values. John owns $10 million in his own name and Mary owns nothing in her own name. Let’s assume that the basic exclusion amount is a nice, even $5 million. We’re using the round number here for convenience, but remember, the exclusion in 2022 is $12,060,000.</a:t>
            </a:r>
          </a:p>
          <a:p>
            <a:pPr>
              <a:lnSpc>
                <a:spcPct val="80000"/>
              </a:lnSpc>
            </a:pPr>
            <a:endParaRPr lang="en-US" sz="900" dirty="0"/>
          </a:p>
          <a:p>
            <a:pPr>
              <a:lnSpc>
                <a:spcPct val="80000"/>
              </a:lnSpc>
            </a:pPr>
            <a:r>
              <a:rPr lang="en-US" sz="900" dirty="0"/>
              <a:t>&lt;CLICK&gt; In a situation such as this, the spouse with the greater taxable estate might consider transferring assets to the spouse with the smaller taxable estate, at least to the extent that both estate tax basic exclusion amounts would be fully utilized. &lt;CLICK&gt; Because transfers to spouses are fully deductible for transfer tax purposes, no gift tax results from such transfers.</a:t>
            </a:r>
          </a:p>
          <a:p>
            <a:pPr>
              <a:lnSpc>
                <a:spcPct val="80000"/>
              </a:lnSpc>
            </a:pPr>
            <a:endParaRPr lang="en-US" sz="900" dirty="0"/>
          </a:p>
          <a:p>
            <a:pPr>
              <a:lnSpc>
                <a:spcPct val="80000"/>
              </a:lnSpc>
            </a:pPr>
            <a:r>
              <a:rPr lang="en-US" sz="900" dirty="0"/>
              <a:t>Let’s see how this might work in our example. </a:t>
            </a:r>
          </a:p>
          <a:p>
            <a:pPr>
              <a:lnSpc>
                <a:spcPct val="80000"/>
              </a:lnSpc>
            </a:pPr>
            <a:endParaRPr lang="en-US" sz="900" dirty="0"/>
          </a:p>
          <a:p>
            <a:pPr>
              <a:lnSpc>
                <a:spcPct val="80000"/>
              </a:lnSpc>
            </a:pPr>
            <a:r>
              <a:rPr lang="en-US" sz="900" dirty="0"/>
              <a:t>&lt;CLICK&gt; If John makes a tax-free gift of $5 million to Mary, each spouse will have a $5 million estate. If John and Mary both died this year, both John’s estate and Mary’s estate would be able to take a full $5 million estate tax exclusion, &lt;CLICK&gt; and no estate tax is due. Each estate could be passed on to their children tax free. </a:t>
            </a:r>
          </a:p>
          <a:p>
            <a:pPr>
              <a:lnSpc>
                <a:spcPct val="80000"/>
              </a:lnSpc>
            </a:pPr>
            <a:endParaRPr lang="en-US" sz="900" dirty="0"/>
          </a:p>
          <a:p>
            <a:pPr>
              <a:lnSpc>
                <a:spcPct val="80000"/>
              </a:lnSpc>
            </a:pPr>
            <a:r>
              <a:rPr lang="en-US" sz="900" dirty="0"/>
              <a:t>This strategy can work only if each individual has a will that leaves property to someone other than their spouse. That means both spouses need to be able to accommodate the situation financially. Implementing this strategy is simply a matter of retitling assets in the recipient spouse’s name.</a:t>
            </a:r>
          </a:p>
          <a:p>
            <a:pPr>
              <a:lnSpc>
                <a:spcPct val="80000"/>
              </a:lnSpc>
            </a:pPr>
            <a:endParaRPr lang="en-US" sz="900" dirty="0"/>
          </a:p>
          <a:p>
            <a:pPr>
              <a:lnSpc>
                <a:spcPct val="80000"/>
              </a:lnSpc>
            </a:pPr>
            <a:r>
              <a:rPr lang="en-US" sz="900" dirty="0"/>
              <a:t>Now, let’s look at another strategy that can be used instead of retitling assets.</a:t>
            </a:r>
          </a:p>
          <a:p>
            <a:pPr>
              <a:lnSpc>
                <a:spcPct val="80000"/>
              </a:lnSpc>
            </a:pPr>
            <a:endParaRPr lang="en-US" sz="900" dirty="0"/>
          </a:p>
          <a:p>
            <a:pPr>
              <a:lnSpc>
                <a:spcPct val="80000"/>
              </a:lnSpc>
            </a:pPr>
            <a:endParaRPr lang="en-US" sz="900" dirty="0"/>
          </a:p>
          <a:p>
            <a:pPr>
              <a:lnSpc>
                <a:spcPct val="80000"/>
              </a:lnSpc>
            </a:pPr>
            <a:endParaRPr lang="en-US" sz="900" dirty="0"/>
          </a:p>
          <a:p>
            <a:pPr>
              <a:lnSpc>
                <a:spcPct val="80000"/>
              </a:lnSpc>
            </a:pPr>
            <a:endParaRPr lang="en-US" sz="900" dirty="0"/>
          </a:p>
        </p:txBody>
      </p:sp>
    </p:spTree>
    <p:extLst>
      <p:ext uri="{BB962C8B-B14F-4D97-AF65-F5344CB8AC3E}">
        <p14:creationId xmlns:p14="http://schemas.microsoft.com/office/powerpoint/2010/main" val="2319032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81FE95-333E-42FE-80E6-A913D6AAD2C2}" type="slidenum">
              <a:rPr lang="en-US"/>
              <a:pPr/>
              <a:t>15</a:t>
            </a:fld>
            <a:endParaRPr lang="en-US" dirty="0"/>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r>
              <a:rPr lang="en-US" sz="900" dirty="0"/>
              <a:t>Rather than transferring assets to a spouse to equalize estates, you can structure your estate plan to pass the maximum exclusion amount to your children, with everything else passing to your spouse. Since amounts transferred to your spouse are fully deductible, your estate would not be liable for any estate tax.</a:t>
            </a:r>
          </a:p>
          <a:p>
            <a:endParaRPr lang="en-US" sz="900" dirty="0"/>
          </a:p>
          <a:p>
            <a:r>
              <a:rPr lang="en-US" sz="900" dirty="0"/>
              <a:t>Returning to our example, John, in his will, leaves the maximum amount that can pass free from estate taxes under his estate tax exclusion to his children, and leaves the rest of his estate to Mary, estate tax free under the marital deduction. When John dies, no estate taxes are due. When Mary dies, her estate passes to their children, but any portion of Mary’s estate in excess of her exclusion amount will be subject to estate taxes. </a:t>
            </a:r>
          </a:p>
          <a:p>
            <a:endParaRPr lang="en-US" sz="900" dirty="0"/>
          </a:p>
          <a:p>
            <a:r>
              <a:rPr lang="en-US" sz="900" dirty="0"/>
              <a:t>What John and Mary have done is to defer estate taxes until Mary’s death, and use both of their exclusions. But this strategy works only if Mary doesn’t need the money that goes to the children. </a:t>
            </a:r>
          </a:p>
          <a:p>
            <a:endParaRPr lang="en-US" sz="900" dirty="0"/>
          </a:p>
          <a:p>
            <a:r>
              <a:rPr lang="en-US" sz="900" dirty="0"/>
              <a:t>This strategy might be appropriate in a situation where the wealthier spouse doesn’t want to retitle assets in his or her spouse’s name, or if the wealthier spouse is much older or otherwise expects to be the first spouse to die.</a:t>
            </a:r>
          </a:p>
          <a:p>
            <a:endParaRPr lang="en-US" sz="900" dirty="0"/>
          </a:p>
          <a:p>
            <a:r>
              <a:rPr lang="en-US" sz="900" dirty="0"/>
              <a:t>This strategy of optimizing the marital deduction might still be appropriate even when the exclusion is portable between spouses.</a:t>
            </a:r>
          </a:p>
          <a:p>
            <a:endParaRPr lang="en-US" sz="900" dirty="0"/>
          </a:p>
          <a:p>
            <a:r>
              <a:rPr lang="en-US" sz="900" dirty="0"/>
              <a:t>Now, let’s look at a strategy where the wealthier spouse doesn’t want the remainder estate to pass directly to his or her spouse, but rather wants to preserve those assets for other beneficiaries.</a:t>
            </a:r>
          </a:p>
          <a:p>
            <a:endParaRPr lang="en-US" sz="900" dirty="0"/>
          </a:p>
        </p:txBody>
      </p:sp>
    </p:spTree>
    <p:extLst>
      <p:ext uri="{BB962C8B-B14F-4D97-AF65-F5344CB8AC3E}">
        <p14:creationId xmlns:p14="http://schemas.microsoft.com/office/powerpoint/2010/main" val="3143973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17CBFF-0687-4DB7-83F2-BB87BB0E9A45}" type="slidenum">
              <a:rPr lang="en-US"/>
              <a:pPr/>
              <a:t>16</a:t>
            </a:fld>
            <a:endParaRPr lang="en-US" dirty="0"/>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pPr defTabSz="473684">
              <a:lnSpc>
                <a:spcPct val="80000"/>
              </a:lnSpc>
              <a:defRPr/>
            </a:pPr>
            <a:r>
              <a:rPr lang="en-US" sz="900" dirty="0"/>
              <a:t>This strategy is very similar to optimizing the marital deduction, except property does not go directly to John and Mary’s children but goes into a trust called a bypass trust instead. A bypass trust is also known as a credit shelter trust. It has the effect of allowing both spouses to fully utilize their estate tax exclusion amounts, while giving the surviving spouse restricted access to assets in the bypass trust. This strategy might still be appropriate even when the exclusion is portable between spouses.</a:t>
            </a:r>
          </a:p>
          <a:p>
            <a:pPr>
              <a:lnSpc>
                <a:spcPct val="80000"/>
              </a:lnSpc>
            </a:pPr>
            <a:endParaRPr lang="en-US" sz="900" dirty="0"/>
          </a:p>
          <a:p>
            <a:pPr>
              <a:lnSpc>
                <a:spcPct val="80000"/>
              </a:lnSpc>
            </a:pPr>
            <a:r>
              <a:rPr lang="en-US" sz="900" dirty="0"/>
              <a:t>Here’s how it works:</a:t>
            </a:r>
          </a:p>
          <a:p>
            <a:pPr>
              <a:lnSpc>
                <a:spcPct val="80000"/>
              </a:lnSpc>
            </a:pPr>
            <a:endParaRPr lang="en-US" sz="900" dirty="0"/>
          </a:p>
          <a:p>
            <a:pPr>
              <a:lnSpc>
                <a:spcPct val="80000"/>
              </a:lnSpc>
            </a:pPr>
            <a:r>
              <a:rPr lang="en-US" sz="900" dirty="0"/>
              <a:t>&lt;CLICK&gt; In his will, John leaves the maximum amount that can pass free from estate taxes under his estate tax exclusion to a bypass trust, &lt;CLICK&gt; and leaves the rest of his estate to Mary (funds left to Mary are estate tax free because of the marital deduction). When John dies, no estate taxes are due.</a:t>
            </a:r>
          </a:p>
          <a:p>
            <a:pPr>
              <a:lnSpc>
                <a:spcPct val="80000"/>
              </a:lnSpc>
            </a:pPr>
            <a:endParaRPr lang="en-US" sz="900" dirty="0"/>
          </a:p>
          <a:p>
            <a:pPr>
              <a:lnSpc>
                <a:spcPct val="80000"/>
              </a:lnSpc>
            </a:pPr>
            <a:r>
              <a:rPr lang="en-US" sz="900" dirty="0"/>
              <a:t>&lt;CLICK&gt; John can give Mary access to all, a portion, or none of the </a:t>
            </a:r>
            <a:r>
              <a:rPr lang="en-US" sz="900" i="1" dirty="0"/>
              <a:t>income</a:t>
            </a:r>
            <a:r>
              <a:rPr lang="en-US" sz="900" dirty="0"/>
              <a:t> from the bypass trust. But, if John gives Mary access to trust principal, the access must be limited to health, education, maintenance, and support only. This way, if the children are minors or have special needs, or if Mary otherwise needs the money, she’s able to access trust assets.</a:t>
            </a:r>
          </a:p>
          <a:p>
            <a:pPr>
              <a:lnSpc>
                <a:spcPct val="80000"/>
              </a:lnSpc>
            </a:pPr>
            <a:endParaRPr lang="en-US" sz="900" dirty="0"/>
          </a:p>
          <a:p>
            <a:pPr>
              <a:lnSpc>
                <a:spcPct val="80000"/>
              </a:lnSpc>
            </a:pPr>
            <a:r>
              <a:rPr lang="en-US" sz="900" dirty="0"/>
              <a:t>When Mary dies, her own estate passes to their children. Any portion of Mary’s estate that is in excess of her estate tax exclusion amount will be subject to estate taxes. &lt;CLICK&gt; Upon Mary’s death, the bypass trust funds are distributed to the children according to the terms of the trust.</a:t>
            </a:r>
          </a:p>
          <a:p>
            <a:pPr>
              <a:lnSpc>
                <a:spcPct val="80000"/>
              </a:lnSpc>
            </a:pPr>
            <a:endParaRPr lang="en-US" sz="900" dirty="0"/>
          </a:p>
          <a:p>
            <a:pPr>
              <a:lnSpc>
                <a:spcPct val="80000"/>
              </a:lnSpc>
            </a:pPr>
            <a:r>
              <a:rPr lang="en-US" sz="900" dirty="0"/>
              <a:t>If John and Mary’s children are adults, but John doesn’t want them to have access to the property outright, a spendthrift provision should be included in the trust agreement.</a:t>
            </a:r>
          </a:p>
          <a:p>
            <a:pPr>
              <a:lnSpc>
                <a:spcPct val="80000"/>
              </a:lnSpc>
            </a:pPr>
            <a:endParaRPr lang="en-US" sz="900" dirty="0"/>
          </a:p>
          <a:p>
            <a:pPr>
              <a:lnSpc>
                <a:spcPct val="80000"/>
              </a:lnSpc>
            </a:pPr>
            <a:r>
              <a:rPr lang="en-US" sz="900" dirty="0"/>
              <a:t>Now, let’s say that John doesn’t want the property to go outright to his children and also doesn’t want property to go outright to Mary. In this case, John might leave the remainder estate to a QTIP trust as we discuss next, rather than directly to his spouse. When a bypass trust is used in conjunction with a QTIP trust, the arrangement is usually called an </a:t>
            </a:r>
            <a:r>
              <a:rPr lang="en-US" sz="900" i="1" dirty="0"/>
              <a:t>A/B trust arrangement</a:t>
            </a:r>
            <a:r>
              <a:rPr lang="en-US" sz="900" dirty="0"/>
              <a:t>.</a:t>
            </a:r>
          </a:p>
          <a:p>
            <a:pPr>
              <a:lnSpc>
                <a:spcPct val="80000"/>
              </a:lnSpc>
            </a:pPr>
            <a:endParaRPr lang="en-US" sz="900" dirty="0"/>
          </a:p>
          <a:p>
            <a:pPr>
              <a:lnSpc>
                <a:spcPct val="80000"/>
              </a:lnSpc>
            </a:pPr>
            <a:endParaRPr lang="en-US" sz="900" dirty="0"/>
          </a:p>
          <a:p>
            <a:pPr>
              <a:lnSpc>
                <a:spcPct val="80000"/>
              </a:lnSpc>
            </a:pPr>
            <a:endParaRPr lang="en-US" sz="900" dirty="0"/>
          </a:p>
          <a:p>
            <a:pPr>
              <a:lnSpc>
                <a:spcPct val="80000"/>
              </a:lnSpc>
            </a:pPr>
            <a:endParaRPr lang="en-US" sz="900" dirty="0"/>
          </a:p>
        </p:txBody>
      </p:sp>
    </p:spTree>
    <p:extLst>
      <p:ext uri="{BB962C8B-B14F-4D97-AF65-F5344CB8AC3E}">
        <p14:creationId xmlns:p14="http://schemas.microsoft.com/office/powerpoint/2010/main" val="26485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BBD8E6-3FCC-4F20-B722-2946D27B639F}" type="slidenum">
              <a:rPr lang="en-US"/>
              <a:pPr/>
              <a:t>17</a:t>
            </a:fld>
            <a:endParaRPr lang="en-US" dirty="0"/>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a:xfrm>
            <a:off x="1035577" y="4568024"/>
            <a:ext cx="5383008" cy="4304325"/>
          </a:xfrm>
        </p:spPr>
        <p:txBody>
          <a:bodyPr/>
          <a:lstStyle/>
          <a:p>
            <a:pPr>
              <a:lnSpc>
                <a:spcPct val="90000"/>
              </a:lnSpc>
            </a:pPr>
            <a:r>
              <a:rPr lang="en-US" sz="900" dirty="0"/>
              <a:t>What if John wants to take the marital deduction and provide for Mary, but is concerned that Mary will remarry and his property will ultimately go to Mary’s new spouse instead of his children? Can John’s estate plan preserve his property for his children?</a:t>
            </a:r>
          </a:p>
          <a:p>
            <a:pPr>
              <a:lnSpc>
                <a:spcPct val="90000"/>
              </a:lnSpc>
            </a:pPr>
            <a:endParaRPr lang="en-US" sz="900" dirty="0"/>
          </a:p>
          <a:p>
            <a:pPr defTabSz="473684">
              <a:lnSpc>
                <a:spcPct val="90000"/>
              </a:lnSpc>
              <a:defRPr/>
            </a:pPr>
            <a:r>
              <a:rPr lang="en-US" sz="900" dirty="0"/>
              <a:t>Yes, with a qualified terminable interest property (QTIP) trust. This strategy might still be appropriate even when the exclusion is portable between spouses.</a:t>
            </a:r>
          </a:p>
          <a:p>
            <a:pPr>
              <a:lnSpc>
                <a:spcPct val="90000"/>
              </a:lnSpc>
            </a:pPr>
            <a:endParaRPr lang="en-US" sz="900" dirty="0"/>
          </a:p>
          <a:p>
            <a:pPr>
              <a:lnSpc>
                <a:spcPct val="90000"/>
              </a:lnSpc>
            </a:pPr>
            <a:endParaRPr lang="en-US" sz="900" dirty="0"/>
          </a:p>
          <a:p>
            <a:pPr>
              <a:lnSpc>
                <a:spcPct val="90000"/>
              </a:lnSpc>
            </a:pPr>
            <a:r>
              <a:rPr lang="en-US" sz="900" dirty="0"/>
              <a:t>It works like this:</a:t>
            </a:r>
          </a:p>
          <a:p>
            <a:pPr>
              <a:lnSpc>
                <a:spcPct val="90000"/>
              </a:lnSpc>
            </a:pPr>
            <a:endParaRPr lang="en-US" sz="900" dirty="0"/>
          </a:p>
          <a:p>
            <a:pPr>
              <a:lnSpc>
                <a:spcPct val="90000"/>
              </a:lnSpc>
            </a:pPr>
            <a:r>
              <a:rPr lang="en-US" sz="900" dirty="0"/>
              <a:t>In his will, &lt;CLICK&gt; John leaves the maximum amount that can pass free from estate taxes under his exclusion to his children &lt;CLICK&gt; and the remainder of the estate to a QTIP trust. &lt;CLICK&gt; The assets left to the QTIP trust will pass tax free under the marital deduction as long as the following conditions are met.</a:t>
            </a:r>
          </a:p>
          <a:p>
            <a:pPr>
              <a:lnSpc>
                <a:spcPct val="90000"/>
              </a:lnSpc>
            </a:pPr>
            <a:endParaRPr lang="en-US" sz="900" dirty="0"/>
          </a:p>
          <a:p>
            <a:pPr>
              <a:lnSpc>
                <a:spcPct val="90000"/>
              </a:lnSpc>
            </a:pPr>
            <a:r>
              <a:rPr lang="en-US" sz="900" dirty="0"/>
              <a:t>&lt;CLICK&gt; Mary receives all the income from the trust at least annually for life, and &lt;CLICK&gt; any remaining trust assets will be included in Mary’s taxable estate when she dies. John’s executor must make a QTIP election on John’s estate tax return (that means attaching schedule M to the return). John may also give Mary unlimited access to principal if he wants, but he does not need to.</a:t>
            </a:r>
          </a:p>
          <a:p>
            <a:pPr>
              <a:lnSpc>
                <a:spcPct val="90000"/>
              </a:lnSpc>
            </a:pPr>
            <a:endParaRPr lang="en-US" sz="900" dirty="0"/>
          </a:p>
          <a:p>
            <a:pPr>
              <a:lnSpc>
                <a:spcPct val="90000"/>
              </a:lnSpc>
            </a:pPr>
            <a:r>
              <a:rPr lang="en-US" sz="900" dirty="0"/>
              <a:t>Now, when Mary dies, the amount remaining in the QTIP trust is included in Mary’s taxable estate, but can be offset by her estate tax exclusion. &lt;CLICK&gt; The trust assets will then be distributed to the children who John has named as beneficiaries in the trust agreement (which Mary can’t change).</a:t>
            </a:r>
          </a:p>
          <a:p>
            <a:pPr>
              <a:lnSpc>
                <a:spcPct val="90000"/>
              </a:lnSpc>
            </a:pPr>
            <a:endParaRPr lang="en-US" sz="900" dirty="0"/>
          </a:p>
          <a:p>
            <a:pPr>
              <a:lnSpc>
                <a:spcPct val="90000"/>
              </a:lnSpc>
            </a:pPr>
            <a:r>
              <a:rPr lang="en-US" sz="900" dirty="0"/>
              <a:t>This can be a very effective strategy for individuals who want to provide for children of a previous marriage.</a:t>
            </a:r>
          </a:p>
          <a:p>
            <a:pPr>
              <a:lnSpc>
                <a:spcPct val="90000"/>
              </a:lnSpc>
            </a:pPr>
            <a:endParaRPr lang="en-US" sz="900" dirty="0"/>
          </a:p>
          <a:p>
            <a:pPr>
              <a:lnSpc>
                <a:spcPct val="90000"/>
              </a:lnSpc>
            </a:pPr>
            <a:endParaRPr lang="en-US" sz="900" dirty="0"/>
          </a:p>
          <a:p>
            <a:pPr>
              <a:lnSpc>
                <a:spcPct val="90000"/>
              </a:lnSpc>
            </a:pPr>
            <a:endParaRPr lang="en-US" sz="900" dirty="0"/>
          </a:p>
        </p:txBody>
      </p:sp>
    </p:spTree>
    <p:extLst>
      <p:ext uri="{BB962C8B-B14F-4D97-AF65-F5344CB8AC3E}">
        <p14:creationId xmlns:p14="http://schemas.microsoft.com/office/powerpoint/2010/main" val="3342995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FF49B-804D-4D93-A977-71894B40402A}" type="slidenum">
              <a:rPr lang="en-US"/>
              <a:pPr/>
              <a:t>18</a:t>
            </a:fld>
            <a:endParaRPr lang="en-US" dirty="0"/>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pPr>
              <a:lnSpc>
                <a:spcPct val="80000"/>
              </a:lnSpc>
            </a:pPr>
            <a:r>
              <a:rPr lang="en-US" sz="900" dirty="0"/>
              <a:t>Often, wealthier individuals who want to leave a legacy for multiple generations may be worried about how their estates could be eaten away by estate taxes and the generation-skipping transfer tax. A dynasty trust may be the answer.</a:t>
            </a:r>
          </a:p>
          <a:p>
            <a:pPr>
              <a:lnSpc>
                <a:spcPct val="80000"/>
              </a:lnSpc>
            </a:pPr>
            <a:endParaRPr lang="en-US" sz="900" dirty="0"/>
          </a:p>
          <a:p>
            <a:pPr>
              <a:lnSpc>
                <a:spcPct val="80000"/>
              </a:lnSpc>
            </a:pPr>
            <a:r>
              <a:rPr lang="en-US" sz="900" dirty="0"/>
              <a:t>A dynasty trust is a long-term irrevocable trust that can last for 21 years after the death of the last beneficiary alive when the trust was created. For example, say you create a trust today and name your 1-year-old grandchild as a beneficiary. The trust won’t end until 21 years after that grandchild dies. If the grandchild lives a long life, the trust could last for over 100 years.</a:t>
            </a:r>
          </a:p>
          <a:p>
            <a:pPr>
              <a:lnSpc>
                <a:spcPct val="80000"/>
              </a:lnSpc>
            </a:pPr>
            <a:endParaRPr lang="en-US" sz="900" dirty="0"/>
          </a:p>
          <a:p>
            <a:pPr>
              <a:lnSpc>
                <a:spcPct val="80000"/>
              </a:lnSpc>
            </a:pPr>
            <a:r>
              <a:rPr lang="en-US" sz="900" dirty="0"/>
              <a:t>Once assets are in the trust, they remain shielded from transfer taxes. This illustration shows the estate tax savings you might enjoy if a dynasty trust is used instead of passing an estate to your child outright. On the left side, we can see that if today you passed $10 million (down through your child) to your great-grandchild, assuming the money grew at a rate of 7%, and that there’s 26 years between generational transfers, your great-grandchild would end up with approximately $143 million after taxes. But if the same amount was put into a dynasty trust, about $337 million would go to your great-grandchild. That’s because estate taxes aren’t shrinking the principal each time the property is passed from generation to generation.</a:t>
            </a:r>
          </a:p>
          <a:p>
            <a:pPr>
              <a:lnSpc>
                <a:spcPct val="80000"/>
              </a:lnSpc>
            </a:pPr>
            <a:endParaRPr lang="en-US" sz="900" dirty="0"/>
          </a:p>
          <a:p>
            <a:pPr>
              <a:lnSpc>
                <a:spcPct val="80000"/>
              </a:lnSpc>
            </a:pPr>
            <a:r>
              <a:rPr lang="en-US" sz="900" dirty="0"/>
              <a:t>Because income earned by trust assets would be subject to income taxes, and at very high trust rates, consideration should be given to funding a dynasty trust with investments that generate tax-free income, such as municipal bonds, or property that offers tax deferral or tax-advantaged growth such as growth stock or cash value life insurance.</a:t>
            </a:r>
          </a:p>
          <a:p>
            <a:pPr>
              <a:lnSpc>
                <a:spcPct val="80000"/>
              </a:lnSpc>
            </a:pPr>
            <a:endParaRPr lang="en-US" sz="900" dirty="0"/>
          </a:p>
          <a:p>
            <a:pPr>
              <a:lnSpc>
                <a:spcPct val="80000"/>
              </a:lnSpc>
            </a:pPr>
            <a:endParaRPr lang="en-US" sz="900" dirty="0"/>
          </a:p>
          <a:p>
            <a:pPr>
              <a:lnSpc>
                <a:spcPct val="80000"/>
              </a:lnSpc>
            </a:pPr>
            <a:endParaRPr lang="en-US" sz="900" dirty="0"/>
          </a:p>
          <a:p>
            <a:pPr>
              <a:lnSpc>
                <a:spcPct val="80000"/>
              </a:lnSpc>
            </a:pPr>
            <a:r>
              <a:rPr lang="en-US" sz="900" dirty="0"/>
              <a:t> </a:t>
            </a:r>
          </a:p>
          <a:p>
            <a:pPr>
              <a:lnSpc>
                <a:spcPct val="80000"/>
              </a:lnSpc>
            </a:pPr>
            <a:endParaRPr lang="en-US" sz="900" dirty="0"/>
          </a:p>
          <a:p>
            <a:pPr>
              <a:lnSpc>
                <a:spcPct val="80000"/>
              </a:lnSpc>
            </a:pPr>
            <a:endParaRPr lang="en-US" sz="900" dirty="0"/>
          </a:p>
        </p:txBody>
      </p:sp>
    </p:spTree>
    <p:extLst>
      <p:ext uri="{BB962C8B-B14F-4D97-AF65-F5344CB8AC3E}">
        <p14:creationId xmlns:p14="http://schemas.microsoft.com/office/powerpoint/2010/main" val="3090701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7A1E1A-BA11-4CB1-BA11-CEF37F39B390}" type="slidenum">
              <a:rPr lang="en-US"/>
              <a:pPr/>
              <a:t>19</a:t>
            </a:fld>
            <a:endParaRPr lang="en-US" dirty="0"/>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pPr>
              <a:lnSpc>
                <a:spcPct val="80000"/>
              </a:lnSpc>
            </a:pPr>
            <a:r>
              <a:rPr lang="en-US" sz="800" dirty="0"/>
              <a:t>Earlier we explained that to minimize transfer taxes, generally you have to give up some control or financial benefit from the property.</a:t>
            </a:r>
          </a:p>
          <a:p>
            <a:pPr>
              <a:lnSpc>
                <a:spcPct val="80000"/>
              </a:lnSpc>
            </a:pPr>
            <a:endParaRPr lang="en-US" sz="800" dirty="0"/>
          </a:p>
          <a:p>
            <a:pPr>
              <a:lnSpc>
                <a:spcPct val="80000"/>
              </a:lnSpc>
            </a:pPr>
            <a:r>
              <a:rPr lang="en-US" sz="800" dirty="0"/>
              <a:t>Let’s say that you have an asset that you expect to increase in value. You want to remove the asset from your estate so that you won’t have to pay transfer taxes on the future increases in value, but you also need the income that is generated by that asset. How can assets be removed from an estate while continuing to provide benefits to the owner? By using a grantor retained annuity trust, or GRAT.</a:t>
            </a:r>
          </a:p>
          <a:p>
            <a:pPr>
              <a:lnSpc>
                <a:spcPct val="80000"/>
              </a:lnSpc>
            </a:pPr>
            <a:endParaRPr lang="en-US" sz="800" dirty="0"/>
          </a:p>
          <a:p>
            <a:pPr>
              <a:lnSpc>
                <a:spcPct val="80000"/>
              </a:lnSpc>
            </a:pPr>
            <a:r>
              <a:rPr lang="en-US" sz="800" dirty="0"/>
              <a:t>&lt;CLICK&gt; With a GRAT, you transfer property to the trust and &lt;CLICK&gt; receive annuity payments from the trust for a specified term of years. &lt;CLICK&gt; Gift tax is calculated on the value of the property less the value of the annuity stream you will receive. The value of the annuity stream will depend on the applicable federal rate in effect when the trust is created and the length of the trust term. The longer the term, the bigger the discount.</a:t>
            </a:r>
          </a:p>
          <a:p>
            <a:pPr>
              <a:lnSpc>
                <a:spcPct val="80000"/>
              </a:lnSpc>
            </a:pPr>
            <a:r>
              <a:rPr lang="en-US" sz="800" dirty="0"/>
              <a:t> </a:t>
            </a:r>
          </a:p>
          <a:p>
            <a:pPr>
              <a:lnSpc>
                <a:spcPct val="80000"/>
              </a:lnSpc>
            </a:pPr>
            <a:r>
              <a:rPr lang="en-US" sz="800" dirty="0"/>
              <a:t>&lt;CLICK&gt; If you outlive the term of years specified in the trust, the property passes to the trust beneficiaries estate tax free. This can be especially beneficial if the property is rapidly appreciating property. However, when the property goes to the beneficiaries, the annuity payments to you also stop. There’s also one drawback for the beneficiaries — they will not receive a step-up in basis to fair market value of the trust assets they might have enjoyed had they inherited these assets at your death. Instead, they carry over your basis in the trust assets.</a:t>
            </a:r>
          </a:p>
          <a:p>
            <a:pPr>
              <a:lnSpc>
                <a:spcPct val="80000"/>
              </a:lnSpc>
            </a:pPr>
            <a:endParaRPr lang="en-US" sz="800" dirty="0"/>
          </a:p>
          <a:p>
            <a:pPr>
              <a:lnSpc>
                <a:spcPct val="80000"/>
              </a:lnSpc>
            </a:pPr>
            <a:r>
              <a:rPr lang="en-US" sz="800" dirty="0"/>
              <a:t>What happens if you die before the term specified in the trust expires? The value of trust assets will be included in your taxable estate, just as if you had died without the GRAT. You will have gained nothing, but you don’t lose anything either.</a:t>
            </a:r>
          </a:p>
          <a:p>
            <a:pPr>
              <a:lnSpc>
                <a:spcPct val="80000"/>
              </a:lnSpc>
            </a:pPr>
            <a:endParaRPr lang="en-US" sz="800" dirty="0"/>
          </a:p>
          <a:p>
            <a:pPr>
              <a:lnSpc>
                <a:spcPct val="80000"/>
              </a:lnSpc>
            </a:pPr>
            <a:r>
              <a:rPr lang="en-US" sz="800" dirty="0"/>
              <a:t>The key to this strategy is to choose a term that is long enough to provide a substantial discount, but that is also achievable. The younger you are, the better this will work for you. This strategy works best when interest rates are low.</a:t>
            </a:r>
          </a:p>
          <a:p>
            <a:pPr>
              <a:lnSpc>
                <a:spcPct val="80000"/>
              </a:lnSpc>
            </a:pPr>
            <a:endParaRPr lang="en-US" sz="800" dirty="0"/>
          </a:p>
          <a:p>
            <a:pPr>
              <a:lnSpc>
                <a:spcPct val="80000"/>
              </a:lnSpc>
            </a:pPr>
            <a:r>
              <a:rPr lang="en-US" sz="800" dirty="0"/>
              <a:t>Now, let’s look at how this arrangement works when the property that is transferred to the trust is the family home.</a:t>
            </a:r>
          </a:p>
          <a:p>
            <a:pPr>
              <a:lnSpc>
                <a:spcPct val="80000"/>
              </a:lnSpc>
            </a:pPr>
            <a:endParaRPr lang="en-US" sz="800" dirty="0"/>
          </a:p>
          <a:p>
            <a:pPr>
              <a:lnSpc>
                <a:spcPct val="80000"/>
              </a:lnSpc>
            </a:pPr>
            <a:endParaRPr lang="en-US" sz="800" dirty="0"/>
          </a:p>
        </p:txBody>
      </p:sp>
    </p:spTree>
    <p:extLst>
      <p:ext uri="{BB962C8B-B14F-4D97-AF65-F5344CB8AC3E}">
        <p14:creationId xmlns:p14="http://schemas.microsoft.com/office/powerpoint/2010/main" val="1318867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17638-6AA9-4A85-9880-C40B59FC6360}" type="slidenum">
              <a:rPr lang="en-US"/>
              <a:pPr/>
              <a:t>20</a:t>
            </a:fld>
            <a:endParaRPr lang="en-US" dirty="0"/>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r>
              <a:rPr lang="en-US" dirty="0"/>
              <a:t>A trust that holds a home is called a qualified personal residence trust, or QPRT (“Q-Pert”). </a:t>
            </a:r>
          </a:p>
          <a:p>
            <a:endParaRPr lang="en-US" dirty="0"/>
          </a:p>
          <a:p>
            <a:r>
              <a:rPr lang="en-US" dirty="0"/>
              <a:t>&lt;CLICK&gt; With a QPRT, the interest that is retained is not the right to receive annuity</a:t>
            </a:r>
            <a:r>
              <a:rPr lang="en-US" baseline="0" dirty="0"/>
              <a:t> payments</a:t>
            </a:r>
            <a:r>
              <a:rPr lang="en-US" dirty="0"/>
              <a:t>, but the right to continue living in the home. &lt;CLICK&gt; Just as with a GRAT, if you outlive the term of years, no additional tax will be imposed. But, with a QPRT, if you outlive the specified number of years and continue living in the home, you will have to start paying fair market rent to the trust beneficiaries or the IRS might look at the transaction as a sham. And just as with a GRAT, if you die before the term of years expires, the value of the home is included in your taxable estate.</a:t>
            </a:r>
          </a:p>
          <a:p>
            <a:endParaRPr lang="en-US" dirty="0"/>
          </a:p>
          <a:p>
            <a:r>
              <a:rPr lang="en-US" dirty="0"/>
              <a:t>Now, let’s switch gears, and talk about a group of strategies commonly characterized as estate freeze techniques.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6402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3B5C6-F9EA-43F2-A982-271E0DD531AE}" type="slidenum">
              <a:rPr lang="en-US"/>
              <a:pPr/>
              <a:t>3</a:t>
            </a:fld>
            <a:endParaRPr lang="en-US" dirty="0"/>
          </a:p>
        </p:txBody>
      </p:sp>
      <p:sp>
        <p:nvSpPr>
          <p:cNvPr id="352258" name="Rectangle 2"/>
          <p:cNvSpPr>
            <a:spLocks noGrp="1" noRot="1" noChangeAspect="1" noChangeArrowheads="1" noTextEdit="1"/>
          </p:cNvSpPr>
          <p:nvPr>
            <p:ph type="sldImg"/>
          </p:nvPr>
        </p:nvSpPr>
        <p:spPr>
          <a:xfrm>
            <a:off x="1258888" y="720725"/>
            <a:ext cx="4800600" cy="3600450"/>
          </a:xfrm>
          <a:ln/>
        </p:spPr>
      </p:sp>
      <p:sp>
        <p:nvSpPr>
          <p:cNvPr id="352259" name="Rectangle 3"/>
          <p:cNvSpPr>
            <a:spLocks noGrp="1" noChangeArrowheads="1"/>
          </p:cNvSpPr>
          <p:nvPr>
            <p:ph type="body" idx="1"/>
          </p:nvPr>
        </p:nvSpPr>
        <p:spPr>
          <a:xfrm>
            <a:off x="557493" y="4492681"/>
            <a:ext cx="5851167" cy="4317428"/>
          </a:xfrm>
        </p:spPr>
        <p:txBody>
          <a:bodyPr/>
          <a:lstStyle/>
          <a:p>
            <a:r>
              <a:rPr lang="en-US" sz="900" dirty="0"/>
              <a:t>Let’s talk for a moment about who might benefit from the advanced estate planning strategies we’re discussing here.</a:t>
            </a:r>
          </a:p>
          <a:p>
            <a:endParaRPr lang="en-US" sz="900" dirty="0"/>
          </a:p>
          <a:p>
            <a:r>
              <a:rPr lang="en-US" sz="900" dirty="0"/>
              <a:t>If your estate exceeds the federal gift and estate tax basic exclusion amount, which is $12,060,000 in 2022, a number of the strategies we discuss here may help you minimize estate taxes so that more of your money will go to your loved ones instead of the federal government. Let’s stop here for just a moment to note that this presentation discusses estate tax at the federal level only. The fact is, though, that the individual states impose estate taxes as well, and these state taxes could impact estates of lesser value than the federal basic exclusion amount. Keep this fact in mind as we proceed through our slides.</a:t>
            </a:r>
          </a:p>
          <a:p>
            <a:endParaRPr lang="en-US" sz="900" dirty="0"/>
          </a:p>
          <a:p>
            <a:r>
              <a:rPr lang="en-US" sz="900" dirty="0"/>
              <a:t>&lt;CLICK&gt; If you want to leave a legacy to grandchildren or later generations, there are specific legal and tax issues that you’ll need to consider (for example, the generation-skipping transfer tax). &lt;CLICK&gt; Similarly, if you own a family business or farm, you probably have unique planning concerns that may include transferring your business to your heirs in a way that doesn’t disrupt operations, while taking advantage of special tax breaks. Some of the strategies we’ll discuss may help you with these objectives. </a:t>
            </a:r>
          </a:p>
          <a:p>
            <a:endParaRPr lang="en-US" sz="900" dirty="0"/>
          </a:p>
          <a:p>
            <a:r>
              <a:rPr lang="en-US" sz="900" dirty="0"/>
              <a:t>&lt;CLICK&gt; And if you’re charitably inclined, some of the strategies we’ll discuss will help you arrange charitable gifts in a manner that best suits your financial situation. </a:t>
            </a:r>
          </a:p>
          <a:p>
            <a:endParaRPr lang="en-US" sz="900" dirty="0"/>
          </a:p>
          <a:p>
            <a:r>
              <a:rPr lang="en-US" sz="900" dirty="0"/>
              <a:t>&lt;CLICK&gt; Finally, you may be interested in some strategies that can help you protect your assets from future creditors, an ex-spouse, or your heirs’ future creditors and ex-spouses.</a:t>
            </a:r>
          </a:p>
          <a:p>
            <a:endParaRPr lang="en-US" sz="900" dirty="0"/>
          </a:p>
        </p:txBody>
      </p:sp>
    </p:spTree>
    <p:extLst>
      <p:ext uri="{BB962C8B-B14F-4D97-AF65-F5344CB8AC3E}">
        <p14:creationId xmlns:p14="http://schemas.microsoft.com/office/powerpoint/2010/main" val="3873389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A61D1F-CB62-4D68-A0F0-0A34601D44AF}" type="slidenum">
              <a:rPr lang="en-US"/>
              <a:pPr/>
              <a:t>21</a:t>
            </a:fld>
            <a:endParaRPr lang="en-US" dirty="0"/>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r>
              <a:rPr lang="en-US" sz="900" dirty="0"/>
              <a:t>An estate freeze, in its simplest form, is a lifetime gift and not a transfer at death. </a:t>
            </a:r>
          </a:p>
          <a:p>
            <a:endParaRPr lang="en-US" sz="900" dirty="0"/>
          </a:p>
          <a:p>
            <a:r>
              <a:rPr lang="en-US" sz="900" dirty="0"/>
              <a:t>The objective is to fix, or freeze, the value of property for the person who is transferring the property out of an estate, and transfer any future growth to the person who is receiving the property. This makes it an effective strategy when you have property that is expected to appreciate significantly, such as real estate or investments.</a:t>
            </a:r>
          </a:p>
          <a:p>
            <a:endParaRPr lang="en-US" sz="900" dirty="0"/>
          </a:p>
          <a:p>
            <a:r>
              <a:rPr lang="en-US" sz="900" dirty="0"/>
              <a:t>What you’re really doing with an estate freeze is deferring taxes. That’s because when you transfer property during your lifetime, the recipient gets your basis in the property and not a step-up in basis to current fair market value. So, any capital gains are transferred to the recipient along with the property.</a:t>
            </a:r>
          </a:p>
          <a:p>
            <a:endParaRPr lang="en-US" sz="900" dirty="0"/>
          </a:p>
          <a:p>
            <a:r>
              <a:rPr lang="en-US" sz="900" dirty="0"/>
              <a:t>If you think about it, many of the strategies we have already looked at, like the GRAT and QPRT, are, in essence, estate freezes. But, when we say estate freeze, we’re really talking about some specific strategies. These strategies also allow you to retain some degree of control over the property you’re transferring. </a:t>
            </a:r>
          </a:p>
          <a:p>
            <a:endParaRPr lang="en-US" sz="900" dirty="0"/>
          </a:p>
          <a:p>
            <a:r>
              <a:rPr lang="en-US" sz="900" dirty="0"/>
              <a:t>The most common estate freeze strategies include family limited partnerships and private annuities.</a:t>
            </a:r>
          </a:p>
          <a:p>
            <a:endParaRPr lang="en-US" sz="900" dirty="0"/>
          </a:p>
          <a:p>
            <a:endParaRPr lang="en-US" sz="900" dirty="0"/>
          </a:p>
        </p:txBody>
      </p:sp>
    </p:spTree>
    <p:extLst>
      <p:ext uri="{BB962C8B-B14F-4D97-AF65-F5344CB8AC3E}">
        <p14:creationId xmlns:p14="http://schemas.microsoft.com/office/powerpoint/2010/main" val="933568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CFF95B-39BB-4F2E-904D-E9D258E22878}" type="slidenum">
              <a:rPr lang="en-US"/>
              <a:pPr/>
              <a:t>22</a:t>
            </a:fld>
            <a:endParaRPr lang="en-US" dirty="0"/>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pPr>
              <a:lnSpc>
                <a:spcPct val="80000"/>
              </a:lnSpc>
            </a:pPr>
            <a:r>
              <a:rPr lang="en-US" sz="800" dirty="0"/>
              <a:t>A family limited partnership, or FLP, can be a powerful estate planning strategy for family business owners or farmers who are ready to hand over the business to the next generation, because it can minimize estate taxes and protect the business from creditors of the younger generation. Here’s how it typically works:</a:t>
            </a:r>
          </a:p>
          <a:p>
            <a:pPr>
              <a:lnSpc>
                <a:spcPct val="80000"/>
              </a:lnSpc>
            </a:pPr>
            <a:endParaRPr lang="en-US" sz="800" dirty="0"/>
          </a:p>
          <a:p>
            <a:pPr>
              <a:lnSpc>
                <a:spcPct val="80000"/>
              </a:lnSpc>
            </a:pPr>
            <a:r>
              <a:rPr lang="en-US" sz="800" dirty="0"/>
              <a:t>&lt;CLICK&gt; The business owners, or parents, create an FLP according to the laws of their state and transfer the business assets to the FLP. &lt;CLICK&gt;The parents are named as the general partners and the children are named as the limited partners. &lt;CLICK&gt; That means that the parents remain personally liable to future creditors of the business, while the children are liable only to the extent of any contributions they have made to the FLP (in this example, nothing). It also means that the general partners manage the day-to-day affairs of the business, while the limited partners have no say. Also, the limited partners can’t compel distributions from the FLP.</a:t>
            </a:r>
          </a:p>
          <a:p>
            <a:pPr>
              <a:lnSpc>
                <a:spcPct val="80000"/>
              </a:lnSpc>
            </a:pPr>
            <a:endParaRPr lang="en-US" sz="800" dirty="0"/>
          </a:p>
          <a:p>
            <a:pPr>
              <a:lnSpc>
                <a:spcPct val="80000"/>
              </a:lnSpc>
            </a:pPr>
            <a:r>
              <a:rPr lang="en-US" sz="800" dirty="0"/>
              <a:t>&lt;CLICK&gt; The FLP then begins to gift ownership interests, called units, to the children. The gifts are valued at a discount for gift tax purposes because the limited partners can’t sell their units to a buyer unless the buyer is a family member. This discount is called a lack of marketability discount. </a:t>
            </a:r>
          </a:p>
          <a:p>
            <a:pPr>
              <a:lnSpc>
                <a:spcPct val="80000"/>
              </a:lnSpc>
            </a:pPr>
            <a:endParaRPr lang="en-US" sz="800" dirty="0"/>
          </a:p>
          <a:p>
            <a:pPr>
              <a:lnSpc>
                <a:spcPct val="80000"/>
              </a:lnSpc>
            </a:pPr>
            <a:r>
              <a:rPr lang="en-US" sz="800" dirty="0"/>
              <a:t>Other discounts may apply depending on the restrictions the FLP puts on the limited partners. These discounts range from 15% to 60%. In some cases, these discounts can mean significant estate tax savings for the parents. Moreover, the future appreciation of the business assets has been removed from the parents’ estates.</a:t>
            </a:r>
          </a:p>
          <a:p>
            <a:pPr>
              <a:lnSpc>
                <a:spcPct val="80000"/>
              </a:lnSpc>
            </a:pPr>
            <a:endParaRPr lang="en-US" sz="800" dirty="0"/>
          </a:p>
          <a:p>
            <a:pPr>
              <a:lnSpc>
                <a:spcPct val="80000"/>
              </a:lnSpc>
            </a:pPr>
            <a:r>
              <a:rPr lang="en-US" sz="800" dirty="0"/>
              <a:t>The gifting of the FLP units is typically made in increments so that the gifts fall under the annual gift tax exclusion or the parents’ gift tax basic exclusion amounts. The FLP can gift as much 99% of the FLP interests to the children.</a:t>
            </a:r>
          </a:p>
          <a:p>
            <a:pPr>
              <a:lnSpc>
                <a:spcPct val="80000"/>
              </a:lnSpc>
            </a:pPr>
            <a:endParaRPr lang="en-US" sz="800" dirty="0"/>
          </a:p>
          <a:p>
            <a:pPr>
              <a:lnSpc>
                <a:spcPct val="80000"/>
              </a:lnSpc>
            </a:pPr>
            <a:r>
              <a:rPr lang="en-US" sz="800" dirty="0"/>
              <a:t>&lt;CLICK&gt; A warning is necessary here. The FLP can be a great strategy for families in the right circumstances. But, FLPs are costly to implement. State filing fees can be high, and an independent appraiser must be hired to value the business assets, otherwise the discounts probably won’t be allowed. Also, the FLP entity must be created and maintained very carefully because the IRS won’t hesitate to challenge your FLP and you may lose all those estate tax benefits we just discussed.</a:t>
            </a:r>
          </a:p>
          <a:p>
            <a:pPr>
              <a:lnSpc>
                <a:spcPct val="80000"/>
              </a:lnSpc>
            </a:pPr>
            <a:endParaRPr lang="en-US" sz="800" dirty="0"/>
          </a:p>
          <a:p>
            <a:pPr>
              <a:lnSpc>
                <a:spcPct val="80000"/>
              </a:lnSpc>
            </a:pPr>
            <a:r>
              <a:rPr lang="en-US" sz="800" dirty="0"/>
              <a:t>Now, let’s look at private annuities.</a:t>
            </a:r>
          </a:p>
          <a:p>
            <a:pPr>
              <a:lnSpc>
                <a:spcPct val="80000"/>
              </a:lnSpc>
            </a:pPr>
            <a:endParaRPr lang="en-US" sz="800" dirty="0"/>
          </a:p>
          <a:p>
            <a:pPr>
              <a:lnSpc>
                <a:spcPct val="80000"/>
              </a:lnSpc>
            </a:pPr>
            <a:endParaRPr lang="en-US" sz="800" dirty="0"/>
          </a:p>
          <a:p>
            <a:pPr>
              <a:lnSpc>
                <a:spcPct val="80000"/>
              </a:lnSpc>
            </a:pPr>
            <a:endParaRPr lang="en-US" sz="800" dirty="0"/>
          </a:p>
          <a:p>
            <a:pPr>
              <a:lnSpc>
                <a:spcPct val="80000"/>
              </a:lnSpc>
            </a:pPr>
            <a:endParaRPr lang="en-US" sz="800" dirty="0"/>
          </a:p>
          <a:p>
            <a:pPr>
              <a:lnSpc>
                <a:spcPct val="80000"/>
              </a:lnSpc>
            </a:pPr>
            <a:endParaRPr lang="en-US" sz="800" dirty="0"/>
          </a:p>
          <a:p>
            <a:pPr>
              <a:lnSpc>
                <a:spcPct val="80000"/>
              </a:lnSpc>
            </a:pPr>
            <a:endParaRPr lang="en-US" sz="800" dirty="0"/>
          </a:p>
          <a:p>
            <a:pPr>
              <a:lnSpc>
                <a:spcPct val="80000"/>
              </a:lnSpc>
            </a:pPr>
            <a:endParaRPr lang="en-US" sz="800" dirty="0"/>
          </a:p>
        </p:txBody>
      </p:sp>
    </p:spTree>
    <p:extLst>
      <p:ext uri="{BB962C8B-B14F-4D97-AF65-F5344CB8AC3E}">
        <p14:creationId xmlns:p14="http://schemas.microsoft.com/office/powerpoint/2010/main" val="3606681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D7E447-77D2-410F-B7FB-BE0070ED5EC3}" type="slidenum">
              <a:rPr lang="en-US"/>
              <a:pPr/>
              <a:t>23</a:t>
            </a:fld>
            <a:endParaRPr lang="en-US" dirty="0"/>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r>
              <a:rPr lang="en-US" dirty="0"/>
              <a:t>A private annuity is essentially a sales contract. You sell an asset to a buyer for the asset’s current fair market value, and the buyer pays you a specified income for life (or pays you and your spouse income for both of your lives). Private annuities are commonly used by parents and their children, and they work well when the children don’t have enough money to pay for an asset all at once.</a:t>
            </a:r>
          </a:p>
          <a:p>
            <a:endParaRPr lang="en-US" dirty="0"/>
          </a:p>
          <a:p>
            <a:r>
              <a:rPr lang="en-US" dirty="0"/>
              <a:t>Because this transaction is technically a sale, there’s no gift to report and no gift tax to pay. Because it’s a sale, though, capital gains may need to be reported and taxes paid. </a:t>
            </a:r>
          </a:p>
          <a:p>
            <a:endParaRPr lang="en-US" dirty="0"/>
          </a:p>
          <a:p>
            <a:r>
              <a:rPr lang="en-US" dirty="0"/>
              <a:t>And, with a private annuity, the asset is removed from your estate completely, not just any future appreciation.</a:t>
            </a:r>
          </a:p>
          <a:p>
            <a:endParaRPr lang="en-US" dirty="0"/>
          </a:p>
          <a:p>
            <a:endParaRPr lang="en-US" dirty="0"/>
          </a:p>
        </p:txBody>
      </p:sp>
    </p:spTree>
    <p:extLst>
      <p:ext uri="{BB962C8B-B14F-4D97-AF65-F5344CB8AC3E}">
        <p14:creationId xmlns:p14="http://schemas.microsoft.com/office/powerpoint/2010/main" val="1236579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3BCE5-0046-4D6A-BDAF-C1E4AF023CE1}" type="slidenum">
              <a:rPr lang="en-US"/>
              <a:pPr/>
              <a:t>24</a:t>
            </a:fld>
            <a:endParaRPr lang="en-US" dirty="0"/>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r>
              <a:rPr lang="en-US" sz="900" dirty="0"/>
              <a:t>Charitable giving can play an important role in many estate plans, especially over the next few years. That’s because as the estate tax basic exclusion amount increases, fewer dollars will go to paying estate tax, which may allow individuals to give more generously to charity.</a:t>
            </a:r>
          </a:p>
          <a:p>
            <a:endParaRPr lang="en-US" sz="900" dirty="0"/>
          </a:p>
          <a:p>
            <a:r>
              <a:rPr lang="en-US" sz="900" dirty="0"/>
              <a:t>People give to charity for different reasons. Some want to provide a legacy to an important cause or interest. Others want to teach their children the value of philanthropy, influence the world around them, or reap the benefits of tax breaks.</a:t>
            </a:r>
          </a:p>
          <a:p>
            <a:endParaRPr lang="en-US" sz="900" dirty="0"/>
          </a:p>
          <a:p>
            <a:r>
              <a:rPr lang="en-US" sz="900" dirty="0">
                <a:solidFill>
                  <a:srgbClr val="000000"/>
                </a:solidFill>
              </a:rPr>
              <a:t>When you give assets to charity, you’re reducing your taxable estate by the full amount of your gift. You pay no gift or estate taxes on the transfers. Additionally, your gift may be deductible for income tax purposes. And, you can eliminate capital gains if you donate property with a low cost basis and a highly appreciated fair market value. </a:t>
            </a:r>
          </a:p>
          <a:p>
            <a:endParaRPr lang="en-US" sz="900" dirty="0">
              <a:solidFill>
                <a:srgbClr val="000000"/>
              </a:solidFill>
            </a:endParaRPr>
          </a:p>
          <a:p>
            <a:r>
              <a:rPr lang="en-US" sz="900" dirty="0">
                <a:solidFill>
                  <a:srgbClr val="000000"/>
                </a:solidFill>
              </a:rPr>
              <a:t>There are many options for planned giving. They include leaving a bequest in your will, lifetime gifting, charitable remainder trusts, charitable lead trusts, charitable annuities, community and private foundations, and donor-advised funds, to name a few. Each option has advantages and disadvantages, so you should review them carefully with the help of an experienced advisor.</a:t>
            </a:r>
          </a:p>
          <a:p>
            <a:endParaRPr lang="en-US" sz="900" dirty="0">
              <a:solidFill>
                <a:srgbClr val="000000"/>
              </a:solidFill>
            </a:endParaRPr>
          </a:p>
          <a:p>
            <a:r>
              <a:rPr lang="en-US" sz="900" dirty="0">
                <a:solidFill>
                  <a:srgbClr val="000000"/>
                </a:solidFill>
              </a:rPr>
              <a:t>We’ll take a look at three of these options: charitable remainder trusts, charitable lead trusts, and donor-advised funds.</a:t>
            </a:r>
          </a:p>
          <a:p>
            <a:endParaRPr lang="en-US" sz="900" dirty="0">
              <a:solidFill>
                <a:srgbClr val="000000"/>
              </a:solidFill>
            </a:endParaRPr>
          </a:p>
          <a:p>
            <a:endParaRPr lang="en-US" sz="900" dirty="0">
              <a:solidFill>
                <a:srgbClr val="000000"/>
              </a:solidFill>
            </a:endParaRPr>
          </a:p>
          <a:p>
            <a:endParaRPr lang="en-US" sz="900" dirty="0"/>
          </a:p>
        </p:txBody>
      </p:sp>
    </p:spTree>
    <p:extLst>
      <p:ext uri="{BB962C8B-B14F-4D97-AF65-F5344CB8AC3E}">
        <p14:creationId xmlns:p14="http://schemas.microsoft.com/office/powerpoint/2010/main" val="2270265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BA8A71-7138-4E27-88C6-CCDF0658169C}" type="slidenum">
              <a:rPr lang="en-US"/>
              <a:pPr/>
              <a:t>25</a:t>
            </a:fld>
            <a:endParaRPr lang="en-US" dirty="0"/>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r>
              <a:rPr lang="en-US" dirty="0"/>
              <a:t>A charitable remainder trust, or CRT, is an irrevocable trust that designates a charitable beneficiary and a noncharitable beneficiary. You, or you and your spouse, are designated as the noncharitable beneficiary — meaning you’ll receive payments generated by the trust assets for your life, or for your life and your spouse’s life. One or more charities are designated as the charitable beneficiary, which</a:t>
            </a:r>
            <a:r>
              <a:rPr lang="en-US" baseline="0" dirty="0"/>
              <a:t> </a:t>
            </a:r>
            <a:r>
              <a:rPr lang="en-US" dirty="0"/>
              <a:t>will receive the trust assets after you die.</a:t>
            </a:r>
          </a:p>
          <a:p>
            <a:endParaRPr lang="en-US" dirty="0"/>
          </a:p>
          <a:p>
            <a:r>
              <a:rPr lang="en-US" dirty="0"/>
              <a:t>While</a:t>
            </a:r>
            <a:r>
              <a:rPr lang="en-US" baseline="0" dirty="0"/>
              <a:t> you can’t change or amend most of the trust provisions, </a:t>
            </a:r>
            <a:r>
              <a:rPr lang="en-US" dirty="0"/>
              <a:t>you </a:t>
            </a:r>
            <a:r>
              <a:rPr lang="en-US" i="1" dirty="0"/>
              <a:t>can</a:t>
            </a:r>
            <a:r>
              <a:rPr lang="en-US" dirty="0"/>
              <a:t> change the charitable beneficiary anytime you want. And, in certain cases, you may even be able to serve as trustee, which allows you to retain control over how the trust assets are invested.</a:t>
            </a:r>
          </a:p>
          <a:p>
            <a:endParaRPr lang="en-US" dirty="0"/>
          </a:p>
          <a:p>
            <a:r>
              <a:rPr lang="en-US" dirty="0"/>
              <a:t>A CRT can be a great way to satisfy your philanthropic desires and supplement your retirement income at the same time. </a:t>
            </a:r>
          </a:p>
          <a:p>
            <a:endParaRPr lang="en-US" dirty="0"/>
          </a:p>
          <a:p>
            <a:r>
              <a:rPr lang="en-US" dirty="0"/>
              <a:t>Now, let’s look at a reverse CRT, or charitable lead trust.</a:t>
            </a:r>
          </a:p>
          <a:p>
            <a:endParaRPr lang="en-US" dirty="0"/>
          </a:p>
          <a:p>
            <a:endParaRPr lang="en-US" dirty="0"/>
          </a:p>
          <a:p>
            <a:endParaRPr lang="en-US" dirty="0"/>
          </a:p>
        </p:txBody>
      </p:sp>
    </p:spTree>
    <p:extLst>
      <p:ext uri="{BB962C8B-B14F-4D97-AF65-F5344CB8AC3E}">
        <p14:creationId xmlns:p14="http://schemas.microsoft.com/office/powerpoint/2010/main" val="1214371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ECEDB2-2210-4160-997B-A638D0AED211}" type="slidenum">
              <a:rPr lang="en-US"/>
              <a:pPr/>
              <a:t>26</a:t>
            </a:fld>
            <a:endParaRPr lang="en-US" dirty="0"/>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p:txBody>
          <a:bodyPr/>
          <a:lstStyle/>
          <a:p>
            <a:r>
              <a:rPr lang="en-US" dirty="0"/>
              <a:t>A charitable lead trust, or CLT, is a charitable remainder trust in reverse. </a:t>
            </a:r>
            <a:r>
              <a:rPr lang="en-US" dirty="0">
                <a:solidFill>
                  <a:srgbClr val="000000"/>
                </a:solidFill>
                <a:cs typeface="Arial" charset="0"/>
              </a:rPr>
              <a:t>With a charitable </a:t>
            </a:r>
            <a:r>
              <a:rPr lang="en-US" i="1" dirty="0">
                <a:solidFill>
                  <a:srgbClr val="000000"/>
                </a:solidFill>
                <a:cs typeface="Arial" charset="0"/>
              </a:rPr>
              <a:t>lead</a:t>
            </a:r>
            <a:r>
              <a:rPr lang="en-US" dirty="0">
                <a:solidFill>
                  <a:srgbClr val="000000"/>
                </a:solidFill>
                <a:cs typeface="Arial" charset="0"/>
              </a:rPr>
              <a:t> trust, the charity is entitled to the payments during the trust term. At the end of the specified trust term, which can be for a term of years, for your lifetime, or for the lifetimes of both you and your spouse, the assets either revert back to you or to your beneficiaries. Gift or estate tax may be due on the value of any interest that passes to your beneficiaries, but not on any increase in value that the assets may enjoy during the time the trust is making payments to the charity.</a:t>
            </a:r>
          </a:p>
          <a:p>
            <a:endParaRPr lang="en-US" dirty="0">
              <a:solidFill>
                <a:srgbClr val="000000"/>
              </a:solidFill>
              <a:cs typeface="Arial" charset="0"/>
            </a:endParaRPr>
          </a:p>
          <a:p>
            <a:r>
              <a:rPr lang="en-US" dirty="0">
                <a:solidFill>
                  <a:srgbClr val="000000"/>
                </a:solidFill>
                <a:cs typeface="Arial" charset="0"/>
              </a:rPr>
              <a:t>Donors are entitled to an unlimited charitable gift tax deduction based on the value of the lead interest.</a:t>
            </a:r>
          </a:p>
          <a:p>
            <a:endParaRPr lang="en-US" dirty="0">
              <a:solidFill>
                <a:srgbClr val="000000"/>
              </a:solidFill>
              <a:cs typeface="Arial" charset="0"/>
            </a:endParaRPr>
          </a:p>
          <a:p>
            <a:r>
              <a:rPr lang="en-US" dirty="0">
                <a:solidFill>
                  <a:srgbClr val="000000"/>
                </a:solidFill>
                <a:cs typeface="Arial" charset="0"/>
              </a:rPr>
              <a:t>This arrangement may be especially appropriate for taxpayers who want to take an immediate income tax deduction.</a:t>
            </a:r>
          </a:p>
          <a:p>
            <a:endParaRPr lang="en-US" dirty="0">
              <a:solidFill>
                <a:srgbClr val="000000"/>
              </a:solidFill>
              <a:cs typeface="Arial" charset="0"/>
            </a:endParaRPr>
          </a:p>
          <a:p>
            <a:r>
              <a:rPr lang="en-US" dirty="0">
                <a:solidFill>
                  <a:srgbClr val="000000"/>
                </a:solidFill>
                <a:cs typeface="Arial" charset="0"/>
              </a:rPr>
              <a:t>Now, let’s look at donor-advised funds.</a:t>
            </a:r>
          </a:p>
          <a:p>
            <a:endParaRPr lang="en-US" dirty="0"/>
          </a:p>
        </p:txBody>
      </p:sp>
    </p:spTree>
    <p:extLst>
      <p:ext uri="{BB962C8B-B14F-4D97-AF65-F5344CB8AC3E}">
        <p14:creationId xmlns:p14="http://schemas.microsoft.com/office/powerpoint/2010/main" val="3039396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AC9B60-FE96-4604-B97A-2E7C89780840}" type="slidenum">
              <a:rPr lang="en-US"/>
              <a:pPr/>
              <a:t>27</a:t>
            </a:fld>
            <a:endParaRPr lang="en-US" dirty="0"/>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r>
              <a:rPr lang="en-US" dirty="0">
                <a:solidFill>
                  <a:srgbClr val="000000"/>
                </a:solidFill>
              </a:rPr>
              <a:t>A donor-advised fund, or DAF, offers an easy way for you to make significant charitable gifts over a long period of time. A donor-advised fund is similar to a private foundation but requires less money, time, legal assistance, and administration to establish and maintain. And, because donor-advised funds are public charities, they also enjoy greater tax advantages than private foundations. Here’s how they work:</a:t>
            </a:r>
          </a:p>
          <a:p>
            <a:endParaRPr lang="en-US" dirty="0">
              <a:solidFill>
                <a:srgbClr val="000000"/>
              </a:solidFill>
            </a:endParaRPr>
          </a:p>
          <a:p>
            <a:r>
              <a:rPr lang="en-US" dirty="0">
                <a:solidFill>
                  <a:srgbClr val="000000"/>
                </a:solidFill>
              </a:rPr>
              <a:t>You open an account with an organization that offers a donor-advised fund, such as a financial services company. You donate property to the fund. The fund invests your donation and makes grants to charities. You can offer advice to the fund about how to invest the property and how to make the grants, but the fund has no legal obligation to follow your advice (although it is likely to do so for practical reasons). Grants can be made in your name or anonymously.</a:t>
            </a:r>
          </a:p>
          <a:p>
            <a:endParaRPr lang="en-US" dirty="0">
              <a:solidFill>
                <a:srgbClr val="000000"/>
              </a:solidFill>
            </a:endParaRPr>
          </a:p>
          <a:p>
            <a:r>
              <a:rPr lang="en-US" dirty="0">
                <a:solidFill>
                  <a:srgbClr val="000000"/>
                </a:solidFill>
              </a:rPr>
              <a:t>You get an immediate income tax deduction, and, unlike private foundations, no excise tax is imposed.</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p>
        </p:txBody>
      </p:sp>
    </p:spTree>
    <p:extLst>
      <p:ext uri="{BB962C8B-B14F-4D97-AF65-F5344CB8AC3E}">
        <p14:creationId xmlns:p14="http://schemas.microsoft.com/office/powerpoint/2010/main" val="4040284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9E887C-987C-4755-9B42-2ADC46E40748}" type="slidenum">
              <a:rPr lang="en-US"/>
              <a:pPr/>
              <a:t>28</a:t>
            </a:fld>
            <a:endParaRPr lang="en-US" dirty="0"/>
          </a:p>
        </p:txBody>
      </p:sp>
      <p:sp>
        <p:nvSpPr>
          <p:cNvPr id="386050" name="Rectangle 1026"/>
          <p:cNvSpPr>
            <a:spLocks noGrp="1" noRot="1" noChangeAspect="1" noChangeArrowheads="1" noTextEdit="1"/>
          </p:cNvSpPr>
          <p:nvPr>
            <p:ph type="sldImg"/>
          </p:nvPr>
        </p:nvSpPr>
        <p:spPr>
          <a:ln/>
        </p:spPr>
      </p:sp>
      <p:sp>
        <p:nvSpPr>
          <p:cNvPr id="386051" name="Rectangle 1027"/>
          <p:cNvSpPr>
            <a:spLocks noGrp="1" noChangeArrowheads="1"/>
          </p:cNvSpPr>
          <p:nvPr>
            <p:ph type="body" idx="1"/>
          </p:nvPr>
        </p:nvSpPr>
        <p:spPr/>
        <p:txBody>
          <a:bodyPr/>
          <a:lstStyle/>
          <a:p>
            <a:pPr>
              <a:lnSpc>
                <a:spcPct val="90000"/>
              </a:lnSpc>
            </a:pPr>
            <a:r>
              <a:rPr lang="en-US" sz="900" dirty="0">
                <a:solidFill>
                  <a:srgbClr val="000000"/>
                </a:solidFill>
                <a:cs typeface="Arial" charset="0"/>
              </a:rPr>
              <a:t>Up to now, we’ve talked about strategies that are designed around tax consequences. We’re going to spend the last few minutes, however, talking about strategies that are designed to protect your assets from potential creditors.</a:t>
            </a:r>
          </a:p>
          <a:p>
            <a:pPr>
              <a:lnSpc>
                <a:spcPct val="90000"/>
              </a:lnSpc>
            </a:pPr>
            <a:endParaRPr lang="en-US" sz="900" dirty="0">
              <a:solidFill>
                <a:srgbClr val="000000"/>
              </a:solidFill>
              <a:cs typeface="Arial" charset="0"/>
            </a:endParaRPr>
          </a:p>
          <a:p>
            <a:pPr>
              <a:lnSpc>
                <a:spcPct val="90000"/>
              </a:lnSpc>
            </a:pPr>
            <a:r>
              <a:rPr lang="en-US" sz="900" dirty="0">
                <a:solidFill>
                  <a:srgbClr val="000000"/>
                </a:solidFill>
                <a:cs typeface="Arial" charset="0"/>
              </a:rPr>
              <a:t>If you haven't done any asset protection planning, your wealth is potentially vulnerable. </a:t>
            </a:r>
          </a:p>
          <a:p>
            <a:pPr>
              <a:lnSpc>
                <a:spcPct val="90000"/>
              </a:lnSpc>
            </a:pPr>
            <a:endParaRPr lang="en-US" sz="900" dirty="0">
              <a:solidFill>
                <a:srgbClr val="000000"/>
              </a:solidFill>
              <a:cs typeface="Arial" charset="0"/>
            </a:endParaRPr>
          </a:p>
          <a:p>
            <a:pPr>
              <a:lnSpc>
                <a:spcPct val="90000"/>
              </a:lnSpc>
            </a:pPr>
            <a:r>
              <a:rPr lang="en-US" sz="900" dirty="0">
                <a:solidFill>
                  <a:srgbClr val="000000"/>
                </a:solidFill>
                <a:cs typeface="Arial" charset="0"/>
              </a:rPr>
              <a:t>Lawsuits, tax debts, accidents, divorce, and other potential financial risks are facts of everyday life. And though you'd like to hope that you're safe, misfortune can befall even the most careful person. What can you do? First, identify your potential loss exposure, then implement strategies that are designed to help reduce that exposure without compromising your other estate and financial planning objectives.</a:t>
            </a:r>
          </a:p>
          <a:p>
            <a:pPr>
              <a:lnSpc>
                <a:spcPct val="90000"/>
              </a:lnSpc>
            </a:pPr>
            <a:endParaRPr lang="en-US" sz="900" dirty="0">
              <a:solidFill>
                <a:srgbClr val="000000"/>
              </a:solidFill>
              <a:cs typeface="Arial" charset="0"/>
            </a:endParaRPr>
          </a:p>
          <a:p>
            <a:pPr>
              <a:lnSpc>
                <a:spcPct val="90000"/>
              </a:lnSpc>
            </a:pPr>
            <a:r>
              <a:rPr lang="en-US" sz="900" dirty="0">
                <a:solidFill>
                  <a:srgbClr val="000000"/>
                </a:solidFill>
                <a:cs typeface="Arial" charset="0"/>
              </a:rPr>
              <a:t>What strategies are available?</a:t>
            </a:r>
          </a:p>
          <a:p>
            <a:pPr>
              <a:lnSpc>
                <a:spcPct val="90000"/>
              </a:lnSpc>
            </a:pPr>
            <a:endParaRPr lang="en-US" sz="900" dirty="0">
              <a:solidFill>
                <a:srgbClr val="000000"/>
              </a:solidFill>
              <a:cs typeface="Arial" charset="0"/>
            </a:endParaRPr>
          </a:p>
          <a:p>
            <a:pPr>
              <a:lnSpc>
                <a:spcPct val="90000"/>
              </a:lnSpc>
            </a:pPr>
            <a:r>
              <a:rPr lang="en-US" sz="900" dirty="0">
                <a:solidFill>
                  <a:srgbClr val="000000"/>
                </a:solidFill>
                <a:cs typeface="Arial" charset="0"/>
              </a:rPr>
              <a:t>First, federal and state laws give you some general protection. For example, filing under your state’s homestead statute should provide some protection for your home. Each state is different, though, so you’ll need to look at your own state’s laws. Also, in some states, owning property jointly can provide some protection. And, state and federal laws generally protect certain types of assets, such as 401(k) plans, IRAs, cash value life insurance, and annuities. As a last resort, bankruptcy law offers protection for at least a small portion of your property.</a:t>
            </a:r>
          </a:p>
          <a:p>
            <a:pPr>
              <a:lnSpc>
                <a:spcPct val="90000"/>
              </a:lnSpc>
            </a:pPr>
            <a:endParaRPr lang="en-US" sz="900" dirty="0">
              <a:solidFill>
                <a:srgbClr val="000000"/>
              </a:solidFill>
              <a:cs typeface="Arial" charset="0"/>
            </a:endParaRPr>
          </a:p>
          <a:p>
            <a:pPr>
              <a:lnSpc>
                <a:spcPct val="90000"/>
              </a:lnSpc>
            </a:pPr>
            <a:r>
              <a:rPr lang="en-US" sz="900" dirty="0">
                <a:solidFill>
                  <a:srgbClr val="000000"/>
                </a:solidFill>
                <a:cs typeface="Arial" charset="0"/>
              </a:rPr>
              <a:t>If you’re substantially more at risk than your spouse, simply shifting property to your spouse may afford some protection, but this may not be the best option for many people. Adequate insurance, including life, health, disability, long-term care, property, liability, and business insurance, provides enough protection for most people, but others require more elaborate strategies. Such strategies can include creating a business entity to own business assets, and putting personal assets into a protective trust. </a:t>
            </a:r>
          </a:p>
          <a:p>
            <a:pPr>
              <a:lnSpc>
                <a:spcPct val="90000"/>
              </a:lnSpc>
            </a:pPr>
            <a:endParaRPr lang="en-US" sz="900" dirty="0">
              <a:solidFill>
                <a:srgbClr val="000000"/>
              </a:solidFill>
              <a:cs typeface="Arial" charset="0"/>
            </a:endParaRPr>
          </a:p>
          <a:p>
            <a:pPr>
              <a:lnSpc>
                <a:spcPct val="90000"/>
              </a:lnSpc>
            </a:pPr>
            <a:r>
              <a:rPr lang="en-US" sz="900" dirty="0">
                <a:solidFill>
                  <a:srgbClr val="000000"/>
                </a:solidFill>
                <a:cs typeface="Arial" charset="0"/>
              </a:rPr>
              <a:t>Let’s look first at how creating a business entity to own business assets works.</a:t>
            </a:r>
          </a:p>
          <a:p>
            <a:pPr>
              <a:lnSpc>
                <a:spcPct val="90000"/>
              </a:lnSpc>
            </a:pPr>
            <a:endParaRPr lang="en-US" sz="900" dirty="0">
              <a:solidFill>
                <a:srgbClr val="000000"/>
              </a:solidFill>
              <a:cs typeface="Arial" charset="0"/>
            </a:endParaRPr>
          </a:p>
          <a:p>
            <a:pPr>
              <a:lnSpc>
                <a:spcPct val="90000"/>
              </a:lnSpc>
            </a:pPr>
            <a:endParaRPr lang="en-US" sz="900" dirty="0">
              <a:solidFill>
                <a:srgbClr val="000000"/>
              </a:solidFill>
              <a:cs typeface="Arial" charset="0"/>
            </a:endParaRPr>
          </a:p>
          <a:p>
            <a:pPr>
              <a:lnSpc>
                <a:spcPct val="90000"/>
              </a:lnSpc>
            </a:pPr>
            <a:endParaRPr lang="en-US" sz="900" dirty="0"/>
          </a:p>
        </p:txBody>
      </p:sp>
    </p:spTree>
    <p:extLst>
      <p:ext uri="{BB962C8B-B14F-4D97-AF65-F5344CB8AC3E}">
        <p14:creationId xmlns:p14="http://schemas.microsoft.com/office/powerpoint/2010/main" val="2338562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302848-6C39-4EDB-841D-D92D8DF453A7}" type="slidenum">
              <a:rPr lang="en-US"/>
              <a:pPr/>
              <a:t>29</a:t>
            </a:fld>
            <a:endParaRPr lang="en-US" dirty="0"/>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r>
              <a:rPr lang="en-US" dirty="0">
                <a:solidFill>
                  <a:srgbClr val="000000"/>
                </a:solidFill>
                <a:cs typeface="Arial" charset="0"/>
              </a:rPr>
              <a:t>C corporations, limited liability companies, and limited liability partnerships are separate legal entities in the eyes of the law. If one of these types of business entities owns your business assets, the entity will be responsible for all business debts. Your personal assets will generally not be at risk for the acts of the business. </a:t>
            </a:r>
          </a:p>
          <a:p>
            <a:endParaRPr lang="en-US" dirty="0">
              <a:solidFill>
                <a:srgbClr val="000000"/>
              </a:solidFill>
              <a:cs typeface="Arial" charset="0"/>
            </a:endParaRPr>
          </a:p>
          <a:p>
            <a:r>
              <a:rPr lang="en-US" dirty="0">
                <a:solidFill>
                  <a:srgbClr val="000000"/>
                </a:solidFill>
                <a:cs typeface="Arial" charset="0"/>
              </a:rPr>
              <a:t>Keep in mind, though, that a number of issues should be considered when selecting a form of business entity, including tax considerations, so be sure to consult an attorney or tax professional with the appropriate experience before implementing this strategy. </a:t>
            </a:r>
          </a:p>
          <a:p>
            <a:endParaRPr lang="en-US" dirty="0">
              <a:solidFill>
                <a:srgbClr val="000000"/>
              </a:solidFill>
              <a:cs typeface="Arial" charset="0"/>
            </a:endParaRPr>
          </a:p>
          <a:p>
            <a:r>
              <a:rPr lang="en-US" dirty="0">
                <a:solidFill>
                  <a:srgbClr val="000000"/>
                </a:solidFill>
                <a:cs typeface="Arial" charset="0"/>
              </a:rPr>
              <a:t>Now, let’s look at a couple of protective trusts — first, the self-settled domestic trust.</a:t>
            </a:r>
          </a:p>
          <a:p>
            <a:endParaRPr lang="en-US" dirty="0">
              <a:solidFill>
                <a:srgbClr val="000000"/>
              </a:solidFill>
              <a:cs typeface="Arial" charset="0"/>
            </a:endParaRPr>
          </a:p>
          <a:p>
            <a:endParaRPr lang="en-US" dirty="0"/>
          </a:p>
        </p:txBody>
      </p:sp>
    </p:spTree>
    <p:extLst>
      <p:ext uri="{BB962C8B-B14F-4D97-AF65-F5344CB8AC3E}">
        <p14:creationId xmlns:p14="http://schemas.microsoft.com/office/powerpoint/2010/main" val="3461661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2C1B9-53EC-4302-A091-7BCC9A7844DC}" type="slidenum">
              <a:rPr lang="en-US"/>
              <a:pPr/>
              <a:t>30</a:t>
            </a:fld>
            <a:endParaRPr lang="en-US" dirty="0"/>
          </a:p>
        </p:txBody>
      </p:sp>
      <p:sp>
        <p:nvSpPr>
          <p:cNvPr id="324610" name="Rectangle 2"/>
          <p:cNvSpPr>
            <a:spLocks noGrp="1" noRot="1" noChangeAspect="1" noChangeArrowheads="1" noTextEdit="1"/>
          </p:cNvSpPr>
          <p:nvPr>
            <p:ph type="sldImg"/>
          </p:nvPr>
        </p:nvSpPr>
        <p:spPr>
          <a:xfrm>
            <a:off x="1257300" y="720725"/>
            <a:ext cx="4800600" cy="3600450"/>
          </a:xfrm>
          <a:ln/>
        </p:spPr>
      </p:sp>
      <p:sp>
        <p:nvSpPr>
          <p:cNvPr id="324611" name="Rectangle 3"/>
          <p:cNvSpPr>
            <a:spLocks noGrp="1" noChangeArrowheads="1"/>
          </p:cNvSpPr>
          <p:nvPr>
            <p:ph type="body" idx="1"/>
          </p:nvPr>
        </p:nvSpPr>
        <p:spPr>
          <a:xfrm>
            <a:off x="976023" y="4559834"/>
            <a:ext cx="5363158" cy="4320704"/>
          </a:xfrm>
        </p:spPr>
        <p:txBody>
          <a:bodyPr/>
          <a:lstStyle/>
          <a:p>
            <a:r>
              <a:rPr lang="en-US" dirty="0">
                <a:solidFill>
                  <a:srgbClr val="000000"/>
                </a:solidFill>
                <a:cs typeface="Arial" charset="0"/>
              </a:rPr>
              <a:t>The laws in a number of states enable you to set up a </a:t>
            </a:r>
            <a:r>
              <a:rPr lang="en-US" dirty="0">
                <a:solidFill>
                  <a:srgbClr val="000080"/>
                </a:solidFill>
                <a:cs typeface="Arial" charset="0"/>
              </a:rPr>
              <a:t>self-settled trust</a:t>
            </a:r>
            <a:r>
              <a:rPr lang="en-US" dirty="0">
                <a:solidFill>
                  <a:srgbClr val="000000"/>
                </a:solidFill>
                <a:cs typeface="Arial" charset="0"/>
              </a:rPr>
              <a:t>. Alaska was the first state to allow self-settled trusts, and Delaware quickly followed, and that’s why this type of trust is often called an Alaska/Delaware trust. A self-settled trust is a trust in which the person who creates the trust (the grantor) can name himself or herself primary, or even sole, beneficiary. </a:t>
            </a:r>
          </a:p>
          <a:p>
            <a:endParaRPr lang="en-US" dirty="0">
              <a:solidFill>
                <a:srgbClr val="000000"/>
              </a:solidFill>
              <a:cs typeface="Arial" charset="0"/>
            </a:endParaRPr>
          </a:p>
          <a:p>
            <a:r>
              <a:rPr lang="en-US" dirty="0">
                <a:solidFill>
                  <a:srgbClr val="000000"/>
                </a:solidFill>
                <a:cs typeface="Arial" charset="0"/>
              </a:rPr>
              <a:t>These trusts give the trustee wide latitude to pay as much or as little of the trust assets to any or all of the eligible beneficiaries as the trustee deems appropriate. The key to this type of protective trust is that the trustee has the discretion to distribute or not distribute trust property. Creditors can only reach property that you have the legal right to receive. Therefore, the trust property will not be considered your property, and your creditors will be unable to reach it, though they </a:t>
            </a:r>
            <a:r>
              <a:rPr lang="en-US" i="1" dirty="0">
                <a:solidFill>
                  <a:srgbClr val="000000"/>
                </a:solidFill>
                <a:cs typeface="Arial" charset="0"/>
              </a:rPr>
              <a:t>will</a:t>
            </a:r>
            <a:r>
              <a:rPr lang="en-US" dirty="0">
                <a:solidFill>
                  <a:srgbClr val="000000"/>
                </a:solidFill>
                <a:cs typeface="Arial" charset="0"/>
              </a:rPr>
              <a:t> be able to reach any property that is distributed to you. </a:t>
            </a:r>
          </a:p>
          <a:p>
            <a:endParaRPr lang="en-US" dirty="0">
              <a:solidFill>
                <a:srgbClr val="000000"/>
              </a:solidFill>
              <a:cs typeface="Arial" charset="0"/>
            </a:endParaRPr>
          </a:p>
          <a:p>
            <a:r>
              <a:rPr lang="en-US" dirty="0">
                <a:solidFill>
                  <a:srgbClr val="000000"/>
                </a:solidFill>
                <a:cs typeface="Arial" charset="0"/>
              </a:rPr>
              <a:t>Now, let’s look at offshore or foreign trusts.</a:t>
            </a:r>
          </a:p>
          <a:p>
            <a:endParaRPr lang="en-US" dirty="0">
              <a:solidFill>
                <a:srgbClr val="000000"/>
              </a:solidFill>
              <a:cs typeface="Arial" charset="0"/>
            </a:endParaRPr>
          </a:p>
          <a:p>
            <a:endParaRPr lang="en-US" dirty="0"/>
          </a:p>
        </p:txBody>
      </p:sp>
    </p:spTree>
    <p:extLst>
      <p:ext uri="{BB962C8B-B14F-4D97-AF65-F5344CB8AC3E}">
        <p14:creationId xmlns:p14="http://schemas.microsoft.com/office/powerpoint/2010/main" val="1037911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E934B9-EBE1-4342-AE70-795A1594B85F}" type="slidenum">
              <a:rPr lang="en-US"/>
              <a:pPr/>
              <a:t>4</a:t>
            </a:fld>
            <a:endParaRPr lang="en-US" dirty="0"/>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pPr>
              <a:lnSpc>
                <a:spcPct val="90000"/>
              </a:lnSpc>
            </a:pPr>
            <a:r>
              <a:rPr lang="en-US" dirty="0"/>
              <a:t>Before we begin to look at specific strategies, let’s briefly mention some of the general tradeoffs that come with using them.</a:t>
            </a:r>
          </a:p>
          <a:p>
            <a:pPr>
              <a:lnSpc>
                <a:spcPct val="90000"/>
              </a:lnSpc>
            </a:pPr>
            <a:endParaRPr lang="en-US" dirty="0"/>
          </a:p>
          <a:p>
            <a:pPr>
              <a:lnSpc>
                <a:spcPct val="90000"/>
              </a:lnSpc>
            </a:pPr>
            <a:r>
              <a:rPr lang="en-US" dirty="0"/>
              <a:t>&lt;CLICK&gt; First of all, implementing any estate planning strategy usually comes with a cost. For instance, you may need to hire an attorney to draw up legal documents, or you may need to hire an appraiser to determine the current fair market value of property. </a:t>
            </a:r>
          </a:p>
          <a:p>
            <a:pPr>
              <a:lnSpc>
                <a:spcPct val="90000"/>
              </a:lnSpc>
            </a:pPr>
            <a:endParaRPr lang="en-US" dirty="0"/>
          </a:p>
          <a:p>
            <a:pPr>
              <a:lnSpc>
                <a:spcPct val="90000"/>
              </a:lnSpc>
            </a:pPr>
            <a:r>
              <a:rPr lang="en-US" dirty="0"/>
              <a:t>&lt;CLICK&gt; Second, most estate tax planning strategies require you to give up some or all of the financial benefits from your property. For example, putting life insurance in an irrevocable trust to avoid estate taxes on the proceeds also precludes you from drawing on the policy’s cash value.</a:t>
            </a:r>
          </a:p>
          <a:p>
            <a:pPr>
              <a:lnSpc>
                <a:spcPct val="90000"/>
              </a:lnSpc>
            </a:pPr>
            <a:endParaRPr lang="en-US" dirty="0"/>
          </a:p>
          <a:p>
            <a:pPr>
              <a:lnSpc>
                <a:spcPct val="90000"/>
              </a:lnSpc>
            </a:pPr>
            <a:r>
              <a:rPr lang="en-US" dirty="0"/>
              <a:t>&lt;CLICK&gt; And finally, most of the strategies we’ll look at require you to give up some degree of control over your property. For example, deeding your home to your children today will avoid estate taxes on the home’s future appreciation, but, as the new owners, your children would have the legal right to evict you. </a:t>
            </a:r>
          </a:p>
          <a:p>
            <a:pPr>
              <a:lnSpc>
                <a:spcPct val="90000"/>
              </a:lnSpc>
            </a:pPr>
            <a:endParaRPr lang="en-US" dirty="0"/>
          </a:p>
          <a:p>
            <a:pPr>
              <a:lnSpc>
                <a:spcPct val="90000"/>
              </a:lnSpc>
            </a:pPr>
            <a:r>
              <a:rPr lang="en-US" dirty="0"/>
              <a:t>The bottom line is that you must balance your objectives against the cost, making sure that the potential benefits of a strategy outweigh the costs.</a:t>
            </a:r>
          </a:p>
        </p:txBody>
      </p:sp>
    </p:spTree>
    <p:extLst>
      <p:ext uri="{BB962C8B-B14F-4D97-AF65-F5344CB8AC3E}">
        <p14:creationId xmlns:p14="http://schemas.microsoft.com/office/powerpoint/2010/main" val="1377986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FE9C34-7850-433B-B2BE-4E55CEFE1663}" type="slidenum">
              <a:rPr lang="en-US"/>
              <a:pPr/>
              <a:t>31</a:t>
            </a:fld>
            <a:endParaRPr lang="en-US" dirty="0"/>
          </a:p>
        </p:txBody>
      </p:sp>
      <p:sp>
        <p:nvSpPr>
          <p:cNvPr id="326658" name="Rectangle 2"/>
          <p:cNvSpPr>
            <a:spLocks noGrp="1" noRot="1" noChangeAspect="1" noChangeArrowheads="1" noTextEdit="1"/>
          </p:cNvSpPr>
          <p:nvPr>
            <p:ph type="sldImg"/>
          </p:nvPr>
        </p:nvSpPr>
        <p:spPr>
          <a:xfrm>
            <a:off x="1257300" y="720725"/>
            <a:ext cx="4800600" cy="3600450"/>
          </a:xfrm>
          <a:ln/>
        </p:spPr>
      </p:sp>
      <p:sp>
        <p:nvSpPr>
          <p:cNvPr id="326659" name="Rectangle 3"/>
          <p:cNvSpPr>
            <a:spLocks noGrp="1" noChangeArrowheads="1"/>
          </p:cNvSpPr>
          <p:nvPr>
            <p:ph type="body" idx="1"/>
          </p:nvPr>
        </p:nvSpPr>
        <p:spPr>
          <a:xfrm>
            <a:off x="976023" y="4559834"/>
            <a:ext cx="5363158" cy="4320704"/>
          </a:xfrm>
        </p:spPr>
        <p:txBody>
          <a:bodyPr/>
          <a:lstStyle/>
          <a:p>
            <a:r>
              <a:rPr lang="en-US" dirty="0">
                <a:solidFill>
                  <a:srgbClr val="000000"/>
                </a:solidFill>
                <a:cs typeface="Arial" charset="0"/>
              </a:rPr>
              <a:t>Finally, let’s see how an offshore or foreign trust works. In order for a creditor to be able to reach assets held in a trust, a court must have jurisdiction over the trustee or the trust assets. Where the trust is properly established in a foreign country, obtaining jurisdiction over the trustee in a U.S. court action will not be possible. Thus, a U.S. court will be unable to exert any of its powers over the offshore trustee.</a:t>
            </a:r>
          </a:p>
          <a:p>
            <a:endParaRPr lang="en-US" dirty="0">
              <a:solidFill>
                <a:srgbClr val="000000"/>
              </a:solidFill>
              <a:cs typeface="Arial" charset="0"/>
            </a:endParaRPr>
          </a:p>
          <a:p>
            <a:r>
              <a:rPr lang="en-US" dirty="0">
                <a:solidFill>
                  <a:srgbClr val="000000"/>
                </a:solidFill>
                <a:cs typeface="Arial" charset="0"/>
              </a:rPr>
              <a:t>So, the creditor must commence the suit in the offshore jurisdiction. The creditor can't use its U.S. attorney; it must use a local attorney. Typically, a local attorney will not take the case on a contingency fee basis. Therefore, if a creditor wants to pursue litigation in the offshore jurisdiction, it must be prepared to pay the foreign attorney up front. To make matters even less convenient, many jurisdictions require the creditor to post a bond or other surety to guarantee the payment of any costs that the court may impose against the creditor if it is unsuccessful. Taken as a whole, these obstacles have the general effect of deterring creditors from pursuing action.</a:t>
            </a:r>
          </a:p>
          <a:p>
            <a:endParaRPr lang="en-US" dirty="0">
              <a:solidFill>
                <a:srgbClr val="000000"/>
              </a:solidFill>
              <a:cs typeface="Arial" charset="0"/>
            </a:endParaRPr>
          </a:p>
        </p:txBody>
      </p:sp>
    </p:spTree>
    <p:extLst>
      <p:ext uri="{BB962C8B-B14F-4D97-AF65-F5344CB8AC3E}">
        <p14:creationId xmlns:p14="http://schemas.microsoft.com/office/powerpoint/2010/main" val="932042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B3E3C6-A742-4619-AA4A-3BA3916606DF}" type="slidenum">
              <a:rPr lang="en-US"/>
              <a:pPr/>
              <a:t>32</a:t>
            </a:fld>
            <a:endParaRPr lang="en-US" dirty="0"/>
          </a:p>
        </p:txBody>
      </p:sp>
      <p:sp>
        <p:nvSpPr>
          <p:cNvPr id="400386" name="Rectangle 2"/>
          <p:cNvSpPr>
            <a:spLocks noGrp="1" noRot="1" noChangeAspect="1" noChangeArrowheads="1" noTextEdit="1"/>
          </p:cNvSpPr>
          <p:nvPr>
            <p:ph type="sldImg"/>
          </p:nvPr>
        </p:nvSpPr>
        <p:spPr>
          <a:xfrm>
            <a:off x="1258888" y="719138"/>
            <a:ext cx="4799012" cy="3598862"/>
          </a:xfrm>
          <a:ln/>
        </p:spPr>
      </p:sp>
      <p:sp>
        <p:nvSpPr>
          <p:cNvPr id="400387" name="Rectangle 3"/>
          <p:cNvSpPr>
            <a:spLocks noGrp="1" noChangeArrowheads="1"/>
          </p:cNvSpPr>
          <p:nvPr>
            <p:ph type="body" idx="1"/>
          </p:nvPr>
        </p:nvSpPr>
        <p:spPr>
          <a:xfrm>
            <a:off x="731191" y="4559835"/>
            <a:ext cx="5852823" cy="4322342"/>
          </a:xfrm>
        </p:spPr>
        <p:txBody>
          <a:bodyPr/>
          <a:lstStyle/>
          <a:p>
            <a:r>
              <a:rPr lang="en-US" dirty="0"/>
              <a:t>As we wrap up, take a moment and ask yourself these questions:</a:t>
            </a:r>
          </a:p>
          <a:p>
            <a:pPr>
              <a:buFontTx/>
              <a:buChar char="•"/>
            </a:pPr>
            <a:r>
              <a:rPr lang="en-US" dirty="0"/>
              <a:t>Do you need to plan for estate taxes?</a:t>
            </a:r>
          </a:p>
          <a:p>
            <a:pPr>
              <a:buFontTx/>
              <a:buChar char="•"/>
            </a:pPr>
            <a:r>
              <a:rPr lang="en-US" dirty="0"/>
              <a:t>Do you need to plan for property transfers to grandchildren or to charity?</a:t>
            </a:r>
          </a:p>
          <a:p>
            <a:pPr>
              <a:buFontTx/>
              <a:buChar char="•"/>
            </a:pPr>
            <a:r>
              <a:rPr lang="en-US" dirty="0"/>
              <a:t>Do you have special concerns, such as transferring a business interest or protecting your assets from future creditors or an ex-spouse?</a:t>
            </a:r>
          </a:p>
          <a:p>
            <a:pPr>
              <a:buFontTx/>
              <a:buChar char="•"/>
            </a:pPr>
            <a:endParaRPr lang="en-US" dirty="0"/>
          </a:p>
          <a:p>
            <a:r>
              <a:rPr lang="en-US" dirty="0"/>
              <a:t>If the answer to any of these questions is yes, some of the strategies we’ve discussed may be appropriate for you.</a:t>
            </a:r>
          </a:p>
          <a:p>
            <a:endParaRPr lang="en-US" i="1" dirty="0"/>
          </a:p>
        </p:txBody>
      </p:sp>
    </p:spTree>
    <p:extLst>
      <p:ext uri="{BB962C8B-B14F-4D97-AF65-F5344CB8AC3E}">
        <p14:creationId xmlns:p14="http://schemas.microsoft.com/office/powerpoint/2010/main" val="3327518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8C553D9-E20F-425A-AC60-9C21DEB91CC7}" type="slidenum">
              <a:rPr lang="en-US"/>
              <a:pPr/>
              <a:t>33</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dirty="0"/>
              <a:t>Small steps can enhance your financial life one day at a time. Questions are always welcome.</a:t>
            </a:r>
          </a:p>
        </p:txBody>
      </p:sp>
    </p:spTree>
    <p:extLst>
      <p:ext uri="{BB962C8B-B14F-4D97-AF65-F5344CB8AC3E}">
        <p14:creationId xmlns:p14="http://schemas.microsoft.com/office/powerpoint/2010/main" val="324648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140243-C073-49C1-B5C2-DDD525F81461}" type="slidenum">
              <a:rPr lang="en-US"/>
              <a:pPr/>
              <a:t>5</a:t>
            </a:fld>
            <a:endParaRPr lang="en-US" dirty="0"/>
          </a:p>
        </p:txBody>
      </p:sp>
      <p:sp>
        <p:nvSpPr>
          <p:cNvPr id="396290" name="Rectangle 1026"/>
          <p:cNvSpPr>
            <a:spLocks noGrp="1" noRot="1" noChangeAspect="1" noChangeArrowheads="1" noTextEdit="1"/>
          </p:cNvSpPr>
          <p:nvPr>
            <p:ph type="sldImg"/>
          </p:nvPr>
        </p:nvSpPr>
        <p:spPr>
          <a:ln/>
        </p:spPr>
      </p:sp>
      <p:sp>
        <p:nvSpPr>
          <p:cNvPr id="396291" name="Rectangle 1027"/>
          <p:cNvSpPr>
            <a:spLocks noGrp="1" noChangeArrowheads="1"/>
          </p:cNvSpPr>
          <p:nvPr>
            <p:ph type="body" idx="1"/>
          </p:nvPr>
        </p:nvSpPr>
        <p:spPr/>
        <p:txBody>
          <a:bodyPr/>
          <a:lstStyle/>
          <a:p>
            <a:pPr>
              <a:lnSpc>
                <a:spcPct val="90000"/>
              </a:lnSpc>
            </a:pPr>
            <a:r>
              <a:rPr lang="en-US" sz="900" dirty="0">
                <a:solidFill>
                  <a:srgbClr val="000000"/>
                </a:solidFill>
              </a:rPr>
              <a:t>Before we look at some strategies to minimize transfer taxes, let’s take a moment to review how the federal transfer tax system works.</a:t>
            </a:r>
          </a:p>
          <a:p>
            <a:pPr>
              <a:lnSpc>
                <a:spcPct val="90000"/>
              </a:lnSpc>
            </a:pPr>
            <a:endParaRPr lang="en-US" sz="900" dirty="0">
              <a:solidFill>
                <a:srgbClr val="000000"/>
              </a:solidFill>
            </a:endParaRPr>
          </a:p>
          <a:p>
            <a:pPr>
              <a:lnSpc>
                <a:spcPct val="90000"/>
              </a:lnSpc>
            </a:pPr>
            <a:r>
              <a:rPr lang="en-US" sz="900" dirty="0">
                <a:solidFill>
                  <a:srgbClr val="000000"/>
                </a:solidFill>
              </a:rPr>
              <a:t>A transfer tax is imposed when property is transferred from one person to another either during life or at death. The three types of transfer taxes to which you or your estate may be subject are gift tax, estate tax, and generation-skipping transfer tax.</a:t>
            </a:r>
          </a:p>
          <a:p>
            <a:pPr>
              <a:lnSpc>
                <a:spcPct val="90000"/>
              </a:lnSpc>
            </a:pPr>
            <a:endParaRPr lang="en-US" sz="900" dirty="0">
              <a:solidFill>
                <a:srgbClr val="000000"/>
              </a:solidFill>
            </a:endParaRPr>
          </a:p>
          <a:p>
            <a:pPr>
              <a:lnSpc>
                <a:spcPct val="90000"/>
              </a:lnSpc>
            </a:pPr>
            <a:r>
              <a:rPr lang="en-US" sz="900" dirty="0">
                <a:solidFill>
                  <a:srgbClr val="000000"/>
                </a:solidFill>
              </a:rPr>
              <a:t>Remember, we’re discussing taxes at the federal level only, but be aware that the individual states may also impose their own transfer taxes. </a:t>
            </a:r>
          </a:p>
          <a:p>
            <a:pPr>
              <a:lnSpc>
                <a:spcPct val="90000"/>
              </a:lnSpc>
            </a:pPr>
            <a:endParaRPr lang="en-US" sz="900" dirty="0">
              <a:solidFill>
                <a:srgbClr val="000000"/>
              </a:solidFill>
            </a:endParaRPr>
          </a:p>
          <a:p>
            <a:pPr>
              <a:lnSpc>
                <a:spcPct val="90000"/>
              </a:lnSpc>
            </a:pPr>
            <a:r>
              <a:rPr lang="en-US" sz="900" dirty="0">
                <a:solidFill>
                  <a:srgbClr val="000000"/>
                </a:solidFill>
              </a:rPr>
              <a:t>&lt;CLICK&gt; If you transfer property to another person during life, that transfer may be subject to gift tax. The reason there’s a gift tax is to prevent individuals from avoiding estate tax by giving all their property away before they die.</a:t>
            </a:r>
          </a:p>
          <a:p>
            <a:pPr>
              <a:lnSpc>
                <a:spcPct val="90000"/>
              </a:lnSpc>
            </a:pPr>
            <a:endParaRPr lang="en-US" sz="900" dirty="0">
              <a:solidFill>
                <a:srgbClr val="000000"/>
              </a:solidFill>
            </a:endParaRPr>
          </a:p>
          <a:p>
            <a:pPr>
              <a:lnSpc>
                <a:spcPct val="90000"/>
              </a:lnSpc>
            </a:pPr>
            <a:r>
              <a:rPr lang="en-US" sz="900" dirty="0">
                <a:solidFill>
                  <a:srgbClr val="000000"/>
                </a:solidFill>
              </a:rPr>
              <a:t>&lt;CLICK&gt; When property is transferred at death, it may be subject to estate tax. </a:t>
            </a:r>
          </a:p>
          <a:p>
            <a:pPr>
              <a:lnSpc>
                <a:spcPct val="90000"/>
              </a:lnSpc>
            </a:pPr>
            <a:endParaRPr lang="en-US" sz="900" dirty="0">
              <a:solidFill>
                <a:srgbClr val="000000"/>
              </a:solidFill>
            </a:endParaRPr>
          </a:p>
          <a:p>
            <a:pPr>
              <a:lnSpc>
                <a:spcPct val="90000"/>
              </a:lnSpc>
            </a:pPr>
            <a:r>
              <a:rPr lang="en-US" sz="900" dirty="0">
                <a:solidFill>
                  <a:srgbClr val="000000"/>
                </a:solidFill>
              </a:rPr>
              <a:t>&lt;CLICK&gt; In addition to gift or estate tax, a transfer of property to someone who is more than one generation below you (a grandchild or great-grandchild for instance) may also be subject to generation-skipping transfer tax. The reason that there’s a generation-skipping transfer tax is to prevent individuals from avoiding gift tax or estate tax on the intermediate, or “skipped,” generation.</a:t>
            </a:r>
          </a:p>
          <a:p>
            <a:pPr>
              <a:lnSpc>
                <a:spcPct val="90000"/>
              </a:lnSpc>
            </a:pPr>
            <a:endParaRPr lang="en-US" sz="900" dirty="0">
              <a:solidFill>
                <a:srgbClr val="000000"/>
              </a:solidFill>
            </a:endParaRPr>
          </a:p>
          <a:p>
            <a:pPr>
              <a:lnSpc>
                <a:spcPct val="90000"/>
              </a:lnSpc>
            </a:pPr>
            <a:endParaRPr lang="en-US" sz="900" dirty="0"/>
          </a:p>
          <a:p>
            <a:pPr>
              <a:lnSpc>
                <a:spcPct val="90000"/>
              </a:lnSpc>
            </a:pPr>
            <a:endParaRPr lang="en-US" sz="900" dirty="0"/>
          </a:p>
          <a:p>
            <a:pPr>
              <a:lnSpc>
                <a:spcPct val="90000"/>
              </a:lnSpc>
            </a:pPr>
            <a:endParaRPr lang="en-US" sz="900" dirty="0"/>
          </a:p>
        </p:txBody>
      </p:sp>
    </p:spTree>
    <p:extLst>
      <p:ext uri="{BB962C8B-B14F-4D97-AF65-F5344CB8AC3E}">
        <p14:creationId xmlns:p14="http://schemas.microsoft.com/office/powerpoint/2010/main" val="465308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AA8CF5-224D-4D06-8A69-DE9D5D687B31}" type="slidenum">
              <a:rPr lang="en-US"/>
              <a:pPr/>
              <a:t>6</a:t>
            </a:fld>
            <a:endParaRPr lang="en-US" dirty="0"/>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r>
              <a:rPr lang="en-US" dirty="0">
                <a:solidFill>
                  <a:srgbClr val="000000"/>
                </a:solidFill>
              </a:rPr>
              <a:t>Now let’s look at how these three transfer taxes work together. Under the current federal transfer tax system, gift and estate taxes are unified,</a:t>
            </a:r>
            <a:r>
              <a:rPr lang="en-US" baseline="0" dirty="0">
                <a:solidFill>
                  <a:srgbClr val="000000"/>
                </a:solidFill>
              </a:rPr>
              <a:t> meaning</a:t>
            </a:r>
            <a:r>
              <a:rPr lang="en-US" dirty="0">
                <a:solidFill>
                  <a:srgbClr val="000000"/>
                </a:solidFill>
              </a:rPr>
              <a:t> &lt;CLICK&gt; </a:t>
            </a:r>
            <a:r>
              <a:rPr lang="en-US" i="1" dirty="0">
                <a:solidFill>
                  <a:srgbClr val="000000"/>
                </a:solidFill>
              </a:rPr>
              <a:t>all</a:t>
            </a:r>
            <a:r>
              <a:rPr lang="en-US" dirty="0">
                <a:solidFill>
                  <a:srgbClr val="000000"/>
                </a:solidFill>
              </a:rPr>
              <a:t> transfers — those made during life and those made at death — are combined and taxed on your estate tax return. </a:t>
            </a:r>
          </a:p>
          <a:p>
            <a:endParaRPr lang="en-US" dirty="0">
              <a:solidFill>
                <a:srgbClr val="000000"/>
              </a:solidFill>
            </a:endParaRPr>
          </a:p>
          <a:p>
            <a:r>
              <a:rPr lang="en-US" dirty="0">
                <a:solidFill>
                  <a:srgbClr val="000000"/>
                </a:solidFill>
              </a:rPr>
              <a:t>&lt;CLICK&gt; Generally, gifts are valued as of the date the gifts were made, while transfers at death are valued as of the date of death. Then, the total is taxed at the appropriate rate.</a:t>
            </a:r>
          </a:p>
          <a:p>
            <a:endParaRPr lang="en-US" dirty="0">
              <a:solidFill>
                <a:srgbClr val="000000"/>
              </a:solidFill>
            </a:endParaRPr>
          </a:p>
          <a:p>
            <a:r>
              <a:rPr lang="en-US" dirty="0">
                <a:solidFill>
                  <a:srgbClr val="000000"/>
                </a:solidFill>
              </a:rPr>
              <a:t>&lt;CLICK&gt; Any gift tax that has already been paid is subtracted from any estate tax that is owed.</a:t>
            </a:r>
          </a:p>
          <a:p>
            <a:endParaRPr lang="en-US" dirty="0">
              <a:solidFill>
                <a:srgbClr val="000000"/>
              </a:solidFill>
            </a:endParaRPr>
          </a:p>
          <a:p>
            <a:r>
              <a:rPr lang="en-US" dirty="0">
                <a:solidFill>
                  <a:srgbClr val="000000"/>
                </a:solidFill>
              </a:rPr>
              <a:t>&lt;CLICK&gt; Only gift and estate taxes are unified — the generation-skipping transfer tax is a separate tax imposed on both gifts and estate transfers.</a:t>
            </a:r>
          </a:p>
          <a:p>
            <a:endParaRPr lang="en-US" dirty="0">
              <a:solidFill>
                <a:srgbClr val="000000"/>
              </a:solidFill>
            </a:endParaRPr>
          </a:p>
        </p:txBody>
      </p:sp>
    </p:spTree>
    <p:extLst>
      <p:ext uri="{BB962C8B-B14F-4D97-AF65-F5344CB8AC3E}">
        <p14:creationId xmlns:p14="http://schemas.microsoft.com/office/powerpoint/2010/main" val="1767802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2C4C665-C82A-4C8D-9F2E-8F6897A524FA}" type="slidenum">
              <a:rPr lang="en-US" smtClean="0"/>
              <a:pPr/>
              <a:t>7</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dirty="0"/>
              <a:t>Let’s talk now about the federal transfer tax top rates. This is important because your transfers could be subject to these tax rates. </a:t>
            </a:r>
          </a:p>
          <a:p>
            <a:pPr eaLnBrk="1" hangingPunct="1"/>
            <a:endParaRPr lang="en-US" dirty="0"/>
          </a:p>
          <a:p>
            <a:pPr eaLnBrk="1" hangingPunct="1"/>
            <a:r>
              <a:rPr lang="en-US" dirty="0"/>
              <a:t>Here,</a:t>
            </a:r>
            <a:r>
              <a:rPr lang="en-US" baseline="0" dirty="0"/>
              <a:t> y</a:t>
            </a:r>
            <a:r>
              <a:rPr lang="en-US" dirty="0"/>
              <a:t>ou can see how the gift tax, estate tax, and GST</a:t>
            </a:r>
            <a:r>
              <a:rPr lang="en-US" baseline="0" dirty="0"/>
              <a:t> </a:t>
            </a:r>
            <a:r>
              <a:rPr lang="en-US" dirty="0"/>
              <a:t>tax rates have</a:t>
            </a:r>
            <a:r>
              <a:rPr lang="en-US" baseline="0" dirty="0"/>
              <a:t> stayed steady during recent years.</a:t>
            </a:r>
          </a:p>
          <a:p>
            <a:pPr eaLnBrk="1" hangingPunct="1"/>
            <a:endParaRPr lang="en-US" baseline="0" dirty="0"/>
          </a:p>
          <a:p>
            <a:pPr eaLnBrk="1" hangingPunct="1"/>
            <a:r>
              <a:rPr lang="en-US" baseline="0" dirty="0"/>
              <a:t>Legislation set the top tax rate at 40% for 2013 and later years. </a:t>
            </a:r>
          </a:p>
          <a:p>
            <a:pPr eaLnBrk="1" hangingPunct="1"/>
            <a:endParaRPr lang="en-US" dirty="0"/>
          </a:p>
          <a:p>
            <a:pPr eaLnBrk="1" hangingPunct="1"/>
            <a:endParaRPr lang="en-US" dirty="0"/>
          </a:p>
        </p:txBody>
      </p:sp>
    </p:spTree>
    <p:extLst>
      <p:ext uri="{BB962C8B-B14F-4D97-AF65-F5344CB8AC3E}">
        <p14:creationId xmlns:p14="http://schemas.microsoft.com/office/powerpoint/2010/main" val="84510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843A6E-6FE8-4E97-A239-A574483D7CF0}" type="slidenum">
              <a:rPr lang="en-US"/>
              <a:pPr/>
              <a:t>8</a:t>
            </a:fld>
            <a:endParaRPr lang="en-US" dirty="0"/>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r>
              <a:rPr lang="en-US" dirty="0"/>
              <a:t>Now, let’s understand the gift and estate tax basic exclusion amount. These amounts are now adjusted</a:t>
            </a:r>
            <a:r>
              <a:rPr lang="en-US" baseline="0" dirty="0"/>
              <a:t> annually for inflation</a:t>
            </a:r>
            <a:r>
              <a:rPr lang="en-US" dirty="0"/>
              <a:t>. </a:t>
            </a:r>
          </a:p>
          <a:p>
            <a:endParaRPr lang="en-US" dirty="0"/>
          </a:p>
          <a:p>
            <a:r>
              <a:rPr lang="en-US" dirty="0"/>
              <a:t>The Tax Cuts and Jobs Act, signed into law in December 2017, doubled the gift and estate</a:t>
            </a:r>
          </a:p>
          <a:p>
            <a:r>
              <a:rPr lang="en-US" dirty="0"/>
              <a:t>tax exclusion amount to $11,180,000 in 2018. The amount is $12,060,000 for 2022. After 2025, it is scheduled to revert to its pre‐2018 levels and cut by about one‐half.</a:t>
            </a:r>
          </a:p>
          <a:p>
            <a:endParaRPr lang="en-US" baseline="0" dirty="0"/>
          </a:p>
          <a:p>
            <a:r>
              <a:rPr lang="en-US" baseline="0" dirty="0"/>
              <a:t>Using your exclusion for gift tax purposes reduces the amount available for estate tax.</a:t>
            </a:r>
          </a:p>
          <a:p>
            <a:endParaRPr lang="en-US" baseline="0" dirty="0"/>
          </a:p>
          <a:p>
            <a:endParaRPr lang="en-US" dirty="0"/>
          </a:p>
        </p:txBody>
      </p:sp>
    </p:spTree>
    <p:extLst>
      <p:ext uri="{BB962C8B-B14F-4D97-AF65-F5344CB8AC3E}">
        <p14:creationId xmlns:p14="http://schemas.microsoft.com/office/powerpoint/2010/main" val="2077648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Prior to 2011,</a:t>
            </a:r>
            <a:r>
              <a:rPr lang="en-US" baseline="0" dirty="0"/>
              <a:t> if a decedent’s estate did not use all of the exclusion it was entitled to, the remaining balance was lost forever.</a:t>
            </a:r>
            <a:endParaRPr lang="en-US" dirty="0"/>
          </a:p>
          <a:p>
            <a:endParaRPr lang="en-US" dirty="0"/>
          </a:p>
          <a:p>
            <a:r>
              <a:rPr lang="en-US" dirty="0"/>
              <a:t>&lt;CLICK&gt;In 2011 and later years, the first deceased spouse's unused portion of the federal exclusion amount is available for use by the surviving spouse's estate on top of the surviving spouse's own federal exclusion amount, subject to certain limits.</a:t>
            </a:r>
          </a:p>
          <a:p>
            <a:endParaRPr lang="en-US" baseline="0" dirty="0"/>
          </a:p>
          <a:p>
            <a:r>
              <a:rPr lang="en-US" baseline="0" dirty="0"/>
              <a:t>&lt;CLICK&gt;Portability may effectively double the exclusion of the surviving spouse.</a:t>
            </a:r>
          </a:p>
          <a:p>
            <a:endParaRPr lang="en-US" baseline="0" dirty="0"/>
          </a:p>
          <a:p>
            <a:r>
              <a:rPr lang="en-US" baseline="0" dirty="0"/>
              <a:t>&lt;CLICK&gt;Portability may make minimizing gift and estate taxes easier for spouses (but, as we will see next, portability is not available for the GST exemption).</a:t>
            </a:r>
            <a:endParaRPr lang="en-US" dirty="0"/>
          </a:p>
          <a:p>
            <a:endParaRPr lang="en-US" dirty="0"/>
          </a:p>
        </p:txBody>
      </p:sp>
      <p:sp>
        <p:nvSpPr>
          <p:cNvPr id="4" name="Slide Number Placeholder 3"/>
          <p:cNvSpPr>
            <a:spLocks noGrp="1"/>
          </p:cNvSpPr>
          <p:nvPr>
            <p:ph type="sldNum" sz="quarter" idx="10"/>
          </p:nvPr>
        </p:nvSpPr>
        <p:spPr/>
        <p:txBody>
          <a:bodyPr/>
          <a:lstStyle/>
          <a:p>
            <a:fld id="{A959F3E0-CC1C-4889-B659-56D13E9E16D5}" type="slidenum">
              <a:rPr lang="en-US" smtClean="0"/>
              <a:pPr/>
              <a:t>9</a:t>
            </a:fld>
            <a:endParaRPr lang="en-US" dirty="0"/>
          </a:p>
        </p:txBody>
      </p:sp>
    </p:spTree>
    <p:extLst>
      <p:ext uri="{BB962C8B-B14F-4D97-AF65-F5344CB8AC3E}">
        <p14:creationId xmlns:p14="http://schemas.microsoft.com/office/powerpoint/2010/main" val="34229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B9BDFCA-4FB1-4FE1-BA01-58764975A1FD}" type="slidenum">
              <a:rPr lang="en-US" smtClean="0"/>
              <a:pPr/>
              <a:t>10</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defTabSz="947221">
              <a:defRPr/>
            </a:pPr>
            <a:r>
              <a:rPr lang="en-US" i="0" dirty="0"/>
              <a:t>The exemption for the GST</a:t>
            </a:r>
            <a:r>
              <a:rPr lang="en-US" i="0" baseline="0" dirty="0"/>
              <a:t> tax has</a:t>
            </a:r>
            <a:r>
              <a:rPr lang="en-US" i="0" dirty="0"/>
              <a:t> also changed during recent years.</a:t>
            </a:r>
          </a:p>
          <a:p>
            <a:pPr defTabSz="947221">
              <a:defRPr/>
            </a:pPr>
            <a:endParaRPr lang="en-US" i="0" dirty="0"/>
          </a:p>
          <a:p>
            <a:pPr defTabSz="947221">
              <a:defRPr/>
            </a:pPr>
            <a:r>
              <a:rPr lang="en-US" i="0" dirty="0"/>
              <a:t>These</a:t>
            </a:r>
            <a:r>
              <a:rPr lang="en-US" i="0" baseline="0" dirty="0"/>
              <a:t> exemptions mirror the estate tax basic exclusion amounts.</a:t>
            </a:r>
          </a:p>
          <a:p>
            <a:pPr defTabSz="947221">
              <a:buFont typeface="Arial" pitchFamily="34" charset="0"/>
              <a:buChar char="•"/>
              <a:defRPr/>
            </a:pPr>
            <a:endParaRPr lang="en-US" i="0" baseline="0" dirty="0"/>
          </a:p>
          <a:p>
            <a:r>
              <a:rPr lang="en-US" dirty="0"/>
              <a:t>The Tax Cuts and Jobs Act, signed into law in December 2017, doubled the GST tax exemption to $11,180,000 in 2018. The amount is $12,060,000 in 2022. After 2025, it is scheduled to revert to its pre‐2018 levels and cut by about one‐half.</a:t>
            </a:r>
          </a:p>
          <a:p>
            <a:pPr defTabSz="947221">
              <a:defRPr/>
            </a:pPr>
            <a:endParaRPr lang="en-US" i="0" dirty="0"/>
          </a:p>
          <a:p>
            <a:pPr eaLnBrk="1" hangingPunct="1"/>
            <a:r>
              <a:rPr lang="en-US" dirty="0"/>
              <a:t>One</a:t>
            </a:r>
            <a:r>
              <a:rPr lang="en-US" baseline="0" dirty="0"/>
              <a:t> important thing to know about the GST tax exemption is that &lt; Click&gt; unlike the gift and estate tax exclusion, it is not portable. </a:t>
            </a:r>
          </a:p>
          <a:p>
            <a:pPr eaLnBrk="1" hangingPunct="1"/>
            <a:endParaRPr lang="en-US" baseline="0" dirty="0"/>
          </a:p>
          <a:p>
            <a:pPr defTabSz="914218" fontAlgn="base">
              <a:spcBef>
                <a:spcPct val="30000"/>
              </a:spcBef>
              <a:spcAft>
                <a:spcPct val="0"/>
              </a:spcAft>
              <a:defRPr/>
            </a:pPr>
            <a:r>
              <a:rPr lang="en-US" dirty="0"/>
              <a:t>Now,</a:t>
            </a:r>
            <a:r>
              <a:rPr lang="en-US" baseline="0" dirty="0"/>
              <a:t> let’s consider how to transfer an estate while minimizing transfer taxes.</a:t>
            </a:r>
            <a:endParaRPr lang="en-US" dirty="0"/>
          </a:p>
          <a:p>
            <a:pPr eaLnBrk="1" hangingPunct="1"/>
            <a:endParaRPr lang="en-US" dirty="0"/>
          </a:p>
        </p:txBody>
      </p:sp>
    </p:spTree>
    <p:extLst>
      <p:ext uri="{BB962C8B-B14F-4D97-AF65-F5344CB8AC3E}">
        <p14:creationId xmlns:p14="http://schemas.microsoft.com/office/powerpoint/2010/main" val="3150864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0352" y="530353"/>
            <a:ext cx="7013448" cy="658368"/>
          </a:xfrm>
        </p:spPr>
        <p:txBody>
          <a:bodyPr/>
          <a:lstStyle/>
          <a:p>
            <a:r>
              <a:rPr lang="en-US" dirty="0"/>
              <a:t>Click to edit Master title style</a:t>
            </a:r>
          </a:p>
        </p:txBody>
      </p:sp>
      <p:sp>
        <p:nvSpPr>
          <p:cNvPr id="3" name="Subtitle 2"/>
          <p:cNvSpPr>
            <a:spLocks noGrp="1"/>
          </p:cNvSpPr>
          <p:nvPr>
            <p:ph type="subTitle" idx="1"/>
          </p:nvPr>
        </p:nvSpPr>
        <p:spPr>
          <a:xfrm>
            <a:off x="0" y="3081581"/>
            <a:ext cx="914399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30352"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0690102"/>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7772400" cy="601331"/>
          </a:xfrm>
        </p:spPr>
        <p:txBody>
          <a:bodyPr/>
          <a:lstStyle/>
          <a:p>
            <a:r>
              <a:rPr lang="en-US" dirty="0"/>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831997"/>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30352" y="530352"/>
            <a:ext cx="9144000" cy="6937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1828800"/>
            <a:ext cx="5989320" cy="2590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63" r:id="rId5"/>
    <p:sldLayoutId id="2147483664" r:id="rId6"/>
  </p:sldLayoutIdLst>
  <p:transition spd="slow">
    <p:wipe dir="r"/>
  </p:transition>
  <p:hf sldNum="0" hdr="0" dt="0"/>
  <p:txStyles>
    <p:titleStyle>
      <a:lvl1pPr algn="l" defTabSz="457200" rtl="0" eaLnBrk="1" latinLnBrk="0" hangingPunct="1">
        <a:spcBef>
          <a:spcPct val="0"/>
        </a:spcBef>
        <a:buNone/>
        <a:defRPr sz="3800" b="0" kern="1200">
          <a:solidFill>
            <a:srgbClr val="5D5D5D"/>
          </a:solidFill>
          <a:latin typeface="Calibri" panose="020F0502020204030204" pitchFamily="34" charset="0"/>
          <a:ea typeface="+mj-ea"/>
          <a:cs typeface="Arial"/>
        </a:defRPr>
      </a:lvl1pPr>
    </p:titleStyle>
    <p:bodyStyle>
      <a:lvl1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1pPr>
      <a:lvl2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2pPr>
      <a:lvl3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3pPr>
      <a:lvl4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4pPr>
      <a:lvl5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7.jp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11.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7.jpg"/><Relationship Id="rId7"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8.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0" name="Title 1"/>
          <p:cNvSpPr txBox="1">
            <a:spLocks/>
          </p:cNvSpPr>
          <p:nvPr/>
        </p:nvSpPr>
        <p:spPr>
          <a:xfrm>
            <a:off x="1209675" y="2585195"/>
            <a:ext cx="9144000"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Advanced Estate Planning</a:t>
            </a:r>
          </a:p>
        </p:txBody>
      </p:sp>
      <p:sp>
        <p:nvSpPr>
          <p:cNvPr id="11" name="Subtitle 2"/>
          <p:cNvSpPr txBox="1">
            <a:spLocks/>
          </p:cNvSpPr>
          <p:nvPr/>
        </p:nvSpPr>
        <p:spPr>
          <a:xfrm>
            <a:off x="1209675" y="3349624"/>
            <a:ext cx="6086475" cy="841375"/>
          </a:xfrm>
          <a:prstGeom prst="rect">
            <a:avLst/>
          </a:prstGeom>
        </p:spPr>
        <p:txBody>
          <a:bodyPr vert="horz" lIns="91440" tIns="45720" rIns="91440" bIns="45720" rtlCol="0">
            <a:no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solidFill>
                  <a:srgbClr val="5D5D5D"/>
                </a:solidFill>
              </a:rPr>
              <a:t>An Overview of Some Sophisticated Estate Planning Strategies</a:t>
            </a:r>
          </a:p>
        </p:txBody>
      </p:sp>
      <p:pic>
        <p:nvPicPr>
          <p:cNvPr id="4" name="Foot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57200"/>
            <a:ext cx="2032000" cy="35560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5737302" y="3192184"/>
            <a:ext cx="1785367" cy="893763"/>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428178" y="2578865"/>
            <a:ext cx="5103544" cy="609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1" name="Rectangle 2"/>
          <p:cNvSpPr>
            <a:spLocks noGrp="1" noChangeArrowheads="1"/>
          </p:cNvSpPr>
          <p:nvPr>
            <p:ph type="title"/>
          </p:nvPr>
        </p:nvSpPr>
        <p:spPr/>
        <p:txBody>
          <a:bodyPr>
            <a:noAutofit/>
          </a:bodyPr>
          <a:lstStyle/>
          <a:p>
            <a:pPr eaLnBrk="1" hangingPunct="1"/>
            <a:r>
              <a:rPr lang="en-US" dirty="0"/>
              <a:t>The Federal Transfer Tax System — </a:t>
            </a:r>
            <a:br>
              <a:rPr lang="en-US" dirty="0"/>
            </a:br>
            <a:r>
              <a:rPr lang="en-US" sz="3400" b="0" dirty="0"/>
              <a:t>GST Tax Exemption Amounts</a:t>
            </a:r>
          </a:p>
        </p:txBody>
      </p:sp>
      <p:graphicFrame>
        <p:nvGraphicFramePr>
          <p:cNvPr id="11" name="Group 68"/>
          <p:cNvGraphicFramePr>
            <a:graphicFrameLocks/>
          </p:cNvGraphicFramePr>
          <p:nvPr>
            <p:extLst>
              <p:ext uri="{D42A27DB-BD31-4B8C-83A1-F6EECF244321}">
                <p14:modId xmlns:p14="http://schemas.microsoft.com/office/powerpoint/2010/main" val="1360338316"/>
              </p:ext>
            </p:extLst>
          </p:nvPr>
        </p:nvGraphicFramePr>
        <p:xfrm>
          <a:off x="1304925" y="2614895"/>
          <a:ext cx="6064972" cy="1684415"/>
        </p:xfrm>
        <a:graphic>
          <a:graphicData uri="http://schemas.openxmlformats.org/drawingml/2006/table">
            <a:tbl>
              <a:tblPr>
                <a:tableStyleId>{5940675A-B579-460E-94D1-54222C63F5DA}</a:tableStyleId>
              </a:tblPr>
              <a:tblGrid>
                <a:gridCol w="1323507">
                  <a:extLst>
                    <a:ext uri="{9D8B030D-6E8A-4147-A177-3AD203B41FA5}">
                      <a16:colId xmlns:a16="http://schemas.microsoft.com/office/drawing/2014/main" val="20000"/>
                    </a:ext>
                  </a:extLst>
                </a:gridCol>
                <a:gridCol w="1584900">
                  <a:extLst>
                    <a:ext uri="{9D8B030D-6E8A-4147-A177-3AD203B41FA5}">
                      <a16:colId xmlns:a16="http://schemas.microsoft.com/office/drawing/2014/main" val="20001"/>
                    </a:ext>
                  </a:extLst>
                </a:gridCol>
                <a:gridCol w="1588209">
                  <a:extLst>
                    <a:ext uri="{9D8B030D-6E8A-4147-A177-3AD203B41FA5}">
                      <a16:colId xmlns:a16="http://schemas.microsoft.com/office/drawing/2014/main" val="20002"/>
                    </a:ext>
                  </a:extLst>
                </a:gridCol>
                <a:gridCol w="1568356">
                  <a:extLst>
                    <a:ext uri="{9D8B030D-6E8A-4147-A177-3AD203B41FA5}">
                      <a16:colId xmlns:a16="http://schemas.microsoft.com/office/drawing/2014/main" val="20003"/>
                    </a:ext>
                  </a:extLst>
                </a:gridCol>
              </a:tblGrid>
              <a:tr h="55665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FFFFFF"/>
                          </a:solidFill>
                          <a:effectLst/>
                        </a:rPr>
                        <a:t>2020</a:t>
                      </a:r>
                      <a:endParaRPr kumimoji="0" lang="en-US" sz="2000" b="1" i="0" u="none" strike="noStrike" cap="none" normalizeH="0" baseline="0" dirty="0">
                        <a:ln>
                          <a:noFill/>
                        </a:ln>
                        <a:solidFill>
                          <a:srgbClr val="FFFFFF"/>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FFFFFF"/>
                          </a:solidFill>
                          <a:effectLst/>
                        </a:rPr>
                        <a:t>2021</a:t>
                      </a:r>
                      <a:endParaRPr kumimoji="0" lang="en-US" sz="2000" b="1" i="0" u="none" strike="noStrike" cap="none" normalizeH="0" baseline="0" dirty="0">
                        <a:ln>
                          <a:noFill/>
                        </a:ln>
                        <a:solidFill>
                          <a:srgbClr val="FFFFFF"/>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FFFFFF"/>
                          </a:solidFill>
                          <a:effectLst/>
                        </a:rPr>
                        <a:t>2022</a:t>
                      </a:r>
                      <a:endParaRPr kumimoji="0" lang="en-US" sz="2000" b="1" i="0" u="none" strike="noStrike" cap="none" normalizeH="0" baseline="0" dirty="0">
                        <a:ln>
                          <a:noFill/>
                        </a:ln>
                        <a:solidFill>
                          <a:srgbClr val="FFFFFF"/>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2768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5D5D5D"/>
                          </a:solidFill>
                          <a:effectLst/>
                        </a:rPr>
                        <a:t>GST Tax</a:t>
                      </a:r>
                      <a:endParaRPr kumimoji="0" lang="en-US" sz="2000" b="1"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5D5D5D"/>
                          </a:solidFill>
                          <a:effectLst/>
                        </a:rPr>
                        <a:t>$11,580,000</a:t>
                      </a:r>
                      <a:endParaRPr kumimoji="0" lang="en-US" sz="2000" b="0"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5D5D5D"/>
                          </a:solidFill>
                          <a:effectLst/>
                        </a:rPr>
                        <a:t>$11,700,000</a:t>
                      </a:r>
                      <a:endParaRPr kumimoji="0" lang="en-US" sz="2000" b="0"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u="none" strike="noStrike" cap="none" normalizeH="0" baseline="0" dirty="0">
                        <a:ln>
                          <a:noFill/>
                        </a:ln>
                        <a:solidFill>
                          <a:srgbClr val="5D5D5D"/>
                        </a:solidFill>
                        <a:effectLst/>
                      </a:endParaRPr>
                    </a:p>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5D5D5D"/>
                          </a:solidFill>
                          <a:effectLst/>
                        </a:rPr>
                        <a:t>$12,060,000 </a:t>
                      </a:r>
                    </a:p>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6" name="Text Box 53"/>
          <p:cNvSpPr txBox="1">
            <a:spLocks noChangeArrowheads="1"/>
          </p:cNvSpPr>
          <p:nvPr/>
        </p:nvSpPr>
        <p:spPr bwMode="auto">
          <a:xfrm>
            <a:off x="1078648" y="4219617"/>
            <a:ext cx="5257800" cy="400110"/>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5D5D5D"/>
                </a:solidFill>
              </a:rPr>
              <a:t>GST tax exemption is not portable.</a:t>
            </a:r>
          </a:p>
        </p:txBody>
      </p:sp>
      <p:sp>
        <p:nvSpPr>
          <p:cNvPr id="9" name="Line 20"/>
          <p:cNvSpPr>
            <a:spLocks noChangeShapeType="1"/>
          </p:cNvSpPr>
          <p:nvPr/>
        </p:nvSpPr>
        <p:spPr bwMode="auto">
          <a:xfrm>
            <a:off x="4187814" y="3197276"/>
            <a:ext cx="0" cy="893764"/>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 name="Line 20"/>
          <p:cNvSpPr>
            <a:spLocks noChangeShapeType="1"/>
          </p:cNvSpPr>
          <p:nvPr/>
        </p:nvSpPr>
        <p:spPr bwMode="auto">
          <a:xfrm>
            <a:off x="5737302" y="3192184"/>
            <a:ext cx="0" cy="893763"/>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 name="Line 20"/>
          <p:cNvSpPr>
            <a:spLocks noChangeShapeType="1"/>
          </p:cNvSpPr>
          <p:nvPr/>
        </p:nvSpPr>
        <p:spPr bwMode="auto">
          <a:xfrm>
            <a:off x="2431895" y="3192184"/>
            <a:ext cx="0" cy="893763"/>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 name="Line 20"/>
          <p:cNvSpPr>
            <a:spLocks noChangeShapeType="1"/>
          </p:cNvSpPr>
          <p:nvPr/>
        </p:nvSpPr>
        <p:spPr bwMode="auto">
          <a:xfrm>
            <a:off x="7522669" y="3188466"/>
            <a:ext cx="0" cy="902574"/>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 name="Line 14"/>
          <p:cNvSpPr>
            <a:spLocks noChangeShapeType="1"/>
          </p:cNvSpPr>
          <p:nvPr/>
        </p:nvSpPr>
        <p:spPr bwMode="auto">
          <a:xfrm flipH="1">
            <a:off x="1164373" y="3188466"/>
            <a:ext cx="6358296" cy="3718"/>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 name="Line 20"/>
          <p:cNvSpPr>
            <a:spLocks noChangeShapeType="1"/>
          </p:cNvSpPr>
          <p:nvPr/>
        </p:nvSpPr>
        <p:spPr bwMode="auto">
          <a:xfrm>
            <a:off x="1164373" y="3188465"/>
            <a:ext cx="0" cy="893763"/>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 name="Line 14"/>
          <p:cNvSpPr>
            <a:spLocks noChangeShapeType="1"/>
          </p:cNvSpPr>
          <p:nvPr/>
        </p:nvSpPr>
        <p:spPr bwMode="auto">
          <a:xfrm flipH="1" flipV="1">
            <a:off x="1164373" y="4085947"/>
            <a:ext cx="6358296" cy="2545"/>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20" name="Rectangle 1028"/>
          <p:cNvSpPr>
            <a:spLocks noGrp="1" noChangeArrowheads="1"/>
          </p:cNvSpPr>
          <p:nvPr>
            <p:ph type="title"/>
          </p:nvPr>
        </p:nvSpPr>
        <p:spPr/>
        <p:txBody>
          <a:bodyPr>
            <a:noAutofit/>
          </a:bodyPr>
          <a:lstStyle/>
          <a:p>
            <a:r>
              <a:rPr lang="en-US" dirty="0"/>
              <a:t>The Federal Transfer Tax System — </a:t>
            </a:r>
            <a:r>
              <a:rPr lang="en-US" sz="3400" b="0" dirty="0"/>
              <a:t>Exclusions</a:t>
            </a:r>
          </a:p>
        </p:txBody>
      </p:sp>
      <p:sp>
        <p:nvSpPr>
          <p:cNvPr id="418822" name="Rectangle 1030"/>
          <p:cNvSpPr>
            <a:spLocks noGrp="1" noChangeArrowheads="1"/>
          </p:cNvSpPr>
          <p:nvPr>
            <p:ph idx="1"/>
          </p:nvPr>
        </p:nvSpPr>
        <p:spPr>
          <a:xfrm>
            <a:off x="1991483" y="1852256"/>
            <a:ext cx="5377759" cy="1278871"/>
          </a:xfrm>
        </p:spPr>
        <p:txBody>
          <a:bodyPr>
            <a:noAutofit/>
          </a:bodyPr>
          <a:lstStyle/>
          <a:p>
            <a:pPr marL="227013" indent="-227013">
              <a:spcAft>
                <a:spcPts val="1200"/>
              </a:spcAft>
            </a:pPr>
            <a:r>
              <a:rPr lang="en-US" dirty="0"/>
              <a:t>$16,000 gift each year to as many individuals as you want ($32,000 if you and your spouse make the gift together</a:t>
            </a:r>
          </a:p>
        </p:txBody>
      </p:sp>
      <p:grpSp>
        <p:nvGrpSpPr>
          <p:cNvPr id="24" name="Group 23"/>
          <p:cNvGrpSpPr/>
          <p:nvPr/>
        </p:nvGrpSpPr>
        <p:grpSpPr>
          <a:xfrm>
            <a:off x="919123" y="1859267"/>
            <a:ext cx="1017732" cy="1061089"/>
            <a:chOff x="919123" y="1859267"/>
            <a:chExt cx="1017732" cy="1061089"/>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123" y="1859267"/>
              <a:ext cx="476340" cy="106108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09" y="1900686"/>
              <a:ext cx="457746" cy="1019669"/>
            </a:xfrm>
            <a:prstGeom prst="rect">
              <a:avLst/>
            </a:prstGeom>
          </p:spPr>
        </p:pic>
      </p:grpSp>
      <p:grpSp>
        <p:nvGrpSpPr>
          <p:cNvPr id="10" name="Group 9"/>
          <p:cNvGrpSpPr/>
          <p:nvPr/>
        </p:nvGrpSpPr>
        <p:grpSpPr>
          <a:xfrm>
            <a:off x="922029" y="5319848"/>
            <a:ext cx="6447213" cy="1524472"/>
            <a:chOff x="922029" y="5319848"/>
            <a:chExt cx="6447213" cy="1524472"/>
          </a:xfrm>
        </p:grpSpPr>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029" y="5319848"/>
              <a:ext cx="1064061" cy="1524472"/>
            </a:xfrm>
            <a:prstGeom prst="rect">
              <a:avLst/>
            </a:prstGeom>
          </p:spPr>
        </p:pic>
        <p:sp>
          <p:nvSpPr>
            <p:cNvPr id="29" name="Rectangle 1030"/>
            <p:cNvSpPr txBox="1">
              <a:spLocks noChangeArrowheads="1"/>
            </p:cNvSpPr>
            <p:nvPr/>
          </p:nvSpPr>
          <p:spPr>
            <a:xfrm>
              <a:off x="1991483" y="5434858"/>
              <a:ext cx="5377759" cy="1273750"/>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7013" indent="-227013">
                <a:spcAft>
                  <a:spcPts val="1200"/>
                </a:spcAft>
              </a:pPr>
              <a:r>
                <a:rPr lang="en-US" dirty="0"/>
                <a:t>Amounts paid directly to a medical care provider for another individual’s medical care</a:t>
              </a:r>
            </a:p>
          </p:txBody>
        </p:sp>
      </p:grpSp>
      <p:grpSp>
        <p:nvGrpSpPr>
          <p:cNvPr id="22" name="Group 21"/>
          <p:cNvGrpSpPr/>
          <p:nvPr/>
        </p:nvGrpSpPr>
        <p:grpSpPr>
          <a:xfrm>
            <a:off x="898992" y="2887259"/>
            <a:ext cx="6470250" cy="1413812"/>
            <a:chOff x="898992" y="2887259"/>
            <a:chExt cx="6470250" cy="141381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992" y="2887259"/>
              <a:ext cx="1092491" cy="1413812"/>
            </a:xfrm>
            <a:prstGeom prst="rect">
              <a:avLst/>
            </a:prstGeom>
          </p:spPr>
        </p:pic>
        <p:sp>
          <p:nvSpPr>
            <p:cNvPr id="30" name="Rectangle 1030"/>
            <p:cNvSpPr txBox="1">
              <a:spLocks noChangeArrowheads="1"/>
            </p:cNvSpPr>
            <p:nvPr/>
          </p:nvSpPr>
          <p:spPr>
            <a:xfrm>
              <a:off x="1991483" y="3146360"/>
              <a:ext cx="5377759" cy="1019658"/>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7013" indent="-227013">
                <a:spcAft>
                  <a:spcPts val="1200"/>
                </a:spcAft>
              </a:pPr>
              <a:r>
                <a:rPr lang="en-US" dirty="0"/>
                <a:t>$80,000 ($160,000 with spouse) to a 529 plan — gift reported over five years</a:t>
              </a:r>
            </a:p>
          </p:txBody>
        </p:sp>
      </p:grpSp>
      <p:grpSp>
        <p:nvGrpSpPr>
          <p:cNvPr id="11" name="Group 10"/>
          <p:cNvGrpSpPr/>
          <p:nvPr/>
        </p:nvGrpSpPr>
        <p:grpSpPr>
          <a:xfrm>
            <a:off x="952987" y="4102646"/>
            <a:ext cx="6416255" cy="1338505"/>
            <a:chOff x="952987" y="4102646"/>
            <a:chExt cx="6416255" cy="1338505"/>
          </a:xfrm>
        </p:grpSpPr>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2987" y="4162529"/>
              <a:ext cx="951622" cy="1052298"/>
            </a:xfrm>
            <a:prstGeom prst="rect">
              <a:avLst/>
            </a:prstGeom>
          </p:spPr>
        </p:pic>
        <p:sp>
          <p:nvSpPr>
            <p:cNvPr id="31" name="Rectangle 1030"/>
            <p:cNvSpPr txBox="1">
              <a:spLocks noChangeArrowheads="1"/>
            </p:cNvSpPr>
            <p:nvPr/>
          </p:nvSpPr>
          <p:spPr>
            <a:xfrm>
              <a:off x="1991483" y="4102646"/>
              <a:ext cx="5377759" cy="1338505"/>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7013" indent="-227013">
                <a:spcAft>
                  <a:spcPts val="1200"/>
                </a:spcAft>
              </a:pPr>
              <a:r>
                <a:rPr lang="en-US" dirty="0"/>
                <a:t>Payments made directly to an educational institution for another individual’s tuition</a:t>
              </a: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8822">
                                            <p:txEl>
                                              <p:pRg st="0" end="0"/>
                                            </p:txEl>
                                          </p:spTgt>
                                        </p:tgtEl>
                                        <p:attrNameLst>
                                          <p:attrName>style.visibility</p:attrName>
                                        </p:attrNameLst>
                                      </p:cBhvr>
                                      <p:to>
                                        <p:strVal val="visible"/>
                                      </p:to>
                                    </p:set>
                                    <p:animEffect transition="in" filter="fade">
                                      <p:cBhvr>
                                        <p:cTn id="7" dur="500"/>
                                        <p:tgtEl>
                                          <p:spTgt spid="41882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3112" y="2124074"/>
            <a:ext cx="7100888" cy="4733925"/>
          </a:xfrm>
          <a:prstGeom prst="rect">
            <a:avLst/>
          </a:prstGeom>
        </p:spPr>
      </p:pic>
      <p:sp>
        <p:nvSpPr>
          <p:cNvPr id="421890" name="Rectangle 2"/>
          <p:cNvSpPr>
            <a:spLocks noChangeArrowheads="1"/>
          </p:cNvSpPr>
          <p:nvPr/>
        </p:nvSpPr>
        <p:spPr bwMode="auto">
          <a:xfrm>
            <a:off x="4648200" y="1854200"/>
            <a:ext cx="3810000" cy="4530725"/>
          </a:xfrm>
          <a:prstGeom prst="rect">
            <a:avLst/>
          </a:prstGeom>
          <a:noFill/>
          <a:ln w="9525">
            <a:noFill/>
            <a:miter lim="800000"/>
            <a:headEnd/>
            <a:tailEnd/>
          </a:ln>
          <a:effectLst/>
        </p:spPr>
        <p:txBody>
          <a:bodyPr/>
          <a:lstStyle/>
          <a:p>
            <a:pPr marL="342900" indent="-342900" algn="l">
              <a:spcBef>
                <a:spcPct val="20000"/>
              </a:spcBef>
              <a:buClr>
                <a:schemeClr val="folHlink"/>
              </a:buClr>
              <a:buSzPct val="90000"/>
              <a:buFont typeface="Wingdings" pitchFamily="2" charset="2"/>
              <a:buChar char="n"/>
            </a:pPr>
            <a:endParaRPr lang="en-US" sz="2000" dirty="0"/>
          </a:p>
        </p:txBody>
      </p:sp>
      <p:sp>
        <p:nvSpPr>
          <p:cNvPr id="421901" name="Rectangle 13"/>
          <p:cNvSpPr>
            <a:spLocks noGrp="1" noChangeArrowheads="1"/>
          </p:cNvSpPr>
          <p:nvPr>
            <p:ph type="title"/>
          </p:nvPr>
        </p:nvSpPr>
        <p:spPr>
          <a:noFill/>
          <a:ln/>
        </p:spPr>
        <p:txBody>
          <a:bodyPr>
            <a:noAutofit/>
          </a:bodyPr>
          <a:lstStyle/>
          <a:p>
            <a:r>
              <a:rPr lang="en-US" dirty="0"/>
              <a:t>The Federal Transfer Tax System — </a:t>
            </a:r>
            <a:br>
              <a:rPr lang="en-US" dirty="0"/>
            </a:br>
            <a:r>
              <a:rPr lang="en-US" sz="3400" b="0" dirty="0"/>
              <a:t>Marital and Charitable Deductions</a:t>
            </a:r>
          </a:p>
        </p:txBody>
      </p:sp>
      <p:sp>
        <p:nvSpPr>
          <p:cNvPr id="421914" name="Rectangle 26"/>
          <p:cNvSpPr>
            <a:spLocks noGrp="1" noChangeArrowheads="1"/>
          </p:cNvSpPr>
          <p:nvPr>
            <p:ph idx="1"/>
          </p:nvPr>
        </p:nvSpPr>
        <p:spPr>
          <a:xfrm>
            <a:off x="685799" y="2105025"/>
            <a:ext cx="4791075" cy="4210050"/>
          </a:xfrm>
        </p:spPr>
        <p:txBody>
          <a:bodyPr>
            <a:noAutofit/>
          </a:bodyPr>
          <a:lstStyle/>
          <a:p>
            <a:pPr marL="285750" indent="-285750">
              <a:lnSpc>
                <a:spcPct val="90000"/>
              </a:lnSpc>
              <a:spcAft>
                <a:spcPts val="600"/>
              </a:spcAft>
            </a:pPr>
            <a:r>
              <a:rPr lang="en-US" sz="2400" dirty="0"/>
              <a:t>Transfers to U.S. citizen spouses during your lifetime or at death fully deductible</a:t>
            </a:r>
          </a:p>
          <a:p>
            <a:pPr marL="285750" indent="-285750">
              <a:lnSpc>
                <a:spcPct val="90000"/>
              </a:lnSpc>
              <a:spcAft>
                <a:spcPts val="600"/>
              </a:spcAft>
            </a:pPr>
            <a:r>
              <a:rPr lang="en-US" sz="2400" dirty="0"/>
              <a:t>Transfers to non-U.S. citizen spouses may qualify for $164,000 annual exclusion (2022)</a:t>
            </a:r>
          </a:p>
          <a:p>
            <a:pPr marL="285750" indent="-285750">
              <a:lnSpc>
                <a:spcPct val="90000"/>
              </a:lnSpc>
              <a:spcAft>
                <a:spcPts val="600"/>
              </a:spcAft>
            </a:pPr>
            <a:r>
              <a:rPr lang="en-US" sz="2400" dirty="0"/>
              <a:t>Transfers to qualifying charities also fully deductible (may be deductible for income tax purposes as well)</a:t>
            </a:r>
          </a:p>
        </p:txBody>
      </p: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342"/>
          <a:stretch/>
        </p:blipFill>
        <p:spPr>
          <a:xfrm>
            <a:off x="0" y="1266825"/>
            <a:ext cx="8515350" cy="5600700"/>
          </a:xfrm>
          <a:prstGeom prst="rect">
            <a:avLst/>
          </a:prstGeom>
        </p:spPr>
      </p:pic>
      <p:sp>
        <p:nvSpPr>
          <p:cNvPr id="428036" name="Rectangle 4"/>
          <p:cNvSpPr>
            <a:spLocks noGrp="1" noChangeArrowheads="1"/>
          </p:cNvSpPr>
          <p:nvPr>
            <p:ph type="title"/>
          </p:nvPr>
        </p:nvSpPr>
        <p:spPr>
          <a:xfrm>
            <a:off x="530352" y="530352"/>
            <a:ext cx="8135084" cy="640422"/>
          </a:xfrm>
        </p:spPr>
        <p:txBody>
          <a:bodyPr>
            <a:noAutofit/>
          </a:bodyPr>
          <a:lstStyle/>
          <a:p>
            <a:r>
              <a:rPr lang="en-US" sz="4000" dirty="0"/>
              <a:t>Minimizing Estate Taxes</a:t>
            </a:r>
          </a:p>
        </p:txBody>
      </p:sp>
      <p:sp>
        <p:nvSpPr>
          <p:cNvPr id="428038" name="Rectangle 6"/>
          <p:cNvSpPr>
            <a:spLocks noGrp="1" noChangeArrowheads="1"/>
          </p:cNvSpPr>
          <p:nvPr>
            <p:ph type="body" sz="half" idx="4294967295"/>
          </p:nvPr>
        </p:nvSpPr>
        <p:spPr>
          <a:xfrm>
            <a:off x="2143124" y="1828800"/>
            <a:ext cx="5229225" cy="1266825"/>
          </a:xfrm>
        </p:spPr>
        <p:txBody>
          <a:bodyPr/>
          <a:lstStyle/>
          <a:p>
            <a:r>
              <a:rPr lang="en-US" sz="2400" dirty="0">
                <a:latin typeface="Calibri" panose="020F0502020204030204" pitchFamily="34" charset="0"/>
              </a:rPr>
              <a:t>Equalizing each spouse’s estate</a:t>
            </a:r>
          </a:p>
          <a:p>
            <a:r>
              <a:rPr lang="en-US" sz="2400" dirty="0">
                <a:latin typeface="Calibri" panose="020F0502020204030204" pitchFamily="34" charset="0"/>
              </a:rPr>
              <a:t>Optimizing the marital deduction</a:t>
            </a:r>
          </a:p>
        </p:txBody>
      </p:sp>
      <p:sp>
        <p:nvSpPr>
          <p:cNvPr id="6" name="Rectangle 6"/>
          <p:cNvSpPr txBox="1">
            <a:spLocks noChangeArrowheads="1"/>
          </p:cNvSpPr>
          <p:nvPr/>
        </p:nvSpPr>
        <p:spPr>
          <a:xfrm>
            <a:off x="4881996" y="2838450"/>
            <a:ext cx="3890529" cy="2762250"/>
          </a:xfrm>
          <a:prstGeom prst="rect">
            <a:avLst/>
          </a:prstGeom>
        </p:spPr>
        <p:txBody>
          <a:bodyPr vert="horz" lIns="91440" tIns="45720" rIns="91440" bIns="45720" rtlCol="0">
            <a:normAutofit/>
          </a:bodyPr>
          <a:lstStyle>
            <a:lvl1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1pPr>
            <a:lvl2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2pPr>
            <a:lvl3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3pPr>
            <a:lvl4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4pPr>
            <a:lvl5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Calibri" panose="020F0502020204030204" pitchFamily="34" charset="0"/>
              </a:rPr>
              <a:t>QTIP trust</a:t>
            </a:r>
          </a:p>
          <a:p>
            <a:r>
              <a:rPr lang="en-US" dirty="0">
                <a:latin typeface="Calibri" panose="020F0502020204030204" pitchFamily="34" charset="0"/>
              </a:rPr>
              <a:t>Bypass (credit shelter) trust</a:t>
            </a:r>
          </a:p>
          <a:p>
            <a:r>
              <a:rPr lang="en-US" dirty="0">
                <a:latin typeface="Calibri" panose="020F0502020204030204" pitchFamily="34" charset="0"/>
              </a:rPr>
              <a:t>Dynasty trust</a:t>
            </a:r>
          </a:p>
          <a:p>
            <a:r>
              <a:rPr lang="en-US" dirty="0">
                <a:latin typeface="Calibri" panose="020F0502020204030204" pitchFamily="34" charset="0"/>
              </a:rPr>
              <a:t>GRAT</a:t>
            </a:r>
          </a:p>
          <a:p>
            <a:r>
              <a:rPr lang="en-US" dirty="0">
                <a:latin typeface="Calibri" panose="020F0502020204030204" pitchFamily="34" charset="0"/>
              </a:rPr>
              <a:t>QPRT</a:t>
            </a:r>
          </a:p>
        </p:txBody>
      </p: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0659" y="2025402"/>
            <a:ext cx="1865141" cy="16829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209" y="1987385"/>
            <a:ext cx="1865141" cy="1682915"/>
          </a:xfrm>
          <a:prstGeom prst="rect">
            <a:avLst/>
          </a:prstGeom>
        </p:spPr>
      </p:pic>
      <p:sp>
        <p:nvSpPr>
          <p:cNvPr id="338966" name="Rectangle 22"/>
          <p:cNvSpPr>
            <a:spLocks noGrp="1" noChangeArrowheads="1"/>
          </p:cNvSpPr>
          <p:nvPr>
            <p:ph type="title"/>
          </p:nvPr>
        </p:nvSpPr>
        <p:spPr>
          <a:noFill/>
          <a:ln/>
        </p:spPr>
        <p:txBody>
          <a:bodyPr>
            <a:noAutofit/>
          </a:bodyPr>
          <a:lstStyle/>
          <a:p>
            <a:r>
              <a:rPr lang="en-US" dirty="0"/>
              <a:t>Minimizing Estate Taxes —</a:t>
            </a:r>
            <a:br>
              <a:rPr lang="en-US" dirty="0"/>
            </a:br>
            <a:r>
              <a:rPr lang="en-US" sz="3400" b="0" dirty="0"/>
              <a:t>Equalizing Each Spouse’s Estate</a:t>
            </a:r>
            <a:endParaRPr lang="en-US" sz="3400" b="0" dirty="0">
              <a:solidFill>
                <a:srgbClr val="006600"/>
              </a:solidFill>
            </a:endParaRPr>
          </a:p>
        </p:txBody>
      </p:sp>
      <p:sp>
        <p:nvSpPr>
          <p:cNvPr id="338977" name="Rectangle 33"/>
          <p:cNvSpPr>
            <a:spLocks noGrp="1" noChangeArrowheads="1"/>
          </p:cNvSpPr>
          <p:nvPr>
            <p:ph idx="1"/>
          </p:nvPr>
        </p:nvSpPr>
        <p:spPr>
          <a:xfrm>
            <a:off x="5029200" y="2187575"/>
            <a:ext cx="3941064" cy="3737737"/>
          </a:xfrm>
        </p:spPr>
        <p:txBody>
          <a:bodyPr>
            <a:noAutofit/>
          </a:bodyPr>
          <a:lstStyle/>
          <a:p>
            <a:pPr marL="285750" indent="-285750"/>
            <a:r>
              <a:rPr lang="en-US" sz="2400" dirty="0"/>
              <a:t>Assume spouses have unequal estates</a:t>
            </a:r>
          </a:p>
          <a:p>
            <a:pPr marL="285750" indent="-285750"/>
            <a:r>
              <a:rPr lang="en-US" sz="2400" dirty="0"/>
              <a:t>Spouse with larger taxable estate can transfer assets to spouse with smaller taxable estate</a:t>
            </a:r>
          </a:p>
          <a:p>
            <a:pPr marL="285750" indent="-285750"/>
            <a:r>
              <a:rPr lang="en-US" sz="2400" dirty="0"/>
              <a:t>Transfer not subject to transfer tax because of marital deduction</a:t>
            </a:r>
          </a:p>
          <a:p>
            <a:endParaRPr lang="en-US" sz="2400" dirty="0"/>
          </a:p>
        </p:txBody>
      </p:sp>
      <p:sp>
        <p:nvSpPr>
          <p:cNvPr id="338970" name="Rectangle 26"/>
          <p:cNvSpPr>
            <a:spLocks noChangeArrowheads="1"/>
          </p:cNvSpPr>
          <p:nvPr/>
        </p:nvSpPr>
        <p:spPr bwMode="auto">
          <a:xfrm>
            <a:off x="4876800" y="1765300"/>
            <a:ext cx="3810000" cy="4530725"/>
          </a:xfrm>
          <a:prstGeom prst="rect">
            <a:avLst/>
          </a:prstGeom>
          <a:noFill/>
          <a:ln w="9525">
            <a:noFill/>
            <a:miter lim="800000"/>
            <a:headEnd/>
            <a:tailEnd/>
          </a:ln>
          <a:effectLst/>
        </p:spPr>
        <p:txBody>
          <a:bodyPr/>
          <a:lstStyle/>
          <a:p>
            <a:pPr marL="342900" indent="-342900" algn="l">
              <a:spcBef>
                <a:spcPct val="20000"/>
              </a:spcBef>
              <a:buClr>
                <a:schemeClr val="folHlink"/>
              </a:buClr>
              <a:buSzPct val="90000"/>
              <a:buFont typeface="Wingdings" pitchFamily="2" charset="2"/>
              <a:buChar char="n"/>
            </a:pPr>
            <a:endParaRPr lang="en-US" sz="2000" dirty="0"/>
          </a:p>
        </p:txBody>
      </p:sp>
      <p:sp>
        <p:nvSpPr>
          <p:cNvPr id="338971" name="Rectangle 27"/>
          <p:cNvSpPr>
            <a:spLocks noChangeArrowheads="1"/>
          </p:cNvSpPr>
          <p:nvPr/>
        </p:nvSpPr>
        <p:spPr bwMode="auto">
          <a:xfrm>
            <a:off x="914400" y="3517900"/>
            <a:ext cx="1524000" cy="685800"/>
          </a:xfrm>
          <a:prstGeom prst="rect">
            <a:avLst/>
          </a:prstGeom>
          <a:noFill/>
          <a:ln w="9525">
            <a:noFill/>
            <a:miter lim="800000"/>
            <a:headEnd/>
            <a:tailEnd/>
          </a:ln>
          <a:effectLst/>
        </p:spPr>
        <p:txBody>
          <a:bodyPr wrap="none" anchor="ctr"/>
          <a:lstStyle/>
          <a:p>
            <a:r>
              <a:rPr lang="en-US" sz="2000" b="1" dirty="0">
                <a:solidFill>
                  <a:srgbClr val="5D5D5D"/>
                </a:solidFill>
              </a:rPr>
              <a:t>John</a:t>
            </a:r>
          </a:p>
          <a:p>
            <a:r>
              <a:rPr lang="en-US" b="1" dirty="0">
                <a:solidFill>
                  <a:srgbClr val="5D5D5D"/>
                </a:solidFill>
              </a:rPr>
              <a:t>$10 million</a:t>
            </a:r>
          </a:p>
        </p:txBody>
      </p:sp>
      <p:sp>
        <p:nvSpPr>
          <p:cNvPr id="338972" name="Rectangle 28"/>
          <p:cNvSpPr>
            <a:spLocks noChangeArrowheads="1"/>
          </p:cNvSpPr>
          <p:nvPr/>
        </p:nvSpPr>
        <p:spPr bwMode="auto">
          <a:xfrm>
            <a:off x="2971800" y="3517900"/>
            <a:ext cx="1524000" cy="685800"/>
          </a:xfrm>
          <a:prstGeom prst="rect">
            <a:avLst/>
          </a:prstGeom>
          <a:noFill/>
          <a:ln w="9525">
            <a:noFill/>
            <a:miter lim="800000"/>
            <a:headEnd/>
            <a:tailEnd/>
          </a:ln>
          <a:effectLst/>
        </p:spPr>
        <p:txBody>
          <a:bodyPr wrap="none" anchor="ctr"/>
          <a:lstStyle/>
          <a:p>
            <a:r>
              <a:rPr lang="en-US" sz="2000" b="1" dirty="0">
                <a:solidFill>
                  <a:srgbClr val="5D5D5D"/>
                </a:solidFill>
              </a:rPr>
              <a:t>Mary</a:t>
            </a:r>
          </a:p>
          <a:p>
            <a:endParaRPr lang="en-US" sz="2000" dirty="0">
              <a:solidFill>
                <a:srgbClr val="5D5D5D"/>
              </a:solidFill>
            </a:endParaRPr>
          </a:p>
        </p:txBody>
      </p:sp>
      <p:grpSp>
        <p:nvGrpSpPr>
          <p:cNvPr id="2" name="Group 52"/>
          <p:cNvGrpSpPr>
            <a:grpSpLocks/>
          </p:cNvGrpSpPr>
          <p:nvPr/>
        </p:nvGrpSpPr>
        <p:grpSpPr bwMode="auto">
          <a:xfrm>
            <a:off x="838200" y="4203700"/>
            <a:ext cx="3981452" cy="762000"/>
            <a:chOff x="528" y="2448"/>
            <a:chExt cx="2508" cy="480"/>
          </a:xfrm>
        </p:grpSpPr>
        <p:sp>
          <p:nvSpPr>
            <p:cNvPr id="338979" name="Rectangle 35"/>
            <p:cNvSpPr>
              <a:spLocks noChangeArrowheads="1"/>
            </p:cNvSpPr>
            <p:nvPr/>
          </p:nvSpPr>
          <p:spPr bwMode="auto">
            <a:xfrm>
              <a:off x="528" y="2448"/>
              <a:ext cx="1104" cy="240"/>
            </a:xfrm>
            <a:prstGeom prst="rect">
              <a:avLst/>
            </a:prstGeom>
            <a:noFill/>
            <a:ln w="9525">
              <a:noFill/>
              <a:miter lim="800000"/>
              <a:headEnd/>
              <a:tailEnd/>
            </a:ln>
            <a:effectLst/>
          </p:spPr>
          <p:txBody>
            <a:bodyPr wrap="none" anchor="ctr"/>
            <a:lstStyle/>
            <a:p>
              <a:r>
                <a:rPr lang="en-US" b="1" dirty="0">
                  <a:solidFill>
                    <a:srgbClr val="5D5D5D"/>
                  </a:solidFill>
                </a:rPr>
                <a:t>- $5 million gift</a:t>
              </a:r>
            </a:p>
          </p:txBody>
        </p:sp>
        <p:sp>
          <p:nvSpPr>
            <p:cNvPr id="338980" name="Rectangle 36"/>
            <p:cNvSpPr>
              <a:spLocks noChangeArrowheads="1"/>
            </p:cNvSpPr>
            <p:nvPr/>
          </p:nvSpPr>
          <p:spPr bwMode="auto">
            <a:xfrm>
              <a:off x="1872" y="2448"/>
              <a:ext cx="1104" cy="240"/>
            </a:xfrm>
            <a:prstGeom prst="rect">
              <a:avLst/>
            </a:prstGeom>
            <a:noFill/>
            <a:ln w="9525">
              <a:noFill/>
              <a:miter lim="800000"/>
              <a:headEnd/>
              <a:tailEnd/>
            </a:ln>
            <a:effectLst/>
          </p:spPr>
          <p:txBody>
            <a:bodyPr wrap="none" anchor="ctr"/>
            <a:lstStyle/>
            <a:p>
              <a:r>
                <a:rPr lang="en-US" b="1" dirty="0">
                  <a:solidFill>
                    <a:srgbClr val="5D5D5D"/>
                  </a:solidFill>
                </a:rPr>
                <a:t>+ $5 million gift</a:t>
              </a:r>
            </a:p>
          </p:txBody>
        </p:sp>
        <p:sp>
          <p:nvSpPr>
            <p:cNvPr id="338981" name="Line 37"/>
            <p:cNvSpPr>
              <a:spLocks noChangeShapeType="1"/>
            </p:cNvSpPr>
            <p:nvPr/>
          </p:nvSpPr>
          <p:spPr bwMode="auto">
            <a:xfrm>
              <a:off x="576" y="2688"/>
              <a:ext cx="1056" cy="0"/>
            </a:xfrm>
            <a:prstGeom prst="line">
              <a:avLst/>
            </a:prstGeom>
            <a:noFill/>
            <a:ln w="9525">
              <a:solidFill>
                <a:schemeClr val="tx1"/>
              </a:solidFill>
              <a:round/>
              <a:headEnd/>
              <a:tailEnd/>
            </a:ln>
            <a:effectLst/>
          </p:spPr>
          <p:txBody>
            <a:bodyPr wrap="none" anchor="ctr"/>
            <a:lstStyle/>
            <a:p>
              <a:endParaRPr lang="en-US" b="1" dirty="0">
                <a:solidFill>
                  <a:srgbClr val="5D5D5D"/>
                </a:solidFill>
              </a:endParaRPr>
            </a:p>
          </p:txBody>
        </p:sp>
        <p:sp>
          <p:nvSpPr>
            <p:cNvPr id="338982" name="Line 38"/>
            <p:cNvSpPr>
              <a:spLocks noChangeShapeType="1"/>
            </p:cNvSpPr>
            <p:nvPr/>
          </p:nvSpPr>
          <p:spPr bwMode="auto">
            <a:xfrm>
              <a:off x="1872" y="2688"/>
              <a:ext cx="1056" cy="0"/>
            </a:xfrm>
            <a:prstGeom prst="line">
              <a:avLst/>
            </a:prstGeom>
            <a:noFill/>
            <a:ln w="9525">
              <a:solidFill>
                <a:schemeClr val="tx1"/>
              </a:solidFill>
              <a:round/>
              <a:headEnd/>
              <a:tailEnd/>
            </a:ln>
            <a:effectLst/>
          </p:spPr>
          <p:txBody>
            <a:bodyPr wrap="none" anchor="ctr"/>
            <a:lstStyle/>
            <a:p>
              <a:endParaRPr lang="en-US" b="1" dirty="0">
                <a:solidFill>
                  <a:srgbClr val="5D5D5D"/>
                </a:solidFill>
              </a:endParaRPr>
            </a:p>
          </p:txBody>
        </p:sp>
        <p:sp>
          <p:nvSpPr>
            <p:cNvPr id="338983" name="Line 39"/>
            <p:cNvSpPr>
              <a:spLocks noChangeShapeType="1"/>
            </p:cNvSpPr>
            <p:nvPr/>
          </p:nvSpPr>
          <p:spPr bwMode="auto">
            <a:xfrm>
              <a:off x="1632" y="2544"/>
              <a:ext cx="240" cy="0"/>
            </a:xfrm>
            <a:prstGeom prst="line">
              <a:avLst/>
            </a:prstGeom>
            <a:noFill/>
            <a:ln w="38100">
              <a:solidFill>
                <a:schemeClr val="accent2"/>
              </a:solidFill>
              <a:round/>
              <a:headEnd/>
              <a:tailEnd type="triangle" w="med" len="med"/>
            </a:ln>
            <a:effectLst/>
          </p:spPr>
          <p:txBody>
            <a:bodyPr wrap="none" anchor="ctr"/>
            <a:lstStyle/>
            <a:p>
              <a:endParaRPr lang="en-US" b="1" dirty="0">
                <a:solidFill>
                  <a:srgbClr val="5D5D5D"/>
                </a:solidFill>
              </a:endParaRPr>
            </a:p>
          </p:txBody>
        </p:sp>
        <p:sp>
          <p:nvSpPr>
            <p:cNvPr id="338984" name="Rectangle 40"/>
            <p:cNvSpPr>
              <a:spLocks noChangeArrowheads="1"/>
            </p:cNvSpPr>
            <p:nvPr/>
          </p:nvSpPr>
          <p:spPr bwMode="auto">
            <a:xfrm>
              <a:off x="576" y="2688"/>
              <a:ext cx="1104" cy="240"/>
            </a:xfrm>
            <a:prstGeom prst="rect">
              <a:avLst/>
            </a:prstGeom>
            <a:noFill/>
            <a:ln w="9525">
              <a:noFill/>
              <a:miter lim="800000"/>
              <a:headEnd/>
              <a:tailEnd/>
            </a:ln>
            <a:effectLst/>
          </p:spPr>
          <p:txBody>
            <a:bodyPr wrap="none" anchor="ctr"/>
            <a:lstStyle/>
            <a:p>
              <a:pPr algn="l"/>
              <a:r>
                <a:rPr lang="en-US" b="1" dirty="0">
                  <a:solidFill>
                    <a:srgbClr val="5D5D5D"/>
                  </a:solidFill>
                </a:rPr>
                <a:t> $5 million </a:t>
              </a:r>
            </a:p>
          </p:txBody>
        </p:sp>
        <p:sp>
          <p:nvSpPr>
            <p:cNvPr id="338985" name="Rectangle 41"/>
            <p:cNvSpPr>
              <a:spLocks noChangeArrowheads="1"/>
            </p:cNvSpPr>
            <p:nvPr/>
          </p:nvSpPr>
          <p:spPr bwMode="auto">
            <a:xfrm>
              <a:off x="1932" y="2688"/>
              <a:ext cx="1104" cy="240"/>
            </a:xfrm>
            <a:prstGeom prst="rect">
              <a:avLst/>
            </a:prstGeom>
            <a:noFill/>
            <a:ln w="9525">
              <a:noFill/>
              <a:miter lim="800000"/>
              <a:headEnd/>
              <a:tailEnd/>
            </a:ln>
            <a:effectLst/>
          </p:spPr>
          <p:txBody>
            <a:bodyPr wrap="none" anchor="ctr"/>
            <a:lstStyle/>
            <a:p>
              <a:pPr algn="l"/>
              <a:r>
                <a:rPr lang="en-US" b="1" dirty="0">
                  <a:solidFill>
                    <a:srgbClr val="5D5D5D"/>
                  </a:solidFill>
                </a:rPr>
                <a:t> $ 5 million </a:t>
              </a:r>
            </a:p>
          </p:txBody>
        </p:sp>
      </p:grpSp>
      <p:grpSp>
        <p:nvGrpSpPr>
          <p:cNvPr id="3" name="Group 53"/>
          <p:cNvGrpSpPr>
            <a:grpSpLocks/>
          </p:cNvGrpSpPr>
          <p:nvPr/>
        </p:nvGrpSpPr>
        <p:grpSpPr bwMode="auto">
          <a:xfrm>
            <a:off x="838200" y="5118126"/>
            <a:ext cx="4267200" cy="1496224"/>
            <a:chOff x="528" y="2976"/>
            <a:chExt cx="2688" cy="921"/>
          </a:xfrm>
        </p:grpSpPr>
        <p:sp>
          <p:nvSpPr>
            <p:cNvPr id="338986" name="Rectangle 42"/>
            <p:cNvSpPr>
              <a:spLocks noChangeArrowheads="1"/>
            </p:cNvSpPr>
            <p:nvPr/>
          </p:nvSpPr>
          <p:spPr bwMode="auto">
            <a:xfrm>
              <a:off x="528" y="2976"/>
              <a:ext cx="1296" cy="240"/>
            </a:xfrm>
            <a:prstGeom prst="rect">
              <a:avLst/>
            </a:prstGeom>
            <a:noFill/>
            <a:ln w="9525">
              <a:noFill/>
              <a:miter lim="800000"/>
              <a:headEnd/>
              <a:tailEnd/>
            </a:ln>
            <a:effectLst/>
          </p:spPr>
          <p:txBody>
            <a:bodyPr wrap="none" anchor="ctr"/>
            <a:lstStyle/>
            <a:p>
              <a:pPr marL="112713" indent="-112713" algn="l">
                <a:buFontTx/>
                <a:buChar char="-"/>
              </a:pPr>
              <a:r>
                <a:rPr lang="en-US" b="1" dirty="0">
                  <a:solidFill>
                    <a:srgbClr val="5D5D5D"/>
                  </a:solidFill>
                </a:rPr>
                <a:t>$5 million </a:t>
              </a:r>
            </a:p>
            <a:p>
              <a:pPr marL="112713" indent="-112713" algn="l"/>
              <a:endParaRPr lang="en-US" b="1" dirty="0">
                <a:solidFill>
                  <a:srgbClr val="5D5D5D"/>
                </a:solidFill>
              </a:endParaRPr>
            </a:p>
          </p:txBody>
        </p:sp>
        <p:sp>
          <p:nvSpPr>
            <p:cNvPr id="338987" name="Rectangle 43"/>
            <p:cNvSpPr>
              <a:spLocks noChangeArrowheads="1"/>
            </p:cNvSpPr>
            <p:nvPr/>
          </p:nvSpPr>
          <p:spPr bwMode="auto">
            <a:xfrm>
              <a:off x="1872" y="2976"/>
              <a:ext cx="1296" cy="240"/>
            </a:xfrm>
            <a:prstGeom prst="rect">
              <a:avLst/>
            </a:prstGeom>
            <a:noFill/>
            <a:ln w="9525">
              <a:noFill/>
              <a:miter lim="800000"/>
              <a:headEnd/>
              <a:tailEnd/>
            </a:ln>
            <a:effectLst/>
          </p:spPr>
          <p:txBody>
            <a:bodyPr wrap="none" anchor="ctr"/>
            <a:lstStyle/>
            <a:p>
              <a:pPr marL="112713" indent="-112713" algn="l">
                <a:buFontTx/>
                <a:buChar char="-"/>
              </a:pPr>
              <a:r>
                <a:rPr lang="en-US" b="1" dirty="0">
                  <a:solidFill>
                    <a:srgbClr val="5D5D5D"/>
                  </a:solidFill>
                </a:rPr>
                <a:t>$5 million </a:t>
              </a:r>
            </a:p>
            <a:p>
              <a:pPr marL="112713" indent="-112713" algn="l"/>
              <a:endParaRPr lang="en-US" b="1" dirty="0">
                <a:solidFill>
                  <a:srgbClr val="5D5D5D"/>
                </a:solidFill>
              </a:endParaRPr>
            </a:p>
          </p:txBody>
        </p:sp>
        <p:sp>
          <p:nvSpPr>
            <p:cNvPr id="338988" name="Text Box 44"/>
            <p:cNvSpPr txBox="1">
              <a:spLocks noChangeArrowheads="1"/>
            </p:cNvSpPr>
            <p:nvPr/>
          </p:nvSpPr>
          <p:spPr bwMode="auto">
            <a:xfrm>
              <a:off x="672" y="3057"/>
              <a:ext cx="1008" cy="398"/>
            </a:xfrm>
            <a:prstGeom prst="rect">
              <a:avLst/>
            </a:prstGeom>
            <a:noFill/>
            <a:ln w="9525">
              <a:noFill/>
              <a:miter lim="800000"/>
              <a:headEnd/>
              <a:tailEnd/>
            </a:ln>
            <a:effectLst/>
          </p:spPr>
          <p:txBody>
            <a:bodyPr>
              <a:spAutoFit/>
            </a:bodyPr>
            <a:lstStyle/>
            <a:p>
              <a:pPr algn="l">
                <a:spcBef>
                  <a:spcPct val="50000"/>
                </a:spcBef>
              </a:pPr>
              <a:r>
                <a:rPr lang="en-US" b="1" dirty="0">
                  <a:solidFill>
                    <a:srgbClr val="5D5D5D"/>
                  </a:solidFill>
                </a:rPr>
                <a:t>basic exclusion amount</a:t>
              </a:r>
            </a:p>
          </p:txBody>
        </p:sp>
        <p:sp>
          <p:nvSpPr>
            <p:cNvPr id="338990" name="Text Box 46"/>
            <p:cNvSpPr txBox="1">
              <a:spLocks noChangeArrowheads="1"/>
            </p:cNvSpPr>
            <p:nvPr/>
          </p:nvSpPr>
          <p:spPr bwMode="auto">
            <a:xfrm>
              <a:off x="2016" y="3057"/>
              <a:ext cx="1008" cy="398"/>
            </a:xfrm>
            <a:prstGeom prst="rect">
              <a:avLst/>
            </a:prstGeom>
            <a:noFill/>
            <a:ln w="9525">
              <a:noFill/>
              <a:miter lim="800000"/>
              <a:headEnd/>
              <a:tailEnd/>
            </a:ln>
            <a:effectLst/>
          </p:spPr>
          <p:txBody>
            <a:bodyPr>
              <a:spAutoFit/>
            </a:bodyPr>
            <a:lstStyle/>
            <a:p>
              <a:pPr algn="l">
                <a:spcBef>
                  <a:spcPct val="50000"/>
                </a:spcBef>
              </a:pPr>
              <a:r>
                <a:rPr lang="en-US" b="1" dirty="0">
                  <a:solidFill>
                    <a:srgbClr val="5D5D5D"/>
                  </a:solidFill>
                </a:rPr>
                <a:t>basic exclusion amount</a:t>
              </a:r>
            </a:p>
          </p:txBody>
        </p:sp>
        <p:sp>
          <p:nvSpPr>
            <p:cNvPr id="338991" name="Line 47"/>
            <p:cNvSpPr>
              <a:spLocks noChangeShapeType="1"/>
            </p:cNvSpPr>
            <p:nvPr/>
          </p:nvSpPr>
          <p:spPr bwMode="auto">
            <a:xfrm>
              <a:off x="528" y="3507"/>
              <a:ext cx="1104" cy="0"/>
            </a:xfrm>
            <a:prstGeom prst="line">
              <a:avLst/>
            </a:prstGeom>
            <a:noFill/>
            <a:ln w="12700">
              <a:solidFill>
                <a:schemeClr val="tx1"/>
              </a:solidFill>
              <a:round/>
              <a:headEnd/>
              <a:tailEnd/>
            </a:ln>
            <a:effectLst/>
          </p:spPr>
          <p:txBody>
            <a:bodyPr wrap="none" anchor="ctr"/>
            <a:lstStyle/>
            <a:p>
              <a:endParaRPr lang="en-US" b="1" dirty="0">
                <a:solidFill>
                  <a:srgbClr val="5D5D5D"/>
                </a:solidFill>
              </a:endParaRPr>
            </a:p>
          </p:txBody>
        </p:sp>
        <p:sp>
          <p:nvSpPr>
            <p:cNvPr id="338992" name="Line 48"/>
            <p:cNvSpPr>
              <a:spLocks noChangeShapeType="1"/>
            </p:cNvSpPr>
            <p:nvPr/>
          </p:nvSpPr>
          <p:spPr bwMode="auto">
            <a:xfrm>
              <a:off x="1848" y="3507"/>
              <a:ext cx="1128" cy="0"/>
            </a:xfrm>
            <a:prstGeom prst="line">
              <a:avLst/>
            </a:prstGeom>
            <a:noFill/>
            <a:ln w="12700">
              <a:solidFill>
                <a:schemeClr val="tx1"/>
              </a:solidFill>
              <a:round/>
              <a:headEnd/>
              <a:tailEnd/>
            </a:ln>
            <a:effectLst/>
          </p:spPr>
          <p:txBody>
            <a:bodyPr wrap="none" anchor="ctr"/>
            <a:lstStyle/>
            <a:p>
              <a:endParaRPr lang="en-US" b="1" dirty="0">
                <a:solidFill>
                  <a:srgbClr val="5D5D5D"/>
                </a:solidFill>
              </a:endParaRPr>
            </a:p>
          </p:txBody>
        </p:sp>
        <p:sp>
          <p:nvSpPr>
            <p:cNvPr id="338994" name="Rectangle 50"/>
            <p:cNvSpPr>
              <a:spLocks noChangeArrowheads="1"/>
            </p:cNvSpPr>
            <p:nvPr/>
          </p:nvSpPr>
          <p:spPr bwMode="auto">
            <a:xfrm>
              <a:off x="612" y="3465"/>
              <a:ext cx="1248" cy="432"/>
            </a:xfrm>
            <a:prstGeom prst="rect">
              <a:avLst/>
            </a:prstGeom>
            <a:noFill/>
            <a:ln w="9525">
              <a:noFill/>
              <a:miter lim="800000"/>
              <a:headEnd/>
              <a:tailEnd/>
            </a:ln>
            <a:effectLst/>
          </p:spPr>
          <p:txBody>
            <a:bodyPr wrap="none" anchor="ctr"/>
            <a:lstStyle/>
            <a:p>
              <a:pPr algn="l"/>
              <a:r>
                <a:rPr lang="en-US" b="1" dirty="0">
                  <a:solidFill>
                    <a:srgbClr val="5D5D5D"/>
                  </a:solidFill>
                </a:rPr>
                <a:t>No estate tax</a:t>
              </a:r>
            </a:p>
          </p:txBody>
        </p:sp>
        <p:sp>
          <p:nvSpPr>
            <p:cNvPr id="338995" name="Rectangle 51"/>
            <p:cNvSpPr>
              <a:spLocks noChangeArrowheads="1"/>
            </p:cNvSpPr>
            <p:nvPr/>
          </p:nvSpPr>
          <p:spPr bwMode="auto">
            <a:xfrm>
              <a:off x="1968" y="3465"/>
              <a:ext cx="1248" cy="432"/>
            </a:xfrm>
            <a:prstGeom prst="rect">
              <a:avLst/>
            </a:prstGeom>
            <a:noFill/>
            <a:ln w="9525">
              <a:noFill/>
              <a:miter lim="800000"/>
              <a:headEnd/>
              <a:tailEnd/>
            </a:ln>
            <a:effectLst/>
          </p:spPr>
          <p:txBody>
            <a:bodyPr wrap="none" anchor="ctr"/>
            <a:lstStyle/>
            <a:p>
              <a:pPr algn="l"/>
              <a:r>
                <a:rPr lang="en-US" b="1" dirty="0">
                  <a:solidFill>
                    <a:srgbClr val="5D5D5D"/>
                  </a:solidFill>
                </a:rPr>
                <a:t>No estate tax</a:t>
              </a: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8977">
                                            <p:txEl>
                                              <p:pRg st="0" end="0"/>
                                            </p:txEl>
                                          </p:spTgt>
                                        </p:tgtEl>
                                        <p:attrNameLst>
                                          <p:attrName>style.visibility</p:attrName>
                                        </p:attrNameLst>
                                      </p:cBhvr>
                                      <p:to>
                                        <p:strVal val="visible"/>
                                      </p:to>
                                    </p:set>
                                    <p:anim calcmode="lin" valueType="num">
                                      <p:cBhvr additive="base">
                                        <p:cTn id="7" dur="500" fill="hold"/>
                                        <p:tgtEl>
                                          <p:spTgt spid="33897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897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8977">
                                            <p:txEl>
                                              <p:pRg st="1" end="1"/>
                                            </p:txEl>
                                          </p:spTgt>
                                        </p:tgtEl>
                                        <p:attrNameLst>
                                          <p:attrName>style.visibility</p:attrName>
                                        </p:attrNameLst>
                                      </p:cBhvr>
                                      <p:to>
                                        <p:strVal val="visible"/>
                                      </p:to>
                                    </p:set>
                                    <p:anim calcmode="lin" valueType="num">
                                      <p:cBhvr additive="base">
                                        <p:cTn id="13" dur="500" fill="hold"/>
                                        <p:tgtEl>
                                          <p:spTgt spid="33897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3897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38977">
                                            <p:txEl>
                                              <p:pRg st="2" end="2"/>
                                            </p:txEl>
                                          </p:spTgt>
                                        </p:tgtEl>
                                        <p:attrNameLst>
                                          <p:attrName>style.visibility</p:attrName>
                                        </p:attrNameLst>
                                      </p:cBhvr>
                                      <p:to>
                                        <p:strVal val="visible"/>
                                      </p:to>
                                    </p:set>
                                    <p:anim calcmode="lin" valueType="num">
                                      <p:cBhvr additive="base">
                                        <p:cTn id="19" dur="500" fill="hold"/>
                                        <p:tgtEl>
                                          <p:spTgt spid="33897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897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7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104" name="Rectangle 16"/>
          <p:cNvSpPr>
            <a:spLocks noGrp="1" noChangeArrowheads="1"/>
          </p:cNvSpPr>
          <p:nvPr>
            <p:ph type="title"/>
          </p:nvPr>
        </p:nvSpPr>
        <p:spPr>
          <a:noFill/>
          <a:ln/>
        </p:spPr>
        <p:txBody>
          <a:bodyPr>
            <a:normAutofit fontScale="90000"/>
          </a:bodyPr>
          <a:lstStyle/>
          <a:p>
            <a:r>
              <a:rPr lang="en-US" sz="4400" dirty="0"/>
              <a:t>Minimizing Estate Taxes —</a:t>
            </a:r>
            <a:br>
              <a:rPr lang="en-US" sz="4400" dirty="0"/>
            </a:br>
            <a:r>
              <a:rPr lang="en-US" sz="3800" b="0" dirty="0"/>
              <a:t>Optimizing Marital Deduction</a:t>
            </a:r>
            <a:endParaRPr lang="en-US" sz="3800" b="0" dirty="0">
              <a:solidFill>
                <a:srgbClr val="006600"/>
              </a:solidFill>
            </a:endParaRPr>
          </a:p>
        </p:txBody>
      </p:sp>
      <p:sp>
        <p:nvSpPr>
          <p:cNvPr id="345136" name="Rectangle 48"/>
          <p:cNvSpPr>
            <a:spLocks noGrp="1" noChangeArrowheads="1"/>
          </p:cNvSpPr>
          <p:nvPr>
            <p:ph idx="1"/>
          </p:nvPr>
        </p:nvSpPr>
        <p:spPr>
          <a:xfrm>
            <a:off x="5001768" y="2187575"/>
            <a:ext cx="3776472" cy="4143375"/>
          </a:xfrm>
        </p:spPr>
        <p:txBody>
          <a:bodyPr>
            <a:noAutofit/>
          </a:bodyPr>
          <a:lstStyle/>
          <a:p>
            <a:pPr marL="287338" indent="-287338"/>
            <a:r>
              <a:rPr lang="en-US" sz="2400" dirty="0"/>
              <a:t>First spouse to die leaves amount equal to estate tax exclusion to children (no tax — estate tax exclusion)</a:t>
            </a:r>
          </a:p>
          <a:p>
            <a:pPr marL="287338" indent="-287338"/>
            <a:r>
              <a:rPr lang="en-US" sz="2400" dirty="0"/>
              <a:t>Balance of estate left to spouse (no tax — marital deduction)</a:t>
            </a:r>
          </a:p>
          <a:p>
            <a:pPr marL="287338" indent="-287338"/>
            <a:r>
              <a:rPr lang="en-US" sz="2400" dirty="0"/>
              <a:t>Defers estate tax until surviving spouse’s death</a:t>
            </a:r>
          </a:p>
          <a:p>
            <a:endParaRPr lang="en-US" sz="2400" dirty="0"/>
          </a:p>
        </p:txBody>
      </p:sp>
      <p:sp>
        <p:nvSpPr>
          <p:cNvPr id="345115" name="Rectangle 27"/>
          <p:cNvSpPr>
            <a:spLocks noChangeArrowheads="1"/>
          </p:cNvSpPr>
          <p:nvPr/>
        </p:nvSpPr>
        <p:spPr bwMode="auto">
          <a:xfrm>
            <a:off x="685800" y="2184400"/>
            <a:ext cx="2119313" cy="914400"/>
          </a:xfrm>
          <a:prstGeom prst="rect">
            <a:avLst/>
          </a:prstGeom>
          <a:noFill/>
          <a:ln w="9525">
            <a:noFill/>
            <a:miter lim="800000"/>
            <a:headEnd/>
            <a:tailEnd/>
          </a:ln>
          <a:effectLst/>
        </p:spPr>
        <p:txBody>
          <a:bodyPr wrap="none" anchor="ctr"/>
          <a:lstStyle/>
          <a:p>
            <a:r>
              <a:rPr lang="en-US" sz="2000" i="1" dirty="0">
                <a:solidFill>
                  <a:srgbClr val="5D5D5D"/>
                </a:solidFill>
              </a:rPr>
              <a:t>Maximum amount</a:t>
            </a:r>
          </a:p>
          <a:p>
            <a:r>
              <a:rPr lang="en-US" sz="2000" i="1" dirty="0">
                <a:solidFill>
                  <a:srgbClr val="5D5D5D"/>
                </a:solidFill>
              </a:rPr>
              <a:t>passing tax free </a:t>
            </a:r>
          </a:p>
          <a:p>
            <a:r>
              <a:rPr lang="en-US" sz="2000" i="1" dirty="0">
                <a:solidFill>
                  <a:srgbClr val="5D5D5D"/>
                </a:solidFill>
              </a:rPr>
              <a:t>under exclusion</a:t>
            </a:r>
          </a:p>
        </p:txBody>
      </p:sp>
      <p:sp>
        <p:nvSpPr>
          <p:cNvPr id="345116" name="Rectangle 28"/>
          <p:cNvSpPr>
            <a:spLocks noChangeArrowheads="1"/>
          </p:cNvSpPr>
          <p:nvPr/>
        </p:nvSpPr>
        <p:spPr bwMode="auto">
          <a:xfrm>
            <a:off x="660022" y="5068888"/>
            <a:ext cx="2347912" cy="914400"/>
          </a:xfrm>
          <a:prstGeom prst="rect">
            <a:avLst/>
          </a:prstGeom>
          <a:noFill/>
          <a:ln w="9525">
            <a:noFill/>
            <a:miter lim="800000"/>
            <a:headEnd/>
            <a:tailEnd/>
          </a:ln>
          <a:effectLst/>
        </p:spPr>
        <p:txBody>
          <a:bodyPr wrap="none" anchor="ctr"/>
          <a:lstStyle/>
          <a:p>
            <a:r>
              <a:rPr lang="en-US" sz="2000" i="1" dirty="0">
                <a:solidFill>
                  <a:srgbClr val="5D5D5D"/>
                </a:solidFill>
              </a:rPr>
              <a:t>Residual estate</a:t>
            </a:r>
          </a:p>
          <a:p>
            <a:r>
              <a:rPr lang="en-US" sz="2000" i="1" dirty="0">
                <a:solidFill>
                  <a:srgbClr val="5D5D5D"/>
                </a:solidFill>
              </a:rPr>
              <a:t>to spouse</a:t>
            </a:r>
          </a:p>
        </p:txBody>
      </p:sp>
      <p:sp>
        <p:nvSpPr>
          <p:cNvPr id="345117" name="Rectangle 29"/>
          <p:cNvSpPr>
            <a:spLocks noChangeArrowheads="1"/>
          </p:cNvSpPr>
          <p:nvPr/>
        </p:nvSpPr>
        <p:spPr bwMode="auto">
          <a:xfrm>
            <a:off x="700836" y="4459718"/>
            <a:ext cx="1905000" cy="495300"/>
          </a:xfrm>
          <a:prstGeom prst="rect">
            <a:avLst/>
          </a:prstGeom>
          <a:noFill/>
          <a:ln w="9525">
            <a:noFill/>
            <a:miter lim="800000"/>
            <a:headEnd/>
            <a:tailEnd/>
          </a:ln>
          <a:effectLst/>
        </p:spPr>
        <p:txBody>
          <a:bodyPr wrap="none" anchor="ctr"/>
          <a:lstStyle/>
          <a:p>
            <a:r>
              <a:rPr lang="en-US" sz="2000" b="1" dirty="0">
                <a:solidFill>
                  <a:srgbClr val="5D5D5D"/>
                </a:solidFill>
              </a:rPr>
              <a:t>John’s estate</a:t>
            </a:r>
          </a:p>
        </p:txBody>
      </p:sp>
      <p:sp>
        <p:nvSpPr>
          <p:cNvPr id="345118" name="Rectangle 30"/>
          <p:cNvSpPr>
            <a:spLocks noChangeArrowheads="1"/>
          </p:cNvSpPr>
          <p:nvPr/>
        </p:nvSpPr>
        <p:spPr bwMode="auto">
          <a:xfrm>
            <a:off x="2996951" y="6043280"/>
            <a:ext cx="1524000" cy="438150"/>
          </a:xfrm>
          <a:prstGeom prst="rect">
            <a:avLst/>
          </a:prstGeom>
          <a:noFill/>
          <a:ln w="9525">
            <a:noFill/>
            <a:miter lim="800000"/>
            <a:headEnd/>
            <a:tailEnd/>
          </a:ln>
          <a:effectLst/>
        </p:spPr>
        <p:txBody>
          <a:bodyPr wrap="none" anchor="ctr"/>
          <a:lstStyle/>
          <a:p>
            <a:r>
              <a:rPr lang="en-US" sz="2000" b="1" dirty="0">
                <a:solidFill>
                  <a:srgbClr val="5D5D5D"/>
                </a:solidFill>
              </a:rPr>
              <a:t>Mary</a:t>
            </a:r>
          </a:p>
        </p:txBody>
      </p:sp>
      <p:sp>
        <p:nvSpPr>
          <p:cNvPr id="345119" name="Rectangle 31"/>
          <p:cNvSpPr>
            <a:spLocks noChangeArrowheads="1"/>
          </p:cNvSpPr>
          <p:nvPr/>
        </p:nvSpPr>
        <p:spPr bwMode="auto">
          <a:xfrm>
            <a:off x="2996951" y="3581400"/>
            <a:ext cx="1752600" cy="644525"/>
          </a:xfrm>
          <a:prstGeom prst="rect">
            <a:avLst/>
          </a:prstGeom>
          <a:noFill/>
          <a:ln w="9525">
            <a:noFill/>
            <a:miter lim="800000"/>
            <a:headEnd/>
            <a:tailEnd/>
          </a:ln>
          <a:effectLst/>
        </p:spPr>
        <p:txBody>
          <a:bodyPr wrap="none" anchor="ctr"/>
          <a:lstStyle/>
          <a:p>
            <a:r>
              <a:rPr lang="en-US" sz="2000" b="1" dirty="0">
                <a:solidFill>
                  <a:srgbClr val="5D5D5D"/>
                </a:solidFill>
              </a:rPr>
              <a:t>John and</a:t>
            </a:r>
          </a:p>
          <a:p>
            <a:r>
              <a:rPr lang="en-US" sz="2000" b="1" dirty="0">
                <a:solidFill>
                  <a:srgbClr val="5D5D5D"/>
                </a:solidFill>
              </a:rPr>
              <a:t>Mary’s children</a:t>
            </a:r>
          </a:p>
        </p:txBody>
      </p:sp>
      <p:cxnSp>
        <p:nvCxnSpPr>
          <p:cNvPr id="345132" name="AutoShape 44"/>
          <p:cNvCxnSpPr>
            <a:cxnSpLocks noChangeShapeType="1"/>
          </p:cNvCxnSpPr>
          <p:nvPr/>
        </p:nvCxnSpPr>
        <p:spPr bwMode="auto">
          <a:xfrm>
            <a:off x="2584450" y="4013200"/>
            <a:ext cx="457200" cy="1512888"/>
          </a:xfrm>
          <a:prstGeom prst="bentConnector3">
            <a:avLst>
              <a:gd name="adj1" fmla="val 50000"/>
            </a:avLst>
          </a:prstGeom>
          <a:noFill/>
          <a:ln w="38100">
            <a:solidFill>
              <a:schemeClr val="accent2"/>
            </a:solidFill>
            <a:miter lim="800000"/>
            <a:headEnd/>
            <a:tailEnd type="triangle" w="med" len="med"/>
          </a:ln>
          <a:effectLst/>
        </p:spPr>
      </p:cxnSp>
      <p:cxnSp>
        <p:nvCxnSpPr>
          <p:cNvPr id="345133" name="AutoShape 45"/>
          <p:cNvCxnSpPr>
            <a:cxnSpLocks noChangeShapeType="1"/>
          </p:cNvCxnSpPr>
          <p:nvPr/>
        </p:nvCxnSpPr>
        <p:spPr bwMode="auto">
          <a:xfrm flipV="1">
            <a:off x="2590800" y="2878138"/>
            <a:ext cx="442913" cy="1135062"/>
          </a:xfrm>
          <a:prstGeom prst="bentConnector3">
            <a:avLst>
              <a:gd name="adj1" fmla="val 49819"/>
            </a:avLst>
          </a:prstGeom>
          <a:noFill/>
          <a:ln w="38100">
            <a:solidFill>
              <a:schemeClr val="accent2"/>
            </a:solidFill>
            <a:miter lim="800000"/>
            <a:headEnd/>
            <a:tailEnd type="triangle" w="med" len="med"/>
          </a:ln>
          <a:effectLst/>
        </p:spPr>
      </p:cxn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8" y="3220855"/>
            <a:ext cx="1491227" cy="1258651"/>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3036" y="4724939"/>
            <a:ext cx="604089" cy="1345661"/>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0015" y="2605755"/>
            <a:ext cx="535110" cy="868984"/>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1455" y="2569168"/>
            <a:ext cx="578560" cy="905571"/>
          </a:xfrm>
          <a:prstGeom prst="rect">
            <a:avLst/>
          </a:prstGeom>
        </p:spPr>
      </p:pic>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noFill/>
          <a:ln/>
        </p:spPr>
        <p:txBody>
          <a:bodyPr>
            <a:noAutofit/>
          </a:bodyPr>
          <a:lstStyle/>
          <a:p>
            <a:r>
              <a:rPr lang="en-US" dirty="0"/>
              <a:t>Minimizing Estate Taxes —</a:t>
            </a:r>
            <a:br>
              <a:rPr lang="en-US" dirty="0"/>
            </a:br>
            <a:r>
              <a:rPr lang="en-US" sz="3400" b="0" dirty="0"/>
              <a:t>Bypass (Credit Shelter) Trust</a:t>
            </a:r>
            <a:endParaRPr lang="en-US" sz="3400" b="0" dirty="0">
              <a:solidFill>
                <a:srgbClr val="006600"/>
              </a:solidFill>
            </a:endParaRPr>
          </a:p>
        </p:txBody>
      </p:sp>
      <p:sp>
        <p:nvSpPr>
          <p:cNvPr id="438295" name="Rectangle 23"/>
          <p:cNvSpPr>
            <a:spLocks noGrp="1" noChangeArrowheads="1"/>
          </p:cNvSpPr>
          <p:nvPr>
            <p:ph idx="1"/>
          </p:nvPr>
        </p:nvSpPr>
        <p:spPr>
          <a:xfrm>
            <a:off x="4724400" y="2187575"/>
            <a:ext cx="4346448" cy="1567656"/>
          </a:xfrm>
        </p:spPr>
        <p:txBody>
          <a:bodyPr>
            <a:noAutofit/>
          </a:bodyPr>
          <a:lstStyle/>
          <a:p>
            <a:pPr marL="287338" indent="-287338">
              <a:lnSpc>
                <a:spcPct val="90000"/>
              </a:lnSpc>
              <a:spcAft>
                <a:spcPts val="600"/>
              </a:spcAft>
            </a:pPr>
            <a:r>
              <a:rPr lang="en-US" sz="2200" dirty="0"/>
              <a:t>Allows both spouses to fully utilize estate tax exclusions while giving surviving spouse restricted access to more assets</a:t>
            </a:r>
          </a:p>
        </p:txBody>
      </p:sp>
      <p:sp>
        <p:nvSpPr>
          <p:cNvPr id="438298" name="Rectangle 26"/>
          <p:cNvSpPr>
            <a:spLocks noChangeArrowheads="1"/>
          </p:cNvSpPr>
          <p:nvPr/>
        </p:nvSpPr>
        <p:spPr bwMode="auto">
          <a:xfrm>
            <a:off x="2886075" y="5162550"/>
            <a:ext cx="2019300" cy="454025"/>
          </a:xfrm>
          <a:prstGeom prst="rect">
            <a:avLst/>
          </a:prstGeom>
          <a:noFill/>
          <a:ln w="9525">
            <a:noFill/>
            <a:miter lim="800000"/>
            <a:headEnd/>
            <a:tailEnd/>
          </a:ln>
          <a:effectLst/>
        </p:spPr>
        <p:txBody>
          <a:bodyPr wrap="none" anchor="ctr"/>
          <a:lstStyle/>
          <a:p>
            <a:r>
              <a:rPr lang="en-US" sz="2000" b="1" dirty="0">
                <a:solidFill>
                  <a:srgbClr val="5D5D5D"/>
                </a:solidFill>
              </a:rPr>
              <a:t>Children</a:t>
            </a:r>
          </a:p>
        </p:txBody>
      </p:sp>
      <p:sp>
        <p:nvSpPr>
          <p:cNvPr id="438299" name="Rectangle 27"/>
          <p:cNvSpPr>
            <a:spLocks noChangeArrowheads="1"/>
          </p:cNvSpPr>
          <p:nvPr/>
        </p:nvSpPr>
        <p:spPr bwMode="auto">
          <a:xfrm>
            <a:off x="215900" y="1993900"/>
            <a:ext cx="2882900" cy="609600"/>
          </a:xfrm>
          <a:prstGeom prst="rect">
            <a:avLst/>
          </a:prstGeom>
          <a:noFill/>
          <a:ln w="9525">
            <a:noFill/>
            <a:miter lim="800000"/>
            <a:headEnd/>
            <a:tailEnd/>
          </a:ln>
          <a:effectLst/>
        </p:spPr>
        <p:txBody>
          <a:bodyPr wrap="none" anchor="ctr"/>
          <a:lstStyle/>
          <a:p>
            <a:pPr>
              <a:lnSpc>
                <a:spcPts val="2000"/>
              </a:lnSpc>
            </a:pPr>
            <a:r>
              <a:rPr lang="en-US" sz="2000" i="1" dirty="0">
                <a:solidFill>
                  <a:srgbClr val="5D5D5D"/>
                </a:solidFill>
              </a:rPr>
              <a:t>Maximum amount passing</a:t>
            </a:r>
          </a:p>
          <a:p>
            <a:pPr>
              <a:lnSpc>
                <a:spcPts val="2000"/>
              </a:lnSpc>
            </a:pPr>
            <a:r>
              <a:rPr lang="en-US" sz="2000" i="1" dirty="0">
                <a:solidFill>
                  <a:srgbClr val="5D5D5D"/>
                </a:solidFill>
              </a:rPr>
              <a:t> tax free under exclusion</a:t>
            </a:r>
          </a:p>
        </p:txBody>
      </p:sp>
      <p:sp>
        <p:nvSpPr>
          <p:cNvPr id="438303" name="Rectangle 31"/>
          <p:cNvSpPr>
            <a:spLocks noChangeArrowheads="1"/>
          </p:cNvSpPr>
          <p:nvPr/>
        </p:nvSpPr>
        <p:spPr bwMode="auto">
          <a:xfrm>
            <a:off x="571500" y="4140200"/>
            <a:ext cx="1143000" cy="676275"/>
          </a:xfrm>
          <a:prstGeom prst="rect">
            <a:avLst/>
          </a:prstGeom>
          <a:noFill/>
          <a:ln w="9525">
            <a:noFill/>
            <a:miter lim="800000"/>
            <a:headEnd/>
            <a:tailEnd/>
          </a:ln>
          <a:effectLst/>
        </p:spPr>
        <p:txBody>
          <a:bodyPr wrap="none" anchor="ctr"/>
          <a:lstStyle/>
          <a:p>
            <a:pPr>
              <a:lnSpc>
                <a:spcPts val="2000"/>
              </a:lnSpc>
            </a:pPr>
            <a:r>
              <a:rPr lang="en-US" sz="2000" i="1" dirty="0">
                <a:solidFill>
                  <a:srgbClr val="5D5D5D"/>
                </a:solidFill>
              </a:rPr>
              <a:t>Residual</a:t>
            </a:r>
          </a:p>
          <a:p>
            <a:pPr>
              <a:lnSpc>
                <a:spcPts val="2000"/>
              </a:lnSpc>
            </a:pPr>
            <a:r>
              <a:rPr lang="en-US" sz="2000" i="1" dirty="0">
                <a:solidFill>
                  <a:srgbClr val="5D5D5D"/>
                </a:solidFill>
              </a:rPr>
              <a:t>estate</a:t>
            </a:r>
          </a:p>
        </p:txBody>
      </p:sp>
      <p:sp>
        <p:nvSpPr>
          <p:cNvPr id="438315" name="Line 43"/>
          <p:cNvSpPr>
            <a:spLocks noChangeShapeType="1"/>
          </p:cNvSpPr>
          <p:nvPr/>
        </p:nvSpPr>
        <p:spPr bwMode="auto">
          <a:xfrm>
            <a:off x="1714500" y="4183063"/>
            <a:ext cx="0" cy="719137"/>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438317" name="Line 45"/>
          <p:cNvSpPr>
            <a:spLocks noChangeShapeType="1"/>
          </p:cNvSpPr>
          <p:nvPr/>
        </p:nvSpPr>
        <p:spPr bwMode="auto">
          <a:xfrm>
            <a:off x="3524250" y="3924299"/>
            <a:ext cx="0" cy="386965"/>
          </a:xfrm>
          <a:prstGeom prst="line">
            <a:avLst/>
          </a:prstGeom>
          <a:noFill/>
          <a:ln w="38100">
            <a:solidFill>
              <a:schemeClr val="accent2"/>
            </a:solidFill>
            <a:round/>
            <a:headEnd/>
            <a:tailEnd type="triangle" w="med" len="med"/>
          </a:ln>
          <a:effectLst/>
        </p:spPr>
        <p:txBody>
          <a:bodyPr wrap="none" anchor="ctr"/>
          <a:lstStyle/>
          <a:p>
            <a:endParaRPr lang="en-US" dirty="0"/>
          </a:p>
        </p:txBody>
      </p:sp>
      <p:cxnSp>
        <p:nvCxnSpPr>
          <p:cNvPr id="438318" name="AutoShape 46"/>
          <p:cNvCxnSpPr>
            <a:cxnSpLocks noChangeShapeType="1"/>
          </p:cNvCxnSpPr>
          <p:nvPr/>
        </p:nvCxnSpPr>
        <p:spPr bwMode="auto">
          <a:xfrm rot="10800000" flipV="1">
            <a:off x="2324100" y="3894930"/>
            <a:ext cx="990601" cy="1007269"/>
          </a:xfrm>
          <a:prstGeom prst="bentConnector2">
            <a:avLst/>
          </a:prstGeom>
          <a:noFill/>
          <a:ln w="38100">
            <a:solidFill>
              <a:schemeClr val="accent2"/>
            </a:solidFill>
            <a:prstDash val="sysDot"/>
            <a:miter lim="800000"/>
            <a:headEnd/>
            <a:tailEnd type="triangle" w="med" len="med"/>
          </a:ln>
          <a:effectLst/>
        </p:spPr>
      </p:cxnSp>
      <p:sp>
        <p:nvSpPr>
          <p:cNvPr id="438319" name="Rectangle 47"/>
          <p:cNvSpPr>
            <a:spLocks noChangeArrowheads="1"/>
          </p:cNvSpPr>
          <p:nvPr/>
        </p:nvSpPr>
        <p:spPr bwMode="auto">
          <a:xfrm>
            <a:off x="66675" y="6226175"/>
            <a:ext cx="2819400" cy="533400"/>
          </a:xfrm>
          <a:prstGeom prst="rect">
            <a:avLst/>
          </a:prstGeom>
          <a:noFill/>
          <a:ln w="9525">
            <a:noFill/>
            <a:miter lim="800000"/>
            <a:headEnd/>
            <a:tailEnd/>
          </a:ln>
          <a:effectLst/>
        </p:spPr>
        <p:txBody>
          <a:bodyPr wrap="none" anchor="ctr"/>
          <a:lstStyle/>
          <a:p>
            <a:r>
              <a:rPr lang="en-US" sz="2000" i="1" dirty="0">
                <a:solidFill>
                  <a:srgbClr val="5D5D5D"/>
                </a:solidFill>
              </a:rPr>
              <a:t>Restricted access to trust</a:t>
            </a:r>
          </a:p>
        </p:txBody>
      </p:sp>
      <p:sp>
        <p:nvSpPr>
          <p:cNvPr id="438320" name="Rectangle 48"/>
          <p:cNvSpPr>
            <a:spLocks noChangeArrowheads="1"/>
          </p:cNvSpPr>
          <p:nvPr/>
        </p:nvSpPr>
        <p:spPr bwMode="auto">
          <a:xfrm>
            <a:off x="2886075" y="5536594"/>
            <a:ext cx="2476500" cy="911225"/>
          </a:xfrm>
          <a:prstGeom prst="rect">
            <a:avLst/>
          </a:prstGeom>
          <a:noFill/>
          <a:ln w="9525">
            <a:noFill/>
            <a:miter lim="800000"/>
            <a:headEnd/>
            <a:tailEnd/>
          </a:ln>
          <a:effectLst/>
        </p:spPr>
        <p:txBody>
          <a:bodyPr wrap="none" anchor="ctr"/>
          <a:lstStyle/>
          <a:p>
            <a:pPr>
              <a:lnSpc>
                <a:spcPts val="2000"/>
              </a:lnSpc>
            </a:pPr>
            <a:r>
              <a:rPr lang="en-US" sz="2000" i="1" dirty="0">
                <a:solidFill>
                  <a:srgbClr val="5D5D5D"/>
                </a:solidFill>
              </a:rPr>
              <a:t>Receive funds </a:t>
            </a:r>
            <a:br>
              <a:rPr lang="en-US" sz="2000" i="1" dirty="0">
                <a:solidFill>
                  <a:srgbClr val="5D5D5D"/>
                </a:solidFill>
              </a:rPr>
            </a:br>
            <a:r>
              <a:rPr lang="en-US" sz="2000" i="1" dirty="0">
                <a:solidFill>
                  <a:srgbClr val="5D5D5D"/>
                </a:solidFill>
              </a:rPr>
              <a:t>according to </a:t>
            </a:r>
            <a:br>
              <a:rPr lang="en-US" sz="2000" i="1" dirty="0">
                <a:solidFill>
                  <a:srgbClr val="5D5D5D"/>
                </a:solidFill>
              </a:rPr>
            </a:br>
            <a:r>
              <a:rPr lang="en-US" sz="2000" i="1" dirty="0">
                <a:solidFill>
                  <a:srgbClr val="5D5D5D"/>
                </a:solidFill>
              </a:rPr>
              <a:t>terms of trust</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575" y="4347852"/>
            <a:ext cx="535110" cy="868984"/>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9015" y="4311265"/>
            <a:ext cx="578560" cy="905571"/>
          </a:xfrm>
          <a:prstGeom prst="rect">
            <a:avLst/>
          </a:prstGeom>
        </p:spPr>
      </p:pic>
      <p:sp>
        <p:nvSpPr>
          <p:cNvPr id="438307" name="Rectangle 35"/>
          <p:cNvSpPr>
            <a:spLocks noChangeArrowheads="1"/>
          </p:cNvSpPr>
          <p:nvPr/>
        </p:nvSpPr>
        <p:spPr bwMode="auto">
          <a:xfrm>
            <a:off x="990600" y="5364163"/>
            <a:ext cx="685800" cy="504825"/>
          </a:xfrm>
          <a:prstGeom prst="rect">
            <a:avLst/>
          </a:prstGeom>
          <a:noFill/>
          <a:ln w="9525">
            <a:noFill/>
            <a:miter lim="800000"/>
            <a:headEnd/>
            <a:tailEnd/>
          </a:ln>
          <a:effectLst/>
        </p:spPr>
        <p:txBody>
          <a:bodyPr wrap="none" anchor="ctr"/>
          <a:lstStyle/>
          <a:p>
            <a:r>
              <a:rPr lang="en-US" sz="2000" b="1" dirty="0">
                <a:solidFill>
                  <a:srgbClr val="5D5D5D"/>
                </a:solidFill>
              </a:rPr>
              <a:t>Mary</a:t>
            </a: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800" y="4943744"/>
            <a:ext cx="604089" cy="1345661"/>
          </a:xfrm>
          <a:prstGeom prst="rect">
            <a:avLst/>
          </a:prstGeom>
        </p:spPr>
      </p:pic>
      <p:sp>
        <p:nvSpPr>
          <p:cNvPr id="25" name="Line 43"/>
          <p:cNvSpPr>
            <a:spLocks noChangeShapeType="1"/>
          </p:cNvSpPr>
          <p:nvPr/>
        </p:nvSpPr>
        <p:spPr bwMode="auto">
          <a:xfrm rot="16200000">
            <a:off x="2507855" y="2608904"/>
            <a:ext cx="0" cy="1181895"/>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26" name="Rectangle 23"/>
          <p:cNvSpPr txBox="1">
            <a:spLocks noChangeArrowheads="1"/>
          </p:cNvSpPr>
          <p:nvPr/>
        </p:nvSpPr>
        <p:spPr>
          <a:xfrm>
            <a:off x="4724400" y="5222093"/>
            <a:ext cx="4346448" cy="1270782"/>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7338" indent="-287338">
              <a:lnSpc>
                <a:spcPct val="90000"/>
              </a:lnSpc>
              <a:spcAft>
                <a:spcPts val="600"/>
              </a:spcAft>
            </a:pPr>
            <a:r>
              <a:rPr lang="en-US" sz="2200" dirty="0"/>
              <a:t>Upon death of surviving spouse, remaining trust assets pass to beneficiaries according to terms of trust</a:t>
            </a:r>
          </a:p>
          <a:p>
            <a:pPr>
              <a:lnSpc>
                <a:spcPct val="90000"/>
              </a:lnSpc>
              <a:spcAft>
                <a:spcPts val="600"/>
              </a:spcAft>
            </a:pPr>
            <a:endParaRPr lang="en-US" sz="1800" dirty="0"/>
          </a:p>
        </p:txBody>
      </p:sp>
      <p:sp>
        <p:nvSpPr>
          <p:cNvPr id="27" name="Rectangle 23"/>
          <p:cNvSpPr txBox="1">
            <a:spLocks noChangeArrowheads="1"/>
          </p:cNvSpPr>
          <p:nvPr/>
        </p:nvSpPr>
        <p:spPr>
          <a:xfrm>
            <a:off x="4724400" y="3479780"/>
            <a:ext cx="4346448" cy="1067989"/>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7338" indent="-287338">
              <a:lnSpc>
                <a:spcPct val="90000"/>
              </a:lnSpc>
              <a:spcAft>
                <a:spcPts val="600"/>
              </a:spcAft>
            </a:pPr>
            <a:r>
              <a:rPr lang="en-US" sz="2200" dirty="0"/>
              <a:t>Assets passing to bypass (credit shelter) trust utilize first spouse’s exclusion</a:t>
            </a:r>
          </a:p>
        </p:txBody>
      </p:sp>
      <p:sp>
        <p:nvSpPr>
          <p:cNvPr id="28" name="Rectangle 23"/>
          <p:cNvSpPr txBox="1">
            <a:spLocks noChangeArrowheads="1"/>
          </p:cNvSpPr>
          <p:nvPr/>
        </p:nvSpPr>
        <p:spPr>
          <a:xfrm>
            <a:off x="4724400" y="4475619"/>
            <a:ext cx="4346448" cy="909639"/>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7338" indent="-287338">
              <a:lnSpc>
                <a:spcPct val="90000"/>
              </a:lnSpc>
              <a:spcAft>
                <a:spcPts val="600"/>
              </a:spcAft>
            </a:pPr>
            <a:r>
              <a:rPr lang="en-US" sz="2200" dirty="0"/>
              <a:t>Trust generally provides spouse with restricted access to assets</a:t>
            </a:r>
          </a:p>
          <a:p>
            <a:pPr>
              <a:lnSpc>
                <a:spcPct val="90000"/>
              </a:lnSpc>
              <a:spcAft>
                <a:spcPts val="600"/>
              </a:spcAft>
            </a:pPr>
            <a:endParaRPr lang="en-US" sz="1800" dirty="0"/>
          </a:p>
        </p:txBody>
      </p:sp>
      <p:sp>
        <p:nvSpPr>
          <p:cNvPr id="438302" name="Rectangle 30"/>
          <p:cNvSpPr>
            <a:spLocks noChangeArrowheads="1"/>
          </p:cNvSpPr>
          <p:nvPr/>
        </p:nvSpPr>
        <p:spPr bwMode="auto">
          <a:xfrm>
            <a:off x="3209925" y="3462337"/>
            <a:ext cx="838200" cy="490538"/>
          </a:xfrm>
          <a:prstGeom prst="rect">
            <a:avLst/>
          </a:prstGeom>
          <a:noFill/>
          <a:ln w="9525">
            <a:noFill/>
            <a:miter lim="800000"/>
            <a:headEnd/>
            <a:tailEnd/>
          </a:ln>
          <a:effectLst/>
        </p:spPr>
        <p:txBody>
          <a:bodyPr wrap="none" anchor="ctr"/>
          <a:lstStyle/>
          <a:p>
            <a:r>
              <a:rPr lang="en-US" sz="2000" b="1" dirty="0">
                <a:solidFill>
                  <a:srgbClr val="5D5D5D"/>
                </a:solidFill>
              </a:rPr>
              <a:t>Trust</a:t>
            </a: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386" y="2561795"/>
            <a:ext cx="1491227" cy="1258651"/>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6599" y="2476319"/>
            <a:ext cx="1404852" cy="1251314"/>
          </a:xfrm>
          <a:prstGeom prst="rect">
            <a:avLst/>
          </a:prstGeom>
        </p:spPr>
      </p:pic>
      <p:sp>
        <p:nvSpPr>
          <p:cNvPr id="438296" name="Rectangle 24"/>
          <p:cNvSpPr>
            <a:spLocks noChangeArrowheads="1"/>
          </p:cNvSpPr>
          <p:nvPr/>
        </p:nvSpPr>
        <p:spPr bwMode="auto">
          <a:xfrm>
            <a:off x="428625" y="3606800"/>
            <a:ext cx="1676400" cy="547688"/>
          </a:xfrm>
          <a:prstGeom prst="rect">
            <a:avLst/>
          </a:prstGeom>
          <a:noFill/>
          <a:ln w="9525">
            <a:noFill/>
            <a:miter lim="800000"/>
            <a:headEnd/>
            <a:tailEnd/>
          </a:ln>
          <a:effectLst/>
        </p:spPr>
        <p:txBody>
          <a:bodyPr wrap="none" anchor="ctr"/>
          <a:lstStyle/>
          <a:p>
            <a:r>
              <a:rPr lang="en-US" sz="2000" b="1" dirty="0">
                <a:solidFill>
                  <a:srgbClr val="5D5D5D"/>
                </a:solidFill>
              </a:rPr>
              <a:t>John’s estate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8302"/>
                                        </p:tgtEl>
                                        <p:attrNameLst>
                                          <p:attrName>style.visibility</p:attrName>
                                        </p:attrNameLst>
                                      </p:cBhvr>
                                      <p:to>
                                        <p:strVal val="visible"/>
                                      </p:to>
                                    </p:set>
                                    <p:animEffect transition="in" filter="fade">
                                      <p:cBhvr>
                                        <p:cTn id="7" dur="500"/>
                                        <p:tgtEl>
                                          <p:spTgt spid="4383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8296"/>
                                        </p:tgtEl>
                                        <p:attrNameLst>
                                          <p:attrName>style.visibility</p:attrName>
                                        </p:attrNameLst>
                                      </p:cBhvr>
                                      <p:to>
                                        <p:strVal val="visible"/>
                                      </p:to>
                                    </p:set>
                                    <p:animEffect transition="in" filter="fade">
                                      <p:cBhvr>
                                        <p:cTn id="10" dur="500"/>
                                        <p:tgtEl>
                                          <p:spTgt spid="438296"/>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8295">
                                            <p:txEl>
                                              <p:pRg st="0" end="0"/>
                                            </p:txEl>
                                          </p:spTgt>
                                        </p:tgtEl>
                                        <p:attrNameLst>
                                          <p:attrName>style.visibility</p:attrName>
                                        </p:attrNameLst>
                                      </p:cBhvr>
                                      <p:to>
                                        <p:strVal val="visible"/>
                                      </p:to>
                                    </p:set>
                                    <p:animEffect transition="in" filter="fade">
                                      <p:cBhvr>
                                        <p:cTn id="19" dur="500"/>
                                        <p:tgtEl>
                                          <p:spTgt spid="43829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38299"/>
                                        </p:tgtEl>
                                        <p:attrNameLst>
                                          <p:attrName>style.visibility</p:attrName>
                                        </p:attrNameLst>
                                      </p:cBhvr>
                                      <p:to>
                                        <p:strVal val="visible"/>
                                      </p:to>
                                    </p:set>
                                    <p:animEffect transition="in" filter="fade">
                                      <p:cBhvr>
                                        <p:cTn id="24" dur="500"/>
                                        <p:tgtEl>
                                          <p:spTgt spid="43829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38307"/>
                                        </p:tgtEl>
                                        <p:attrNameLst>
                                          <p:attrName>style.visibility</p:attrName>
                                        </p:attrNameLst>
                                      </p:cBhvr>
                                      <p:to>
                                        <p:strVal val="visible"/>
                                      </p:to>
                                    </p:set>
                                    <p:animEffect transition="in" filter="fade">
                                      <p:cBhvr>
                                        <p:cTn id="35" dur="500"/>
                                        <p:tgtEl>
                                          <p:spTgt spid="438307"/>
                                        </p:tgtEl>
                                      </p:cBhvr>
                                    </p:animEffect>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38315"/>
                                        </p:tgtEl>
                                        <p:attrNameLst>
                                          <p:attrName>style.visibility</p:attrName>
                                        </p:attrNameLst>
                                      </p:cBhvr>
                                      <p:to>
                                        <p:strVal val="visible"/>
                                      </p:to>
                                    </p:set>
                                    <p:animEffect transition="in" filter="fade">
                                      <p:cBhvr>
                                        <p:cTn id="41" dur="500"/>
                                        <p:tgtEl>
                                          <p:spTgt spid="4383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38303"/>
                                        </p:tgtEl>
                                        <p:attrNameLst>
                                          <p:attrName>style.visibility</p:attrName>
                                        </p:attrNameLst>
                                      </p:cBhvr>
                                      <p:to>
                                        <p:strVal val="visible"/>
                                      </p:to>
                                    </p:set>
                                    <p:animEffect transition="in" filter="fade">
                                      <p:cBhvr>
                                        <p:cTn id="44" dur="500"/>
                                        <p:tgtEl>
                                          <p:spTgt spid="43830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38318"/>
                                        </p:tgtEl>
                                        <p:attrNameLst>
                                          <p:attrName>style.visibility</p:attrName>
                                        </p:attrNameLst>
                                      </p:cBhvr>
                                      <p:to>
                                        <p:strVal val="visible"/>
                                      </p:to>
                                    </p:set>
                                    <p:animEffect transition="in" filter="fade">
                                      <p:cBhvr>
                                        <p:cTn id="49" dur="500"/>
                                        <p:tgtEl>
                                          <p:spTgt spid="4383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38319"/>
                                        </p:tgtEl>
                                        <p:attrNameLst>
                                          <p:attrName>style.visibility</p:attrName>
                                        </p:attrNameLst>
                                      </p:cBhvr>
                                      <p:to>
                                        <p:strVal val="visible"/>
                                      </p:to>
                                    </p:set>
                                    <p:animEffect transition="in" filter="fade">
                                      <p:cBhvr>
                                        <p:cTn id="52" dur="500"/>
                                        <p:tgtEl>
                                          <p:spTgt spid="4383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38298"/>
                                        </p:tgtEl>
                                        <p:attrNameLst>
                                          <p:attrName>style.visibility</p:attrName>
                                        </p:attrNameLst>
                                      </p:cBhvr>
                                      <p:to>
                                        <p:strVal val="visible"/>
                                      </p:to>
                                    </p:set>
                                    <p:animEffect transition="in" filter="fade">
                                      <p:cBhvr>
                                        <p:cTn id="60" dur="500"/>
                                        <p:tgtEl>
                                          <p:spTgt spid="438298"/>
                                        </p:tgtEl>
                                      </p:cBhvr>
                                    </p:animEffect>
                                  </p:childTnLst>
                                </p:cTn>
                              </p:par>
                              <p:par>
                                <p:cTn id="61" presetID="10"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38317"/>
                                        </p:tgtEl>
                                        <p:attrNameLst>
                                          <p:attrName>style.visibility</p:attrName>
                                        </p:attrNameLst>
                                      </p:cBhvr>
                                      <p:to>
                                        <p:strVal val="visible"/>
                                      </p:to>
                                    </p:set>
                                    <p:animEffect transition="in" filter="fade">
                                      <p:cBhvr>
                                        <p:cTn id="69" dur="500"/>
                                        <p:tgtEl>
                                          <p:spTgt spid="43831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38320"/>
                                        </p:tgtEl>
                                        <p:attrNameLst>
                                          <p:attrName>style.visibility</p:attrName>
                                        </p:attrNameLst>
                                      </p:cBhvr>
                                      <p:to>
                                        <p:strVal val="visible"/>
                                      </p:to>
                                    </p:set>
                                    <p:animEffect transition="in" filter="fade">
                                      <p:cBhvr>
                                        <p:cTn id="72" dur="500"/>
                                        <p:tgtEl>
                                          <p:spTgt spid="43832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 presetClass="exit" presetSubtype="0" fill="hold" grpId="1" nodeType="withEffect">
                                  <p:stCondLst>
                                    <p:cond delay="0"/>
                                  </p:stCondLst>
                                  <p:childTnLst>
                                    <p:set>
                                      <p:cBhvr>
                                        <p:cTn id="77" dur="1" fill="hold">
                                          <p:stCondLst>
                                            <p:cond delay="0"/>
                                          </p:stCondLst>
                                        </p:cTn>
                                        <p:tgtEl>
                                          <p:spTgt spid="438307"/>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24"/>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438315"/>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438318"/>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4383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95" grpId="0" build="p"/>
      <p:bldP spid="438298" grpId="0"/>
      <p:bldP spid="438299" grpId="0"/>
      <p:bldP spid="438303" grpId="0"/>
      <p:bldP spid="438315" grpId="0" animBg="1"/>
      <p:bldP spid="438315" grpId="1" animBg="1"/>
      <p:bldP spid="438317" grpId="0" animBg="1"/>
      <p:bldP spid="438319" grpId="0"/>
      <p:bldP spid="438319" grpId="1"/>
      <p:bldP spid="438320" grpId="0"/>
      <p:bldP spid="438307" grpId="0"/>
      <p:bldP spid="438307" grpId="1"/>
      <p:bldP spid="25" grpId="0" animBg="1"/>
      <p:bldP spid="26" grpId="0"/>
      <p:bldP spid="27" grpId="0"/>
      <p:bldP spid="28" grpId="0"/>
      <p:bldP spid="438302" grpId="0"/>
      <p:bldP spid="43829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noFill/>
          <a:ln/>
        </p:spPr>
        <p:txBody>
          <a:bodyPr>
            <a:normAutofit fontScale="90000"/>
          </a:bodyPr>
          <a:lstStyle/>
          <a:p>
            <a:r>
              <a:rPr lang="en-US" sz="4400" dirty="0"/>
              <a:t>Minimizing Estate Taxes </a:t>
            </a:r>
            <a:r>
              <a:rPr lang="en-US" sz="3200" dirty="0"/>
              <a:t>—</a:t>
            </a:r>
            <a:br>
              <a:rPr lang="en-US" sz="3800" dirty="0"/>
            </a:br>
            <a:r>
              <a:rPr lang="en-US" sz="3800" b="0" dirty="0"/>
              <a:t>QTIP Trust</a:t>
            </a:r>
            <a:endParaRPr lang="en-US" sz="3800" b="0" dirty="0">
              <a:solidFill>
                <a:srgbClr val="006600"/>
              </a:solidFill>
            </a:endParaRPr>
          </a:p>
        </p:txBody>
      </p:sp>
      <p:sp>
        <p:nvSpPr>
          <p:cNvPr id="433177" name="Rectangle 25"/>
          <p:cNvSpPr>
            <a:spLocks noGrp="1" noChangeArrowheads="1"/>
          </p:cNvSpPr>
          <p:nvPr>
            <p:ph idx="1"/>
          </p:nvPr>
        </p:nvSpPr>
        <p:spPr>
          <a:xfrm>
            <a:off x="4862908" y="2049346"/>
            <a:ext cx="4164135" cy="4135438"/>
          </a:xfrm>
        </p:spPr>
        <p:txBody>
          <a:bodyPr>
            <a:noAutofit/>
          </a:bodyPr>
          <a:lstStyle/>
          <a:p>
            <a:pPr marL="287338" indent="-287338"/>
            <a:r>
              <a:rPr lang="en-US" sz="2000" dirty="0"/>
              <a:t>Qualified terminable interest property (QTIP) trust</a:t>
            </a:r>
          </a:p>
          <a:p>
            <a:pPr marL="287338" indent="-287338"/>
            <a:r>
              <a:rPr lang="en-US" sz="2000" dirty="0"/>
              <a:t>Assets passing to QTIP trust qualify for marital deduction</a:t>
            </a:r>
          </a:p>
          <a:p>
            <a:pPr marL="287338" indent="-287338"/>
            <a:r>
              <a:rPr lang="en-US" sz="2000" dirty="0"/>
              <a:t>Surviving spouse receives all income from trust for life, with access to principal according to trust terms</a:t>
            </a:r>
          </a:p>
          <a:p>
            <a:pPr marL="287338" indent="-287338"/>
            <a:r>
              <a:rPr lang="en-US" sz="2000" dirty="0"/>
              <a:t>Remaining trust assets included in surviving spouse’s taxable estate when surviving spouse dies</a:t>
            </a:r>
          </a:p>
          <a:p>
            <a:pPr marL="287338" indent="-287338"/>
            <a:r>
              <a:rPr lang="en-US" sz="2000" dirty="0"/>
              <a:t>At surviving spouse’s death, remaining assets pass to trust beneficiaries</a:t>
            </a:r>
          </a:p>
        </p:txBody>
      </p:sp>
      <p:grpSp>
        <p:nvGrpSpPr>
          <p:cNvPr id="8" name="Group 7"/>
          <p:cNvGrpSpPr/>
          <p:nvPr/>
        </p:nvGrpSpPr>
        <p:grpSpPr>
          <a:xfrm>
            <a:off x="584200" y="1697571"/>
            <a:ext cx="3054350" cy="1714943"/>
            <a:chOff x="584200" y="1697571"/>
            <a:chExt cx="3054350" cy="1714943"/>
          </a:xfrm>
        </p:grpSpPr>
        <p:sp>
          <p:nvSpPr>
            <p:cNvPr id="433181" name="Rectangle 29"/>
            <p:cNvSpPr>
              <a:spLocks noChangeArrowheads="1"/>
            </p:cNvSpPr>
            <p:nvPr/>
          </p:nvSpPr>
          <p:spPr bwMode="auto">
            <a:xfrm>
              <a:off x="584200" y="1697571"/>
              <a:ext cx="3054350" cy="914400"/>
            </a:xfrm>
            <a:prstGeom prst="rect">
              <a:avLst/>
            </a:prstGeom>
            <a:noFill/>
            <a:ln w="9525">
              <a:noFill/>
              <a:miter lim="800000"/>
              <a:headEnd/>
              <a:tailEnd/>
            </a:ln>
            <a:effectLst/>
          </p:spPr>
          <p:txBody>
            <a:bodyPr wrap="none" anchor="ctr"/>
            <a:lstStyle/>
            <a:p>
              <a:pPr>
                <a:lnSpc>
                  <a:spcPts val="2000"/>
                </a:lnSpc>
              </a:pPr>
              <a:r>
                <a:rPr lang="en-US" sz="2000" i="1" dirty="0">
                  <a:solidFill>
                    <a:srgbClr val="5D5D5D"/>
                  </a:solidFill>
                </a:rPr>
                <a:t>Maximum amount passing </a:t>
              </a:r>
              <a:br>
                <a:rPr lang="en-US" sz="2000" i="1" dirty="0">
                  <a:solidFill>
                    <a:srgbClr val="5D5D5D"/>
                  </a:solidFill>
                </a:rPr>
              </a:br>
              <a:r>
                <a:rPr lang="en-US" sz="2000" i="1" dirty="0">
                  <a:solidFill>
                    <a:srgbClr val="5D5D5D"/>
                  </a:solidFill>
                </a:rPr>
                <a:t>tax free under exclusion</a:t>
              </a:r>
            </a:p>
          </p:txBody>
        </p:sp>
        <p:cxnSp>
          <p:nvCxnSpPr>
            <p:cNvPr id="433183" name="AutoShape 31"/>
            <p:cNvCxnSpPr>
              <a:cxnSpLocks noChangeShapeType="1"/>
            </p:cNvCxnSpPr>
            <p:nvPr/>
          </p:nvCxnSpPr>
          <p:spPr bwMode="auto">
            <a:xfrm flipV="1">
              <a:off x="2116007" y="2627314"/>
              <a:ext cx="833568" cy="785200"/>
            </a:xfrm>
            <a:prstGeom prst="bentConnector3">
              <a:avLst>
                <a:gd name="adj1" fmla="val 50000"/>
              </a:avLst>
            </a:prstGeom>
            <a:noFill/>
            <a:ln w="38100">
              <a:solidFill>
                <a:schemeClr val="accent2"/>
              </a:solidFill>
              <a:miter lim="800000"/>
              <a:headEnd/>
              <a:tailEnd type="triangle" w="med" len="med"/>
            </a:ln>
            <a:effectLst/>
          </p:spPr>
        </p:cxnSp>
      </p:grpSp>
      <p:cxnSp>
        <p:nvCxnSpPr>
          <p:cNvPr id="433190" name="AutoShape 38"/>
          <p:cNvCxnSpPr>
            <a:cxnSpLocks noChangeShapeType="1"/>
          </p:cNvCxnSpPr>
          <p:nvPr/>
        </p:nvCxnSpPr>
        <p:spPr bwMode="auto">
          <a:xfrm flipH="1">
            <a:off x="2828925" y="4527550"/>
            <a:ext cx="1638300" cy="1135063"/>
          </a:xfrm>
          <a:prstGeom prst="bentConnector3">
            <a:avLst>
              <a:gd name="adj1" fmla="val -13954"/>
            </a:avLst>
          </a:prstGeom>
          <a:noFill/>
          <a:ln w="38100">
            <a:solidFill>
              <a:schemeClr val="accent2"/>
            </a:solidFill>
            <a:miter lim="800000"/>
            <a:headEnd/>
            <a:tailEnd type="triangle" w="med" len="med"/>
          </a:ln>
          <a:effectLst/>
        </p:spPr>
      </p:cxnSp>
      <p:cxnSp>
        <p:nvCxnSpPr>
          <p:cNvPr id="433191" name="AutoShape 39"/>
          <p:cNvCxnSpPr>
            <a:cxnSpLocks noChangeShapeType="1"/>
          </p:cNvCxnSpPr>
          <p:nvPr/>
        </p:nvCxnSpPr>
        <p:spPr bwMode="auto">
          <a:xfrm flipH="1" flipV="1">
            <a:off x="4430713" y="2627313"/>
            <a:ext cx="31750" cy="1900237"/>
          </a:xfrm>
          <a:prstGeom prst="bentConnector3">
            <a:avLst>
              <a:gd name="adj1" fmla="val -720000"/>
            </a:avLst>
          </a:prstGeom>
          <a:noFill/>
          <a:ln w="38100">
            <a:solidFill>
              <a:schemeClr val="accent2"/>
            </a:solidFill>
            <a:miter lim="800000"/>
            <a:headEnd/>
            <a:tailEnd type="triangle" w="med" len="med"/>
          </a:ln>
          <a:effectLst/>
        </p:spPr>
      </p:cxnSp>
      <p:sp>
        <p:nvSpPr>
          <p:cNvPr id="433192" name="Rectangle 40"/>
          <p:cNvSpPr>
            <a:spLocks noChangeArrowheads="1"/>
          </p:cNvSpPr>
          <p:nvPr/>
        </p:nvSpPr>
        <p:spPr bwMode="auto">
          <a:xfrm>
            <a:off x="3140889" y="5709684"/>
            <a:ext cx="1355725" cy="650875"/>
          </a:xfrm>
          <a:prstGeom prst="rect">
            <a:avLst/>
          </a:prstGeom>
          <a:noFill/>
          <a:ln w="9525">
            <a:noFill/>
            <a:miter lim="800000"/>
            <a:headEnd/>
            <a:tailEnd/>
          </a:ln>
          <a:effectLst/>
        </p:spPr>
        <p:txBody>
          <a:bodyPr wrap="none" anchor="ctr"/>
          <a:lstStyle/>
          <a:p>
            <a:pPr>
              <a:lnSpc>
                <a:spcPts val="2000"/>
              </a:lnSpc>
            </a:pPr>
            <a:r>
              <a:rPr lang="en-US" sz="2000" i="1" dirty="0">
                <a:solidFill>
                  <a:srgbClr val="5D5D5D"/>
                </a:solidFill>
              </a:rPr>
              <a:t>All income</a:t>
            </a:r>
          </a:p>
          <a:p>
            <a:pPr>
              <a:lnSpc>
                <a:spcPts val="2000"/>
              </a:lnSpc>
            </a:pPr>
            <a:r>
              <a:rPr lang="en-US" sz="2000" i="1" dirty="0">
                <a:solidFill>
                  <a:srgbClr val="5D5D5D"/>
                </a:solidFill>
              </a:rPr>
              <a:t>for life</a:t>
            </a:r>
          </a:p>
        </p:txBody>
      </p:sp>
      <p:grpSp>
        <p:nvGrpSpPr>
          <p:cNvPr id="6" name="Group 5"/>
          <p:cNvGrpSpPr/>
          <p:nvPr/>
        </p:nvGrpSpPr>
        <p:grpSpPr>
          <a:xfrm>
            <a:off x="685800" y="2335980"/>
            <a:ext cx="3595362" cy="4274370"/>
            <a:chOff x="685800" y="2335980"/>
            <a:chExt cx="3595362" cy="427437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8" y="2948105"/>
              <a:ext cx="1491227" cy="1258651"/>
            </a:xfrm>
            <a:prstGeom prst="rect">
              <a:avLst/>
            </a:prstGeom>
          </p:spPr>
        </p:pic>
        <p:sp>
          <p:nvSpPr>
            <p:cNvPr id="433178" name="Rectangle 26"/>
            <p:cNvSpPr>
              <a:spLocks noChangeArrowheads="1"/>
            </p:cNvSpPr>
            <p:nvPr/>
          </p:nvSpPr>
          <p:spPr bwMode="auto">
            <a:xfrm>
              <a:off x="685800" y="4038600"/>
              <a:ext cx="1676400" cy="457200"/>
            </a:xfrm>
            <a:prstGeom prst="rect">
              <a:avLst/>
            </a:prstGeom>
            <a:noFill/>
            <a:ln w="9525">
              <a:noFill/>
              <a:miter lim="800000"/>
              <a:headEnd/>
              <a:tailEnd/>
            </a:ln>
            <a:effectLst/>
          </p:spPr>
          <p:txBody>
            <a:bodyPr wrap="none" anchor="ctr"/>
            <a:lstStyle/>
            <a:p>
              <a:r>
                <a:rPr lang="en-US" sz="2000" b="1" dirty="0">
                  <a:solidFill>
                    <a:srgbClr val="5D5D5D"/>
                  </a:solidFill>
                </a:rPr>
                <a:t>John’s estate</a:t>
              </a:r>
            </a:p>
          </p:txBody>
        </p:sp>
        <p:grpSp>
          <p:nvGrpSpPr>
            <p:cNvPr id="5" name="Group 4"/>
            <p:cNvGrpSpPr/>
            <p:nvPr/>
          </p:nvGrpSpPr>
          <p:grpSpPr>
            <a:xfrm>
              <a:off x="3100062" y="2335980"/>
              <a:ext cx="1181100" cy="1303547"/>
              <a:chOff x="3100062" y="2335980"/>
              <a:chExt cx="1181100" cy="1303547"/>
            </a:xfrm>
          </p:grpSpPr>
          <p:sp>
            <p:nvSpPr>
              <p:cNvPr id="433180" name="Rectangle 28"/>
              <p:cNvSpPr>
                <a:spLocks noChangeArrowheads="1"/>
              </p:cNvSpPr>
              <p:nvPr/>
            </p:nvSpPr>
            <p:spPr bwMode="auto">
              <a:xfrm>
                <a:off x="3100062" y="3185502"/>
                <a:ext cx="1181100" cy="454025"/>
              </a:xfrm>
              <a:prstGeom prst="rect">
                <a:avLst/>
              </a:prstGeom>
              <a:noFill/>
              <a:ln w="9525">
                <a:noFill/>
                <a:miter lim="800000"/>
                <a:headEnd/>
                <a:tailEnd/>
              </a:ln>
              <a:effectLst/>
            </p:spPr>
            <p:txBody>
              <a:bodyPr wrap="none" anchor="ctr"/>
              <a:lstStyle/>
              <a:p>
                <a:r>
                  <a:rPr lang="en-US" sz="2000" b="1" dirty="0">
                    <a:solidFill>
                      <a:srgbClr val="5D5D5D"/>
                    </a:solidFill>
                  </a:rPr>
                  <a:t>Children</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0015" y="2372567"/>
                <a:ext cx="535110" cy="868984"/>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1455" y="2335980"/>
                <a:ext cx="578560" cy="905571"/>
              </a:xfrm>
              <a:prstGeom prst="rect">
                <a:avLst/>
              </a:prstGeom>
            </p:spPr>
          </p:pic>
        </p:grpSp>
        <p:grpSp>
          <p:nvGrpSpPr>
            <p:cNvPr id="3" name="Group 2"/>
            <p:cNvGrpSpPr/>
            <p:nvPr/>
          </p:nvGrpSpPr>
          <p:grpSpPr>
            <a:xfrm>
              <a:off x="2057400" y="5045366"/>
              <a:ext cx="685800" cy="1564984"/>
              <a:chOff x="2057400" y="5045366"/>
              <a:chExt cx="685800" cy="1564984"/>
            </a:xfrm>
          </p:grpSpPr>
          <p:sp>
            <p:nvSpPr>
              <p:cNvPr id="433189" name="Rectangle 37"/>
              <p:cNvSpPr>
                <a:spLocks noChangeArrowheads="1"/>
              </p:cNvSpPr>
              <p:nvPr/>
            </p:nvSpPr>
            <p:spPr bwMode="auto">
              <a:xfrm>
                <a:off x="2057400" y="6286500"/>
                <a:ext cx="685800" cy="323850"/>
              </a:xfrm>
              <a:prstGeom prst="rect">
                <a:avLst/>
              </a:prstGeom>
              <a:noFill/>
              <a:ln w="9525">
                <a:noFill/>
                <a:miter lim="800000"/>
                <a:headEnd/>
                <a:tailEnd/>
              </a:ln>
              <a:effectLst/>
            </p:spPr>
            <p:txBody>
              <a:bodyPr wrap="none" anchor="ctr"/>
              <a:lstStyle/>
              <a:p>
                <a:r>
                  <a:rPr lang="en-US" sz="2000" b="1" dirty="0">
                    <a:solidFill>
                      <a:srgbClr val="5D5D5D"/>
                    </a:solidFill>
                  </a:rPr>
                  <a:t>Mary</a:t>
                </a: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8792" y="5045366"/>
                <a:ext cx="604089" cy="1345661"/>
              </a:xfrm>
              <a:prstGeom prst="rect">
                <a:avLst/>
              </a:prstGeom>
            </p:spPr>
          </p:pic>
        </p:grpSp>
      </p:grpSp>
      <p:grpSp>
        <p:nvGrpSpPr>
          <p:cNvPr id="7" name="Group 6"/>
          <p:cNvGrpSpPr/>
          <p:nvPr/>
        </p:nvGrpSpPr>
        <p:grpSpPr>
          <a:xfrm>
            <a:off x="1143000" y="3414712"/>
            <a:ext cx="3353614" cy="1955353"/>
            <a:chOff x="1143000" y="3414712"/>
            <a:chExt cx="3353614" cy="1955353"/>
          </a:xfrm>
        </p:grpSpPr>
        <p:sp>
          <p:nvSpPr>
            <p:cNvPr id="433185" name="Rectangle 33"/>
            <p:cNvSpPr>
              <a:spLocks noChangeArrowheads="1"/>
            </p:cNvSpPr>
            <p:nvPr/>
          </p:nvSpPr>
          <p:spPr bwMode="auto">
            <a:xfrm>
              <a:off x="1143000" y="4394200"/>
              <a:ext cx="1828800" cy="676275"/>
            </a:xfrm>
            <a:prstGeom prst="rect">
              <a:avLst/>
            </a:prstGeom>
            <a:noFill/>
            <a:ln w="9525">
              <a:noFill/>
              <a:miter lim="800000"/>
              <a:headEnd/>
              <a:tailEnd/>
            </a:ln>
            <a:effectLst/>
          </p:spPr>
          <p:txBody>
            <a:bodyPr wrap="none" anchor="ctr"/>
            <a:lstStyle/>
            <a:p>
              <a:r>
                <a:rPr lang="en-US" sz="2000" i="1" dirty="0">
                  <a:solidFill>
                    <a:srgbClr val="5D5D5D"/>
                  </a:solidFill>
                </a:rPr>
                <a:t>Residual estate</a:t>
              </a:r>
            </a:p>
          </p:txBody>
        </p:sp>
        <p:cxnSp>
          <p:nvCxnSpPr>
            <p:cNvPr id="433187" name="AutoShape 35"/>
            <p:cNvCxnSpPr>
              <a:cxnSpLocks noChangeShapeType="1"/>
            </p:cNvCxnSpPr>
            <p:nvPr/>
          </p:nvCxnSpPr>
          <p:spPr bwMode="auto">
            <a:xfrm>
              <a:off x="2111244" y="3414712"/>
              <a:ext cx="762000" cy="1103312"/>
            </a:xfrm>
            <a:prstGeom prst="bentConnector3">
              <a:avLst>
                <a:gd name="adj1" fmla="val 55625"/>
              </a:avLst>
            </a:prstGeom>
            <a:noFill/>
            <a:ln w="38100">
              <a:solidFill>
                <a:schemeClr val="accent2"/>
              </a:solidFill>
              <a:miter lim="800000"/>
              <a:headEnd/>
              <a:tailEnd type="triangle" w="med" len="med"/>
            </a:ln>
            <a:effectLst/>
          </p:spPr>
        </p:cxnSp>
        <p:grpSp>
          <p:nvGrpSpPr>
            <p:cNvPr id="4" name="Group 3"/>
            <p:cNvGrpSpPr/>
            <p:nvPr/>
          </p:nvGrpSpPr>
          <p:grpSpPr>
            <a:xfrm>
              <a:off x="3091762" y="3890151"/>
              <a:ext cx="1404852" cy="1479914"/>
              <a:chOff x="3091762" y="3890151"/>
              <a:chExt cx="1404852" cy="1479914"/>
            </a:xfrm>
          </p:grpSpPr>
          <p:sp>
            <p:nvSpPr>
              <p:cNvPr id="433184" name="Rectangle 32"/>
              <p:cNvSpPr>
                <a:spLocks noChangeArrowheads="1"/>
              </p:cNvSpPr>
              <p:nvPr/>
            </p:nvSpPr>
            <p:spPr bwMode="auto">
              <a:xfrm>
                <a:off x="3335310" y="4912865"/>
                <a:ext cx="838200" cy="457200"/>
              </a:xfrm>
              <a:prstGeom prst="rect">
                <a:avLst/>
              </a:prstGeom>
              <a:noFill/>
              <a:ln w="9525">
                <a:noFill/>
                <a:miter lim="800000"/>
                <a:headEnd/>
                <a:tailEnd/>
              </a:ln>
              <a:effectLst/>
            </p:spPr>
            <p:txBody>
              <a:bodyPr wrap="none" anchor="ctr"/>
              <a:lstStyle/>
              <a:p>
                <a:r>
                  <a:rPr lang="en-US" sz="2000" b="1" dirty="0">
                    <a:solidFill>
                      <a:srgbClr val="5D5D5D"/>
                    </a:solidFill>
                  </a:rPr>
                  <a:t>Trust</a:t>
                </a:r>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1762" y="3890151"/>
                <a:ext cx="1404852" cy="1251314"/>
              </a:xfrm>
              <a:prstGeom prst="rect">
                <a:avLst/>
              </a:prstGeom>
            </p:spPr>
          </p:pic>
        </p:gr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3177">
                                            <p:txEl>
                                              <p:pRg st="0" end="0"/>
                                            </p:txEl>
                                          </p:spTgt>
                                        </p:tgtEl>
                                        <p:attrNameLst>
                                          <p:attrName>style.visibility</p:attrName>
                                        </p:attrNameLst>
                                      </p:cBhvr>
                                      <p:to>
                                        <p:strVal val="visible"/>
                                      </p:to>
                                    </p:set>
                                    <p:animEffect transition="in" filter="fade">
                                      <p:cBhvr>
                                        <p:cTn id="7" dur="2000"/>
                                        <p:tgtEl>
                                          <p:spTgt spid="43317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33177">
                                            <p:txEl>
                                              <p:pRg st="1" end="1"/>
                                            </p:txEl>
                                          </p:spTgt>
                                        </p:tgtEl>
                                        <p:attrNameLst>
                                          <p:attrName>style.visibility</p:attrName>
                                        </p:attrNameLst>
                                      </p:cBhvr>
                                      <p:to>
                                        <p:strVal val="visible"/>
                                      </p:to>
                                    </p:set>
                                    <p:anim calcmode="lin" valueType="num">
                                      <p:cBhvr additive="base">
                                        <p:cTn id="25" dur="500" fill="hold"/>
                                        <p:tgtEl>
                                          <p:spTgt spid="433177">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3317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33177">
                                            <p:txEl>
                                              <p:pRg st="2" end="2"/>
                                            </p:txEl>
                                          </p:spTgt>
                                        </p:tgtEl>
                                        <p:attrNameLst>
                                          <p:attrName>style.visibility</p:attrName>
                                        </p:attrNameLst>
                                      </p:cBhvr>
                                      <p:to>
                                        <p:strVal val="visible"/>
                                      </p:to>
                                    </p:set>
                                    <p:anim calcmode="lin" valueType="num">
                                      <p:cBhvr additive="base">
                                        <p:cTn id="31" dur="500" fill="hold"/>
                                        <p:tgtEl>
                                          <p:spTgt spid="433177">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33177">
                                            <p:txEl>
                                              <p:pRg st="2" end="2"/>
                                            </p:txEl>
                                          </p:spTgt>
                                        </p:tgtEl>
                                        <p:attrNameLst>
                                          <p:attrName>ppt_y</p:attrName>
                                        </p:attrNameLst>
                                      </p:cBhvr>
                                      <p:tavLst>
                                        <p:tav tm="0">
                                          <p:val>
                                            <p:strVal val="#ppt_y"/>
                                          </p:val>
                                        </p:tav>
                                        <p:tav tm="100000">
                                          <p:val>
                                            <p:strVal val="#ppt_y"/>
                                          </p:val>
                                        </p:tav>
                                      </p:tavLst>
                                    </p:anim>
                                  </p:childTnLst>
                                </p:cTn>
                              </p:par>
                              <p:par>
                                <p:cTn id="33" presetID="9" presetClass="entr" presetSubtype="0" fill="hold" nodeType="withEffect">
                                  <p:stCondLst>
                                    <p:cond delay="0"/>
                                  </p:stCondLst>
                                  <p:childTnLst>
                                    <p:set>
                                      <p:cBhvr>
                                        <p:cTn id="34" dur="1" fill="hold">
                                          <p:stCondLst>
                                            <p:cond delay="0"/>
                                          </p:stCondLst>
                                        </p:cTn>
                                        <p:tgtEl>
                                          <p:spTgt spid="433190"/>
                                        </p:tgtEl>
                                        <p:attrNameLst>
                                          <p:attrName>style.visibility</p:attrName>
                                        </p:attrNameLst>
                                      </p:cBhvr>
                                      <p:to>
                                        <p:strVal val="visible"/>
                                      </p:to>
                                    </p:set>
                                    <p:animEffect transition="in" filter="dissolve">
                                      <p:cBhvr>
                                        <p:cTn id="35" dur="500"/>
                                        <p:tgtEl>
                                          <p:spTgt spid="43319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33192"/>
                                        </p:tgtEl>
                                        <p:attrNameLst>
                                          <p:attrName>style.visibility</p:attrName>
                                        </p:attrNameLst>
                                      </p:cBhvr>
                                      <p:to>
                                        <p:strVal val="visible"/>
                                      </p:to>
                                    </p:set>
                                    <p:animEffect transition="in" filter="fade">
                                      <p:cBhvr>
                                        <p:cTn id="38" dur="1000"/>
                                        <p:tgtEl>
                                          <p:spTgt spid="43319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33177">
                                            <p:txEl>
                                              <p:pRg st="3" end="3"/>
                                            </p:txEl>
                                          </p:spTgt>
                                        </p:tgtEl>
                                        <p:attrNameLst>
                                          <p:attrName>style.visibility</p:attrName>
                                        </p:attrNameLst>
                                      </p:cBhvr>
                                      <p:to>
                                        <p:strVal val="visible"/>
                                      </p:to>
                                    </p:set>
                                    <p:anim calcmode="lin" valueType="num">
                                      <p:cBhvr additive="base">
                                        <p:cTn id="43" dur="500" fill="hold"/>
                                        <p:tgtEl>
                                          <p:spTgt spid="433177">
                                            <p:txEl>
                                              <p:pRg st="3" end="3"/>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3317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33177">
                                            <p:txEl>
                                              <p:pRg st="4" end="4"/>
                                            </p:txEl>
                                          </p:spTgt>
                                        </p:tgtEl>
                                        <p:attrNameLst>
                                          <p:attrName>style.visibility</p:attrName>
                                        </p:attrNameLst>
                                      </p:cBhvr>
                                      <p:to>
                                        <p:strVal val="visible"/>
                                      </p:to>
                                    </p:set>
                                    <p:anim calcmode="lin" valueType="num">
                                      <p:cBhvr additive="base">
                                        <p:cTn id="49" dur="500" fill="hold"/>
                                        <p:tgtEl>
                                          <p:spTgt spid="433177">
                                            <p:txEl>
                                              <p:pRg st="4" end="4"/>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33177">
                                            <p:txEl>
                                              <p:pRg st="4" end="4"/>
                                            </p:txEl>
                                          </p:spTgt>
                                        </p:tgtEl>
                                        <p:attrNameLst>
                                          <p:attrName>ppt_y</p:attrName>
                                        </p:attrNameLst>
                                      </p:cBhvr>
                                      <p:tavLst>
                                        <p:tav tm="0">
                                          <p:val>
                                            <p:strVal val="#ppt_y"/>
                                          </p:val>
                                        </p:tav>
                                        <p:tav tm="100000">
                                          <p:val>
                                            <p:strVal val="#ppt_y"/>
                                          </p:val>
                                        </p:tav>
                                      </p:tavLst>
                                    </p:anim>
                                  </p:childTnLst>
                                </p:cTn>
                              </p:par>
                              <p:par>
                                <p:cTn id="51" presetID="9" presetClass="entr" presetSubtype="0" fill="hold" nodeType="withEffect">
                                  <p:stCondLst>
                                    <p:cond delay="0"/>
                                  </p:stCondLst>
                                  <p:childTnLst>
                                    <p:set>
                                      <p:cBhvr>
                                        <p:cTn id="52" dur="1" fill="hold">
                                          <p:stCondLst>
                                            <p:cond delay="0"/>
                                          </p:stCondLst>
                                        </p:cTn>
                                        <p:tgtEl>
                                          <p:spTgt spid="433191"/>
                                        </p:tgtEl>
                                        <p:attrNameLst>
                                          <p:attrName>style.visibility</p:attrName>
                                        </p:attrNameLst>
                                      </p:cBhvr>
                                      <p:to>
                                        <p:strVal val="visible"/>
                                      </p:to>
                                    </p:set>
                                    <p:animEffect transition="in" filter="dissolve">
                                      <p:cBhvr>
                                        <p:cTn id="53" dur="500"/>
                                        <p:tgtEl>
                                          <p:spTgt spid="433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77" grpId="0" uiExpand="1" build="p"/>
      <p:bldP spid="43319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ChangeArrowheads="1"/>
          </p:cNvSpPr>
          <p:nvPr/>
        </p:nvSpPr>
        <p:spPr bwMode="auto">
          <a:xfrm>
            <a:off x="1981200" y="1958370"/>
            <a:ext cx="1497013" cy="762000"/>
          </a:xfrm>
          <a:prstGeom prst="rect">
            <a:avLst/>
          </a:prstGeom>
          <a:solidFill>
            <a:schemeClr val="accent2"/>
          </a:solidFill>
          <a:ln w="9525">
            <a:noFill/>
            <a:miter lim="800000"/>
            <a:headEnd/>
            <a:tailEnd/>
          </a:ln>
          <a:effectLst/>
        </p:spPr>
        <p:txBody>
          <a:bodyPr wrap="none" anchor="ctr"/>
          <a:lstStyle/>
          <a:p>
            <a:r>
              <a:rPr lang="en-US" b="1" dirty="0">
                <a:solidFill>
                  <a:srgbClr val="FFFFFF"/>
                </a:solidFill>
              </a:rPr>
              <a:t>Estate</a:t>
            </a:r>
          </a:p>
          <a:p>
            <a:r>
              <a:rPr lang="en-US" b="1" dirty="0">
                <a:solidFill>
                  <a:srgbClr val="FFFFFF"/>
                </a:solidFill>
              </a:rPr>
              <a:t>$10 million</a:t>
            </a:r>
          </a:p>
        </p:txBody>
      </p:sp>
      <p:sp>
        <p:nvSpPr>
          <p:cNvPr id="349201" name="Rectangle 17"/>
          <p:cNvSpPr>
            <a:spLocks noChangeArrowheads="1"/>
          </p:cNvSpPr>
          <p:nvPr/>
        </p:nvSpPr>
        <p:spPr bwMode="auto">
          <a:xfrm>
            <a:off x="719931" y="3101370"/>
            <a:ext cx="1760537" cy="762000"/>
          </a:xfrm>
          <a:prstGeom prst="rect">
            <a:avLst/>
          </a:prstGeom>
          <a:solidFill>
            <a:schemeClr val="accent4"/>
          </a:solidFill>
          <a:ln w="9525">
            <a:noFill/>
            <a:miter lim="800000"/>
            <a:headEnd/>
            <a:tailEnd/>
          </a:ln>
          <a:effectLst/>
        </p:spPr>
        <p:txBody>
          <a:bodyPr wrap="none" anchor="ctr"/>
          <a:lstStyle/>
          <a:p>
            <a:r>
              <a:rPr lang="en-US" b="1" dirty="0">
                <a:solidFill>
                  <a:srgbClr val="FFFFFF"/>
                </a:solidFill>
              </a:rPr>
              <a:t>Child</a:t>
            </a:r>
          </a:p>
          <a:p>
            <a:r>
              <a:rPr lang="en-US" b="1" dirty="0">
                <a:solidFill>
                  <a:srgbClr val="FFFFFF"/>
                </a:solidFill>
              </a:rPr>
              <a:t>$10 million</a:t>
            </a:r>
          </a:p>
        </p:txBody>
      </p:sp>
      <p:sp>
        <p:nvSpPr>
          <p:cNvPr id="349202" name="Rectangle 18"/>
          <p:cNvSpPr>
            <a:spLocks noChangeArrowheads="1"/>
          </p:cNvSpPr>
          <p:nvPr/>
        </p:nvSpPr>
        <p:spPr bwMode="auto">
          <a:xfrm>
            <a:off x="754062" y="4343400"/>
            <a:ext cx="1760537" cy="762000"/>
          </a:xfrm>
          <a:prstGeom prst="rect">
            <a:avLst/>
          </a:prstGeom>
          <a:solidFill>
            <a:schemeClr val="accent4"/>
          </a:solidFill>
          <a:ln w="9525">
            <a:noFill/>
            <a:miter lim="800000"/>
            <a:headEnd/>
            <a:tailEnd/>
          </a:ln>
          <a:effectLst/>
        </p:spPr>
        <p:txBody>
          <a:bodyPr wrap="none" anchor="ctr"/>
          <a:lstStyle/>
          <a:p>
            <a:endParaRPr lang="en-US" b="1" dirty="0">
              <a:solidFill>
                <a:srgbClr val="FFFFFF"/>
              </a:solidFill>
            </a:endParaRPr>
          </a:p>
          <a:p>
            <a:endParaRPr lang="en-US" b="1" dirty="0">
              <a:solidFill>
                <a:srgbClr val="FFFFFF"/>
              </a:solidFill>
            </a:endParaRPr>
          </a:p>
          <a:p>
            <a:r>
              <a:rPr lang="en-US" b="1" dirty="0">
                <a:solidFill>
                  <a:srgbClr val="FFFFFF"/>
                </a:solidFill>
              </a:rPr>
              <a:t>Grandchild</a:t>
            </a:r>
          </a:p>
          <a:p>
            <a:r>
              <a:rPr lang="en-US" b="1" dirty="0">
                <a:solidFill>
                  <a:srgbClr val="FFFFFF"/>
                </a:solidFill>
              </a:rPr>
              <a:t>$40 million</a:t>
            </a:r>
          </a:p>
          <a:p>
            <a:endParaRPr lang="en-US" b="1" dirty="0">
              <a:solidFill>
                <a:srgbClr val="FFFFFF"/>
              </a:solidFill>
            </a:endParaRPr>
          </a:p>
          <a:p>
            <a:endParaRPr lang="en-US" b="1" dirty="0">
              <a:solidFill>
                <a:srgbClr val="FFFFFF"/>
              </a:solidFill>
            </a:endParaRPr>
          </a:p>
        </p:txBody>
      </p:sp>
      <p:sp>
        <p:nvSpPr>
          <p:cNvPr id="349203" name="Rectangle 19"/>
          <p:cNvSpPr>
            <a:spLocks noChangeArrowheads="1"/>
          </p:cNvSpPr>
          <p:nvPr/>
        </p:nvSpPr>
        <p:spPr bwMode="auto">
          <a:xfrm>
            <a:off x="754063" y="5600700"/>
            <a:ext cx="1760537" cy="762000"/>
          </a:xfrm>
          <a:prstGeom prst="rect">
            <a:avLst/>
          </a:prstGeom>
          <a:solidFill>
            <a:schemeClr val="accent4"/>
          </a:solidFill>
          <a:ln w="9525">
            <a:noFill/>
            <a:miter lim="800000"/>
            <a:headEnd/>
            <a:tailEnd/>
          </a:ln>
          <a:effectLst/>
        </p:spPr>
        <p:txBody>
          <a:bodyPr wrap="none" anchor="ctr"/>
          <a:lstStyle/>
          <a:p>
            <a:endParaRPr lang="en-US" b="1" dirty="0">
              <a:solidFill>
                <a:srgbClr val="FFFFFF"/>
              </a:solidFill>
            </a:endParaRPr>
          </a:p>
          <a:p>
            <a:r>
              <a:rPr lang="en-US" b="1" dirty="0">
                <a:solidFill>
                  <a:srgbClr val="FFFFFF"/>
                </a:solidFill>
              </a:rPr>
              <a:t>Great-Grandchild</a:t>
            </a:r>
          </a:p>
          <a:p>
            <a:r>
              <a:rPr lang="en-US" b="1" dirty="0">
                <a:solidFill>
                  <a:srgbClr val="FFFFFF"/>
                </a:solidFill>
              </a:rPr>
              <a:t>$143 million</a:t>
            </a:r>
          </a:p>
          <a:p>
            <a:endParaRPr lang="en-US" b="1" dirty="0">
              <a:solidFill>
                <a:srgbClr val="FFFFFF"/>
              </a:solidFill>
            </a:endParaRPr>
          </a:p>
        </p:txBody>
      </p:sp>
      <p:sp>
        <p:nvSpPr>
          <p:cNvPr id="349208" name="Rectangle 24"/>
          <p:cNvSpPr>
            <a:spLocks noChangeArrowheads="1"/>
          </p:cNvSpPr>
          <p:nvPr/>
        </p:nvSpPr>
        <p:spPr bwMode="auto">
          <a:xfrm>
            <a:off x="2794794" y="3081338"/>
            <a:ext cx="1905000" cy="762000"/>
          </a:xfrm>
          <a:prstGeom prst="rect">
            <a:avLst/>
          </a:prstGeom>
          <a:solidFill>
            <a:schemeClr val="accent6"/>
          </a:solidFill>
          <a:ln w="9525">
            <a:noFill/>
            <a:miter lim="800000"/>
            <a:headEnd/>
            <a:tailEnd/>
          </a:ln>
          <a:effectLst/>
        </p:spPr>
        <p:txBody>
          <a:bodyPr wrap="none" anchor="ctr"/>
          <a:lstStyle/>
          <a:p>
            <a:r>
              <a:rPr lang="en-US" b="1" dirty="0">
                <a:solidFill>
                  <a:srgbClr val="FFFFFF"/>
                </a:solidFill>
              </a:rPr>
              <a:t>Dynasty Trust</a:t>
            </a:r>
          </a:p>
          <a:p>
            <a:r>
              <a:rPr lang="en-US" b="1" dirty="0">
                <a:solidFill>
                  <a:srgbClr val="FFFFFF"/>
                </a:solidFill>
              </a:rPr>
              <a:t>$10 million</a:t>
            </a:r>
          </a:p>
        </p:txBody>
      </p:sp>
      <p:sp>
        <p:nvSpPr>
          <p:cNvPr id="349209" name="Rectangle 25"/>
          <p:cNvSpPr>
            <a:spLocks noChangeArrowheads="1"/>
          </p:cNvSpPr>
          <p:nvPr/>
        </p:nvSpPr>
        <p:spPr bwMode="auto">
          <a:xfrm>
            <a:off x="2729706" y="4343400"/>
            <a:ext cx="1905000" cy="762000"/>
          </a:xfrm>
          <a:prstGeom prst="rect">
            <a:avLst/>
          </a:prstGeom>
          <a:solidFill>
            <a:schemeClr val="accent6"/>
          </a:solidFill>
          <a:ln w="9525">
            <a:noFill/>
            <a:miter lim="800000"/>
            <a:headEnd/>
            <a:tailEnd/>
          </a:ln>
          <a:effectLst/>
        </p:spPr>
        <p:txBody>
          <a:bodyPr wrap="none" anchor="ctr"/>
          <a:lstStyle/>
          <a:p>
            <a:r>
              <a:rPr lang="en-US" b="1" dirty="0">
                <a:solidFill>
                  <a:srgbClr val="FFFFFF"/>
                </a:solidFill>
              </a:rPr>
              <a:t>Dynasty Trust</a:t>
            </a:r>
          </a:p>
          <a:p>
            <a:r>
              <a:rPr lang="en-US" b="1" dirty="0">
                <a:solidFill>
                  <a:srgbClr val="FFFFFF"/>
                </a:solidFill>
              </a:rPr>
              <a:t>$58 million</a:t>
            </a:r>
          </a:p>
        </p:txBody>
      </p:sp>
      <p:sp>
        <p:nvSpPr>
          <p:cNvPr id="349210" name="Rectangle 26"/>
          <p:cNvSpPr>
            <a:spLocks noChangeArrowheads="1"/>
          </p:cNvSpPr>
          <p:nvPr/>
        </p:nvSpPr>
        <p:spPr bwMode="auto">
          <a:xfrm>
            <a:off x="2819400" y="5600700"/>
            <a:ext cx="1905000" cy="762000"/>
          </a:xfrm>
          <a:prstGeom prst="rect">
            <a:avLst/>
          </a:prstGeom>
          <a:solidFill>
            <a:schemeClr val="accent6"/>
          </a:solidFill>
          <a:ln w="9525">
            <a:noFill/>
            <a:miter lim="800000"/>
            <a:headEnd/>
            <a:tailEnd/>
          </a:ln>
          <a:effectLst/>
        </p:spPr>
        <p:txBody>
          <a:bodyPr wrap="none" anchor="ctr"/>
          <a:lstStyle/>
          <a:p>
            <a:r>
              <a:rPr lang="en-US" b="1" dirty="0">
                <a:solidFill>
                  <a:srgbClr val="FFFFFF"/>
                </a:solidFill>
              </a:rPr>
              <a:t>Dynasty Trust</a:t>
            </a:r>
          </a:p>
          <a:p>
            <a:r>
              <a:rPr lang="en-US" b="1" dirty="0">
                <a:solidFill>
                  <a:srgbClr val="FFFFFF"/>
                </a:solidFill>
              </a:rPr>
              <a:t>$337 million</a:t>
            </a:r>
          </a:p>
        </p:txBody>
      </p:sp>
      <p:sp>
        <p:nvSpPr>
          <p:cNvPr id="349219" name="Rectangle 35"/>
          <p:cNvSpPr>
            <a:spLocks noChangeArrowheads="1"/>
          </p:cNvSpPr>
          <p:nvPr/>
        </p:nvSpPr>
        <p:spPr bwMode="auto">
          <a:xfrm>
            <a:off x="4953000" y="1958370"/>
            <a:ext cx="3810000" cy="3048000"/>
          </a:xfrm>
          <a:prstGeom prst="rect">
            <a:avLst/>
          </a:prstGeom>
          <a:noFill/>
          <a:ln w="9525">
            <a:noFill/>
            <a:miter lim="800000"/>
            <a:headEnd/>
            <a:tailEnd/>
          </a:ln>
          <a:effectLst/>
        </p:spPr>
        <p:txBody>
          <a:bodyPr>
            <a:normAutofit lnSpcReduction="10000"/>
          </a:bodyPr>
          <a:lstStyle/>
          <a:p>
            <a:pPr marL="228600" indent="-228600" algn="l">
              <a:spcBef>
                <a:spcPct val="20000"/>
              </a:spcBef>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Dynasty trust preserves wealth for multiple generations of descendants</a:t>
            </a:r>
          </a:p>
          <a:p>
            <a:pPr marL="228600" indent="-228600" algn="l">
              <a:spcBef>
                <a:spcPct val="20000"/>
              </a:spcBef>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Trust survives 21 years after the death of the last beneficiary alive when the trust was created</a:t>
            </a:r>
          </a:p>
          <a:p>
            <a:pPr marL="228600" indent="-228600" algn="l">
              <a:spcBef>
                <a:spcPct val="20000"/>
              </a:spcBef>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Could last for over 100 years</a:t>
            </a:r>
          </a:p>
          <a:p>
            <a:pPr marL="228600" indent="-228600" algn="l">
              <a:spcBef>
                <a:spcPct val="20000"/>
              </a:spcBef>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Trust assets remain sheltered from transfer taxes (but not income taxes) while in the trust</a:t>
            </a:r>
          </a:p>
          <a:p>
            <a:pPr marL="342900" indent="-342900" algn="l">
              <a:spcBef>
                <a:spcPct val="20000"/>
              </a:spcBef>
              <a:buClr>
                <a:srgbClr val="5D5D5D"/>
              </a:buClr>
              <a:buSzPct val="50000"/>
              <a:buFont typeface="Wingdings" panose="05000000000000000000" pitchFamily="2" charset="2"/>
              <a:buChar char="l"/>
            </a:pPr>
            <a:endParaRPr lang="en-US" sz="2000" dirty="0">
              <a:solidFill>
                <a:srgbClr val="5D5D5D"/>
              </a:solidFill>
              <a:latin typeface="Calibri" panose="020F0502020204030204" pitchFamily="34" charset="0"/>
              <a:cs typeface="Arial"/>
            </a:endParaRPr>
          </a:p>
        </p:txBody>
      </p:sp>
      <p:sp>
        <p:nvSpPr>
          <p:cNvPr id="349220" name="Line 36"/>
          <p:cNvSpPr>
            <a:spLocks noChangeShapeType="1"/>
          </p:cNvSpPr>
          <p:nvPr/>
        </p:nvSpPr>
        <p:spPr bwMode="auto">
          <a:xfrm flipH="1">
            <a:off x="1600200" y="2316540"/>
            <a:ext cx="381000" cy="0"/>
          </a:xfrm>
          <a:prstGeom prst="line">
            <a:avLst/>
          </a:prstGeom>
          <a:noFill/>
          <a:ln w="38100">
            <a:solidFill>
              <a:schemeClr val="accent2"/>
            </a:solidFill>
            <a:round/>
            <a:headEnd/>
            <a:tailEnd/>
          </a:ln>
          <a:effectLst/>
        </p:spPr>
        <p:txBody>
          <a:bodyPr wrap="none" anchor="ctr"/>
          <a:lstStyle/>
          <a:p>
            <a:endParaRPr lang="en-US" dirty="0"/>
          </a:p>
        </p:txBody>
      </p:sp>
      <p:sp>
        <p:nvSpPr>
          <p:cNvPr id="349221" name="Line 37"/>
          <p:cNvSpPr>
            <a:spLocks noChangeShapeType="1"/>
          </p:cNvSpPr>
          <p:nvPr/>
        </p:nvSpPr>
        <p:spPr bwMode="auto">
          <a:xfrm>
            <a:off x="3478212" y="2314575"/>
            <a:ext cx="484188" cy="0"/>
          </a:xfrm>
          <a:prstGeom prst="line">
            <a:avLst/>
          </a:prstGeom>
          <a:noFill/>
          <a:ln w="38100">
            <a:solidFill>
              <a:schemeClr val="accent2"/>
            </a:solidFill>
            <a:round/>
            <a:headEnd/>
            <a:tailEnd/>
          </a:ln>
          <a:effectLst/>
        </p:spPr>
        <p:txBody>
          <a:bodyPr wrap="none" anchor="ctr"/>
          <a:lstStyle/>
          <a:p>
            <a:endParaRPr lang="en-US" dirty="0"/>
          </a:p>
        </p:txBody>
      </p:sp>
      <p:sp>
        <p:nvSpPr>
          <p:cNvPr id="349222" name="Line 38"/>
          <p:cNvSpPr>
            <a:spLocks noChangeShapeType="1"/>
          </p:cNvSpPr>
          <p:nvPr/>
        </p:nvSpPr>
        <p:spPr bwMode="auto">
          <a:xfrm>
            <a:off x="3962400" y="2305050"/>
            <a:ext cx="0" cy="762000"/>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349223" name="Line 39"/>
          <p:cNvSpPr>
            <a:spLocks noChangeShapeType="1"/>
          </p:cNvSpPr>
          <p:nvPr/>
        </p:nvSpPr>
        <p:spPr bwMode="auto">
          <a:xfrm>
            <a:off x="3952875" y="3862388"/>
            <a:ext cx="0" cy="457200"/>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349224" name="Line 40"/>
          <p:cNvSpPr>
            <a:spLocks noChangeShapeType="1"/>
          </p:cNvSpPr>
          <p:nvPr/>
        </p:nvSpPr>
        <p:spPr bwMode="auto">
          <a:xfrm>
            <a:off x="3962400" y="5105400"/>
            <a:ext cx="0" cy="457200"/>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349225" name="Line 41"/>
          <p:cNvSpPr>
            <a:spLocks noChangeShapeType="1"/>
          </p:cNvSpPr>
          <p:nvPr/>
        </p:nvSpPr>
        <p:spPr bwMode="auto">
          <a:xfrm>
            <a:off x="1600199" y="2305050"/>
            <a:ext cx="0" cy="762000"/>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349226" name="Line 42"/>
          <p:cNvSpPr>
            <a:spLocks noChangeShapeType="1"/>
          </p:cNvSpPr>
          <p:nvPr/>
        </p:nvSpPr>
        <p:spPr bwMode="auto">
          <a:xfrm>
            <a:off x="1600200" y="3862388"/>
            <a:ext cx="0" cy="457200"/>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349227" name="Line 43"/>
          <p:cNvSpPr>
            <a:spLocks noChangeShapeType="1"/>
          </p:cNvSpPr>
          <p:nvPr/>
        </p:nvSpPr>
        <p:spPr bwMode="auto">
          <a:xfrm>
            <a:off x="1600200" y="5105400"/>
            <a:ext cx="0" cy="457200"/>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349229" name="Rectangle 45"/>
          <p:cNvSpPr>
            <a:spLocks noGrp="1" noChangeArrowheads="1"/>
          </p:cNvSpPr>
          <p:nvPr>
            <p:ph type="title"/>
          </p:nvPr>
        </p:nvSpPr>
        <p:spPr>
          <a:xfrm>
            <a:off x="530352" y="533400"/>
            <a:ext cx="7302500" cy="1219200"/>
          </a:xfrm>
        </p:spPr>
        <p:txBody>
          <a:bodyPr>
            <a:noAutofit/>
          </a:bodyPr>
          <a:lstStyle/>
          <a:p>
            <a:r>
              <a:rPr lang="en-US" dirty="0"/>
              <a:t>Minimizing Estate Taxes —</a:t>
            </a:r>
            <a:br>
              <a:rPr lang="en-US" sz="3200" dirty="0"/>
            </a:br>
            <a:r>
              <a:rPr lang="en-US" sz="3400" b="0" dirty="0"/>
              <a:t>Dynasty Trust</a:t>
            </a:r>
          </a:p>
        </p:txBody>
      </p:sp>
      <p:sp>
        <p:nvSpPr>
          <p:cNvPr id="349231" name="Text Box 47"/>
          <p:cNvSpPr txBox="1">
            <a:spLocks noChangeArrowheads="1"/>
          </p:cNvSpPr>
          <p:nvPr/>
        </p:nvSpPr>
        <p:spPr bwMode="auto">
          <a:xfrm>
            <a:off x="2076450" y="3862388"/>
            <a:ext cx="1497013" cy="366713"/>
          </a:xfrm>
          <a:prstGeom prst="rect">
            <a:avLst/>
          </a:prstGeom>
          <a:noFill/>
          <a:ln w="9525">
            <a:noFill/>
            <a:miter lim="800000"/>
            <a:headEnd/>
            <a:tailEnd/>
          </a:ln>
          <a:effectLst/>
        </p:spPr>
        <p:txBody>
          <a:bodyPr>
            <a:spAutoFit/>
          </a:bodyPr>
          <a:lstStyle/>
          <a:p>
            <a:pPr>
              <a:spcBef>
                <a:spcPct val="50000"/>
              </a:spcBef>
            </a:pPr>
            <a:r>
              <a:rPr lang="en-US" b="1" dirty="0">
                <a:solidFill>
                  <a:srgbClr val="5D5D5D"/>
                </a:solidFill>
              </a:rPr>
              <a:t>26 Years</a:t>
            </a:r>
          </a:p>
        </p:txBody>
      </p:sp>
      <p:sp>
        <p:nvSpPr>
          <p:cNvPr id="349232" name="Text Box 48"/>
          <p:cNvSpPr txBox="1">
            <a:spLocks noChangeArrowheads="1"/>
          </p:cNvSpPr>
          <p:nvPr/>
        </p:nvSpPr>
        <p:spPr bwMode="auto">
          <a:xfrm>
            <a:off x="2076450" y="5105400"/>
            <a:ext cx="1497013" cy="366712"/>
          </a:xfrm>
          <a:prstGeom prst="rect">
            <a:avLst/>
          </a:prstGeom>
          <a:noFill/>
          <a:ln w="9525">
            <a:noFill/>
            <a:miter lim="800000"/>
            <a:headEnd/>
            <a:tailEnd/>
          </a:ln>
          <a:effectLst/>
        </p:spPr>
        <p:txBody>
          <a:bodyPr>
            <a:spAutoFit/>
          </a:bodyPr>
          <a:lstStyle/>
          <a:p>
            <a:pPr>
              <a:spcBef>
                <a:spcPct val="50000"/>
              </a:spcBef>
            </a:pPr>
            <a:r>
              <a:rPr lang="en-US" b="1" dirty="0">
                <a:solidFill>
                  <a:srgbClr val="5D5D5D"/>
                </a:solidFill>
              </a:rPr>
              <a:t>26 Years</a:t>
            </a:r>
          </a:p>
        </p:txBody>
      </p:sp>
      <p:sp>
        <p:nvSpPr>
          <p:cNvPr id="21" name="TextBox 20"/>
          <p:cNvSpPr txBox="1"/>
          <p:nvPr/>
        </p:nvSpPr>
        <p:spPr>
          <a:xfrm>
            <a:off x="5016500" y="5082570"/>
            <a:ext cx="4127500" cy="1569660"/>
          </a:xfrm>
          <a:prstGeom prst="rect">
            <a:avLst/>
          </a:prstGeom>
          <a:noFill/>
        </p:spPr>
        <p:txBody>
          <a:bodyPr wrap="square" rtlCol="0" anchor="t">
            <a:spAutoFit/>
          </a:bodyPr>
          <a:lstStyle/>
          <a:p>
            <a:pPr algn="l">
              <a:spcBef>
                <a:spcPts val="0"/>
              </a:spcBef>
              <a:buClr>
                <a:schemeClr val="folHlink"/>
              </a:buClr>
              <a:buSzPct val="90000"/>
            </a:pPr>
            <a:r>
              <a:rPr lang="en-US" sz="1600" b="1" i="1" dirty="0">
                <a:solidFill>
                  <a:srgbClr val="5D5D5D"/>
                </a:solidFill>
                <a:latin typeface="Arial"/>
                <a:cs typeface="Arial"/>
              </a:rPr>
              <a:t>Assumes that a generation is 26 years, the estate tax exclusion and GST exemption are $6,030,000, the estate and GST tax rates are 40%, the growth rate is 7%, principal is not spent, and state variables and income taxes are ignored.</a:t>
            </a:r>
          </a:p>
        </p:txBody>
      </p:sp>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31" name="Rectangle 1039"/>
          <p:cNvSpPr>
            <a:spLocks noGrp="1" noChangeArrowheads="1"/>
          </p:cNvSpPr>
          <p:nvPr>
            <p:ph type="title"/>
          </p:nvPr>
        </p:nvSpPr>
        <p:spPr/>
        <p:txBody>
          <a:bodyPr>
            <a:noAutofit/>
          </a:bodyPr>
          <a:lstStyle/>
          <a:p>
            <a:r>
              <a:rPr lang="en-US" sz="4000" dirty="0"/>
              <a:t>Minimizing Estate Taxes — GRAT</a:t>
            </a:r>
          </a:p>
        </p:txBody>
      </p:sp>
      <p:sp>
        <p:nvSpPr>
          <p:cNvPr id="444433" name="Rectangle 1041"/>
          <p:cNvSpPr>
            <a:spLocks noGrp="1" noChangeArrowheads="1"/>
          </p:cNvSpPr>
          <p:nvPr>
            <p:ph type="body" sz="half" idx="4294967295"/>
          </p:nvPr>
        </p:nvSpPr>
        <p:spPr>
          <a:xfrm>
            <a:off x="4953000" y="2075656"/>
            <a:ext cx="4048125" cy="1324770"/>
          </a:xfrm>
        </p:spPr>
        <p:txBody>
          <a:bodyPr>
            <a:noAutofit/>
          </a:bodyPr>
          <a:lstStyle/>
          <a:p>
            <a:pPr>
              <a:lnSpc>
                <a:spcPct val="90000"/>
              </a:lnSpc>
            </a:pPr>
            <a:r>
              <a:rPr lang="en-US" sz="2100" dirty="0">
                <a:latin typeface="Calibri" panose="020F0502020204030204" pitchFamily="34" charset="0"/>
              </a:rPr>
              <a:t>Using grantor retained annuity trust (GRAT) removes property from estate while allowing you to retain interest</a:t>
            </a:r>
          </a:p>
        </p:txBody>
      </p:sp>
      <p:sp>
        <p:nvSpPr>
          <p:cNvPr id="444434" name="Rectangle 1042"/>
          <p:cNvSpPr>
            <a:spLocks noChangeArrowheads="1"/>
          </p:cNvSpPr>
          <p:nvPr/>
        </p:nvSpPr>
        <p:spPr bwMode="auto">
          <a:xfrm>
            <a:off x="866551" y="1704975"/>
            <a:ext cx="4089400" cy="304800"/>
          </a:xfrm>
          <a:prstGeom prst="rect">
            <a:avLst/>
          </a:prstGeom>
          <a:noFill/>
          <a:ln w="9525">
            <a:noFill/>
            <a:miter lim="800000"/>
            <a:headEnd/>
            <a:tailEnd/>
          </a:ln>
          <a:effectLst/>
        </p:spPr>
        <p:txBody>
          <a:bodyPr wrap="none" anchor="ctr"/>
          <a:lstStyle/>
          <a:p>
            <a:pPr>
              <a:lnSpc>
                <a:spcPts val="2000"/>
              </a:lnSpc>
            </a:pPr>
            <a:r>
              <a:rPr lang="en-US" sz="1900" i="1" dirty="0">
                <a:solidFill>
                  <a:srgbClr val="5D5D5D"/>
                </a:solidFill>
              </a:rPr>
              <a:t>Trust pays you an annuity for term of years</a:t>
            </a:r>
          </a:p>
        </p:txBody>
      </p:sp>
      <p:sp>
        <p:nvSpPr>
          <p:cNvPr id="444435" name="Rectangle 1043"/>
          <p:cNvSpPr>
            <a:spLocks noChangeArrowheads="1"/>
          </p:cNvSpPr>
          <p:nvPr/>
        </p:nvSpPr>
        <p:spPr bwMode="auto">
          <a:xfrm>
            <a:off x="3686175" y="3505200"/>
            <a:ext cx="869950" cy="401637"/>
          </a:xfrm>
          <a:prstGeom prst="rect">
            <a:avLst/>
          </a:prstGeom>
          <a:noFill/>
          <a:ln w="9525">
            <a:noFill/>
            <a:miter lim="800000"/>
            <a:headEnd/>
            <a:tailEnd/>
          </a:ln>
          <a:effectLst/>
        </p:spPr>
        <p:txBody>
          <a:bodyPr wrap="none" anchor="ctr"/>
          <a:lstStyle/>
          <a:p>
            <a:pPr>
              <a:lnSpc>
                <a:spcPts val="2000"/>
              </a:lnSpc>
            </a:pPr>
            <a:r>
              <a:rPr lang="en-US" sz="1900" b="1" dirty="0">
                <a:solidFill>
                  <a:srgbClr val="5D5D5D"/>
                </a:solidFill>
              </a:rPr>
              <a:t>Trust</a:t>
            </a:r>
          </a:p>
        </p:txBody>
      </p:sp>
      <p:sp>
        <p:nvSpPr>
          <p:cNvPr id="444436" name="Rectangle 1044"/>
          <p:cNvSpPr>
            <a:spLocks noChangeArrowheads="1"/>
          </p:cNvSpPr>
          <p:nvPr/>
        </p:nvSpPr>
        <p:spPr bwMode="auto">
          <a:xfrm>
            <a:off x="1463451" y="5381625"/>
            <a:ext cx="1447800" cy="498475"/>
          </a:xfrm>
          <a:prstGeom prst="rect">
            <a:avLst/>
          </a:prstGeom>
          <a:noFill/>
          <a:ln w="9525">
            <a:noFill/>
            <a:miter lim="800000"/>
            <a:headEnd/>
            <a:tailEnd/>
          </a:ln>
          <a:effectLst/>
        </p:spPr>
        <p:txBody>
          <a:bodyPr wrap="none" anchor="ctr"/>
          <a:lstStyle/>
          <a:p>
            <a:pPr>
              <a:lnSpc>
                <a:spcPts val="2000"/>
              </a:lnSpc>
            </a:pPr>
            <a:r>
              <a:rPr lang="en-US" sz="1900" b="1" dirty="0">
                <a:solidFill>
                  <a:srgbClr val="5D5D5D"/>
                </a:solidFill>
              </a:rPr>
              <a:t>Beneficiaries</a:t>
            </a:r>
          </a:p>
        </p:txBody>
      </p:sp>
      <p:sp>
        <p:nvSpPr>
          <p:cNvPr id="444437" name="Rectangle 1045"/>
          <p:cNvSpPr>
            <a:spLocks noChangeArrowheads="1"/>
          </p:cNvSpPr>
          <p:nvPr/>
        </p:nvSpPr>
        <p:spPr bwMode="auto">
          <a:xfrm>
            <a:off x="152214" y="3721893"/>
            <a:ext cx="1524000" cy="609600"/>
          </a:xfrm>
          <a:prstGeom prst="rect">
            <a:avLst/>
          </a:prstGeom>
          <a:noFill/>
          <a:ln w="9525">
            <a:noFill/>
            <a:miter lim="800000"/>
            <a:headEnd/>
            <a:tailEnd/>
          </a:ln>
          <a:effectLst/>
        </p:spPr>
        <p:txBody>
          <a:bodyPr wrap="none" anchor="ctr"/>
          <a:lstStyle/>
          <a:p>
            <a:pPr>
              <a:lnSpc>
                <a:spcPts val="2000"/>
              </a:lnSpc>
            </a:pPr>
            <a:endParaRPr lang="en-US" sz="1900" b="1" i="1" dirty="0">
              <a:solidFill>
                <a:srgbClr val="5D5D5D"/>
              </a:solidFill>
            </a:endParaRPr>
          </a:p>
          <a:p>
            <a:pPr algn="ctr">
              <a:lnSpc>
                <a:spcPts val="2000"/>
              </a:lnSpc>
            </a:pPr>
            <a:r>
              <a:rPr lang="en-US" sz="1900" b="1" dirty="0">
                <a:solidFill>
                  <a:srgbClr val="5D5D5D"/>
                </a:solidFill>
              </a:rPr>
              <a:t>You</a:t>
            </a:r>
          </a:p>
          <a:p>
            <a:pPr algn="ctr">
              <a:lnSpc>
                <a:spcPts val="2000"/>
              </a:lnSpc>
            </a:pPr>
            <a:r>
              <a:rPr lang="en-US" sz="1900" b="1" dirty="0">
                <a:solidFill>
                  <a:srgbClr val="5D5D5D"/>
                </a:solidFill>
              </a:rPr>
              <a:t>(and spouse)</a:t>
            </a:r>
          </a:p>
          <a:p>
            <a:pPr>
              <a:lnSpc>
                <a:spcPts val="2000"/>
              </a:lnSpc>
            </a:pPr>
            <a:endParaRPr lang="en-US" sz="1900" b="1" dirty="0">
              <a:solidFill>
                <a:srgbClr val="5D5D5D"/>
              </a:solidFill>
            </a:endParaRPr>
          </a:p>
        </p:txBody>
      </p:sp>
      <p:sp>
        <p:nvSpPr>
          <p:cNvPr id="444439" name="Line 1047"/>
          <p:cNvSpPr>
            <a:spLocks noChangeShapeType="1"/>
          </p:cNvSpPr>
          <p:nvPr/>
        </p:nvSpPr>
        <p:spPr bwMode="auto">
          <a:xfrm>
            <a:off x="2144957" y="2971800"/>
            <a:ext cx="914400" cy="0"/>
          </a:xfrm>
          <a:prstGeom prst="line">
            <a:avLst/>
          </a:prstGeom>
          <a:noFill/>
          <a:ln w="38100">
            <a:solidFill>
              <a:schemeClr val="accent2"/>
            </a:solidFill>
            <a:round/>
            <a:headEnd/>
            <a:tailEnd type="triangle" w="med" len="med"/>
          </a:ln>
          <a:effectLst/>
        </p:spPr>
        <p:txBody>
          <a:bodyPr wrap="none" anchor="ctr"/>
          <a:lstStyle/>
          <a:p>
            <a:endParaRPr lang="en-US" dirty="0"/>
          </a:p>
        </p:txBody>
      </p:sp>
      <p:cxnSp>
        <p:nvCxnSpPr>
          <p:cNvPr id="444440" name="AutoShape 1048"/>
          <p:cNvCxnSpPr>
            <a:cxnSpLocks noChangeShapeType="1"/>
          </p:cNvCxnSpPr>
          <p:nvPr/>
        </p:nvCxnSpPr>
        <p:spPr bwMode="auto">
          <a:xfrm rot="16200000" flipH="1" flipV="1">
            <a:off x="2647156" y="1216819"/>
            <a:ext cx="1587" cy="2597150"/>
          </a:xfrm>
          <a:prstGeom prst="bentConnector3">
            <a:avLst>
              <a:gd name="adj1" fmla="val -24600005"/>
            </a:avLst>
          </a:prstGeom>
          <a:noFill/>
          <a:ln w="38100">
            <a:solidFill>
              <a:schemeClr val="accent2"/>
            </a:solidFill>
            <a:miter lim="800000"/>
            <a:headEnd/>
            <a:tailEnd type="triangle" w="med" len="med"/>
          </a:ln>
          <a:effectLst/>
        </p:spPr>
      </p:cxnSp>
      <p:sp>
        <p:nvSpPr>
          <p:cNvPr id="444444" name="Line 1052"/>
          <p:cNvSpPr>
            <a:spLocks noChangeShapeType="1"/>
          </p:cNvSpPr>
          <p:nvPr/>
        </p:nvSpPr>
        <p:spPr bwMode="auto">
          <a:xfrm flipH="1">
            <a:off x="3057964" y="3922712"/>
            <a:ext cx="561536" cy="836613"/>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15" name="Rectangle 1046"/>
          <p:cNvSpPr>
            <a:spLocks noChangeArrowheads="1"/>
          </p:cNvSpPr>
          <p:nvPr/>
        </p:nvSpPr>
        <p:spPr bwMode="auto">
          <a:xfrm>
            <a:off x="3326032" y="4191000"/>
            <a:ext cx="1556189" cy="1447800"/>
          </a:xfrm>
          <a:prstGeom prst="rect">
            <a:avLst/>
          </a:prstGeom>
          <a:noFill/>
          <a:ln w="9525">
            <a:noFill/>
            <a:miter lim="800000"/>
            <a:headEnd/>
            <a:tailEnd/>
          </a:ln>
          <a:effectLst/>
        </p:spPr>
        <p:txBody>
          <a:bodyPr wrap="none" anchor="ctr"/>
          <a:lstStyle/>
          <a:p>
            <a:pPr>
              <a:lnSpc>
                <a:spcPts val="2000"/>
              </a:lnSpc>
            </a:pPr>
            <a:endParaRPr lang="en-US" sz="1900" i="1" dirty="0">
              <a:solidFill>
                <a:srgbClr val="5D5D5D"/>
              </a:solidFill>
            </a:endParaRPr>
          </a:p>
          <a:p>
            <a:pPr algn="ctr">
              <a:lnSpc>
                <a:spcPts val="2000"/>
              </a:lnSpc>
            </a:pPr>
            <a:r>
              <a:rPr lang="en-US" sz="1900" i="1" dirty="0">
                <a:solidFill>
                  <a:srgbClr val="5D5D5D"/>
                </a:solidFill>
              </a:rPr>
              <a:t>Transfers</a:t>
            </a:r>
          </a:p>
          <a:p>
            <a:pPr algn="ctr">
              <a:lnSpc>
                <a:spcPts val="2000"/>
              </a:lnSpc>
            </a:pPr>
            <a:r>
              <a:rPr lang="en-US" sz="1900" i="1" dirty="0">
                <a:solidFill>
                  <a:srgbClr val="5D5D5D"/>
                </a:solidFill>
              </a:rPr>
              <a:t> assets at end </a:t>
            </a:r>
          </a:p>
          <a:p>
            <a:pPr algn="ctr">
              <a:lnSpc>
                <a:spcPts val="2000"/>
              </a:lnSpc>
            </a:pPr>
            <a:r>
              <a:rPr lang="en-US" sz="1900" i="1" dirty="0">
                <a:solidFill>
                  <a:srgbClr val="5D5D5D"/>
                </a:solidFill>
              </a:rPr>
              <a:t>of term</a:t>
            </a:r>
          </a:p>
          <a:p>
            <a:pPr>
              <a:lnSpc>
                <a:spcPts val="2000"/>
              </a:lnSpc>
            </a:pPr>
            <a:endParaRPr lang="en-US" sz="1900" i="1" dirty="0">
              <a:solidFill>
                <a:srgbClr val="5D5D5D"/>
              </a:solidFill>
            </a:endParaRPr>
          </a:p>
          <a:p>
            <a:pPr>
              <a:lnSpc>
                <a:spcPts val="2000"/>
              </a:lnSpc>
            </a:pPr>
            <a:endParaRPr lang="en-US" sz="1900" i="1" dirty="0">
              <a:solidFill>
                <a:srgbClr val="5D5D5D"/>
              </a:solidFill>
            </a:endParaRPr>
          </a:p>
        </p:txBody>
      </p:sp>
      <p:sp>
        <p:nvSpPr>
          <p:cNvPr id="444438" name="Rectangle 1046"/>
          <p:cNvSpPr>
            <a:spLocks noChangeArrowheads="1"/>
          </p:cNvSpPr>
          <p:nvPr/>
        </p:nvSpPr>
        <p:spPr bwMode="auto">
          <a:xfrm>
            <a:off x="1800029" y="2921000"/>
            <a:ext cx="1465264" cy="1511300"/>
          </a:xfrm>
          <a:prstGeom prst="rect">
            <a:avLst/>
          </a:prstGeom>
          <a:noFill/>
          <a:ln w="9525">
            <a:noFill/>
            <a:miter lim="800000"/>
            <a:headEnd/>
            <a:tailEnd/>
          </a:ln>
          <a:effectLst/>
        </p:spPr>
        <p:txBody>
          <a:bodyPr wrap="none" anchor="ctr"/>
          <a:lstStyle/>
          <a:p>
            <a:pPr algn="ctr">
              <a:lnSpc>
                <a:spcPts val="2000"/>
              </a:lnSpc>
            </a:pPr>
            <a:endParaRPr lang="en-US" sz="1900" b="1" i="1" dirty="0">
              <a:solidFill>
                <a:srgbClr val="5D5D5D"/>
              </a:solidFill>
            </a:endParaRPr>
          </a:p>
          <a:p>
            <a:pPr algn="ctr">
              <a:lnSpc>
                <a:spcPts val="2000"/>
              </a:lnSpc>
            </a:pPr>
            <a:r>
              <a:rPr lang="en-US" sz="1900" i="1" dirty="0">
                <a:solidFill>
                  <a:srgbClr val="5D5D5D"/>
                </a:solidFill>
              </a:rPr>
              <a:t>Transfer </a:t>
            </a:r>
          </a:p>
          <a:p>
            <a:pPr algn="ctr">
              <a:lnSpc>
                <a:spcPts val="2000"/>
              </a:lnSpc>
            </a:pPr>
            <a:r>
              <a:rPr lang="en-US" sz="1900" i="1" dirty="0">
                <a:solidFill>
                  <a:srgbClr val="5D5D5D"/>
                </a:solidFill>
              </a:rPr>
              <a:t>appreciating </a:t>
            </a:r>
          </a:p>
          <a:p>
            <a:pPr algn="ctr">
              <a:lnSpc>
                <a:spcPts val="2000"/>
              </a:lnSpc>
            </a:pPr>
            <a:r>
              <a:rPr lang="en-US" sz="1900" i="1" dirty="0">
                <a:solidFill>
                  <a:srgbClr val="5D5D5D"/>
                </a:solidFill>
              </a:rPr>
              <a:t>property</a:t>
            </a:r>
          </a:p>
          <a:p>
            <a:pPr algn="ctr">
              <a:lnSpc>
                <a:spcPts val="2000"/>
              </a:lnSpc>
            </a:pPr>
            <a:endParaRPr lang="en-US" sz="1900" b="1" i="1" dirty="0">
              <a:solidFill>
                <a:srgbClr val="5D5D5D"/>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77" y="2541036"/>
            <a:ext cx="571547" cy="1273175"/>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214" y="2590734"/>
            <a:ext cx="549237" cy="1223476"/>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0908" y="4650704"/>
            <a:ext cx="535110" cy="868984"/>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2348" y="4614117"/>
            <a:ext cx="578560" cy="905571"/>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8732" y="2472167"/>
            <a:ext cx="1404852" cy="1251314"/>
          </a:xfrm>
          <a:prstGeom prst="rect">
            <a:avLst/>
          </a:prstGeom>
        </p:spPr>
      </p:pic>
      <p:sp>
        <p:nvSpPr>
          <p:cNvPr id="22" name="Rectangle 1041"/>
          <p:cNvSpPr txBox="1">
            <a:spLocks noChangeArrowheads="1"/>
          </p:cNvSpPr>
          <p:nvPr/>
        </p:nvSpPr>
        <p:spPr>
          <a:xfrm>
            <a:off x="4953000" y="5439164"/>
            <a:ext cx="4048125" cy="1063395"/>
          </a:xfrm>
          <a:prstGeom prst="rect">
            <a:avLst/>
          </a:prstGeom>
        </p:spPr>
        <p:txBody>
          <a:bodyPr vert="horz" lIns="91440" tIns="45720" rIns="91440" bIns="45720" rtlCol="0">
            <a:noAutofit/>
          </a:bodyPr>
          <a:lstStyle>
            <a:lvl1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1pPr>
            <a:lvl2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2pPr>
            <a:lvl3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3pPr>
            <a:lvl4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4pPr>
            <a:lvl5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100" dirty="0">
                <a:latin typeface="Calibri" panose="020F0502020204030204" pitchFamily="34" charset="0"/>
              </a:rPr>
              <a:t>Property not included in taxable estate as long as you outlive term of years</a:t>
            </a:r>
          </a:p>
        </p:txBody>
      </p:sp>
      <p:sp>
        <p:nvSpPr>
          <p:cNvPr id="23" name="Rectangle 1041"/>
          <p:cNvSpPr txBox="1">
            <a:spLocks noChangeArrowheads="1"/>
          </p:cNvSpPr>
          <p:nvPr/>
        </p:nvSpPr>
        <p:spPr>
          <a:xfrm>
            <a:off x="4953000" y="3325813"/>
            <a:ext cx="4048125" cy="415926"/>
          </a:xfrm>
          <a:prstGeom prst="rect">
            <a:avLst/>
          </a:prstGeom>
        </p:spPr>
        <p:txBody>
          <a:bodyPr vert="horz" lIns="91440" tIns="45720" rIns="91440" bIns="45720" rtlCol="0">
            <a:noAutofit/>
          </a:bodyPr>
          <a:lstStyle>
            <a:lvl1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1pPr>
            <a:lvl2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2pPr>
            <a:lvl3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3pPr>
            <a:lvl4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4pPr>
            <a:lvl5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100" dirty="0">
                <a:latin typeface="Calibri" panose="020F0502020204030204" pitchFamily="34" charset="0"/>
              </a:rPr>
              <a:t>GRAT receives property</a:t>
            </a:r>
          </a:p>
        </p:txBody>
      </p:sp>
      <p:sp>
        <p:nvSpPr>
          <p:cNvPr id="24" name="Rectangle 1041"/>
          <p:cNvSpPr txBox="1">
            <a:spLocks noChangeArrowheads="1"/>
          </p:cNvSpPr>
          <p:nvPr/>
        </p:nvSpPr>
        <p:spPr>
          <a:xfrm>
            <a:off x="4953000" y="3719512"/>
            <a:ext cx="4048125" cy="1334476"/>
          </a:xfrm>
          <a:prstGeom prst="rect">
            <a:avLst/>
          </a:prstGeom>
        </p:spPr>
        <p:txBody>
          <a:bodyPr vert="horz" lIns="91440" tIns="45720" rIns="91440" bIns="45720" rtlCol="0">
            <a:noAutofit/>
          </a:bodyPr>
          <a:lstStyle>
            <a:lvl1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1pPr>
            <a:lvl2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2pPr>
            <a:lvl3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3pPr>
            <a:lvl4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4pPr>
            <a:lvl5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100" dirty="0">
                <a:latin typeface="Calibri" panose="020F0502020204030204" pitchFamily="34" charset="0"/>
              </a:rPr>
              <a:t>Annuity paid to you for specified period of years, then property passes to beneficiaries</a:t>
            </a:r>
          </a:p>
        </p:txBody>
      </p:sp>
      <p:sp>
        <p:nvSpPr>
          <p:cNvPr id="25" name="Rectangle 1041"/>
          <p:cNvSpPr txBox="1">
            <a:spLocks noChangeArrowheads="1"/>
          </p:cNvSpPr>
          <p:nvPr/>
        </p:nvSpPr>
        <p:spPr>
          <a:xfrm>
            <a:off x="4953000" y="4720230"/>
            <a:ext cx="4048125" cy="1313263"/>
          </a:xfrm>
          <a:prstGeom prst="rect">
            <a:avLst/>
          </a:prstGeom>
        </p:spPr>
        <p:txBody>
          <a:bodyPr vert="horz" lIns="91440" tIns="45720" rIns="91440" bIns="45720" rtlCol="0">
            <a:noAutofit/>
          </a:bodyPr>
          <a:lstStyle>
            <a:lvl1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1pPr>
            <a:lvl2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2pPr>
            <a:lvl3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3pPr>
            <a:lvl4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4pPr>
            <a:lvl5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100" dirty="0">
                <a:latin typeface="Calibri" panose="020F0502020204030204" pitchFamily="34" charset="0"/>
              </a:rPr>
              <a:t>Transfer subject to gift tax (at discounted value)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4437"/>
                                        </p:tgtEl>
                                        <p:attrNameLst>
                                          <p:attrName>style.visibility</p:attrName>
                                        </p:attrNameLst>
                                      </p:cBhvr>
                                      <p:to>
                                        <p:strVal val="visible"/>
                                      </p:to>
                                    </p:set>
                                    <p:animEffect transition="in" filter="fade">
                                      <p:cBhvr>
                                        <p:cTn id="13" dur="500"/>
                                        <p:tgtEl>
                                          <p:spTgt spid="4444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4435"/>
                                        </p:tgtEl>
                                        <p:attrNameLst>
                                          <p:attrName>style.visibility</p:attrName>
                                        </p:attrNameLst>
                                      </p:cBhvr>
                                      <p:to>
                                        <p:strVal val="visible"/>
                                      </p:to>
                                    </p:set>
                                    <p:animEffect transition="in" filter="fade">
                                      <p:cBhvr>
                                        <p:cTn id="16" dur="500"/>
                                        <p:tgtEl>
                                          <p:spTgt spid="444435"/>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4436"/>
                                        </p:tgtEl>
                                        <p:attrNameLst>
                                          <p:attrName>style.visibility</p:attrName>
                                        </p:attrNameLst>
                                      </p:cBhvr>
                                      <p:to>
                                        <p:strVal val="visible"/>
                                      </p:to>
                                    </p:set>
                                    <p:animEffect transition="in" filter="fade">
                                      <p:cBhvr>
                                        <p:cTn id="28" dur="500"/>
                                        <p:tgtEl>
                                          <p:spTgt spid="4444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4433">
                                            <p:txEl>
                                              <p:pRg st="0" end="0"/>
                                            </p:txEl>
                                          </p:spTgt>
                                        </p:tgtEl>
                                        <p:attrNameLst>
                                          <p:attrName>style.visibility</p:attrName>
                                        </p:attrNameLst>
                                      </p:cBhvr>
                                      <p:to>
                                        <p:strVal val="visible"/>
                                      </p:to>
                                    </p:set>
                                    <p:animEffect transition="in" filter="fade">
                                      <p:cBhvr>
                                        <p:cTn id="31" dur="500"/>
                                        <p:tgtEl>
                                          <p:spTgt spid="44443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44439"/>
                                        </p:tgtEl>
                                        <p:attrNameLst>
                                          <p:attrName>style.visibility</p:attrName>
                                        </p:attrNameLst>
                                      </p:cBhvr>
                                      <p:to>
                                        <p:strVal val="visible"/>
                                      </p:to>
                                    </p:set>
                                    <p:animEffect transition="in" filter="fade">
                                      <p:cBhvr>
                                        <p:cTn id="36" dur="500"/>
                                        <p:tgtEl>
                                          <p:spTgt spid="44443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44438"/>
                                        </p:tgtEl>
                                        <p:attrNameLst>
                                          <p:attrName>style.visibility</p:attrName>
                                        </p:attrNameLst>
                                      </p:cBhvr>
                                      <p:to>
                                        <p:strVal val="visible"/>
                                      </p:to>
                                    </p:set>
                                    <p:animEffect transition="in" filter="fade">
                                      <p:cBhvr>
                                        <p:cTn id="39" dur="500"/>
                                        <p:tgtEl>
                                          <p:spTgt spid="4444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44440"/>
                                        </p:tgtEl>
                                        <p:attrNameLst>
                                          <p:attrName>style.visibility</p:attrName>
                                        </p:attrNameLst>
                                      </p:cBhvr>
                                      <p:to>
                                        <p:strVal val="visible"/>
                                      </p:to>
                                    </p:set>
                                    <p:animEffect transition="in" filter="fade">
                                      <p:cBhvr>
                                        <p:cTn id="47" dur="500"/>
                                        <p:tgtEl>
                                          <p:spTgt spid="44444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44434"/>
                                        </p:tgtEl>
                                        <p:attrNameLst>
                                          <p:attrName>style.visibility</p:attrName>
                                        </p:attrNameLst>
                                      </p:cBhvr>
                                      <p:to>
                                        <p:strVal val="visible"/>
                                      </p:to>
                                    </p:set>
                                    <p:animEffect transition="in" filter="fade">
                                      <p:cBhvr>
                                        <p:cTn id="50" dur="500"/>
                                        <p:tgtEl>
                                          <p:spTgt spid="44443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44444"/>
                                        </p:tgtEl>
                                        <p:attrNameLst>
                                          <p:attrName>style.visibility</p:attrName>
                                        </p:attrNameLst>
                                      </p:cBhvr>
                                      <p:to>
                                        <p:strVal val="visible"/>
                                      </p:to>
                                    </p:set>
                                    <p:animEffect transition="in" filter="fade">
                                      <p:cBhvr>
                                        <p:cTn id="53" dur="500"/>
                                        <p:tgtEl>
                                          <p:spTgt spid="44444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33" grpId="0" build="p"/>
      <p:bldP spid="444434" grpId="0"/>
      <p:bldP spid="444435" grpId="0"/>
      <p:bldP spid="444436" grpId="0"/>
      <p:bldP spid="444437" grpId="0"/>
      <p:bldP spid="444439" grpId="0" animBg="1"/>
      <p:bldP spid="444444" grpId="0" animBg="1"/>
      <p:bldP spid="15" grpId="0"/>
      <p:bldP spid="444438" grpId="0"/>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7C7F-352F-4E48-B1EE-1ADBE5AAB239}"/>
              </a:ext>
            </a:extLst>
          </p:cNvPr>
          <p:cNvSpPr>
            <a:spLocks noGrp="1"/>
          </p:cNvSpPr>
          <p:nvPr>
            <p:ph idx="1"/>
          </p:nvPr>
        </p:nvSpPr>
        <p:spPr>
          <a:xfrm>
            <a:off x="423672" y="2910840"/>
            <a:ext cx="8296656" cy="1036320"/>
          </a:xfrm>
        </p:spPr>
        <p:txBody>
          <a:bodyPr/>
          <a:lstStyle/>
          <a:p>
            <a:pPr marL="0" indent="0" algn="ctr">
              <a:buNone/>
            </a:pPr>
            <a:r>
              <a:rPr lang="en-US" sz="1800" dirty="0">
                <a:solidFill>
                  <a:schemeClr val="bg1">
                    <a:lumMod val="10000"/>
                  </a:schemeClr>
                </a:solidFill>
              </a:rPr>
              <a:t>Securities and advisory services are offered through LPL Financial (LPL), a </a:t>
            </a:r>
          </a:p>
          <a:p>
            <a:pPr marL="0" indent="0" algn="ctr">
              <a:buNone/>
            </a:pPr>
            <a:r>
              <a:rPr lang="en-US" sz="1800" dirty="0">
                <a:solidFill>
                  <a:schemeClr val="bg1">
                    <a:lumMod val="10000"/>
                  </a:schemeClr>
                </a:solidFill>
              </a:rPr>
              <a:t>registered investment advisor and broker/dealer (member FINRA/SIPC). </a:t>
            </a:r>
            <a:endParaRPr lang="en-US" dirty="0"/>
          </a:p>
        </p:txBody>
      </p:sp>
    </p:spTree>
    <p:extLst>
      <p:ext uri="{BB962C8B-B14F-4D97-AF65-F5344CB8AC3E}">
        <p14:creationId xmlns:p14="http://schemas.microsoft.com/office/powerpoint/2010/main" val="40438746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985962" y="2085974"/>
            <a:ext cx="7158038" cy="4772025"/>
          </a:xfrm>
          <a:prstGeom prst="rect">
            <a:avLst/>
          </a:prstGeom>
        </p:spPr>
      </p:pic>
      <p:sp>
        <p:nvSpPr>
          <p:cNvPr id="449538" name="Rectangle 2"/>
          <p:cNvSpPr>
            <a:spLocks noGrp="1" noChangeArrowheads="1"/>
          </p:cNvSpPr>
          <p:nvPr>
            <p:ph type="title"/>
          </p:nvPr>
        </p:nvSpPr>
        <p:spPr/>
        <p:txBody>
          <a:bodyPr>
            <a:noAutofit/>
          </a:bodyPr>
          <a:lstStyle/>
          <a:p>
            <a:r>
              <a:rPr lang="en-US" sz="4000" dirty="0"/>
              <a:t>Minimizing Estate Taxes — </a:t>
            </a:r>
            <a:r>
              <a:rPr lang="en-US" sz="4000" b="0" dirty="0"/>
              <a:t>QPRT</a:t>
            </a:r>
          </a:p>
        </p:txBody>
      </p:sp>
      <p:sp>
        <p:nvSpPr>
          <p:cNvPr id="449540" name="Rectangle 4"/>
          <p:cNvSpPr>
            <a:spLocks noGrp="1" noChangeArrowheads="1"/>
          </p:cNvSpPr>
          <p:nvPr>
            <p:ph type="body" sz="half" idx="4294967295"/>
          </p:nvPr>
        </p:nvSpPr>
        <p:spPr>
          <a:xfrm>
            <a:off x="685799" y="1828800"/>
            <a:ext cx="6467476" cy="4530725"/>
          </a:xfrm>
        </p:spPr>
        <p:txBody>
          <a:bodyPr>
            <a:noAutofit/>
          </a:bodyPr>
          <a:lstStyle/>
          <a:p>
            <a:r>
              <a:rPr lang="en-US" dirty="0">
                <a:latin typeface="Calibri" panose="020F0502020204030204" pitchFamily="34" charset="0"/>
              </a:rPr>
              <a:t>A qualified personal residence trust (QPRT) is a trust that is funded with a personal residence</a:t>
            </a:r>
          </a:p>
          <a:p>
            <a:r>
              <a:rPr lang="en-US" dirty="0">
                <a:latin typeface="Calibri" panose="020F0502020204030204" pitchFamily="34" charset="0"/>
              </a:rPr>
              <a:t>You retain the right to continue living in the home for a specified number of years</a:t>
            </a:r>
          </a:p>
          <a:p>
            <a:r>
              <a:rPr lang="en-US" dirty="0">
                <a:latin typeface="Calibri" panose="020F0502020204030204" pitchFamily="34" charset="0"/>
              </a:rPr>
              <a:t>As long as you outlive the </a:t>
            </a:r>
            <a:br>
              <a:rPr lang="en-US" dirty="0">
                <a:latin typeface="Calibri" panose="020F0502020204030204" pitchFamily="34" charset="0"/>
              </a:rPr>
            </a:br>
            <a:r>
              <a:rPr lang="en-US" dirty="0">
                <a:latin typeface="Calibri" panose="020F0502020204030204" pitchFamily="34" charset="0"/>
              </a:rPr>
              <a:t>specified term of years, </a:t>
            </a:r>
            <a:br>
              <a:rPr lang="en-US" dirty="0">
                <a:latin typeface="Calibri" panose="020F0502020204030204" pitchFamily="34" charset="0"/>
              </a:rPr>
            </a:br>
            <a:r>
              <a:rPr lang="en-US" dirty="0">
                <a:latin typeface="Calibri" panose="020F0502020204030204" pitchFamily="34" charset="0"/>
              </a:rPr>
              <a:t>the home is not included in </a:t>
            </a:r>
            <a:br>
              <a:rPr lang="en-US" dirty="0">
                <a:latin typeface="Calibri" panose="020F0502020204030204" pitchFamily="34" charset="0"/>
              </a:rPr>
            </a:br>
            <a:r>
              <a:rPr lang="en-US" dirty="0">
                <a:latin typeface="Calibri" panose="020F0502020204030204" pitchFamily="34" charset="0"/>
              </a:rPr>
              <a:t>your taxable estate — </a:t>
            </a:r>
            <a:br>
              <a:rPr lang="en-US" dirty="0">
                <a:latin typeface="Calibri" panose="020F0502020204030204" pitchFamily="34" charset="0"/>
              </a:rPr>
            </a:br>
            <a:r>
              <a:rPr lang="en-US" dirty="0">
                <a:latin typeface="Calibri" panose="020F0502020204030204" pitchFamily="34" charset="0"/>
              </a:rPr>
              <a:t>but you must pay market rent</a:t>
            </a:r>
            <a:br>
              <a:rPr lang="en-US" dirty="0">
                <a:latin typeface="Calibri" panose="020F0502020204030204" pitchFamily="34" charset="0"/>
              </a:rPr>
            </a:br>
            <a:r>
              <a:rPr lang="en-US" dirty="0">
                <a:latin typeface="Calibri" panose="020F0502020204030204" pitchFamily="34" charset="0"/>
              </a:rPr>
              <a:t>if you continue to live</a:t>
            </a:r>
            <a:br>
              <a:rPr lang="en-US" dirty="0">
                <a:latin typeface="Calibri" panose="020F0502020204030204" pitchFamily="34" charset="0"/>
              </a:rPr>
            </a:br>
            <a:r>
              <a:rPr lang="en-US" dirty="0">
                <a:latin typeface="Calibri" panose="020F0502020204030204" pitchFamily="34" charset="0"/>
              </a:rPr>
              <a:t>in the home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9540">
                                            <p:txEl>
                                              <p:pRg st="0" end="0"/>
                                            </p:txEl>
                                          </p:spTgt>
                                        </p:tgtEl>
                                        <p:attrNameLst>
                                          <p:attrName>style.visibility</p:attrName>
                                        </p:attrNameLst>
                                      </p:cBhvr>
                                      <p:to>
                                        <p:strVal val="visible"/>
                                      </p:to>
                                    </p:set>
                                    <p:anim calcmode="lin" valueType="num">
                                      <p:cBhvr additive="base">
                                        <p:cTn id="7" dur="500" fill="hold"/>
                                        <p:tgtEl>
                                          <p:spTgt spid="4495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95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9540">
                                            <p:txEl>
                                              <p:pRg st="1" end="1"/>
                                            </p:txEl>
                                          </p:spTgt>
                                        </p:tgtEl>
                                        <p:attrNameLst>
                                          <p:attrName>style.visibility</p:attrName>
                                        </p:attrNameLst>
                                      </p:cBhvr>
                                      <p:to>
                                        <p:strVal val="visible"/>
                                      </p:to>
                                    </p:set>
                                    <p:anim calcmode="lin" valueType="num">
                                      <p:cBhvr additive="base">
                                        <p:cTn id="13" dur="500" fill="hold"/>
                                        <p:tgtEl>
                                          <p:spTgt spid="44954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954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9540">
                                            <p:txEl>
                                              <p:pRg st="2" end="2"/>
                                            </p:txEl>
                                          </p:spTgt>
                                        </p:tgtEl>
                                        <p:attrNameLst>
                                          <p:attrName>style.visibility</p:attrName>
                                        </p:attrNameLst>
                                      </p:cBhvr>
                                      <p:to>
                                        <p:strVal val="visible"/>
                                      </p:to>
                                    </p:set>
                                    <p:anim calcmode="lin" valueType="num">
                                      <p:cBhvr additive="base">
                                        <p:cTn id="19" dur="500" fill="hold"/>
                                        <p:tgtEl>
                                          <p:spTgt spid="44954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954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50" y="2122837"/>
            <a:ext cx="6762750" cy="4737746"/>
          </a:xfrm>
          <a:prstGeom prst="rect">
            <a:avLst/>
          </a:prstGeom>
        </p:spPr>
      </p:pic>
      <p:sp>
        <p:nvSpPr>
          <p:cNvPr id="452610" name="Rectangle 2"/>
          <p:cNvSpPr>
            <a:spLocks noGrp="1" noChangeArrowheads="1"/>
          </p:cNvSpPr>
          <p:nvPr>
            <p:ph type="title"/>
          </p:nvPr>
        </p:nvSpPr>
        <p:spPr/>
        <p:txBody>
          <a:bodyPr>
            <a:noAutofit/>
          </a:bodyPr>
          <a:lstStyle/>
          <a:p>
            <a:r>
              <a:rPr lang="en-US" sz="4000" dirty="0"/>
              <a:t>What Is an Estate Freeze?</a:t>
            </a:r>
          </a:p>
        </p:txBody>
      </p:sp>
      <p:sp>
        <p:nvSpPr>
          <p:cNvPr id="452612" name="Rectangle 4"/>
          <p:cNvSpPr>
            <a:spLocks noGrp="1" noChangeArrowheads="1"/>
          </p:cNvSpPr>
          <p:nvPr>
            <p:ph idx="1"/>
          </p:nvPr>
        </p:nvSpPr>
        <p:spPr>
          <a:xfrm>
            <a:off x="685800" y="1828800"/>
            <a:ext cx="7372350" cy="4581236"/>
          </a:xfrm>
        </p:spPr>
        <p:txBody>
          <a:bodyPr>
            <a:noAutofit/>
          </a:bodyPr>
          <a:lstStyle/>
          <a:p>
            <a:r>
              <a:rPr lang="en-US" dirty="0">
                <a:latin typeface="Calibri" panose="020F0502020204030204" pitchFamily="34" charset="0"/>
              </a:rPr>
              <a:t>Freezes value of property for person </a:t>
            </a:r>
            <a:br>
              <a:rPr lang="en-US" dirty="0">
                <a:latin typeface="Calibri" panose="020F0502020204030204" pitchFamily="34" charset="0"/>
              </a:rPr>
            </a:br>
            <a:r>
              <a:rPr lang="en-US" dirty="0">
                <a:latin typeface="Calibri" panose="020F0502020204030204" pitchFamily="34" charset="0"/>
              </a:rPr>
              <a:t>removing it from his or her estate</a:t>
            </a:r>
          </a:p>
          <a:p>
            <a:r>
              <a:rPr lang="en-US" dirty="0">
                <a:latin typeface="Calibri" panose="020F0502020204030204" pitchFamily="34" charset="0"/>
              </a:rPr>
              <a:t>Transfers future growth to person </a:t>
            </a:r>
            <a:br>
              <a:rPr lang="en-US" dirty="0">
                <a:latin typeface="Calibri" panose="020F0502020204030204" pitchFamily="34" charset="0"/>
              </a:rPr>
            </a:br>
            <a:r>
              <a:rPr lang="en-US" dirty="0">
                <a:latin typeface="Calibri" panose="020F0502020204030204" pitchFamily="34" charset="0"/>
              </a:rPr>
              <a:t>receiving property</a:t>
            </a:r>
          </a:p>
          <a:p>
            <a:r>
              <a:rPr lang="en-US" dirty="0">
                <a:latin typeface="Calibri" panose="020F0502020204030204" pitchFamily="34" charset="0"/>
              </a:rPr>
              <a:t> Allows retention of some control </a:t>
            </a:r>
            <a:br>
              <a:rPr lang="en-US" dirty="0">
                <a:latin typeface="Calibri" panose="020F0502020204030204" pitchFamily="34" charset="0"/>
              </a:rPr>
            </a:br>
            <a:r>
              <a:rPr lang="en-US" dirty="0">
                <a:latin typeface="Calibri" panose="020F0502020204030204" pitchFamily="34" charset="0"/>
              </a:rPr>
              <a:t>or financial benefit</a:t>
            </a:r>
          </a:p>
          <a:p>
            <a:r>
              <a:rPr lang="en-US" dirty="0">
                <a:latin typeface="Calibri" panose="020F0502020204030204" pitchFamily="34" charset="0"/>
              </a:rPr>
              <a:t>Common estate freeze strategies </a:t>
            </a:r>
            <a:br>
              <a:rPr lang="en-US" dirty="0">
                <a:latin typeface="Calibri" panose="020F0502020204030204" pitchFamily="34" charset="0"/>
              </a:rPr>
            </a:br>
            <a:r>
              <a:rPr lang="en-US" dirty="0">
                <a:latin typeface="Calibri" panose="020F0502020204030204" pitchFamily="34" charset="0"/>
              </a:rPr>
              <a:t>include family limited partnerships, </a:t>
            </a:r>
            <a:br>
              <a:rPr lang="en-US" dirty="0">
                <a:latin typeface="Calibri" panose="020F0502020204030204" pitchFamily="34" charset="0"/>
              </a:rPr>
            </a:br>
            <a:r>
              <a:rPr lang="en-US" dirty="0">
                <a:latin typeface="Calibri" panose="020F0502020204030204" pitchFamily="34" charset="0"/>
              </a:rPr>
              <a:t>private annuities, installment </a:t>
            </a:r>
            <a:br>
              <a:rPr lang="en-US" dirty="0">
                <a:latin typeface="Calibri" panose="020F0502020204030204" pitchFamily="34" charset="0"/>
              </a:rPr>
            </a:br>
            <a:r>
              <a:rPr lang="en-US" dirty="0">
                <a:latin typeface="Calibri" panose="020F0502020204030204" pitchFamily="34" charset="0"/>
              </a:rPr>
              <a:t>sales, and gift- or sale-leasebacks</a:t>
            </a:r>
          </a:p>
        </p:txBody>
      </p: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8" name="Rectangle 1028"/>
          <p:cNvSpPr>
            <a:spLocks noGrp="1" noChangeArrowheads="1"/>
          </p:cNvSpPr>
          <p:nvPr>
            <p:ph type="title"/>
          </p:nvPr>
        </p:nvSpPr>
        <p:spPr/>
        <p:txBody>
          <a:bodyPr>
            <a:noAutofit/>
          </a:bodyPr>
          <a:lstStyle/>
          <a:p>
            <a:r>
              <a:rPr lang="en-US" dirty="0"/>
              <a:t>Estate Freeze — </a:t>
            </a:r>
            <a:br>
              <a:rPr lang="en-US" dirty="0"/>
            </a:br>
            <a:r>
              <a:rPr lang="en-US" sz="3400" b="0" dirty="0"/>
              <a:t>Family Limited Partnership (FLP)</a:t>
            </a:r>
          </a:p>
        </p:txBody>
      </p:sp>
      <p:sp>
        <p:nvSpPr>
          <p:cNvPr id="456710" name="Rectangle 1030"/>
          <p:cNvSpPr>
            <a:spLocks noGrp="1" noChangeArrowheads="1"/>
          </p:cNvSpPr>
          <p:nvPr>
            <p:ph idx="1"/>
          </p:nvPr>
        </p:nvSpPr>
        <p:spPr>
          <a:xfrm>
            <a:off x="4819650" y="2090738"/>
            <a:ext cx="4086225" cy="1188241"/>
          </a:xfrm>
        </p:spPr>
        <p:txBody>
          <a:bodyPr>
            <a:noAutofit/>
          </a:bodyPr>
          <a:lstStyle/>
          <a:p>
            <a:pPr marL="228600" indent="-228600">
              <a:lnSpc>
                <a:spcPct val="90000"/>
              </a:lnSpc>
            </a:pPr>
            <a:r>
              <a:rPr lang="en-US" sz="2000" dirty="0">
                <a:latin typeface="Calibri" panose="020F0502020204030204" pitchFamily="34" charset="0"/>
              </a:rPr>
              <a:t>An FLP is a business entity that enables transfer of family business ownership to next generation</a:t>
            </a:r>
          </a:p>
        </p:txBody>
      </p:sp>
      <p:cxnSp>
        <p:nvCxnSpPr>
          <p:cNvPr id="456711" name="AutoShape 1031"/>
          <p:cNvCxnSpPr>
            <a:cxnSpLocks noChangeShapeType="1"/>
          </p:cNvCxnSpPr>
          <p:nvPr/>
        </p:nvCxnSpPr>
        <p:spPr bwMode="auto">
          <a:xfrm rot="10800000">
            <a:off x="1266259" y="3162704"/>
            <a:ext cx="2654823" cy="75795"/>
          </a:xfrm>
          <a:prstGeom prst="bentConnector4">
            <a:avLst>
              <a:gd name="adj1" fmla="val -392"/>
              <a:gd name="adj2" fmla="val 568645"/>
            </a:avLst>
          </a:prstGeom>
          <a:noFill/>
          <a:ln w="38100">
            <a:solidFill>
              <a:schemeClr val="accent2"/>
            </a:solidFill>
            <a:miter lim="800000"/>
            <a:headEnd/>
            <a:tailEnd type="triangle" w="med" len="med"/>
          </a:ln>
          <a:effectLst/>
        </p:spPr>
      </p:cxnSp>
      <p:sp>
        <p:nvSpPr>
          <p:cNvPr id="456714" name="Rectangle 1034"/>
          <p:cNvSpPr>
            <a:spLocks noChangeArrowheads="1"/>
          </p:cNvSpPr>
          <p:nvPr/>
        </p:nvSpPr>
        <p:spPr bwMode="auto">
          <a:xfrm>
            <a:off x="1143000" y="2043112"/>
            <a:ext cx="2971800" cy="649288"/>
          </a:xfrm>
          <a:prstGeom prst="rect">
            <a:avLst/>
          </a:prstGeom>
          <a:noFill/>
          <a:ln w="9525">
            <a:noFill/>
            <a:miter lim="800000"/>
            <a:headEnd/>
            <a:tailEnd/>
          </a:ln>
          <a:effectLst/>
        </p:spPr>
        <p:txBody>
          <a:bodyPr wrap="none" anchor="ctr"/>
          <a:lstStyle/>
          <a:p>
            <a:r>
              <a:rPr lang="en-US" sz="1900" i="1" dirty="0">
                <a:solidFill>
                  <a:srgbClr val="5D5D5D"/>
                </a:solidFill>
              </a:rPr>
              <a:t>You become general partner, </a:t>
            </a:r>
          </a:p>
          <a:p>
            <a:r>
              <a:rPr lang="en-US" sz="1900" i="1" dirty="0">
                <a:solidFill>
                  <a:srgbClr val="5D5D5D"/>
                </a:solidFill>
              </a:rPr>
              <a:t>retain as little as 1% interest</a:t>
            </a:r>
          </a:p>
        </p:txBody>
      </p:sp>
      <p:sp>
        <p:nvSpPr>
          <p:cNvPr id="456715" name="Rectangle 1035"/>
          <p:cNvSpPr>
            <a:spLocks noChangeArrowheads="1"/>
          </p:cNvSpPr>
          <p:nvPr/>
        </p:nvSpPr>
        <p:spPr bwMode="auto">
          <a:xfrm>
            <a:off x="2819400" y="6283325"/>
            <a:ext cx="1905000" cy="498475"/>
          </a:xfrm>
          <a:prstGeom prst="rect">
            <a:avLst/>
          </a:prstGeom>
          <a:noFill/>
          <a:ln w="9525">
            <a:noFill/>
            <a:miter lim="800000"/>
            <a:headEnd/>
            <a:tailEnd/>
          </a:ln>
          <a:effectLst/>
        </p:spPr>
        <p:txBody>
          <a:bodyPr wrap="none" anchor="ctr"/>
          <a:lstStyle/>
          <a:p>
            <a:r>
              <a:rPr lang="en-US" sz="1900" b="1" dirty="0">
                <a:solidFill>
                  <a:srgbClr val="5D5D5D"/>
                </a:solidFill>
              </a:rPr>
              <a:t>Family members</a:t>
            </a:r>
          </a:p>
        </p:txBody>
      </p:sp>
      <p:sp>
        <p:nvSpPr>
          <p:cNvPr id="456716" name="Rectangle 1036"/>
          <p:cNvSpPr>
            <a:spLocks noChangeArrowheads="1"/>
          </p:cNvSpPr>
          <p:nvPr/>
        </p:nvSpPr>
        <p:spPr bwMode="auto">
          <a:xfrm>
            <a:off x="561975" y="4548187"/>
            <a:ext cx="1600200" cy="836613"/>
          </a:xfrm>
          <a:prstGeom prst="rect">
            <a:avLst/>
          </a:prstGeom>
          <a:noFill/>
          <a:ln w="9525">
            <a:noFill/>
            <a:miter lim="800000"/>
            <a:headEnd/>
            <a:tailEnd/>
          </a:ln>
          <a:effectLst/>
        </p:spPr>
        <p:txBody>
          <a:bodyPr wrap="none" anchor="ctr"/>
          <a:lstStyle/>
          <a:p>
            <a:endParaRPr lang="en-US" sz="1900" b="1" dirty="0">
              <a:solidFill>
                <a:srgbClr val="5D5D5D"/>
              </a:solidFill>
            </a:endParaRPr>
          </a:p>
          <a:p>
            <a:pPr algn="ctr">
              <a:lnSpc>
                <a:spcPts val="2000"/>
              </a:lnSpc>
            </a:pPr>
            <a:r>
              <a:rPr lang="en-US" sz="1900" b="1" dirty="0">
                <a:solidFill>
                  <a:srgbClr val="5D5D5D"/>
                </a:solidFill>
              </a:rPr>
              <a:t>You </a:t>
            </a:r>
          </a:p>
          <a:p>
            <a:pPr algn="ctr">
              <a:lnSpc>
                <a:spcPts val="2000"/>
              </a:lnSpc>
            </a:pPr>
            <a:r>
              <a:rPr lang="en-US" sz="1900" b="1" dirty="0">
                <a:solidFill>
                  <a:srgbClr val="5D5D5D"/>
                </a:solidFill>
              </a:rPr>
              <a:t>(and spouse)</a:t>
            </a:r>
          </a:p>
          <a:p>
            <a:endParaRPr lang="en-US" sz="1900" b="1" dirty="0">
              <a:solidFill>
                <a:srgbClr val="5D5D5D"/>
              </a:solidFill>
            </a:endParaRPr>
          </a:p>
        </p:txBody>
      </p:sp>
      <p:sp>
        <p:nvSpPr>
          <p:cNvPr id="456717" name="Rectangle 1037"/>
          <p:cNvSpPr>
            <a:spLocks noChangeArrowheads="1"/>
          </p:cNvSpPr>
          <p:nvPr/>
        </p:nvSpPr>
        <p:spPr bwMode="auto">
          <a:xfrm>
            <a:off x="3295650" y="4267201"/>
            <a:ext cx="952500" cy="301625"/>
          </a:xfrm>
          <a:prstGeom prst="rect">
            <a:avLst/>
          </a:prstGeom>
          <a:noFill/>
          <a:ln w="9525">
            <a:noFill/>
            <a:miter lim="800000"/>
            <a:headEnd/>
            <a:tailEnd/>
          </a:ln>
          <a:effectLst/>
        </p:spPr>
        <p:txBody>
          <a:bodyPr wrap="none" anchor="ctr"/>
          <a:lstStyle/>
          <a:p>
            <a:r>
              <a:rPr lang="en-US" sz="1900" b="1" dirty="0">
                <a:solidFill>
                  <a:srgbClr val="5D5D5D"/>
                </a:solidFill>
              </a:rPr>
              <a:t>FLP</a:t>
            </a:r>
          </a:p>
        </p:txBody>
      </p:sp>
      <p:sp>
        <p:nvSpPr>
          <p:cNvPr id="456719" name="Line 1039"/>
          <p:cNvSpPr>
            <a:spLocks noChangeShapeType="1"/>
          </p:cNvSpPr>
          <p:nvPr/>
        </p:nvSpPr>
        <p:spPr bwMode="auto">
          <a:xfrm>
            <a:off x="2057399" y="3886200"/>
            <a:ext cx="1095375" cy="0"/>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456722" name="Line 1042"/>
          <p:cNvSpPr>
            <a:spLocks noChangeShapeType="1"/>
          </p:cNvSpPr>
          <p:nvPr/>
        </p:nvSpPr>
        <p:spPr bwMode="auto">
          <a:xfrm>
            <a:off x="3886200" y="4322763"/>
            <a:ext cx="0" cy="719137"/>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456723" name="Text Box 1043"/>
          <p:cNvSpPr txBox="1">
            <a:spLocks noChangeArrowheads="1"/>
          </p:cNvSpPr>
          <p:nvPr/>
        </p:nvSpPr>
        <p:spPr bwMode="auto">
          <a:xfrm>
            <a:off x="285749" y="5441950"/>
            <a:ext cx="2914651" cy="1285874"/>
          </a:xfrm>
          <a:prstGeom prst="rect">
            <a:avLst/>
          </a:prstGeom>
          <a:noFill/>
          <a:ln w="9525">
            <a:noFill/>
            <a:miter lim="800000"/>
            <a:headEnd/>
            <a:tailEnd/>
          </a:ln>
          <a:effectLst/>
        </p:spPr>
        <p:txBody>
          <a:bodyPr wrap="square">
            <a:spAutoFit/>
          </a:bodyPr>
          <a:lstStyle/>
          <a:p>
            <a:pPr>
              <a:spcBef>
                <a:spcPct val="50000"/>
              </a:spcBef>
            </a:pPr>
            <a:r>
              <a:rPr lang="en-US" sz="1900" i="1" dirty="0">
                <a:solidFill>
                  <a:srgbClr val="5D5D5D"/>
                </a:solidFill>
              </a:rPr>
              <a:t>You transfer assets to FLP, gift up to 99% of interest </a:t>
            </a:r>
            <a:br>
              <a:rPr lang="en-US" sz="1900" i="1" dirty="0">
                <a:solidFill>
                  <a:srgbClr val="5D5D5D"/>
                </a:solidFill>
              </a:rPr>
            </a:br>
            <a:r>
              <a:rPr lang="en-US" sz="1900" i="1" dirty="0">
                <a:solidFill>
                  <a:srgbClr val="5D5D5D"/>
                </a:solidFill>
              </a:rPr>
              <a:t>to family member </a:t>
            </a:r>
            <a:br>
              <a:rPr lang="en-US" sz="1900" i="1" dirty="0">
                <a:solidFill>
                  <a:srgbClr val="5D5D5D"/>
                </a:solidFill>
              </a:rPr>
            </a:br>
            <a:r>
              <a:rPr lang="en-US" sz="1900" i="1" dirty="0">
                <a:solidFill>
                  <a:srgbClr val="5D5D5D"/>
                </a:solidFill>
              </a:rPr>
              <a:t>limited partners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563" y="3425826"/>
            <a:ext cx="571547" cy="127317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700" y="3475524"/>
            <a:ext cx="549237" cy="1223476"/>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10043"/>
          <a:stretch/>
        </p:blipFill>
        <p:spPr>
          <a:xfrm>
            <a:off x="3312353" y="3067252"/>
            <a:ext cx="1160307" cy="135076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9899" y="5061669"/>
            <a:ext cx="1287483" cy="1666155"/>
          </a:xfrm>
          <a:prstGeom prst="rect">
            <a:avLst/>
          </a:prstGeom>
        </p:spPr>
      </p:pic>
      <p:sp>
        <p:nvSpPr>
          <p:cNvPr id="28" name="Rectangle 1030"/>
          <p:cNvSpPr txBox="1">
            <a:spLocks noChangeArrowheads="1"/>
          </p:cNvSpPr>
          <p:nvPr/>
        </p:nvSpPr>
        <p:spPr>
          <a:xfrm>
            <a:off x="4819650" y="3002754"/>
            <a:ext cx="3721608" cy="1278733"/>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nSpc>
                <a:spcPct val="90000"/>
              </a:lnSpc>
            </a:pPr>
            <a:r>
              <a:rPr lang="en-US" sz="2000" dirty="0"/>
              <a:t>Typically, older generation becomes general partners and younger generation becomes limited partners</a:t>
            </a:r>
          </a:p>
        </p:txBody>
      </p:sp>
      <p:sp>
        <p:nvSpPr>
          <p:cNvPr id="29" name="Rectangle 1030"/>
          <p:cNvSpPr txBox="1">
            <a:spLocks noChangeArrowheads="1"/>
          </p:cNvSpPr>
          <p:nvPr/>
        </p:nvSpPr>
        <p:spPr>
          <a:xfrm>
            <a:off x="4819650" y="4183774"/>
            <a:ext cx="3721608" cy="616111"/>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nSpc>
                <a:spcPct val="90000"/>
              </a:lnSpc>
            </a:pPr>
            <a:r>
              <a:rPr lang="en-US" sz="2000" dirty="0"/>
              <a:t>Protects limited partners from future creditors of business</a:t>
            </a:r>
          </a:p>
        </p:txBody>
      </p:sp>
      <p:sp>
        <p:nvSpPr>
          <p:cNvPr id="30" name="Rectangle 1030"/>
          <p:cNvSpPr txBox="1">
            <a:spLocks noChangeArrowheads="1"/>
          </p:cNvSpPr>
          <p:nvPr/>
        </p:nvSpPr>
        <p:spPr>
          <a:xfrm>
            <a:off x="4819650" y="4858900"/>
            <a:ext cx="3721608" cy="945872"/>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nSpc>
                <a:spcPct val="90000"/>
              </a:lnSpc>
            </a:pPr>
            <a:r>
              <a:rPr lang="en-US" sz="2000" dirty="0"/>
              <a:t>Interests gifted to limited partners valued at discounts as high as 60%</a:t>
            </a:r>
            <a:endParaRPr lang="en-US" sz="2000" b="1" dirty="0"/>
          </a:p>
        </p:txBody>
      </p:sp>
      <p:sp>
        <p:nvSpPr>
          <p:cNvPr id="31" name="Rectangle 1030"/>
          <p:cNvSpPr txBox="1">
            <a:spLocks noChangeArrowheads="1"/>
          </p:cNvSpPr>
          <p:nvPr/>
        </p:nvSpPr>
        <p:spPr>
          <a:xfrm>
            <a:off x="4819650" y="5815447"/>
            <a:ext cx="3721608" cy="556778"/>
          </a:xfrm>
          <a:prstGeom prst="rect">
            <a:avLst/>
          </a:prstGeom>
        </p:spPr>
        <p:txBody>
          <a:bodyPr vert="horz" lIns="91440" tIns="45720" rIns="91440" bIns="45720" rtlCol="0">
            <a:noAutofit/>
          </a:bodyPr>
          <a:lstStyle>
            <a:lvl1pPr marL="4572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1pPr>
            <a:lvl2pPr marL="914400" indent="-4572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2pPr>
            <a:lvl3pPr marL="12573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3pPr>
            <a:lvl4pPr marL="17145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4pPr>
            <a:lvl5pPr marL="2171700" indent="-342900" algn="l" defTabSz="457200" rtl="0" eaLnBrk="1" latinLnBrk="0" hangingPunct="1">
              <a:spcBef>
                <a:spcPct val="20000"/>
              </a:spcBef>
              <a:buClr>
                <a:srgbClr val="5D5D5D"/>
              </a:buClr>
              <a:buSzPct val="50000"/>
              <a:buFont typeface="Wingdings" panose="05000000000000000000" pitchFamily="2" charset="2"/>
              <a:buChar char=""/>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nSpc>
                <a:spcPct val="90000"/>
              </a:lnSpc>
            </a:pPr>
            <a:r>
              <a:rPr lang="en-US" sz="2000" dirty="0"/>
              <a:t>High risk of IRS challenge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6716"/>
                                        </p:tgtEl>
                                        <p:attrNameLst>
                                          <p:attrName>style.visibility</p:attrName>
                                        </p:attrNameLst>
                                      </p:cBhvr>
                                      <p:to>
                                        <p:strVal val="visible"/>
                                      </p:to>
                                    </p:set>
                                    <p:animEffect transition="in" filter="fade">
                                      <p:cBhvr>
                                        <p:cTn id="13" dur="500"/>
                                        <p:tgtEl>
                                          <p:spTgt spid="456716"/>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56715"/>
                                        </p:tgtEl>
                                        <p:attrNameLst>
                                          <p:attrName>style.visibility</p:attrName>
                                        </p:attrNameLst>
                                      </p:cBhvr>
                                      <p:to>
                                        <p:strVal val="visible"/>
                                      </p:to>
                                    </p:set>
                                    <p:animEffect transition="in" filter="fade">
                                      <p:cBhvr>
                                        <p:cTn id="19" dur="500"/>
                                        <p:tgtEl>
                                          <p:spTgt spid="4567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56710">
                                            <p:txEl>
                                              <p:pRg st="0" end="0"/>
                                            </p:txEl>
                                          </p:spTgt>
                                        </p:tgtEl>
                                        <p:attrNameLst>
                                          <p:attrName>style.visibility</p:attrName>
                                        </p:attrNameLst>
                                      </p:cBhvr>
                                      <p:to>
                                        <p:strVal val="visible"/>
                                      </p:to>
                                    </p:set>
                                    <p:animEffect transition="in" filter="fade">
                                      <p:cBhvr>
                                        <p:cTn id="22" dur="500"/>
                                        <p:tgtEl>
                                          <p:spTgt spid="4567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56717"/>
                                        </p:tgtEl>
                                        <p:attrNameLst>
                                          <p:attrName>style.visibility</p:attrName>
                                        </p:attrNameLst>
                                      </p:cBhvr>
                                      <p:to>
                                        <p:strVal val="visible"/>
                                      </p:to>
                                    </p:set>
                                    <p:animEffect transition="in" filter="fade">
                                      <p:cBhvr>
                                        <p:cTn id="30" dur="500"/>
                                        <p:tgtEl>
                                          <p:spTgt spid="4567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56719"/>
                                        </p:tgtEl>
                                        <p:attrNameLst>
                                          <p:attrName>style.visibility</p:attrName>
                                        </p:attrNameLst>
                                      </p:cBhvr>
                                      <p:to>
                                        <p:strVal val="visible"/>
                                      </p:to>
                                    </p:set>
                                    <p:animEffect transition="in" filter="fade">
                                      <p:cBhvr>
                                        <p:cTn id="33" dur="500"/>
                                        <p:tgtEl>
                                          <p:spTgt spid="4567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56714"/>
                                        </p:tgtEl>
                                        <p:attrNameLst>
                                          <p:attrName>style.visibility</p:attrName>
                                        </p:attrNameLst>
                                      </p:cBhvr>
                                      <p:to>
                                        <p:strVal val="visible"/>
                                      </p:to>
                                    </p:set>
                                    <p:animEffect transition="in" filter="fade">
                                      <p:cBhvr>
                                        <p:cTn id="41" dur="500"/>
                                        <p:tgtEl>
                                          <p:spTgt spid="456714"/>
                                        </p:tgtEl>
                                      </p:cBhvr>
                                    </p:animEffect>
                                  </p:childTnLst>
                                </p:cTn>
                              </p:par>
                              <p:par>
                                <p:cTn id="42" presetID="10" presetClass="entr" presetSubtype="0" fill="hold" nodeType="withEffect">
                                  <p:stCondLst>
                                    <p:cond delay="0"/>
                                  </p:stCondLst>
                                  <p:childTnLst>
                                    <p:set>
                                      <p:cBhvr>
                                        <p:cTn id="43" dur="1" fill="hold">
                                          <p:stCondLst>
                                            <p:cond delay="0"/>
                                          </p:stCondLst>
                                        </p:cTn>
                                        <p:tgtEl>
                                          <p:spTgt spid="456711"/>
                                        </p:tgtEl>
                                        <p:attrNameLst>
                                          <p:attrName>style.visibility</p:attrName>
                                        </p:attrNameLst>
                                      </p:cBhvr>
                                      <p:to>
                                        <p:strVal val="visible"/>
                                      </p:to>
                                    </p:set>
                                    <p:animEffect transition="in" filter="fade">
                                      <p:cBhvr>
                                        <p:cTn id="44" dur="500"/>
                                        <p:tgtEl>
                                          <p:spTgt spid="4567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56723"/>
                                        </p:tgtEl>
                                        <p:attrNameLst>
                                          <p:attrName>style.visibility</p:attrName>
                                        </p:attrNameLst>
                                      </p:cBhvr>
                                      <p:to>
                                        <p:strVal val="visible"/>
                                      </p:to>
                                    </p:set>
                                    <p:animEffect transition="in" filter="fade">
                                      <p:cBhvr>
                                        <p:cTn id="47" dur="500"/>
                                        <p:tgtEl>
                                          <p:spTgt spid="4567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56722"/>
                                        </p:tgtEl>
                                        <p:attrNameLst>
                                          <p:attrName>style.visibility</p:attrName>
                                        </p:attrNameLst>
                                      </p:cBhvr>
                                      <p:to>
                                        <p:strVal val="visible"/>
                                      </p:to>
                                    </p:set>
                                    <p:animEffect transition="in" filter="fade">
                                      <p:cBhvr>
                                        <p:cTn id="57" dur="500"/>
                                        <p:tgtEl>
                                          <p:spTgt spid="45672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10" grpId="0" build="p"/>
      <p:bldP spid="456714" grpId="0"/>
      <p:bldP spid="456715" grpId="0"/>
      <p:bldP spid="456716" grpId="0"/>
      <p:bldP spid="456717" grpId="0"/>
      <p:bldP spid="456719" grpId="0" animBg="1"/>
      <p:bldP spid="456722" grpId="0" animBg="1"/>
      <p:bldP spid="456723" grpId="0"/>
      <p:bldP spid="28" grpId="0"/>
      <p:bldP spid="29"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noAutofit/>
          </a:bodyPr>
          <a:lstStyle/>
          <a:p>
            <a:r>
              <a:rPr lang="en-US" sz="4000" dirty="0"/>
              <a:t>Estate Freeze — </a:t>
            </a:r>
            <a:r>
              <a:rPr lang="en-US" sz="3400" b="0" dirty="0"/>
              <a:t>Private Annuity</a:t>
            </a:r>
          </a:p>
        </p:txBody>
      </p:sp>
      <p:sp>
        <p:nvSpPr>
          <p:cNvPr id="459781" name="Rectangle 5"/>
          <p:cNvSpPr>
            <a:spLocks noGrp="1" noChangeArrowheads="1"/>
          </p:cNvSpPr>
          <p:nvPr>
            <p:ph idx="1"/>
          </p:nvPr>
        </p:nvSpPr>
        <p:spPr>
          <a:xfrm>
            <a:off x="3937288" y="1828799"/>
            <a:ext cx="4330412" cy="3933826"/>
          </a:xfrm>
        </p:spPr>
        <p:txBody>
          <a:bodyPr>
            <a:noAutofit/>
          </a:bodyPr>
          <a:lstStyle/>
          <a:p>
            <a:r>
              <a:rPr lang="en-US" sz="2600" dirty="0">
                <a:latin typeface="Calibri" panose="020F0502020204030204" pitchFamily="34" charset="0"/>
              </a:rPr>
              <a:t>Property sold in exchange for unsecured promise to pay specified income to you (or to you and your spouse) for life</a:t>
            </a:r>
          </a:p>
          <a:p>
            <a:r>
              <a:rPr lang="en-US" sz="2600" dirty="0">
                <a:latin typeface="Calibri" panose="020F0502020204030204" pitchFamily="34" charset="0"/>
              </a:rPr>
              <a:t>Transaction not subject to gift tax</a:t>
            </a:r>
          </a:p>
          <a:p>
            <a:r>
              <a:rPr lang="en-US" sz="2600" dirty="0">
                <a:latin typeface="Calibri" panose="020F0502020204030204" pitchFamily="34" charset="0"/>
              </a:rPr>
              <a:t>Property removed from estate entirely</a:t>
            </a:r>
          </a:p>
        </p:txBody>
      </p:sp>
      <p:sp>
        <p:nvSpPr>
          <p:cNvPr id="459782" name="Rectangle 6"/>
          <p:cNvSpPr>
            <a:spLocks noChangeArrowheads="1"/>
          </p:cNvSpPr>
          <p:nvPr/>
        </p:nvSpPr>
        <p:spPr bwMode="auto">
          <a:xfrm>
            <a:off x="895350" y="1638300"/>
            <a:ext cx="1943100" cy="647700"/>
          </a:xfrm>
          <a:prstGeom prst="rect">
            <a:avLst/>
          </a:prstGeom>
          <a:noFill/>
          <a:ln w="9525">
            <a:noFill/>
            <a:miter lim="800000"/>
            <a:headEnd/>
            <a:tailEnd/>
          </a:ln>
          <a:effectLst/>
        </p:spPr>
        <p:txBody>
          <a:bodyPr wrap="none" anchor="ctr"/>
          <a:lstStyle/>
          <a:p>
            <a:pPr algn="ctr"/>
            <a:endParaRPr lang="en-US" sz="1900" i="1" dirty="0">
              <a:solidFill>
                <a:srgbClr val="5D5D5D"/>
              </a:solidFill>
            </a:endParaRPr>
          </a:p>
          <a:p>
            <a:pPr algn="ctr"/>
            <a:r>
              <a:rPr lang="en-US" sz="1900" b="1" dirty="0">
                <a:solidFill>
                  <a:srgbClr val="5D5D5D"/>
                </a:solidFill>
              </a:rPr>
              <a:t>Seller(s)</a:t>
            </a:r>
          </a:p>
          <a:p>
            <a:pPr algn="ctr"/>
            <a:r>
              <a:rPr lang="en-US" sz="1900" b="1" dirty="0">
                <a:solidFill>
                  <a:srgbClr val="5D5D5D"/>
                </a:solidFill>
              </a:rPr>
              <a:t>You (and spouse)</a:t>
            </a:r>
          </a:p>
          <a:p>
            <a:pPr algn="ctr"/>
            <a:endParaRPr lang="en-US" sz="1900" i="1" dirty="0">
              <a:solidFill>
                <a:srgbClr val="5D5D5D"/>
              </a:solidFill>
            </a:endParaRPr>
          </a:p>
        </p:txBody>
      </p:sp>
      <p:sp>
        <p:nvSpPr>
          <p:cNvPr id="459783" name="Rectangle 7"/>
          <p:cNvSpPr>
            <a:spLocks noChangeArrowheads="1"/>
          </p:cNvSpPr>
          <p:nvPr/>
        </p:nvSpPr>
        <p:spPr bwMode="auto">
          <a:xfrm>
            <a:off x="838200" y="5682380"/>
            <a:ext cx="1943100" cy="498475"/>
          </a:xfrm>
          <a:prstGeom prst="rect">
            <a:avLst/>
          </a:prstGeom>
          <a:noFill/>
          <a:ln w="9525">
            <a:noFill/>
            <a:miter lim="800000"/>
            <a:headEnd/>
            <a:tailEnd/>
          </a:ln>
          <a:effectLst/>
        </p:spPr>
        <p:txBody>
          <a:bodyPr wrap="none" anchor="ctr"/>
          <a:lstStyle/>
          <a:p>
            <a:r>
              <a:rPr lang="en-US" sz="1900" b="1" dirty="0">
                <a:solidFill>
                  <a:srgbClr val="5D5D5D"/>
                </a:solidFill>
              </a:rPr>
              <a:t>Buyers (children)</a:t>
            </a:r>
          </a:p>
        </p:txBody>
      </p:sp>
      <p:sp>
        <p:nvSpPr>
          <p:cNvPr id="459785" name="Rectangle 9"/>
          <p:cNvSpPr>
            <a:spLocks noChangeArrowheads="1"/>
          </p:cNvSpPr>
          <p:nvPr/>
        </p:nvSpPr>
        <p:spPr bwMode="auto">
          <a:xfrm>
            <a:off x="2498727" y="3798202"/>
            <a:ext cx="990600" cy="779463"/>
          </a:xfrm>
          <a:prstGeom prst="rect">
            <a:avLst/>
          </a:prstGeom>
          <a:noFill/>
          <a:ln w="9525">
            <a:noFill/>
            <a:miter lim="800000"/>
            <a:headEnd/>
            <a:tailEnd/>
          </a:ln>
          <a:effectLst/>
        </p:spPr>
        <p:txBody>
          <a:bodyPr wrap="none" anchor="ctr"/>
          <a:lstStyle/>
          <a:p>
            <a:r>
              <a:rPr lang="en-US" sz="1900" i="1" dirty="0">
                <a:solidFill>
                  <a:srgbClr val="5D5D5D"/>
                </a:solidFill>
              </a:rPr>
              <a:t>Income</a:t>
            </a:r>
          </a:p>
          <a:p>
            <a:r>
              <a:rPr lang="en-US" sz="1900" i="1" dirty="0">
                <a:solidFill>
                  <a:srgbClr val="5D5D5D"/>
                </a:solidFill>
              </a:rPr>
              <a:t>for life</a:t>
            </a:r>
          </a:p>
        </p:txBody>
      </p:sp>
      <p:sp>
        <p:nvSpPr>
          <p:cNvPr id="459786" name="Line 10"/>
          <p:cNvSpPr>
            <a:spLocks noChangeShapeType="1"/>
          </p:cNvSpPr>
          <p:nvPr/>
        </p:nvSpPr>
        <p:spPr bwMode="auto">
          <a:xfrm>
            <a:off x="1733550" y="3894138"/>
            <a:ext cx="0" cy="728662"/>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459784" name="Rectangle 8"/>
          <p:cNvSpPr>
            <a:spLocks noChangeArrowheads="1"/>
          </p:cNvSpPr>
          <p:nvPr/>
        </p:nvSpPr>
        <p:spPr bwMode="auto">
          <a:xfrm>
            <a:off x="676275" y="4089400"/>
            <a:ext cx="1143000" cy="266700"/>
          </a:xfrm>
          <a:prstGeom prst="rect">
            <a:avLst/>
          </a:prstGeom>
          <a:noFill/>
          <a:ln w="9525">
            <a:noFill/>
            <a:miter lim="800000"/>
            <a:headEnd/>
            <a:tailEnd/>
          </a:ln>
          <a:effectLst/>
        </p:spPr>
        <p:txBody>
          <a:bodyPr wrap="none" anchor="ctr"/>
          <a:lstStyle/>
          <a:p>
            <a:r>
              <a:rPr lang="en-US" sz="1900" i="1" dirty="0">
                <a:solidFill>
                  <a:srgbClr val="5D5D5D"/>
                </a:solidFill>
              </a:rPr>
              <a:t>Property</a:t>
            </a:r>
          </a:p>
        </p:txBody>
      </p:sp>
      <p:cxnSp>
        <p:nvCxnSpPr>
          <p:cNvPr id="68" name="Elbow Connector 67"/>
          <p:cNvCxnSpPr/>
          <p:nvPr/>
        </p:nvCxnSpPr>
        <p:spPr bwMode="auto">
          <a:xfrm flipV="1">
            <a:off x="2295525" y="2908300"/>
            <a:ext cx="1588" cy="2571751"/>
          </a:xfrm>
          <a:prstGeom prst="bentConnector4">
            <a:avLst>
              <a:gd name="adj1" fmla="val 76849583"/>
              <a:gd name="adj2" fmla="val 100035"/>
            </a:avLst>
          </a:prstGeom>
          <a:ln>
            <a:solidFill>
              <a:schemeClr val="accent2"/>
            </a:solidFill>
            <a:headEnd type="none" w="med" len="med"/>
            <a:tailEnd type="triangle"/>
          </a:ln>
          <a:effectLst/>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50" y="2264262"/>
            <a:ext cx="571547" cy="127317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087" y="2313960"/>
            <a:ext cx="549237" cy="1223476"/>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313" y="4484896"/>
            <a:ext cx="1287483" cy="1666155"/>
          </a:xfrm>
          <a:prstGeom prst="rect">
            <a:avLst/>
          </a:prstGeom>
        </p:spPr>
      </p:pic>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90" y="1657350"/>
            <a:ext cx="6766324" cy="5200649"/>
          </a:xfrm>
          <a:prstGeom prst="rect">
            <a:avLst/>
          </a:prstGeom>
        </p:spPr>
      </p:pic>
      <p:sp>
        <p:nvSpPr>
          <p:cNvPr id="384002" name="Rectangle 2"/>
          <p:cNvSpPr>
            <a:spLocks noGrp="1" noChangeArrowheads="1"/>
          </p:cNvSpPr>
          <p:nvPr>
            <p:ph type="title"/>
          </p:nvPr>
        </p:nvSpPr>
        <p:spPr/>
        <p:txBody>
          <a:bodyPr>
            <a:noAutofit/>
          </a:bodyPr>
          <a:lstStyle/>
          <a:p>
            <a:r>
              <a:rPr lang="en-US" sz="4000" dirty="0"/>
              <a:t>Charitable Giving</a:t>
            </a:r>
          </a:p>
        </p:txBody>
      </p:sp>
      <p:sp>
        <p:nvSpPr>
          <p:cNvPr id="384003" name="Rectangle 3"/>
          <p:cNvSpPr>
            <a:spLocks noGrp="1" noChangeArrowheads="1"/>
          </p:cNvSpPr>
          <p:nvPr>
            <p:ph idx="1"/>
          </p:nvPr>
        </p:nvSpPr>
        <p:spPr>
          <a:xfrm>
            <a:off x="685799" y="1828799"/>
            <a:ext cx="5600701" cy="4829175"/>
          </a:xfrm>
        </p:spPr>
        <p:txBody>
          <a:bodyPr>
            <a:noAutofit/>
          </a:bodyPr>
          <a:lstStyle/>
          <a:p>
            <a:r>
              <a:rPr lang="en-US" sz="2600" dirty="0">
                <a:latin typeface="Calibri" panose="020F0502020204030204" pitchFamily="34" charset="0"/>
              </a:rPr>
              <a:t>Can be rewarding on a personal level</a:t>
            </a:r>
          </a:p>
          <a:p>
            <a:r>
              <a:rPr lang="en-US" sz="2600" dirty="0">
                <a:latin typeface="Calibri" panose="020F0502020204030204" pitchFamily="34" charset="0"/>
              </a:rPr>
              <a:t>Fully deductible for gift and estate </a:t>
            </a:r>
            <a:br>
              <a:rPr lang="en-US" sz="2600" dirty="0">
                <a:latin typeface="Calibri" panose="020F0502020204030204" pitchFamily="34" charset="0"/>
              </a:rPr>
            </a:br>
            <a:r>
              <a:rPr lang="en-US" sz="2600" dirty="0">
                <a:latin typeface="Calibri" panose="020F0502020204030204" pitchFamily="34" charset="0"/>
              </a:rPr>
              <a:t>tax purposes</a:t>
            </a:r>
          </a:p>
          <a:p>
            <a:r>
              <a:rPr lang="en-US" sz="2600" dirty="0">
                <a:latin typeface="Calibri" panose="020F0502020204030204" pitchFamily="34" charset="0"/>
              </a:rPr>
              <a:t>May also be deductible for income </a:t>
            </a:r>
            <a:br>
              <a:rPr lang="en-US" sz="2600" dirty="0">
                <a:latin typeface="Calibri" panose="020F0502020204030204" pitchFamily="34" charset="0"/>
              </a:rPr>
            </a:br>
            <a:r>
              <a:rPr lang="en-US" sz="2600" dirty="0">
                <a:latin typeface="Calibri" panose="020F0502020204030204" pitchFamily="34" charset="0"/>
              </a:rPr>
              <a:t>tax purposes</a:t>
            </a:r>
          </a:p>
          <a:p>
            <a:r>
              <a:rPr lang="en-US" sz="2600" dirty="0">
                <a:latin typeface="Calibri" panose="020F0502020204030204" pitchFamily="34" charset="0"/>
              </a:rPr>
              <a:t>Planned giving options include </a:t>
            </a:r>
            <a:br>
              <a:rPr lang="en-US" sz="2600" dirty="0">
                <a:latin typeface="Calibri" panose="020F0502020204030204" pitchFamily="34" charset="0"/>
              </a:rPr>
            </a:br>
            <a:r>
              <a:rPr lang="en-US" sz="2600" dirty="0">
                <a:latin typeface="Calibri" panose="020F0502020204030204" pitchFamily="34" charset="0"/>
              </a:rPr>
              <a:t>simple bequests, outright gifts, charitable trusts, charitable </a:t>
            </a:r>
            <a:br>
              <a:rPr lang="en-US" sz="2600" dirty="0">
                <a:latin typeface="Calibri" panose="020F0502020204030204" pitchFamily="34" charset="0"/>
              </a:rPr>
            </a:br>
            <a:r>
              <a:rPr lang="en-US" sz="2600" dirty="0">
                <a:latin typeface="Calibri" panose="020F0502020204030204" pitchFamily="34" charset="0"/>
              </a:rPr>
              <a:t>annuities, community and </a:t>
            </a:r>
            <a:br>
              <a:rPr lang="en-US" sz="2600" dirty="0">
                <a:latin typeface="Calibri" panose="020F0502020204030204" pitchFamily="34" charset="0"/>
              </a:rPr>
            </a:br>
            <a:r>
              <a:rPr lang="en-US" sz="2600" dirty="0">
                <a:latin typeface="Calibri" panose="020F0502020204030204" pitchFamily="34" charset="0"/>
              </a:rPr>
              <a:t>private foundations, and </a:t>
            </a:r>
            <a:br>
              <a:rPr lang="en-US" sz="2600" dirty="0">
                <a:latin typeface="Calibri" panose="020F0502020204030204" pitchFamily="34" charset="0"/>
              </a:rPr>
            </a:br>
            <a:r>
              <a:rPr lang="en-US" sz="2600" dirty="0">
                <a:latin typeface="Calibri" panose="020F0502020204030204" pitchFamily="34" charset="0"/>
              </a:rPr>
              <a:t>donor-advised funds</a:t>
            </a:r>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5" name="Rectangle 5"/>
          <p:cNvSpPr>
            <a:spLocks noGrp="1" noChangeArrowheads="1"/>
          </p:cNvSpPr>
          <p:nvPr>
            <p:ph type="title"/>
          </p:nvPr>
        </p:nvSpPr>
        <p:spPr>
          <a:xfrm>
            <a:off x="530352" y="533400"/>
            <a:ext cx="7302500" cy="1219200"/>
          </a:xfrm>
          <a:noFill/>
          <a:ln/>
        </p:spPr>
        <p:txBody>
          <a:bodyPr>
            <a:noAutofit/>
          </a:bodyPr>
          <a:lstStyle/>
          <a:p>
            <a:r>
              <a:rPr lang="en-US" dirty="0"/>
              <a:t>Charitable Giving — </a:t>
            </a:r>
            <a:br>
              <a:rPr lang="en-US" dirty="0"/>
            </a:br>
            <a:r>
              <a:rPr lang="en-US" sz="3400" b="0" dirty="0"/>
              <a:t>Charitable Remainder Trust (CRT)</a:t>
            </a:r>
          </a:p>
        </p:txBody>
      </p:sp>
      <p:sp>
        <p:nvSpPr>
          <p:cNvPr id="389124" name="Rectangle 4"/>
          <p:cNvSpPr>
            <a:spLocks noGrp="1" noChangeArrowheads="1"/>
          </p:cNvSpPr>
          <p:nvPr>
            <p:ph idx="1"/>
          </p:nvPr>
        </p:nvSpPr>
        <p:spPr>
          <a:xfrm>
            <a:off x="4763261" y="2187575"/>
            <a:ext cx="3933063" cy="4254500"/>
          </a:xfrm>
        </p:spPr>
        <p:txBody>
          <a:bodyPr>
            <a:noAutofit/>
          </a:bodyPr>
          <a:lstStyle/>
          <a:p>
            <a:pPr marL="285750" indent="-285750">
              <a:lnSpc>
                <a:spcPct val="90000"/>
              </a:lnSpc>
            </a:pPr>
            <a:r>
              <a:rPr lang="en-US" dirty="0"/>
              <a:t>A CRT is an irrevocable trust that provides payments to you (or you and your spouse) for life</a:t>
            </a:r>
          </a:p>
          <a:p>
            <a:pPr marL="285750" indent="-285750">
              <a:lnSpc>
                <a:spcPct val="90000"/>
              </a:lnSpc>
            </a:pPr>
            <a:r>
              <a:rPr lang="en-US" dirty="0"/>
              <a:t>Charity receives property at your death(s)</a:t>
            </a:r>
          </a:p>
          <a:p>
            <a:pPr marL="285750" indent="-285750">
              <a:lnSpc>
                <a:spcPct val="90000"/>
              </a:lnSpc>
            </a:pPr>
            <a:r>
              <a:rPr lang="en-US" dirty="0"/>
              <a:t>You can change charitable beneficiary at any time</a:t>
            </a:r>
          </a:p>
          <a:p>
            <a:pPr marL="285750" indent="-285750">
              <a:lnSpc>
                <a:spcPct val="90000"/>
              </a:lnSpc>
            </a:pPr>
            <a:r>
              <a:rPr lang="en-US" dirty="0"/>
              <a:t>You may be able to serve as trustee and control assets</a:t>
            </a:r>
          </a:p>
          <a:p>
            <a:pPr>
              <a:lnSpc>
                <a:spcPct val="90000"/>
              </a:lnSpc>
            </a:pPr>
            <a:endParaRPr lang="en-US" dirty="0"/>
          </a:p>
        </p:txBody>
      </p:sp>
      <p:sp>
        <p:nvSpPr>
          <p:cNvPr id="389144" name="Rectangle 24"/>
          <p:cNvSpPr>
            <a:spLocks noChangeArrowheads="1"/>
          </p:cNvSpPr>
          <p:nvPr/>
        </p:nvSpPr>
        <p:spPr bwMode="auto">
          <a:xfrm>
            <a:off x="1752478" y="1968500"/>
            <a:ext cx="1871662" cy="381000"/>
          </a:xfrm>
          <a:prstGeom prst="rect">
            <a:avLst/>
          </a:prstGeom>
          <a:noFill/>
          <a:ln w="9525">
            <a:noFill/>
            <a:miter lim="800000"/>
            <a:headEnd/>
            <a:tailEnd/>
          </a:ln>
          <a:effectLst/>
        </p:spPr>
        <p:txBody>
          <a:bodyPr wrap="none" anchor="ctr"/>
          <a:lstStyle/>
          <a:p>
            <a:r>
              <a:rPr lang="en-US" sz="1900" i="1" dirty="0">
                <a:solidFill>
                  <a:srgbClr val="5D5D5D"/>
                </a:solidFill>
              </a:rPr>
              <a:t>Payments for life</a:t>
            </a:r>
          </a:p>
        </p:txBody>
      </p:sp>
      <p:sp>
        <p:nvSpPr>
          <p:cNvPr id="389149" name="Rectangle 29"/>
          <p:cNvSpPr>
            <a:spLocks noChangeArrowheads="1"/>
          </p:cNvSpPr>
          <p:nvPr/>
        </p:nvSpPr>
        <p:spPr bwMode="auto">
          <a:xfrm>
            <a:off x="733303" y="3695700"/>
            <a:ext cx="1857375" cy="512763"/>
          </a:xfrm>
          <a:prstGeom prst="rect">
            <a:avLst/>
          </a:prstGeom>
          <a:noFill/>
          <a:ln w="9525">
            <a:noFill/>
            <a:miter lim="800000"/>
            <a:headEnd/>
            <a:tailEnd/>
          </a:ln>
          <a:effectLst/>
        </p:spPr>
        <p:txBody>
          <a:bodyPr wrap="none" anchor="ctr"/>
          <a:lstStyle/>
          <a:p>
            <a:endParaRPr lang="en-US" sz="1900" b="1" dirty="0">
              <a:solidFill>
                <a:srgbClr val="5D5D5D"/>
              </a:solidFill>
            </a:endParaRPr>
          </a:p>
          <a:p>
            <a:r>
              <a:rPr lang="en-US" sz="1900" b="1" dirty="0">
                <a:solidFill>
                  <a:srgbClr val="5D5D5D"/>
                </a:solidFill>
              </a:rPr>
              <a:t>You (and spouse)</a:t>
            </a:r>
          </a:p>
          <a:p>
            <a:endParaRPr lang="en-US" sz="1900" b="1" dirty="0">
              <a:solidFill>
                <a:srgbClr val="5D5D5D"/>
              </a:solidFill>
            </a:endParaRPr>
          </a:p>
        </p:txBody>
      </p:sp>
      <p:sp>
        <p:nvSpPr>
          <p:cNvPr id="389150" name="Rectangle 30"/>
          <p:cNvSpPr>
            <a:spLocks noChangeArrowheads="1"/>
          </p:cNvSpPr>
          <p:nvPr/>
        </p:nvSpPr>
        <p:spPr bwMode="auto">
          <a:xfrm>
            <a:off x="3429000" y="3917950"/>
            <a:ext cx="657225" cy="554037"/>
          </a:xfrm>
          <a:prstGeom prst="rect">
            <a:avLst/>
          </a:prstGeom>
          <a:noFill/>
          <a:ln w="9525">
            <a:noFill/>
            <a:miter lim="800000"/>
            <a:headEnd/>
            <a:tailEnd/>
          </a:ln>
          <a:effectLst/>
        </p:spPr>
        <p:txBody>
          <a:bodyPr wrap="none" anchor="ctr"/>
          <a:lstStyle/>
          <a:p>
            <a:endParaRPr lang="en-US" sz="1900" b="1" dirty="0">
              <a:solidFill>
                <a:srgbClr val="5D5D5D"/>
              </a:solidFill>
            </a:endParaRPr>
          </a:p>
          <a:p>
            <a:r>
              <a:rPr lang="en-US" sz="1900" b="1" dirty="0">
                <a:solidFill>
                  <a:srgbClr val="5D5D5D"/>
                </a:solidFill>
              </a:rPr>
              <a:t>Trust</a:t>
            </a:r>
          </a:p>
          <a:p>
            <a:endParaRPr lang="en-US" sz="1900" b="1" dirty="0">
              <a:solidFill>
                <a:srgbClr val="5D5D5D"/>
              </a:solidFill>
            </a:endParaRPr>
          </a:p>
        </p:txBody>
      </p:sp>
      <p:sp>
        <p:nvSpPr>
          <p:cNvPr id="389152" name="Line 32"/>
          <p:cNvSpPr>
            <a:spLocks noChangeShapeType="1"/>
          </p:cNvSpPr>
          <p:nvPr/>
        </p:nvSpPr>
        <p:spPr bwMode="auto">
          <a:xfrm>
            <a:off x="3855374" y="4349750"/>
            <a:ext cx="0" cy="609600"/>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389153" name="Rectangle 33"/>
          <p:cNvSpPr>
            <a:spLocks noChangeArrowheads="1"/>
          </p:cNvSpPr>
          <p:nvPr/>
        </p:nvSpPr>
        <p:spPr bwMode="auto">
          <a:xfrm>
            <a:off x="3438525" y="6199187"/>
            <a:ext cx="914400" cy="339725"/>
          </a:xfrm>
          <a:prstGeom prst="rect">
            <a:avLst/>
          </a:prstGeom>
          <a:noFill/>
          <a:ln w="9525">
            <a:noFill/>
            <a:miter lim="800000"/>
            <a:headEnd/>
            <a:tailEnd/>
          </a:ln>
          <a:effectLst/>
        </p:spPr>
        <p:txBody>
          <a:bodyPr wrap="none" anchor="ctr"/>
          <a:lstStyle/>
          <a:p>
            <a:r>
              <a:rPr lang="en-US" sz="1900" b="1" dirty="0">
                <a:solidFill>
                  <a:srgbClr val="5D5D5D"/>
                </a:solidFill>
              </a:rPr>
              <a:t>Charity</a:t>
            </a:r>
          </a:p>
        </p:txBody>
      </p:sp>
      <p:cxnSp>
        <p:nvCxnSpPr>
          <p:cNvPr id="389161" name="AutoShape 41"/>
          <p:cNvCxnSpPr>
            <a:cxnSpLocks noChangeShapeType="1"/>
          </p:cNvCxnSpPr>
          <p:nvPr/>
        </p:nvCxnSpPr>
        <p:spPr bwMode="auto">
          <a:xfrm rot="10800000">
            <a:off x="1566620" y="2629205"/>
            <a:ext cx="2243380" cy="406094"/>
          </a:xfrm>
          <a:prstGeom prst="bentConnector4">
            <a:avLst>
              <a:gd name="adj1" fmla="val -669"/>
              <a:gd name="adj2" fmla="val 156292"/>
            </a:avLst>
          </a:prstGeom>
          <a:noFill/>
          <a:ln w="38100">
            <a:solidFill>
              <a:schemeClr val="accent2"/>
            </a:solidFill>
            <a:miter lim="800000"/>
            <a:headEnd/>
            <a:tailEnd type="triangle" w="med" len="med"/>
          </a:ln>
          <a:effectLst/>
        </p:spPr>
      </p:cxnSp>
      <p:sp>
        <p:nvSpPr>
          <p:cNvPr id="389163" name="Line 43"/>
          <p:cNvSpPr>
            <a:spLocks noChangeShapeType="1"/>
          </p:cNvSpPr>
          <p:nvPr/>
        </p:nvSpPr>
        <p:spPr bwMode="auto">
          <a:xfrm>
            <a:off x="2448674" y="3568700"/>
            <a:ext cx="565482" cy="0"/>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389164" name="Text Box 44"/>
          <p:cNvSpPr txBox="1">
            <a:spLocks noChangeArrowheads="1"/>
          </p:cNvSpPr>
          <p:nvPr/>
        </p:nvSpPr>
        <p:spPr bwMode="auto">
          <a:xfrm>
            <a:off x="761999" y="5103813"/>
            <a:ext cx="2528766" cy="677108"/>
          </a:xfrm>
          <a:prstGeom prst="rect">
            <a:avLst/>
          </a:prstGeom>
          <a:noFill/>
          <a:ln w="9525">
            <a:noFill/>
            <a:miter lim="800000"/>
            <a:headEnd/>
            <a:tailEnd/>
          </a:ln>
          <a:effectLst/>
        </p:spPr>
        <p:txBody>
          <a:bodyPr wrap="square">
            <a:spAutoFit/>
          </a:bodyPr>
          <a:lstStyle/>
          <a:p>
            <a:pPr algn="l">
              <a:spcBef>
                <a:spcPct val="50000"/>
              </a:spcBef>
            </a:pPr>
            <a:r>
              <a:rPr lang="en-US" sz="1900" i="1" dirty="0">
                <a:solidFill>
                  <a:srgbClr val="5D5D5D"/>
                </a:solidFill>
              </a:rPr>
              <a:t>Charity receives property at your death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765" y="5103813"/>
            <a:ext cx="1052635" cy="111883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3228" y="2987675"/>
            <a:ext cx="1313544" cy="1169987"/>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482" y="2579507"/>
            <a:ext cx="571547" cy="1273175"/>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6619" y="2629205"/>
            <a:ext cx="549237" cy="1223476"/>
          </a:xfrm>
          <a:prstGeom prst="rect">
            <a:avLst/>
          </a:prstGeom>
        </p:spPr>
      </p:pic>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5" name="Rectangle 3"/>
          <p:cNvSpPr>
            <a:spLocks noGrp="1" noChangeArrowheads="1"/>
          </p:cNvSpPr>
          <p:nvPr>
            <p:ph type="title"/>
          </p:nvPr>
        </p:nvSpPr>
        <p:spPr>
          <a:noFill/>
          <a:ln/>
        </p:spPr>
        <p:txBody>
          <a:bodyPr>
            <a:noAutofit/>
          </a:bodyPr>
          <a:lstStyle/>
          <a:p>
            <a:r>
              <a:rPr lang="en-US" dirty="0"/>
              <a:t>Charitable Giving — </a:t>
            </a:r>
            <a:br>
              <a:rPr lang="en-US" dirty="0"/>
            </a:br>
            <a:r>
              <a:rPr lang="en-US" sz="3400" b="0" dirty="0"/>
              <a:t>Charitable Lead</a:t>
            </a:r>
            <a:r>
              <a:rPr lang="en-US" sz="3400" dirty="0"/>
              <a:t> </a:t>
            </a:r>
            <a:r>
              <a:rPr lang="en-US" sz="3400" b="0" dirty="0"/>
              <a:t>Trust (CLT)</a:t>
            </a:r>
          </a:p>
        </p:txBody>
      </p:sp>
      <p:sp>
        <p:nvSpPr>
          <p:cNvPr id="463874" name="Rectangle 2"/>
          <p:cNvSpPr>
            <a:spLocks noGrp="1" noChangeArrowheads="1"/>
          </p:cNvSpPr>
          <p:nvPr>
            <p:ph idx="1"/>
          </p:nvPr>
        </p:nvSpPr>
        <p:spPr>
          <a:xfrm>
            <a:off x="4810124" y="1971675"/>
            <a:ext cx="4276726" cy="4456112"/>
          </a:xfrm>
        </p:spPr>
        <p:txBody>
          <a:bodyPr>
            <a:noAutofit/>
          </a:bodyPr>
          <a:lstStyle/>
          <a:p>
            <a:pPr marL="285750" indent="-285750"/>
            <a:r>
              <a:rPr lang="en-US" sz="2300" dirty="0"/>
              <a:t>With a CLT, charity receives payments during your life, or the lives of you and your spouse, or for a term of years</a:t>
            </a:r>
          </a:p>
          <a:p>
            <a:pPr marL="285750" indent="-285750"/>
            <a:r>
              <a:rPr lang="en-US" sz="2300" dirty="0"/>
              <a:t>You or your beneficiaries receive trust principal when trust period ends</a:t>
            </a:r>
          </a:p>
          <a:p>
            <a:pPr marL="285750" indent="-285750"/>
            <a:r>
              <a:rPr lang="en-US" sz="2300" dirty="0"/>
              <a:t>Value of transfer reduced by value of payment stream to charity</a:t>
            </a:r>
          </a:p>
          <a:p>
            <a:pPr marL="285750" indent="-285750"/>
            <a:r>
              <a:rPr lang="en-US" sz="2300" dirty="0"/>
              <a:t>Channels future appreciation to beneficiaries estate tax free</a:t>
            </a:r>
          </a:p>
        </p:txBody>
      </p:sp>
      <p:sp>
        <p:nvSpPr>
          <p:cNvPr id="463892" name="Rectangle 20"/>
          <p:cNvSpPr>
            <a:spLocks noChangeArrowheads="1"/>
          </p:cNvSpPr>
          <p:nvPr/>
        </p:nvSpPr>
        <p:spPr bwMode="auto">
          <a:xfrm>
            <a:off x="1377950" y="3363513"/>
            <a:ext cx="1057275" cy="430212"/>
          </a:xfrm>
          <a:prstGeom prst="rect">
            <a:avLst/>
          </a:prstGeom>
          <a:noFill/>
          <a:ln w="9525">
            <a:noFill/>
            <a:miter lim="800000"/>
            <a:headEnd/>
            <a:tailEnd/>
          </a:ln>
          <a:effectLst/>
        </p:spPr>
        <p:txBody>
          <a:bodyPr wrap="none" anchor="ctr"/>
          <a:lstStyle/>
          <a:p>
            <a:pPr>
              <a:lnSpc>
                <a:spcPts val="2000"/>
              </a:lnSpc>
            </a:pPr>
            <a:endParaRPr lang="en-US" sz="1900" b="1" dirty="0">
              <a:solidFill>
                <a:srgbClr val="5D5D5D"/>
              </a:solidFill>
            </a:endParaRPr>
          </a:p>
          <a:p>
            <a:pPr>
              <a:lnSpc>
                <a:spcPts val="2000"/>
              </a:lnSpc>
            </a:pPr>
            <a:r>
              <a:rPr lang="en-US" sz="1900" b="1" dirty="0">
                <a:solidFill>
                  <a:srgbClr val="5D5D5D"/>
                </a:solidFill>
              </a:rPr>
              <a:t>You (and </a:t>
            </a:r>
          </a:p>
          <a:p>
            <a:pPr>
              <a:lnSpc>
                <a:spcPts val="2000"/>
              </a:lnSpc>
            </a:pPr>
            <a:r>
              <a:rPr lang="en-US" sz="1900" b="1" dirty="0">
                <a:solidFill>
                  <a:srgbClr val="5D5D5D"/>
                </a:solidFill>
              </a:rPr>
              <a:t>spouse)</a:t>
            </a:r>
          </a:p>
          <a:p>
            <a:pPr>
              <a:lnSpc>
                <a:spcPts val="2000"/>
              </a:lnSpc>
            </a:pPr>
            <a:endParaRPr lang="en-US" sz="1900" b="1" dirty="0">
              <a:solidFill>
                <a:srgbClr val="5D5D5D"/>
              </a:solidFill>
            </a:endParaRPr>
          </a:p>
        </p:txBody>
      </p:sp>
      <p:sp>
        <p:nvSpPr>
          <p:cNvPr id="463895" name="Rectangle 23"/>
          <p:cNvSpPr>
            <a:spLocks noChangeArrowheads="1"/>
          </p:cNvSpPr>
          <p:nvPr/>
        </p:nvSpPr>
        <p:spPr bwMode="auto">
          <a:xfrm>
            <a:off x="3198812" y="2133600"/>
            <a:ext cx="873125" cy="304800"/>
          </a:xfrm>
          <a:prstGeom prst="rect">
            <a:avLst/>
          </a:prstGeom>
          <a:noFill/>
          <a:ln w="9525">
            <a:noFill/>
            <a:miter lim="800000"/>
            <a:headEnd/>
            <a:tailEnd/>
          </a:ln>
          <a:effectLst/>
        </p:spPr>
        <p:txBody>
          <a:bodyPr wrap="none" anchor="ctr"/>
          <a:lstStyle/>
          <a:p>
            <a:endParaRPr lang="en-US" sz="1900" b="1" dirty="0">
              <a:solidFill>
                <a:srgbClr val="5D5D5D"/>
              </a:solidFill>
            </a:endParaRPr>
          </a:p>
          <a:p>
            <a:r>
              <a:rPr lang="en-US" sz="1900" b="1" dirty="0">
                <a:solidFill>
                  <a:srgbClr val="5D5D5D"/>
                </a:solidFill>
              </a:rPr>
              <a:t>Trust</a:t>
            </a:r>
          </a:p>
          <a:p>
            <a:endParaRPr lang="en-US" sz="1900" b="1" dirty="0">
              <a:solidFill>
                <a:srgbClr val="5D5D5D"/>
              </a:solidFill>
            </a:endParaRPr>
          </a:p>
        </p:txBody>
      </p:sp>
      <p:sp>
        <p:nvSpPr>
          <p:cNvPr id="463897" name="Rectangle 25"/>
          <p:cNvSpPr>
            <a:spLocks noChangeArrowheads="1"/>
          </p:cNvSpPr>
          <p:nvPr/>
        </p:nvSpPr>
        <p:spPr bwMode="auto">
          <a:xfrm>
            <a:off x="3441700" y="6194075"/>
            <a:ext cx="914400" cy="339725"/>
          </a:xfrm>
          <a:prstGeom prst="rect">
            <a:avLst/>
          </a:prstGeom>
          <a:noFill/>
          <a:ln w="9525">
            <a:noFill/>
            <a:miter lim="800000"/>
            <a:headEnd/>
            <a:tailEnd/>
          </a:ln>
          <a:effectLst/>
        </p:spPr>
        <p:txBody>
          <a:bodyPr wrap="none" anchor="ctr"/>
          <a:lstStyle/>
          <a:p>
            <a:r>
              <a:rPr lang="en-US" sz="1900" b="1" dirty="0">
                <a:solidFill>
                  <a:srgbClr val="5D5D5D"/>
                </a:solidFill>
              </a:rPr>
              <a:t>Charity</a:t>
            </a:r>
          </a:p>
        </p:txBody>
      </p:sp>
      <p:sp>
        <p:nvSpPr>
          <p:cNvPr id="463918" name="Line 46"/>
          <p:cNvSpPr>
            <a:spLocks noChangeShapeType="1"/>
          </p:cNvSpPr>
          <p:nvPr/>
        </p:nvSpPr>
        <p:spPr bwMode="auto">
          <a:xfrm>
            <a:off x="2081212" y="2806700"/>
            <a:ext cx="844550" cy="0"/>
          </a:xfrm>
          <a:prstGeom prst="line">
            <a:avLst/>
          </a:prstGeom>
          <a:noFill/>
          <a:ln w="38100">
            <a:solidFill>
              <a:schemeClr val="accent2"/>
            </a:solidFill>
            <a:round/>
            <a:headEnd/>
            <a:tailEnd type="triangle" w="med" len="med"/>
          </a:ln>
          <a:effectLst/>
        </p:spPr>
        <p:txBody>
          <a:bodyPr wrap="none" anchor="ctr"/>
          <a:lstStyle/>
          <a:p>
            <a:endParaRPr lang="en-US" dirty="0"/>
          </a:p>
        </p:txBody>
      </p:sp>
      <p:cxnSp>
        <p:nvCxnSpPr>
          <p:cNvPr id="463924" name="AutoShape 52"/>
          <p:cNvCxnSpPr>
            <a:cxnSpLocks noChangeShapeType="1"/>
          </p:cNvCxnSpPr>
          <p:nvPr/>
        </p:nvCxnSpPr>
        <p:spPr bwMode="auto">
          <a:xfrm rot="16200000" flipH="1">
            <a:off x="3033945" y="4037686"/>
            <a:ext cx="1357307" cy="300492"/>
          </a:xfrm>
          <a:prstGeom prst="bentConnector3">
            <a:avLst>
              <a:gd name="adj1" fmla="val 50000"/>
            </a:avLst>
          </a:prstGeom>
          <a:noFill/>
          <a:ln w="38100">
            <a:solidFill>
              <a:schemeClr val="accent2"/>
            </a:solidFill>
            <a:miter lim="800000"/>
            <a:headEnd/>
            <a:tailEnd type="triangle" w="med" len="med"/>
          </a:ln>
          <a:effectLst/>
        </p:spPr>
      </p:cxnSp>
      <p:sp>
        <p:nvSpPr>
          <p:cNvPr id="463925" name="Rectangle 53"/>
          <p:cNvSpPr>
            <a:spLocks noChangeArrowheads="1"/>
          </p:cNvSpPr>
          <p:nvPr/>
        </p:nvSpPr>
        <p:spPr bwMode="auto">
          <a:xfrm>
            <a:off x="3562350" y="3622875"/>
            <a:ext cx="831850" cy="381000"/>
          </a:xfrm>
          <a:prstGeom prst="rect">
            <a:avLst/>
          </a:prstGeom>
          <a:noFill/>
          <a:ln w="9525">
            <a:noFill/>
            <a:miter lim="800000"/>
            <a:headEnd/>
            <a:tailEnd/>
          </a:ln>
          <a:effectLst/>
        </p:spPr>
        <p:txBody>
          <a:bodyPr wrap="none" anchor="ctr"/>
          <a:lstStyle/>
          <a:p>
            <a:r>
              <a:rPr lang="en-US" sz="1900" i="1" dirty="0">
                <a:solidFill>
                  <a:srgbClr val="5D5D5D"/>
                </a:solidFill>
              </a:rPr>
              <a:t>Payments</a:t>
            </a:r>
          </a:p>
        </p:txBody>
      </p:sp>
      <p:sp>
        <p:nvSpPr>
          <p:cNvPr id="463926" name="Text Box 54"/>
          <p:cNvSpPr txBox="1">
            <a:spLocks noChangeArrowheads="1"/>
          </p:cNvSpPr>
          <p:nvPr/>
        </p:nvSpPr>
        <p:spPr bwMode="auto">
          <a:xfrm>
            <a:off x="1482726" y="4187932"/>
            <a:ext cx="1515200" cy="677108"/>
          </a:xfrm>
          <a:prstGeom prst="rect">
            <a:avLst/>
          </a:prstGeom>
          <a:noFill/>
          <a:ln w="9525">
            <a:noFill/>
            <a:miter lim="800000"/>
            <a:headEnd/>
            <a:tailEnd/>
          </a:ln>
          <a:effectLst/>
        </p:spPr>
        <p:txBody>
          <a:bodyPr wrap="square">
            <a:spAutoFit/>
          </a:bodyPr>
          <a:lstStyle/>
          <a:p>
            <a:pPr>
              <a:spcBef>
                <a:spcPct val="50000"/>
              </a:spcBef>
            </a:pPr>
            <a:r>
              <a:rPr lang="en-US" sz="1900" i="1" dirty="0">
                <a:solidFill>
                  <a:schemeClr val="accent6"/>
                </a:solidFill>
              </a:rPr>
              <a:t>After trust period ends</a:t>
            </a:r>
          </a:p>
        </p:txBody>
      </p:sp>
      <p:cxnSp>
        <p:nvCxnSpPr>
          <p:cNvPr id="41" name="Elbow Connector 40"/>
          <p:cNvCxnSpPr/>
          <p:nvPr/>
        </p:nvCxnSpPr>
        <p:spPr bwMode="auto">
          <a:xfrm rot="10800000">
            <a:off x="1284289" y="3194113"/>
            <a:ext cx="1785939" cy="723895"/>
          </a:xfrm>
          <a:prstGeom prst="bentConnector2">
            <a:avLst/>
          </a:prstGeom>
          <a:solidFill>
            <a:schemeClr val="accent1"/>
          </a:solidFill>
          <a:ln w="38100" cap="flat" cmpd="sng" algn="ctr">
            <a:solidFill>
              <a:schemeClr val="accent6"/>
            </a:solidFill>
            <a:prstDash val="solid"/>
            <a:round/>
            <a:headEnd type="none" w="med" len="med"/>
            <a:tailEnd type="triangle" w="med" len="med"/>
          </a:ln>
          <a:effectLst/>
        </p:spPr>
      </p:cxnSp>
      <p:cxnSp>
        <p:nvCxnSpPr>
          <p:cNvPr id="43" name="Elbow Connector 42"/>
          <p:cNvCxnSpPr/>
          <p:nvPr/>
        </p:nvCxnSpPr>
        <p:spPr bwMode="auto">
          <a:xfrm rot="5400000">
            <a:off x="1407805" y="4030298"/>
            <a:ext cx="2528828" cy="818237"/>
          </a:xfrm>
          <a:prstGeom prst="bentConnector2">
            <a:avLst/>
          </a:prstGeom>
          <a:solidFill>
            <a:schemeClr val="accent1"/>
          </a:solidFill>
          <a:ln w="38100" cap="flat" cmpd="sng" algn="ctr">
            <a:solidFill>
              <a:schemeClr val="accent6"/>
            </a:solidFill>
            <a:prstDash val="solid"/>
            <a:round/>
            <a:headEnd type="none" w="med" len="med"/>
            <a:tailEnd type="triangle" w="med" len="med"/>
          </a:ln>
          <a:effectLst/>
        </p:spPr>
      </p:cxn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443" y="2090338"/>
            <a:ext cx="571547" cy="1273175"/>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9580" y="2140036"/>
            <a:ext cx="549237" cy="1223476"/>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2660" y="2309983"/>
            <a:ext cx="1313544" cy="1169987"/>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2179" y="4830154"/>
            <a:ext cx="1287483" cy="1666155"/>
          </a:xfrm>
          <a:prstGeom prst="rect">
            <a:avLst/>
          </a:prstGeom>
        </p:spPr>
      </p:pic>
      <p:sp>
        <p:nvSpPr>
          <p:cNvPr id="463920" name="Rectangle 48"/>
          <p:cNvSpPr>
            <a:spLocks noChangeArrowheads="1"/>
          </p:cNvSpPr>
          <p:nvPr/>
        </p:nvSpPr>
        <p:spPr bwMode="auto">
          <a:xfrm>
            <a:off x="1055687" y="6194075"/>
            <a:ext cx="1447800" cy="360362"/>
          </a:xfrm>
          <a:prstGeom prst="rect">
            <a:avLst/>
          </a:prstGeom>
          <a:noFill/>
          <a:ln w="9525">
            <a:noFill/>
            <a:miter lim="800000"/>
            <a:headEnd/>
            <a:tailEnd/>
          </a:ln>
          <a:effectLst/>
        </p:spPr>
        <p:txBody>
          <a:bodyPr wrap="none" anchor="ctr"/>
          <a:lstStyle/>
          <a:p>
            <a:r>
              <a:rPr lang="en-US" sz="1900" b="1" dirty="0">
                <a:solidFill>
                  <a:srgbClr val="5D5D5D"/>
                </a:solidFill>
              </a:rPr>
              <a:t>Beneficiaries</a:t>
            </a:r>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0765" y="5103813"/>
            <a:ext cx="1052635" cy="1118838"/>
          </a:xfrm>
          <a:prstGeom prst="rect">
            <a:avLst/>
          </a:prstGeom>
        </p:spPr>
      </p:pic>
    </p:spTree>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noFill/>
          <a:ln/>
        </p:spPr>
        <p:txBody>
          <a:bodyPr>
            <a:noAutofit/>
          </a:bodyPr>
          <a:lstStyle/>
          <a:p>
            <a:r>
              <a:rPr lang="en-US" dirty="0"/>
              <a:t>Charitable Giving — </a:t>
            </a:r>
            <a:br>
              <a:rPr lang="en-US" dirty="0"/>
            </a:br>
            <a:r>
              <a:rPr lang="en-US" sz="3400" b="0" dirty="0"/>
              <a:t>Donor-Advised Fund (DAF)</a:t>
            </a:r>
          </a:p>
        </p:txBody>
      </p:sp>
      <p:sp>
        <p:nvSpPr>
          <p:cNvPr id="466967" name="Rectangle 23"/>
          <p:cNvSpPr>
            <a:spLocks noGrp="1" noChangeArrowheads="1"/>
          </p:cNvSpPr>
          <p:nvPr>
            <p:ph idx="1"/>
          </p:nvPr>
        </p:nvSpPr>
        <p:spPr>
          <a:xfrm>
            <a:off x="4667250" y="2025650"/>
            <a:ext cx="4267200" cy="4238625"/>
          </a:xfrm>
        </p:spPr>
        <p:txBody>
          <a:bodyPr>
            <a:noAutofit/>
          </a:bodyPr>
          <a:lstStyle/>
          <a:p>
            <a:pPr marL="285750" indent="-285750"/>
            <a:r>
              <a:rPr lang="en-US" sz="2100" dirty="0"/>
              <a:t>Donor-advised fund (DAF) is an alternative to a private foundation, but easier to create and manage, and requires less money</a:t>
            </a:r>
          </a:p>
          <a:p>
            <a:pPr marL="285750" indent="-285750"/>
            <a:r>
              <a:rPr lang="en-US" sz="2100" dirty="0"/>
              <a:t>DAF invests your donations and makes grants to charities</a:t>
            </a:r>
          </a:p>
          <a:p>
            <a:pPr marL="285750" indent="-285750"/>
            <a:r>
              <a:rPr lang="en-US" sz="2100" dirty="0"/>
              <a:t>You can offer advice, but DAF is not required to follow your suggestions</a:t>
            </a:r>
          </a:p>
          <a:p>
            <a:pPr marL="285750" indent="-285750"/>
            <a:r>
              <a:rPr lang="en-US" sz="2100" dirty="0"/>
              <a:t>Grants can be made in your name or anonymously</a:t>
            </a:r>
          </a:p>
          <a:p>
            <a:pPr marL="285750" indent="-285750"/>
            <a:r>
              <a:rPr lang="en-US" sz="2100" dirty="0"/>
              <a:t>Immediate income tax deduction</a:t>
            </a:r>
          </a:p>
        </p:txBody>
      </p:sp>
      <p:sp>
        <p:nvSpPr>
          <p:cNvPr id="466948" name="Rectangle 4"/>
          <p:cNvSpPr>
            <a:spLocks noChangeArrowheads="1"/>
          </p:cNvSpPr>
          <p:nvPr/>
        </p:nvSpPr>
        <p:spPr bwMode="auto">
          <a:xfrm>
            <a:off x="373392" y="3493171"/>
            <a:ext cx="1655433" cy="304800"/>
          </a:xfrm>
          <a:prstGeom prst="rect">
            <a:avLst/>
          </a:prstGeom>
          <a:noFill/>
          <a:ln w="9525">
            <a:noFill/>
            <a:miter lim="800000"/>
            <a:headEnd/>
            <a:tailEnd/>
          </a:ln>
          <a:effectLst/>
        </p:spPr>
        <p:txBody>
          <a:bodyPr wrap="none" anchor="ctr"/>
          <a:lstStyle/>
          <a:p>
            <a:endParaRPr lang="en-US" sz="1900" b="1" dirty="0">
              <a:solidFill>
                <a:srgbClr val="5D5D5D"/>
              </a:solidFill>
            </a:endParaRPr>
          </a:p>
          <a:p>
            <a:r>
              <a:rPr lang="en-US" sz="1900" b="1" dirty="0">
                <a:solidFill>
                  <a:srgbClr val="5D5D5D"/>
                </a:solidFill>
              </a:rPr>
              <a:t>You (and spouse)</a:t>
            </a:r>
          </a:p>
          <a:p>
            <a:endParaRPr lang="en-US" sz="1900" b="1" dirty="0">
              <a:solidFill>
                <a:srgbClr val="5D5D5D"/>
              </a:solidFill>
            </a:endParaRPr>
          </a:p>
        </p:txBody>
      </p:sp>
      <p:sp>
        <p:nvSpPr>
          <p:cNvPr id="466949" name="Rectangle 5"/>
          <p:cNvSpPr>
            <a:spLocks noChangeArrowheads="1"/>
          </p:cNvSpPr>
          <p:nvPr/>
        </p:nvSpPr>
        <p:spPr bwMode="auto">
          <a:xfrm>
            <a:off x="1969828" y="2616200"/>
            <a:ext cx="1235334" cy="228600"/>
          </a:xfrm>
          <a:prstGeom prst="rect">
            <a:avLst/>
          </a:prstGeom>
          <a:noFill/>
          <a:ln w="9525">
            <a:noFill/>
            <a:miter lim="800000"/>
            <a:headEnd/>
            <a:tailEnd/>
          </a:ln>
          <a:effectLst/>
        </p:spPr>
        <p:txBody>
          <a:bodyPr wrap="none" anchor="ctr"/>
          <a:lstStyle/>
          <a:p>
            <a:r>
              <a:rPr lang="en-US" sz="1900" i="1" dirty="0">
                <a:solidFill>
                  <a:srgbClr val="5D5D5D"/>
                </a:solidFill>
              </a:rPr>
              <a:t>Property</a:t>
            </a:r>
          </a:p>
        </p:txBody>
      </p:sp>
      <p:sp>
        <p:nvSpPr>
          <p:cNvPr id="466950" name="Line 6"/>
          <p:cNvSpPr>
            <a:spLocks noChangeShapeType="1"/>
          </p:cNvSpPr>
          <p:nvPr/>
        </p:nvSpPr>
        <p:spPr bwMode="auto">
          <a:xfrm>
            <a:off x="2028825" y="2540000"/>
            <a:ext cx="1204912" cy="0"/>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466951" name="Rectangle 7"/>
          <p:cNvSpPr>
            <a:spLocks noChangeArrowheads="1"/>
          </p:cNvSpPr>
          <p:nvPr/>
        </p:nvSpPr>
        <p:spPr bwMode="auto">
          <a:xfrm>
            <a:off x="1969828" y="3149600"/>
            <a:ext cx="1235334" cy="228600"/>
          </a:xfrm>
          <a:prstGeom prst="rect">
            <a:avLst/>
          </a:prstGeom>
          <a:noFill/>
          <a:ln w="9525">
            <a:noFill/>
            <a:miter lim="800000"/>
            <a:headEnd/>
            <a:tailEnd/>
          </a:ln>
          <a:effectLst/>
        </p:spPr>
        <p:txBody>
          <a:bodyPr wrap="none" anchor="ctr"/>
          <a:lstStyle/>
          <a:p>
            <a:r>
              <a:rPr lang="en-US" sz="1900" i="1" dirty="0">
                <a:solidFill>
                  <a:srgbClr val="5D5D5D"/>
                </a:solidFill>
              </a:rPr>
              <a:t>Advice</a:t>
            </a:r>
          </a:p>
        </p:txBody>
      </p:sp>
      <p:sp>
        <p:nvSpPr>
          <p:cNvPr id="466952" name="Line 8"/>
          <p:cNvSpPr>
            <a:spLocks noChangeShapeType="1"/>
          </p:cNvSpPr>
          <p:nvPr/>
        </p:nvSpPr>
        <p:spPr bwMode="auto">
          <a:xfrm>
            <a:off x="2028825" y="3073400"/>
            <a:ext cx="1204912" cy="0"/>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466953" name="Rectangle 9"/>
          <p:cNvSpPr>
            <a:spLocks noChangeArrowheads="1"/>
          </p:cNvSpPr>
          <p:nvPr/>
        </p:nvSpPr>
        <p:spPr bwMode="auto">
          <a:xfrm>
            <a:off x="3853275" y="3636045"/>
            <a:ext cx="669265" cy="304800"/>
          </a:xfrm>
          <a:prstGeom prst="rect">
            <a:avLst/>
          </a:prstGeom>
          <a:noFill/>
          <a:ln w="9525">
            <a:noFill/>
            <a:miter lim="800000"/>
            <a:headEnd/>
            <a:tailEnd/>
          </a:ln>
          <a:effectLst/>
        </p:spPr>
        <p:txBody>
          <a:bodyPr wrap="none" anchor="ctr"/>
          <a:lstStyle/>
          <a:p>
            <a:r>
              <a:rPr lang="en-US" sz="1900" b="1" dirty="0">
                <a:solidFill>
                  <a:srgbClr val="5D5D5D"/>
                </a:solidFill>
              </a:rPr>
              <a:t>DAF</a:t>
            </a:r>
          </a:p>
        </p:txBody>
      </p:sp>
      <p:sp>
        <p:nvSpPr>
          <p:cNvPr id="466954" name="Rectangle 10"/>
          <p:cNvSpPr>
            <a:spLocks noChangeArrowheads="1"/>
          </p:cNvSpPr>
          <p:nvPr/>
        </p:nvSpPr>
        <p:spPr bwMode="auto">
          <a:xfrm>
            <a:off x="2442070" y="3772804"/>
            <a:ext cx="993775" cy="304800"/>
          </a:xfrm>
          <a:prstGeom prst="rect">
            <a:avLst/>
          </a:prstGeom>
          <a:noFill/>
          <a:ln w="9525">
            <a:noFill/>
            <a:miter lim="800000"/>
            <a:headEnd/>
            <a:tailEnd/>
          </a:ln>
          <a:effectLst/>
        </p:spPr>
        <p:txBody>
          <a:bodyPr wrap="none" anchor="ctr"/>
          <a:lstStyle/>
          <a:p>
            <a:r>
              <a:rPr lang="en-US" sz="1900" i="1" dirty="0">
                <a:solidFill>
                  <a:srgbClr val="5D5D5D"/>
                </a:solidFill>
              </a:rPr>
              <a:t>Grants</a:t>
            </a:r>
          </a:p>
        </p:txBody>
      </p:sp>
      <p:sp>
        <p:nvSpPr>
          <p:cNvPr id="466955" name="Rectangle 11"/>
          <p:cNvSpPr>
            <a:spLocks noChangeArrowheads="1"/>
          </p:cNvSpPr>
          <p:nvPr/>
        </p:nvSpPr>
        <p:spPr bwMode="auto">
          <a:xfrm>
            <a:off x="713938" y="5991225"/>
            <a:ext cx="990600" cy="415925"/>
          </a:xfrm>
          <a:prstGeom prst="rect">
            <a:avLst/>
          </a:prstGeom>
          <a:noFill/>
          <a:ln w="9525">
            <a:noFill/>
            <a:miter lim="800000"/>
            <a:headEnd/>
            <a:tailEnd/>
          </a:ln>
          <a:effectLst/>
        </p:spPr>
        <p:txBody>
          <a:bodyPr wrap="none" anchor="ctr"/>
          <a:lstStyle/>
          <a:p>
            <a:r>
              <a:rPr lang="en-US" sz="1900" b="1" dirty="0">
                <a:solidFill>
                  <a:srgbClr val="5D5D5D"/>
                </a:solidFill>
              </a:rPr>
              <a:t>Charity 1</a:t>
            </a:r>
          </a:p>
        </p:txBody>
      </p:sp>
      <p:sp>
        <p:nvSpPr>
          <p:cNvPr id="466956" name="Rectangle 12"/>
          <p:cNvSpPr>
            <a:spLocks noChangeArrowheads="1"/>
          </p:cNvSpPr>
          <p:nvPr/>
        </p:nvSpPr>
        <p:spPr bwMode="auto">
          <a:xfrm>
            <a:off x="1950609" y="5991225"/>
            <a:ext cx="1097222" cy="415925"/>
          </a:xfrm>
          <a:prstGeom prst="rect">
            <a:avLst/>
          </a:prstGeom>
          <a:noFill/>
          <a:ln w="9525">
            <a:noFill/>
            <a:miter lim="800000"/>
            <a:headEnd/>
            <a:tailEnd/>
          </a:ln>
          <a:effectLst/>
        </p:spPr>
        <p:txBody>
          <a:bodyPr wrap="none" anchor="ctr"/>
          <a:lstStyle/>
          <a:p>
            <a:r>
              <a:rPr lang="en-US" sz="1900" b="1" dirty="0">
                <a:solidFill>
                  <a:srgbClr val="5D5D5D"/>
                </a:solidFill>
              </a:rPr>
              <a:t>Charity 2</a:t>
            </a:r>
          </a:p>
        </p:txBody>
      </p:sp>
      <p:sp>
        <p:nvSpPr>
          <p:cNvPr id="466957" name="Rectangle 13"/>
          <p:cNvSpPr>
            <a:spLocks noChangeArrowheads="1"/>
          </p:cNvSpPr>
          <p:nvPr/>
        </p:nvSpPr>
        <p:spPr bwMode="auto">
          <a:xfrm>
            <a:off x="3107895" y="5991225"/>
            <a:ext cx="1052514" cy="415925"/>
          </a:xfrm>
          <a:prstGeom prst="rect">
            <a:avLst/>
          </a:prstGeom>
          <a:noFill/>
          <a:ln w="9525">
            <a:noFill/>
            <a:miter lim="800000"/>
            <a:headEnd/>
            <a:tailEnd/>
          </a:ln>
          <a:effectLst/>
        </p:spPr>
        <p:txBody>
          <a:bodyPr wrap="none" anchor="ctr"/>
          <a:lstStyle/>
          <a:p>
            <a:r>
              <a:rPr lang="en-US" sz="1900" b="1" dirty="0">
                <a:solidFill>
                  <a:srgbClr val="5D5D5D"/>
                </a:solidFill>
              </a:rPr>
              <a:t>Charity 3</a:t>
            </a:r>
          </a:p>
        </p:txBody>
      </p:sp>
      <p:sp>
        <p:nvSpPr>
          <p:cNvPr id="466964" name="Line 20"/>
          <p:cNvSpPr>
            <a:spLocks noChangeShapeType="1"/>
          </p:cNvSpPr>
          <p:nvPr/>
        </p:nvSpPr>
        <p:spPr bwMode="auto">
          <a:xfrm>
            <a:off x="3603625" y="4182145"/>
            <a:ext cx="0" cy="703277"/>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466965" name="Line 21"/>
          <p:cNvSpPr>
            <a:spLocks noChangeShapeType="1"/>
          </p:cNvSpPr>
          <p:nvPr/>
        </p:nvSpPr>
        <p:spPr bwMode="auto">
          <a:xfrm>
            <a:off x="2457450" y="4182145"/>
            <a:ext cx="0" cy="703277"/>
          </a:xfrm>
          <a:prstGeom prst="line">
            <a:avLst/>
          </a:prstGeom>
          <a:noFill/>
          <a:ln w="38100">
            <a:solidFill>
              <a:schemeClr val="accent2"/>
            </a:solidFill>
            <a:round/>
            <a:headEnd/>
            <a:tailEnd type="triangle" w="med" len="med"/>
          </a:ln>
          <a:effectLst/>
        </p:spPr>
        <p:txBody>
          <a:bodyPr wrap="none" anchor="ctr"/>
          <a:lstStyle/>
          <a:p>
            <a:endParaRPr lang="en-US" dirty="0"/>
          </a:p>
        </p:txBody>
      </p:sp>
      <p:cxnSp>
        <p:nvCxnSpPr>
          <p:cNvPr id="33" name="Elbow Connector 32"/>
          <p:cNvCxnSpPr/>
          <p:nvPr/>
        </p:nvCxnSpPr>
        <p:spPr bwMode="auto">
          <a:xfrm rot="5400000">
            <a:off x="1802772" y="2849289"/>
            <a:ext cx="1450974" cy="2621292"/>
          </a:xfrm>
          <a:prstGeom prst="bentConnector3">
            <a:avLst>
              <a:gd name="adj1" fmla="val 50000"/>
            </a:avLst>
          </a:prstGeom>
          <a:ln>
            <a:solidFill>
              <a:schemeClr val="accent4"/>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274" y="4885422"/>
            <a:ext cx="1052635" cy="1118838"/>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193" y="2219997"/>
            <a:ext cx="571547" cy="1273175"/>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4330" y="2269695"/>
            <a:ext cx="549237" cy="1223476"/>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841" y="4885422"/>
            <a:ext cx="1122396" cy="1192987"/>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8285" y="4885422"/>
            <a:ext cx="1122396" cy="1192987"/>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1762" y="2083042"/>
            <a:ext cx="1455473" cy="1596781"/>
          </a:xfrm>
          <a:prstGeom prst="rect">
            <a:avLst/>
          </a:prstGeom>
        </p:spPr>
      </p:pic>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24699"/>
          <a:stretch/>
        </p:blipFill>
        <p:spPr>
          <a:xfrm>
            <a:off x="3381375" y="1524000"/>
            <a:ext cx="5762625" cy="5100530"/>
          </a:xfrm>
          <a:prstGeom prst="rect">
            <a:avLst/>
          </a:prstGeom>
        </p:spPr>
      </p:pic>
      <p:sp>
        <p:nvSpPr>
          <p:cNvPr id="385028" name="Rectangle 4"/>
          <p:cNvSpPr>
            <a:spLocks noGrp="1" noChangeArrowheads="1"/>
          </p:cNvSpPr>
          <p:nvPr>
            <p:ph type="body" sz="half" idx="4294967295"/>
          </p:nvPr>
        </p:nvSpPr>
        <p:spPr>
          <a:xfrm>
            <a:off x="628649" y="1647825"/>
            <a:ext cx="7439025" cy="5191125"/>
          </a:xfrm>
        </p:spPr>
        <p:txBody>
          <a:bodyPr>
            <a:noAutofit/>
          </a:bodyPr>
          <a:lstStyle/>
          <a:p>
            <a:r>
              <a:rPr lang="en-US" sz="2600" dirty="0">
                <a:latin typeface="Calibri" panose="020F0502020204030204" pitchFamily="34" charset="0"/>
              </a:rPr>
              <a:t>Your wealth may be vulnerable to future creditors</a:t>
            </a:r>
          </a:p>
          <a:p>
            <a:r>
              <a:rPr lang="en-US" sz="2600" dirty="0">
                <a:latin typeface="Calibri" panose="020F0502020204030204" pitchFamily="34" charset="0"/>
              </a:rPr>
              <a:t>State and federal law may provide a degree </a:t>
            </a:r>
            <a:br>
              <a:rPr lang="en-US" sz="2600" dirty="0">
                <a:latin typeface="Calibri" panose="020F0502020204030204" pitchFamily="34" charset="0"/>
              </a:rPr>
            </a:br>
            <a:r>
              <a:rPr lang="en-US" sz="2600" dirty="0">
                <a:latin typeface="Calibri" panose="020F0502020204030204" pitchFamily="34" charset="0"/>
              </a:rPr>
              <a:t>of protection</a:t>
            </a:r>
          </a:p>
          <a:p>
            <a:r>
              <a:rPr lang="en-US" sz="2600" dirty="0">
                <a:latin typeface="Calibri" panose="020F0502020204030204" pitchFamily="34" charset="0"/>
              </a:rPr>
              <a:t>Adequate insurance </a:t>
            </a:r>
            <a:br>
              <a:rPr lang="en-US" sz="2600" dirty="0">
                <a:latin typeface="Calibri" panose="020F0502020204030204" pitchFamily="34" charset="0"/>
              </a:rPr>
            </a:br>
            <a:r>
              <a:rPr lang="en-US" sz="2600" dirty="0">
                <a:latin typeface="Calibri" panose="020F0502020204030204" pitchFamily="34" charset="0"/>
              </a:rPr>
              <a:t>protection sufficient </a:t>
            </a:r>
            <a:br>
              <a:rPr lang="en-US" sz="2600" dirty="0">
                <a:latin typeface="Calibri" panose="020F0502020204030204" pitchFamily="34" charset="0"/>
              </a:rPr>
            </a:br>
            <a:r>
              <a:rPr lang="en-US" sz="2600" dirty="0">
                <a:latin typeface="Calibri" panose="020F0502020204030204" pitchFamily="34" charset="0"/>
              </a:rPr>
              <a:t>for most</a:t>
            </a:r>
          </a:p>
          <a:p>
            <a:r>
              <a:rPr lang="en-US" sz="2600" dirty="0">
                <a:latin typeface="Calibri" panose="020F0502020204030204" pitchFamily="34" charset="0"/>
              </a:rPr>
              <a:t>Advanced strategies </a:t>
            </a:r>
            <a:br>
              <a:rPr lang="en-US" sz="2600" dirty="0">
                <a:latin typeface="Calibri" panose="020F0502020204030204" pitchFamily="34" charset="0"/>
              </a:rPr>
            </a:br>
            <a:r>
              <a:rPr lang="en-US" sz="2600" dirty="0">
                <a:latin typeface="Calibri" panose="020F0502020204030204" pitchFamily="34" charset="0"/>
              </a:rPr>
              <a:t>include forming business</a:t>
            </a:r>
            <a:br>
              <a:rPr lang="en-US" sz="2600" dirty="0">
                <a:latin typeface="Calibri" panose="020F0502020204030204" pitchFamily="34" charset="0"/>
              </a:rPr>
            </a:br>
            <a:r>
              <a:rPr lang="en-US" sz="2600" dirty="0">
                <a:latin typeface="Calibri" panose="020F0502020204030204" pitchFamily="34" charset="0"/>
              </a:rPr>
              <a:t> entity to hold business </a:t>
            </a:r>
            <a:br>
              <a:rPr lang="en-US" sz="2600" dirty="0">
                <a:latin typeface="Calibri" panose="020F0502020204030204" pitchFamily="34" charset="0"/>
              </a:rPr>
            </a:br>
            <a:r>
              <a:rPr lang="en-US" sz="2600" dirty="0">
                <a:latin typeface="Calibri" panose="020F0502020204030204" pitchFamily="34" charset="0"/>
              </a:rPr>
              <a:t>assets and transferring </a:t>
            </a:r>
            <a:br>
              <a:rPr lang="en-US" sz="2600" dirty="0">
                <a:latin typeface="Calibri" panose="020F0502020204030204" pitchFamily="34" charset="0"/>
              </a:rPr>
            </a:br>
            <a:r>
              <a:rPr lang="en-US" sz="2600" dirty="0">
                <a:latin typeface="Calibri" panose="020F0502020204030204" pitchFamily="34" charset="0"/>
              </a:rPr>
              <a:t>personal assets to a protective trust</a:t>
            </a:r>
          </a:p>
        </p:txBody>
      </p:sp>
      <p:sp>
        <p:nvSpPr>
          <p:cNvPr id="6" name="Rectangle 4"/>
          <p:cNvSpPr txBox="1">
            <a:spLocks noChangeArrowheads="1"/>
          </p:cNvSpPr>
          <p:nvPr/>
        </p:nvSpPr>
        <p:spPr>
          <a:xfrm>
            <a:off x="530352" y="530352"/>
            <a:ext cx="8494007" cy="62333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800" b="0" kern="1200">
                <a:solidFill>
                  <a:srgbClr val="5D5D5D"/>
                </a:solidFill>
                <a:latin typeface="Calibri" panose="020F0502020204030204" pitchFamily="34" charset="0"/>
                <a:ea typeface="+mj-ea"/>
                <a:cs typeface="Arial"/>
              </a:defRPr>
            </a:lvl1pPr>
          </a:lstStyle>
          <a:p>
            <a:r>
              <a:rPr lang="en-US" sz="4000" dirty="0"/>
              <a:t>Asset Protection</a:t>
            </a:r>
            <a:endParaRPr lang="en-US" sz="3400" dirty="0"/>
          </a:p>
        </p:txBody>
      </p:sp>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97" y="4480198"/>
            <a:ext cx="1163920" cy="982392"/>
          </a:xfrm>
          <a:prstGeom prst="rect">
            <a:avLst/>
          </a:prstGeom>
        </p:spPr>
      </p:pic>
      <p:sp>
        <p:nvSpPr>
          <p:cNvPr id="468996" name="Rectangle 4"/>
          <p:cNvSpPr>
            <a:spLocks noGrp="1" noChangeArrowheads="1"/>
          </p:cNvSpPr>
          <p:nvPr>
            <p:ph type="title"/>
          </p:nvPr>
        </p:nvSpPr>
        <p:spPr>
          <a:xfrm>
            <a:off x="530352" y="530352"/>
            <a:ext cx="8494007" cy="623330"/>
          </a:xfrm>
        </p:spPr>
        <p:txBody>
          <a:bodyPr>
            <a:noAutofit/>
          </a:bodyPr>
          <a:lstStyle/>
          <a:p>
            <a:r>
              <a:rPr lang="en-US" sz="4000" dirty="0"/>
              <a:t>Asset Protection — </a:t>
            </a:r>
            <a:r>
              <a:rPr lang="en-US" sz="3400" b="0" dirty="0"/>
              <a:t>Business Entity</a:t>
            </a:r>
          </a:p>
        </p:txBody>
      </p:sp>
      <p:sp>
        <p:nvSpPr>
          <p:cNvPr id="469001" name="Rectangle 9"/>
          <p:cNvSpPr>
            <a:spLocks noGrp="1" noChangeArrowheads="1"/>
          </p:cNvSpPr>
          <p:nvPr>
            <p:ph type="body" sz="half" idx="4294967295"/>
          </p:nvPr>
        </p:nvSpPr>
        <p:spPr>
          <a:xfrm>
            <a:off x="6505575" y="2054085"/>
            <a:ext cx="2552699" cy="4593798"/>
          </a:xfrm>
        </p:spPr>
        <p:txBody>
          <a:bodyPr>
            <a:noAutofit/>
          </a:bodyPr>
          <a:lstStyle/>
          <a:p>
            <a:pPr marL="228600" indent="-228600">
              <a:lnSpc>
                <a:spcPct val="80000"/>
              </a:lnSpc>
              <a:spcAft>
                <a:spcPts val="600"/>
              </a:spcAft>
            </a:pPr>
            <a:r>
              <a:rPr lang="en-US" sz="2000" dirty="0">
                <a:latin typeface="Calibri" panose="020F0502020204030204" pitchFamily="34" charset="0"/>
              </a:rPr>
              <a:t>Separate legal entity owns business assets</a:t>
            </a:r>
          </a:p>
          <a:p>
            <a:pPr marL="228600" indent="-228600">
              <a:lnSpc>
                <a:spcPct val="80000"/>
              </a:lnSpc>
              <a:spcAft>
                <a:spcPts val="600"/>
              </a:spcAft>
            </a:pPr>
            <a:r>
              <a:rPr lang="en-US" sz="2000" dirty="0">
                <a:latin typeface="Calibri" panose="020F0502020204030204" pitchFamily="34" charset="0"/>
              </a:rPr>
              <a:t>Business entity responsible for all business debts</a:t>
            </a:r>
          </a:p>
          <a:p>
            <a:pPr marL="228600" indent="-228600">
              <a:lnSpc>
                <a:spcPct val="80000"/>
              </a:lnSpc>
              <a:spcAft>
                <a:spcPts val="600"/>
              </a:spcAft>
            </a:pPr>
            <a:r>
              <a:rPr lang="en-US" sz="2000" dirty="0">
                <a:latin typeface="Calibri" panose="020F0502020204030204" pitchFamily="34" charset="0"/>
              </a:rPr>
              <a:t>Personal assets not at risk for acts of business</a:t>
            </a:r>
          </a:p>
          <a:p>
            <a:pPr marL="228600" indent="-228600">
              <a:lnSpc>
                <a:spcPct val="80000"/>
              </a:lnSpc>
              <a:spcAft>
                <a:spcPts val="600"/>
              </a:spcAft>
            </a:pPr>
            <a:r>
              <a:rPr lang="en-US" sz="2000" dirty="0">
                <a:latin typeface="Calibri" panose="020F0502020204030204" pitchFamily="34" charset="0"/>
              </a:rPr>
              <a:t>Several considerations, including income tax consequences, need to be evaluated in choice of business entity</a:t>
            </a:r>
          </a:p>
        </p:txBody>
      </p:sp>
      <p:sp>
        <p:nvSpPr>
          <p:cNvPr id="9" name="Rectangle 33"/>
          <p:cNvSpPr>
            <a:spLocks noChangeArrowheads="1"/>
          </p:cNvSpPr>
          <p:nvPr/>
        </p:nvSpPr>
        <p:spPr bwMode="auto">
          <a:xfrm>
            <a:off x="324919" y="1957476"/>
            <a:ext cx="1701569" cy="209550"/>
          </a:xfrm>
          <a:prstGeom prst="rect">
            <a:avLst/>
          </a:prstGeom>
          <a:noFill/>
          <a:ln w="9525">
            <a:noFill/>
            <a:miter lim="800000"/>
            <a:headEnd/>
            <a:tailEnd/>
          </a:ln>
          <a:effectLst/>
        </p:spPr>
        <p:txBody>
          <a:bodyPr wrap="none" anchor="ctr"/>
          <a:lstStyle/>
          <a:p>
            <a:r>
              <a:rPr lang="en-US" sz="1900" b="1" dirty="0">
                <a:solidFill>
                  <a:srgbClr val="5D5D5D"/>
                </a:solidFill>
              </a:rPr>
              <a:t>Business owner</a:t>
            </a:r>
          </a:p>
        </p:txBody>
      </p:sp>
      <p:sp>
        <p:nvSpPr>
          <p:cNvPr id="10" name="TextBox 9"/>
          <p:cNvSpPr txBox="1"/>
          <p:nvPr/>
        </p:nvSpPr>
        <p:spPr>
          <a:xfrm>
            <a:off x="2216408" y="2119750"/>
            <a:ext cx="2271353" cy="1169551"/>
          </a:xfrm>
          <a:prstGeom prst="rect">
            <a:avLst/>
          </a:prstGeom>
          <a:noFill/>
        </p:spPr>
        <p:txBody>
          <a:bodyPr wrap="square" rtlCol="0">
            <a:spAutoFit/>
          </a:bodyPr>
          <a:lstStyle/>
          <a:p>
            <a:r>
              <a:rPr lang="en-US" sz="1400" b="1" i="1" dirty="0">
                <a:solidFill>
                  <a:srgbClr val="5D5D5D"/>
                </a:solidFill>
              </a:rPr>
              <a:t>Business owner creates business entity and transfers business property to the entity. Business entity owns the business property.</a:t>
            </a:r>
          </a:p>
        </p:txBody>
      </p:sp>
      <p:sp>
        <p:nvSpPr>
          <p:cNvPr id="11" name="Rectangle 33"/>
          <p:cNvSpPr>
            <a:spLocks noChangeArrowheads="1"/>
          </p:cNvSpPr>
          <p:nvPr/>
        </p:nvSpPr>
        <p:spPr bwMode="auto">
          <a:xfrm>
            <a:off x="4638675" y="2223414"/>
            <a:ext cx="2028825" cy="236626"/>
          </a:xfrm>
          <a:prstGeom prst="rect">
            <a:avLst/>
          </a:prstGeom>
          <a:noFill/>
          <a:ln w="9525">
            <a:noFill/>
            <a:miter lim="800000"/>
            <a:headEnd/>
            <a:tailEnd/>
          </a:ln>
          <a:effectLst/>
        </p:spPr>
        <p:txBody>
          <a:bodyPr wrap="none" anchor="ctr"/>
          <a:lstStyle/>
          <a:p>
            <a:r>
              <a:rPr lang="en-US" sz="1900" b="1" dirty="0">
                <a:solidFill>
                  <a:srgbClr val="5D5D5D"/>
                </a:solidFill>
              </a:rPr>
              <a:t>Business entity</a:t>
            </a:r>
          </a:p>
        </p:txBody>
      </p:sp>
      <p:sp>
        <p:nvSpPr>
          <p:cNvPr id="16" name="TextBox 15"/>
          <p:cNvSpPr txBox="1"/>
          <p:nvPr/>
        </p:nvSpPr>
        <p:spPr>
          <a:xfrm>
            <a:off x="4400550" y="4117975"/>
            <a:ext cx="2124075" cy="553998"/>
          </a:xfrm>
          <a:prstGeom prst="rect">
            <a:avLst/>
          </a:prstGeom>
          <a:noFill/>
        </p:spPr>
        <p:txBody>
          <a:bodyPr wrap="square" rtlCol="0">
            <a:spAutoFit/>
          </a:bodyPr>
          <a:lstStyle/>
          <a:p>
            <a:pPr algn="ctr"/>
            <a:r>
              <a:rPr lang="en-US" sz="1500" b="1" i="1" dirty="0">
                <a:solidFill>
                  <a:srgbClr val="5D5D5D"/>
                </a:solidFill>
              </a:rPr>
              <a:t>Creditors can only reach business assets.</a:t>
            </a:r>
          </a:p>
        </p:txBody>
      </p:sp>
      <p:sp>
        <p:nvSpPr>
          <p:cNvPr id="20" name="TextBox 19"/>
          <p:cNvSpPr txBox="1"/>
          <p:nvPr/>
        </p:nvSpPr>
        <p:spPr>
          <a:xfrm>
            <a:off x="4694281" y="5970775"/>
            <a:ext cx="1752600" cy="677108"/>
          </a:xfrm>
          <a:prstGeom prst="rect">
            <a:avLst/>
          </a:prstGeom>
          <a:noFill/>
        </p:spPr>
        <p:txBody>
          <a:bodyPr wrap="square" rtlCol="0">
            <a:spAutoFit/>
          </a:bodyPr>
          <a:lstStyle/>
          <a:p>
            <a:r>
              <a:rPr lang="en-US" sz="1900" b="1" dirty="0">
                <a:solidFill>
                  <a:srgbClr val="5D5D5D"/>
                </a:solidFill>
              </a:rPr>
              <a:t>Creditors of the business entity</a:t>
            </a:r>
          </a:p>
        </p:txBody>
      </p:sp>
      <p:sp>
        <p:nvSpPr>
          <p:cNvPr id="21" name="TextBox 20"/>
          <p:cNvSpPr txBox="1"/>
          <p:nvPr/>
        </p:nvSpPr>
        <p:spPr>
          <a:xfrm>
            <a:off x="3268211" y="5689600"/>
            <a:ext cx="1575033" cy="954107"/>
          </a:xfrm>
          <a:prstGeom prst="rect">
            <a:avLst/>
          </a:prstGeom>
          <a:noFill/>
        </p:spPr>
        <p:txBody>
          <a:bodyPr wrap="square" rtlCol="0">
            <a:spAutoFit/>
          </a:bodyPr>
          <a:lstStyle/>
          <a:p>
            <a:r>
              <a:rPr lang="en-US" sz="1400" b="1" i="1" dirty="0">
                <a:solidFill>
                  <a:srgbClr val="5D5D5D"/>
                </a:solidFill>
              </a:rPr>
              <a:t>Creditors cannot reach business owner’s personal assets.</a:t>
            </a:r>
          </a:p>
        </p:txBody>
      </p:sp>
      <p:sp>
        <p:nvSpPr>
          <p:cNvPr id="22" name="Rectangle 33"/>
          <p:cNvSpPr>
            <a:spLocks noChangeArrowheads="1"/>
          </p:cNvSpPr>
          <p:nvPr/>
        </p:nvSpPr>
        <p:spPr bwMode="auto">
          <a:xfrm>
            <a:off x="499844" y="4321714"/>
            <a:ext cx="1447800" cy="209550"/>
          </a:xfrm>
          <a:prstGeom prst="rect">
            <a:avLst/>
          </a:prstGeom>
          <a:noFill/>
          <a:ln w="9525">
            <a:noFill/>
            <a:miter lim="800000"/>
            <a:headEnd/>
            <a:tailEnd/>
          </a:ln>
          <a:effectLst/>
        </p:spPr>
        <p:txBody>
          <a:bodyPr wrap="none" anchor="ctr"/>
          <a:lstStyle/>
          <a:p>
            <a:r>
              <a:rPr lang="en-US" sz="1900" b="1" dirty="0">
                <a:solidFill>
                  <a:srgbClr val="5D5D5D"/>
                </a:solidFill>
              </a:rPr>
              <a:t>Personal assets</a:t>
            </a:r>
          </a:p>
        </p:txBody>
      </p:sp>
      <p:sp>
        <p:nvSpPr>
          <p:cNvPr id="23" name="Rectangle 33"/>
          <p:cNvSpPr>
            <a:spLocks noChangeArrowheads="1"/>
          </p:cNvSpPr>
          <p:nvPr/>
        </p:nvSpPr>
        <p:spPr bwMode="auto">
          <a:xfrm>
            <a:off x="2066881" y="3508414"/>
            <a:ext cx="1763303" cy="235410"/>
          </a:xfrm>
          <a:prstGeom prst="rect">
            <a:avLst/>
          </a:prstGeom>
          <a:noFill/>
          <a:ln w="9525">
            <a:noFill/>
            <a:miter lim="800000"/>
            <a:headEnd/>
            <a:tailEnd/>
          </a:ln>
          <a:effectLst/>
        </p:spPr>
        <p:txBody>
          <a:bodyPr wrap="none" anchor="ctr"/>
          <a:lstStyle/>
          <a:p>
            <a:r>
              <a:rPr lang="en-US" sz="1900" b="1" dirty="0">
                <a:solidFill>
                  <a:srgbClr val="5D5D5D"/>
                </a:solidFill>
              </a:rPr>
              <a:t>Business assets</a:t>
            </a:r>
          </a:p>
        </p:txBody>
      </p:sp>
      <p:cxnSp>
        <p:nvCxnSpPr>
          <p:cNvPr id="27" name="Straight Arrow Connector 26"/>
          <p:cNvCxnSpPr/>
          <p:nvPr/>
        </p:nvCxnSpPr>
        <p:spPr bwMode="auto">
          <a:xfrm>
            <a:off x="4433669" y="2703279"/>
            <a:ext cx="457200" cy="0"/>
          </a:xfrm>
          <a:prstGeom prst="straightConnector1">
            <a:avLst/>
          </a:prstGeom>
          <a:ln>
            <a:solidFill>
              <a:schemeClr val="accent4"/>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29" name="Straight Arrow Connector 28"/>
          <p:cNvCxnSpPr/>
          <p:nvPr/>
        </p:nvCxnSpPr>
        <p:spPr bwMode="auto">
          <a:xfrm rot="5400000" flipH="1" flipV="1">
            <a:off x="5193686" y="3791886"/>
            <a:ext cx="450056" cy="1588"/>
          </a:xfrm>
          <a:prstGeom prst="straightConnector1">
            <a:avLst/>
          </a:prstGeom>
          <a:ln>
            <a:solidFill>
              <a:schemeClr val="accent4"/>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31" name="Straight Arrow Connector 30"/>
          <p:cNvCxnSpPr/>
          <p:nvPr/>
        </p:nvCxnSpPr>
        <p:spPr bwMode="auto">
          <a:xfrm rot="5400000" flipH="1" flipV="1">
            <a:off x="5236438" y="4833617"/>
            <a:ext cx="435768" cy="1588"/>
          </a:xfrm>
          <a:prstGeom prst="straightConnector1">
            <a:avLst/>
          </a:prstGeom>
          <a:ln>
            <a:solidFill>
              <a:schemeClr val="accent4"/>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33" name="Elbow Connector 32"/>
          <p:cNvCxnSpPr/>
          <p:nvPr/>
        </p:nvCxnSpPr>
        <p:spPr bwMode="auto">
          <a:xfrm rot="10800000" flipV="1">
            <a:off x="3595469" y="3432730"/>
            <a:ext cx="1295400" cy="1219163"/>
          </a:xfrm>
          <a:prstGeom prst="bentConnector3">
            <a:avLst>
              <a:gd name="adj1" fmla="val 50000"/>
            </a:avLst>
          </a:prstGeom>
          <a:ln>
            <a:solidFill>
              <a:schemeClr val="accent4"/>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35" name="Elbow Connector 34"/>
          <p:cNvCxnSpPr/>
          <p:nvPr/>
        </p:nvCxnSpPr>
        <p:spPr bwMode="auto">
          <a:xfrm rot="10800000">
            <a:off x="1461871" y="3791449"/>
            <a:ext cx="685800" cy="393614"/>
          </a:xfrm>
          <a:prstGeom prst="bentConnector3">
            <a:avLst>
              <a:gd name="adj1" fmla="val 100153"/>
            </a:avLst>
          </a:prstGeom>
          <a:ln>
            <a:solidFill>
              <a:schemeClr val="accent4"/>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37" name="Straight Arrow Connector 36"/>
          <p:cNvCxnSpPr/>
          <p:nvPr/>
        </p:nvCxnSpPr>
        <p:spPr bwMode="auto">
          <a:xfrm rot="5400000" flipH="1" flipV="1">
            <a:off x="907018" y="4041500"/>
            <a:ext cx="501690" cy="1588"/>
          </a:xfrm>
          <a:prstGeom prst="straightConnector1">
            <a:avLst/>
          </a:prstGeom>
          <a:ln>
            <a:solidFill>
              <a:schemeClr val="accent4"/>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40" name="Straight Arrow Connector 39"/>
          <p:cNvCxnSpPr/>
          <p:nvPr/>
        </p:nvCxnSpPr>
        <p:spPr bwMode="auto">
          <a:xfrm rot="10800000">
            <a:off x="4586069" y="5992811"/>
            <a:ext cx="304800" cy="1588"/>
          </a:xfrm>
          <a:prstGeom prst="straightConnector1">
            <a:avLst/>
          </a:prstGeom>
          <a:ln>
            <a:solidFill>
              <a:schemeClr val="accent2"/>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42" name="Straight Arrow Connector 41"/>
          <p:cNvCxnSpPr/>
          <p:nvPr/>
        </p:nvCxnSpPr>
        <p:spPr bwMode="auto">
          <a:xfrm rot="10800000">
            <a:off x="2924132" y="5983378"/>
            <a:ext cx="419099" cy="1588"/>
          </a:xfrm>
          <a:prstGeom prst="straightConnector1">
            <a:avLst/>
          </a:prstGeom>
          <a:ln>
            <a:solidFill>
              <a:schemeClr val="accent2"/>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44" name="Elbow Connector 43"/>
          <p:cNvCxnSpPr/>
          <p:nvPr/>
        </p:nvCxnSpPr>
        <p:spPr bwMode="auto">
          <a:xfrm rot="10800000">
            <a:off x="1158657" y="5462590"/>
            <a:ext cx="836612" cy="516363"/>
          </a:xfrm>
          <a:prstGeom prst="bentConnector3">
            <a:avLst>
              <a:gd name="adj1" fmla="val 100137"/>
            </a:avLst>
          </a:prstGeom>
          <a:ln>
            <a:solidFill>
              <a:schemeClr val="accent2"/>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57" name="Straight Arrow Connector 56"/>
          <p:cNvCxnSpPr/>
          <p:nvPr/>
        </p:nvCxnSpPr>
        <p:spPr bwMode="auto">
          <a:xfrm>
            <a:off x="1480942" y="2704867"/>
            <a:ext cx="687841" cy="0"/>
          </a:xfrm>
          <a:prstGeom prst="straightConnector1">
            <a:avLst/>
          </a:prstGeom>
          <a:ln>
            <a:solidFill>
              <a:schemeClr val="accent4"/>
            </a:solidFill>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395" y="2158404"/>
            <a:ext cx="571547" cy="127317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0821" y="4978537"/>
            <a:ext cx="968589" cy="1029507"/>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6764" y="2341727"/>
            <a:ext cx="1447145" cy="1538161"/>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8891" y="3770801"/>
            <a:ext cx="1261555" cy="1340898"/>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9402" y="5462590"/>
            <a:ext cx="1102471" cy="1171808"/>
          </a:xfrm>
          <a:prstGeom prst="rect">
            <a:avLst/>
          </a:prstGeom>
        </p:spPr>
      </p:pic>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900" y="2648910"/>
            <a:ext cx="6134099" cy="4209089"/>
          </a:xfrm>
          <a:prstGeom prst="rect">
            <a:avLst/>
          </a:prstGeom>
        </p:spPr>
      </p:pic>
      <p:sp>
        <p:nvSpPr>
          <p:cNvPr id="351234" name="Rectangle 2"/>
          <p:cNvSpPr>
            <a:spLocks noGrp="1" noChangeArrowheads="1"/>
          </p:cNvSpPr>
          <p:nvPr>
            <p:ph type="title"/>
          </p:nvPr>
        </p:nvSpPr>
        <p:spPr/>
        <p:txBody>
          <a:bodyPr>
            <a:normAutofit/>
          </a:bodyPr>
          <a:lstStyle/>
          <a:p>
            <a:r>
              <a:rPr lang="en-US" sz="3800" dirty="0"/>
              <a:t>Who Needs Advanced Estate Planning?</a:t>
            </a:r>
          </a:p>
        </p:txBody>
      </p:sp>
      <p:sp>
        <p:nvSpPr>
          <p:cNvPr id="351235" name="Rectangle 3"/>
          <p:cNvSpPr>
            <a:spLocks noGrp="1" noChangeArrowheads="1"/>
          </p:cNvSpPr>
          <p:nvPr>
            <p:ph type="body" sz="half" idx="4294967295"/>
          </p:nvPr>
        </p:nvSpPr>
        <p:spPr>
          <a:xfrm>
            <a:off x="685799" y="1828800"/>
            <a:ext cx="6657976" cy="4724400"/>
          </a:xfrm>
        </p:spPr>
        <p:txBody>
          <a:bodyPr>
            <a:noAutofit/>
          </a:bodyPr>
          <a:lstStyle/>
          <a:p>
            <a:r>
              <a:rPr lang="en-US" dirty="0">
                <a:latin typeface="+mj-lt"/>
              </a:rPr>
              <a:t>You have net worth over $12,060,000 (federal gift and estate tax basic exclusion amount in 2022)</a:t>
            </a:r>
          </a:p>
          <a:p>
            <a:r>
              <a:rPr lang="en-US" dirty="0">
                <a:latin typeface="+mj-lt"/>
              </a:rPr>
              <a:t>You want to provide for grandchildren or later generations</a:t>
            </a:r>
          </a:p>
          <a:p>
            <a:r>
              <a:rPr lang="en-US" dirty="0">
                <a:latin typeface="+mj-lt"/>
              </a:rPr>
              <a:t>You own a family business/farm</a:t>
            </a:r>
          </a:p>
          <a:p>
            <a:r>
              <a:rPr lang="en-US" dirty="0">
                <a:latin typeface="+mj-lt"/>
              </a:rPr>
              <a:t>You want to donate to charity</a:t>
            </a:r>
          </a:p>
          <a:p>
            <a:r>
              <a:rPr lang="en-US" dirty="0">
                <a:latin typeface="+mj-lt"/>
              </a:rPr>
              <a:t>You want to shield assets </a:t>
            </a:r>
            <a:br>
              <a:rPr lang="en-US" dirty="0">
                <a:latin typeface="+mj-lt"/>
              </a:rPr>
            </a:br>
            <a:r>
              <a:rPr lang="en-US" dirty="0">
                <a:latin typeface="+mj-lt"/>
              </a:rPr>
              <a:t>from future creditors, </a:t>
            </a:r>
            <a:br>
              <a:rPr lang="en-US" dirty="0">
                <a:latin typeface="+mj-lt"/>
              </a:rPr>
            </a:br>
            <a:r>
              <a:rPr lang="en-US" dirty="0">
                <a:latin typeface="+mj-lt"/>
              </a:rPr>
              <a:t>an ex-spouse, or your heirs’ </a:t>
            </a:r>
            <a:br>
              <a:rPr lang="en-US" dirty="0">
                <a:latin typeface="+mj-lt"/>
              </a:rPr>
            </a:br>
            <a:r>
              <a:rPr lang="en-US" dirty="0">
                <a:latin typeface="+mj-lt"/>
              </a:rPr>
              <a:t>creditors/ex-spouses</a:t>
            </a:r>
          </a:p>
          <a:p>
            <a:endParaRPr lang="en-US" dirty="0">
              <a:latin typeface="+mj-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animEffect transition="in" filter="fade">
                                      <p:cBhvr>
                                        <p:cTn id="7" dur="1000"/>
                                        <p:tgtEl>
                                          <p:spTgt spid="351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1235">
                                            <p:txEl>
                                              <p:pRg st="1" end="1"/>
                                            </p:txEl>
                                          </p:spTgt>
                                        </p:tgtEl>
                                        <p:attrNameLst>
                                          <p:attrName>style.visibility</p:attrName>
                                        </p:attrNameLst>
                                      </p:cBhvr>
                                      <p:to>
                                        <p:strVal val="visible"/>
                                      </p:to>
                                    </p:set>
                                    <p:animEffect transition="in" filter="fade">
                                      <p:cBhvr>
                                        <p:cTn id="12" dur="1000"/>
                                        <p:tgtEl>
                                          <p:spTgt spid="351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1235">
                                            <p:txEl>
                                              <p:pRg st="2" end="2"/>
                                            </p:txEl>
                                          </p:spTgt>
                                        </p:tgtEl>
                                        <p:attrNameLst>
                                          <p:attrName>style.visibility</p:attrName>
                                        </p:attrNameLst>
                                      </p:cBhvr>
                                      <p:to>
                                        <p:strVal val="visible"/>
                                      </p:to>
                                    </p:set>
                                    <p:animEffect transition="in" filter="fade">
                                      <p:cBhvr>
                                        <p:cTn id="17" dur="1000"/>
                                        <p:tgtEl>
                                          <p:spTgt spid="351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1235">
                                            <p:txEl>
                                              <p:pRg st="3" end="3"/>
                                            </p:txEl>
                                          </p:spTgt>
                                        </p:tgtEl>
                                        <p:attrNameLst>
                                          <p:attrName>style.visibility</p:attrName>
                                        </p:attrNameLst>
                                      </p:cBhvr>
                                      <p:to>
                                        <p:strVal val="visible"/>
                                      </p:to>
                                    </p:set>
                                    <p:animEffect transition="in" filter="fade">
                                      <p:cBhvr>
                                        <p:cTn id="22" dur="1000"/>
                                        <p:tgtEl>
                                          <p:spTgt spid="3512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1235">
                                            <p:txEl>
                                              <p:pRg st="4" end="4"/>
                                            </p:txEl>
                                          </p:spTgt>
                                        </p:tgtEl>
                                        <p:attrNameLst>
                                          <p:attrName>style.visibility</p:attrName>
                                        </p:attrNameLst>
                                      </p:cBhvr>
                                      <p:to>
                                        <p:strVal val="visible"/>
                                      </p:to>
                                    </p:set>
                                    <p:animEffect transition="in" filter="fade">
                                      <p:cBhvr>
                                        <p:cTn id="27" dur="1000"/>
                                        <p:tgtEl>
                                          <p:spTgt spid="351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448" y="1991407"/>
            <a:ext cx="1820865" cy="193538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2073" y="4834669"/>
            <a:ext cx="1473202" cy="1565856"/>
          </a:xfrm>
          <a:prstGeom prst="rect">
            <a:avLst/>
          </a:prstGeom>
        </p:spPr>
      </p:pic>
      <p:sp>
        <p:nvSpPr>
          <p:cNvPr id="323588" name="Rectangle 4"/>
          <p:cNvSpPr>
            <a:spLocks noChangeArrowheads="1"/>
          </p:cNvSpPr>
          <p:nvPr/>
        </p:nvSpPr>
        <p:spPr bwMode="auto">
          <a:xfrm>
            <a:off x="2790825" y="6064250"/>
            <a:ext cx="1181100" cy="349250"/>
          </a:xfrm>
          <a:prstGeom prst="rect">
            <a:avLst/>
          </a:prstGeom>
          <a:noFill/>
          <a:ln w="9525">
            <a:noFill/>
            <a:miter lim="800000"/>
            <a:headEnd/>
            <a:tailEnd/>
          </a:ln>
          <a:effectLst/>
        </p:spPr>
        <p:txBody>
          <a:bodyPr wrap="none" anchor="ctr"/>
          <a:lstStyle/>
          <a:p>
            <a:r>
              <a:rPr lang="en-US" sz="1900" b="1" dirty="0">
                <a:solidFill>
                  <a:srgbClr val="5D5D5D"/>
                </a:solidFill>
              </a:rPr>
              <a:t>Trustee</a:t>
            </a:r>
          </a:p>
        </p:txBody>
      </p:sp>
      <p:sp>
        <p:nvSpPr>
          <p:cNvPr id="323591" name="Line 7"/>
          <p:cNvSpPr>
            <a:spLocks noChangeShapeType="1"/>
          </p:cNvSpPr>
          <p:nvPr/>
        </p:nvSpPr>
        <p:spPr bwMode="auto">
          <a:xfrm>
            <a:off x="3657600" y="3429000"/>
            <a:ext cx="0" cy="0"/>
          </a:xfrm>
          <a:prstGeom prst="line">
            <a:avLst/>
          </a:prstGeom>
          <a:noFill/>
          <a:ln w="9525">
            <a:solidFill>
              <a:schemeClr val="tx1"/>
            </a:solidFill>
            <a:round/>
            <a:headEnd/>
            <a:tailEnd/>
          </a:ln>
          <a:effectLst/>
        </p:spPr>
        <p:txBody>
          <a:bodyPr wrap="none" anchor="ctr"/>
          <a:lstStyle/>
          <a:p>
            <a:endParaRPr lang="en-US" dirty="0"/>
          </a:p>
        </p:txBody>
      </p:sp>
      <p:sp>
        <p:nvSpPr>
          <p:cNvPr id="323605" name="Rectangle 21"/>
          <p:cNvSpPr>
            <a:spLocks noGrp="1" noChangeArrowheads="1"/>
          </p:cNvSpPr>
          <p:nvPr>
            <p:ph type="title"/>
          </p:nvPr>
        </p:nvSpPr>
        <p:spPr>
          <a:noFill/>
          <a:ln/>
        </p:spPr>
        <p:txBody>
          <a:bodyPr>
            <a:noAutofit/>
          </a:bodyPr>
          <a:lstStyle/>
          <a:p>
            <a:r>
              <a:rPr lang="en-US" dirty="0"/>
              <a:t>Asset Protection — </a:t>
            </a:r>
            <a:br>
              <a:rPr lang="en-US" dirty="0"/>
            </a:br>
            <a:r>
              <a:rPr lang="en-US" sz="3400" b="0" dirty="0"/>
              <a:t>Self-Settled Domestic Trust</a:t>
            </a:r>
          </a:p>
        </p:txBody>
      </p:sp>
      <p:sp>
        <p:nvSpPr>
          <p:cNvPr id="323639" name="Rectangle 55"/>
          <p:cNvSpPr>
            <a:spLocks noGrp="1" noChangeArrowheads="1"/>
          </p:cNvSpPr>
          <p:nvPr>
            <p:ph idx="1"/>
          </p:nvPr>
        </p:nvSpPr>
        <p:spPr>
          <a:xfrm>
            <a:off x="4275209" y="2006041"/>
            <a:ext cx="4744966" cy="4181540"/>
          </a:xfrm>
        </p:spPr>
        <p:txBody>
          <a:bodyPr>
            <a:noAutofit/>
          </a:bodyPr>
          <a:lstStyle/>
          <a:p>
            <a:pPr marL="228600" indent="-228600">
              <a:lnSpc>
                <a:spcPct val="90000"/>
              </a:lnSpc>
              <a:spcAft>
                <a:spcPts val="600"/>
              </a:spcAft>
            </a:pPr>
            <a:r>
              <a:rPr lang="en-US" sz="2200" dirty="0"/>
              <a:t>You can name yourself as primary or even sole beneficiary of self-settled domestic trust</a:t>
            </a:r>
          </a:p>
          <a:p>
            <a:pPr marL="228600" indent="-228600">
              <a:lnSpc>
                <a:spcPct val="90000"/>
              </a:lnSpc>
              <a:spcAft>
                <a:spcPts val="600"/>
              </a:spcAft>
            </a:pPr>
            <a:r>
              <a:rPr lang="en-US" sz="2200" dirty="0"/>
              <a:t>Trustee has discretion to</a:t>
            </a:r>
            <a:r>
              <a:rPr lang="en-US" sz="2200" b="1" dirty="0"/>
              <a:t> </a:t>
            </a:r>
            <a:r>
              <a:rPr lang="en-US" sz="2200" dirty="0"/>
              <a:t>distribute or</a:t>
            </a:r>
            <a:r>
              <a:rPr lang="en-US" sz="2200" b="1" dirty="0"/>
              <a:t> not </a:t>
            </a:r>
            <a:r>
              <a:rPr lang="en-US" sz="2200" dirty="0"/>
              <a:t>distribute trust property</a:t>
            </a:r>
          </a:p>
          <a:p>
            <a:pPr marL="228600" indent="-228600">
              <a:lnSpc>
                <a:spcPct val="90000"/>
              </a:lnSpc>
              <a:spcAft>
                <a:spcPts val="600"/>
              </a:spcAft>
            </a:pPr>
            <a:r>
              <a:rPr lang="en-US" sz="2200" dirty="0"/>
              <a:t>Creditors can only reach property you have legal right to receive</a:t>
            </a:r>
          </a:p>
          <a:p>
            <a:pPr marL="228600" indent="-228600">
              <a:lnSpc>
                <a:spcPct val="90000"/>
              </a:lnSpc>
              <a:spcAft>
                <a:spcPts val="600"/>
              </a:spcAft>
            </a:pPr>
            <a:r>
              <a:rPr lang="en-US" sz="2200" dirty="0"/>
              <a:t>Creditors are unable to reach property while in the trust</a:t>
            </a:r>
          </a:p>
          <a:p>
            <a:pPr marL="228600" indent="-228600">
              <a:lnSpc>
                <a:spcPct val="90000"/>
              </a:lnSpc>
              <a:spcAft>
                <a:spcPts val="600"/>
              </a:spcAft>
            </a:pPr>
            <a:r>
              <a:rPr lang="en-US" sz="2200" dirty="0"/>
              <a:t>Creditors </a:t>
            </a:r>
            <a:r>
              <a:rPr lang="en-US" sz="2200" i="1" dirty="0"/>
              <a:t>can</a:t>
            </a:r>
            <a:r>
              <a:rPr lang="en-US" sz="2200" dirty="0"/>
              <a:t> reach property once it is distributed </a:t>
            </a:r>
            <a:r>
              <a:rPr lang="en-US" sz="1800" dirty="0"/>
              <a:t>to you</a:t>
            </a:r>
          </a:p>
        </p:txBody>
      </p:sp>
      <p:sp>
        <p:nvSpPr>
          <p:cNvPr id="323615" name="Rectangle 31"/>
          <p:cNvSpPr>
            <a:spLocks noChangeArrowheads="1"/>
          </p:cNvSpPr>
          <p:nvPr/>
        </p:nvSpPr>
        <p:spPr bwMode="auto">
          <a:xfrm>
            <a:off x="934795" y="3452143"/>
            <a:ext cx="723900" cy="239713"/>
          </a:xfrm>
          <a:prstGeom prst="rect">
            <a:avLst/>
          </a:prstGeom>
          <a:noFill/>
          <a:ln w="9525">
            <a:noFill/>
            <a:miter lim="800000"/>
            <a:headEnd/>
            <a:tailEnd/>
          </a:ln>
          <a:effectLst/>
        </p:spPr>
        <p:txBody>
          <a:bodyPr wrap="none" anchor="ctr"/>
          <a:lstStyle/>
          <a:p>
            <a:r>
              <a:rPr lang="en-US" sz="1900" b="1" dirty="0">
                <a:solidFill>
                  <a:srgbClr val="5D5D5D"/>
                </a:solidFill>
              </a:rPr>
              <a:t>You</a:t>
            </a:r>
          </a:p>
        </p:txBody>
      </p:sp>
      <p:sp>
        <p:nvSpPr>
          <p:cNvPr id="323617" name="Rectangle 33"/>
          <p:cNvSpPr>
            <a:spLocks noChangeArrowheads="1"/>
          </p:cNvSpPr>
          <p:nvPr/>
        </p:nvSpPr>
        <p:spPr bwMode="auto">
          <a:xfrm>
            <a:off x="2333697" y="3483438"/>
            <a:ext cx="1912937" cy="419100"/>
          </a:xfrm>
          <a:prstGeom prst="rect">
            <a:avLst/>
          </a:prstGeom>
          <a:noFill/>
          <a:ln w="9525">
            <a:noFill/>
            <a:miter lim="800000"/>
            <a:headEnd/>
            <a:tailEnd/>
          </a:ln>
          <a:effectLst/>
        </p:spPr>
        <p:txBody>
          <a:bodyPr wrap="none" anchor="ctr"/>
          <a:lstStyle/>
          <a:p>
            <a:r>
              <a:rPr lang="en-US" sz="1900" b="1" dirty="0">
                <a:solidFill>
                  <a:srgbClr val="5D5D5D"/>
                </a:solidFill>
              </a:rPr>
              <a:t>Domestic trust</a:t>
            </a:r>
          </a:p>
        </p:txBody>
      </p:sp>
      <p:sp>
        <p:nvSpPr>
          <p:cNvPr id="323619" name="Rectangle 35"/>
          <p:cNvSpPr>
            <a:spLocks noChangeArrowheads="1"/>
          </p:cNvSpPr>
          <p:nvPr/>
        </p:nvSpPr>
        <p:spPr bwMode="auto">
          <a:xfrm>
            <a:off x="452283" y="6124575"/>
            <a:ext cx="1562100" cy="228600"/>
          </a:xfrm>
          <a:prstGeom prst="rect">
            <a:avLst/>
          </a:prstGeom>
          <a:noFill/>
          <a:ln w="9525">
            <a:noFill/>
            <a:miter lim="800000"/>
            <a:headEnd/>
            <a:tailEnd/>
          </a:ln>
          <a:effectLst/>
        </p:spPr>
        <p:txBody>
          <a:bodyPr wrap="none" anchor="ctr"/>
          <a:lstStyle/>
          <a:p>
            <a:r>
              <a:rPr lang="en-US" sz="1900" b="1" dirty="0">
                <a:solidFill>
                  <a:srgbClr val="5D5D5D"/>
                </a:solidFill>
              </a:rPr>
              <a:t>Your creditors</a:t>
            </a:r>
          </a:p>
        </p:txBody>
      </p:sp>
      <p:sp>
        <p:nvSpPr>
          <p:cNvPr id="323632" name="Line 48"/>
          <p:cNvSpPr>
            <a:spLocks noChangeShapeType="1"/>
          </p:cNvSpPr>
          <p:nvPr/>
        </p:nvSpPr>
        <p:spPr bwMode="auto">
          <a:xfrm>
            <a:off x="1568450" y="2959100"/>
            <a:ext cx="625475" cy="0"/>
          </a:xfrm>
          <a:prstGeom prst="line">
            <a:avLst/>
          </a:prstGeom>
          <a:noFill/>
          <a:ln w="38100">
            <a:solidFill>
              <a:schemeClr val="accent2"/>
            </a:solidFill>
            <a:round/>
            <a:headEnd/>
            <a:tailEnd type="triangle" w="med" len="med"/>
          </a:ln>
          <a:effectLst/>
        </p:spPr>
        <p:txBody>
          <a:bodyPr wrap="none" anchor="ctr"/>
          <a:lstStyle/>
          <a:p>
            <a:endParaRPr lang="en-US" dirty="0"/>
          </a:p>
        </p:txBody>
      </p:sp>
      <p:cxnSp>
        <p:nvCxnSpPr>
          <p:cNvPr id="323637" name="AutoShape 53"/>
          <p:cNvCxnSpPr>
            <a:cxnSpLocks noChangeShapeType="1"/>
          </p:cNvCxnSpPr>
          <p:nvPr/>
        </p:nvCxnSpPr>
        <p:spPr bwMode="auto">
          <a:xfrm flipH="1" flipV="1">
            <a:off x="1881187" y="3590256"/>
            <a:ext cx="750886" cy="962694"/>
          </a:xfrm>
          <a:prstGeom prst="straightConnector1">
            <a:avLst/>
          </a:prstGeom>
          <a:noFill/>
          <a:ln w="38100">
            <a:solidFill>
              <a:schemeClr val="accent2"/>
            </a:solidFill>
            <a:prstDash val="sysDot"/>
            <a:round/>
            <a:headEnd/>
            <a:tailEnd type="triangle" w="med" len="med"/>
          </a:ln>
          <a:effectLst/>
        </p:spPr>
      </p:cxnSp>
      <p:cxnSp>
        <p:nvCxnSpPr>
          <p:cNvPr id="20" name="Straight Arrow Connector 19"/>
          <p:cNvCxnSpPr/>
          <p:nvPr/>
        </p:nvCxnSpPr>
        <p:spPr bwMode="auto">
          <a:xfrm rot="5400000">
            <a:off x="2838446" y="4427662"/>
            <a:ext cx="838202" cy="1589"/>
          </a:xfrm>
          <a:prstGeom prst="straightConnector1">
            <a:avLst/>
          </a:prstGeom>
          <a:ln>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695" y="2130114"/>
            <a:ext cx="584247" cy="130146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449" y="4180806"/>
            <a:ext cx="1946274" cy="2068681"/>
          </a:xfrm>
          <a:prstGeom prst="rect">
            <a:avLst/>
          </a:prstGeom>
        </p:spPr>
      </p:pic>
    </p:spTree>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9" name="Line 7"/>
          <p:cNvSpPr>
            <a:spLocks noChangeShapeType="1"/>
          </p:cNvSpPr>
          <p:nvPr/>
        </p:nvSpPr>
        <p:spPr bwMode="auto">
          <a:xfrm>
            <a:off x="3181350" y="3286125"/>
            <a:ext cx="0" cy="0"/>
          </a:xfrm>
          <a:prstGeom prst="line">
            <a:avLst/>
          </a:prstGeom>
          <a:noFill/>
          <a:ln w="9525">
            <a:solidFill>
              <a:schemeClr val="tx1"/>
            </a:solidFill>
            <a:round/>
            <a:headEnd/>
            <a:tailEnd/>
          </a:ln>
          <a:effectLst/>
        </p:spPr>
        <p:txBody>
          <a:bodyPr wrap="none" anchor="ctr"/>
          <a:lstStyle/>
          <a:p>
            <a:endParaRPr lang="en-US" sz="1600" dirty="0">
              <a:latin typeface="Arial"/>
              <a:cs typeface="Arial"/>
            </a:endParaRPr>
          </a:p>
        </p:txBody>
      </p:sp>
      <p:sp>
        <p:nvSpPr>
          <p:cNvPr id="325656" name="Rectangle 24"/>
          <p:cNvSpPr>
            <a:spLocks noGrp="1" noChangeArrowheads="1"/>
          </p:cNvSpPr>
          <p:nvPr>
            <p:ph type="title"/>
          </p:nvPr>
        </p:nvSpPr>
        <p:spPr>
          <a:xfrm>
            <a:off x="530352" y="530352"/>
            <a:ext cx="8451723" cy="707898"/>
          </a:xfrm>
          <a:noFill/>
          <a:ln/>
        </p:spPr>
        <p:txBody>
          <a:bodyPr>
            <a:noAutofit/>
          </a:bodyPr>
          <a:lstStyle/>
          <a:p>
            <a:r>
              <a:rPr lang="en-US" dirty="0"/>
              <a:t>Asset Protection — </a:t>
            </a:r>
            <a:r>
              <a:rPr lang="en-US" sz="3400" b="0" dirty="0"/>
              <a:t>Offshore/Foreign Trust</a:t>
            </a:r>
          </a:p>
        </p:txBody>
      </p:sp>
      <p:sp>
        <p:nvSpPr>
          <p:cNvPr id="325669" name="Rectangle 37"/>
          <p:cNvSpPr>
            <a:spLocks noChangeArrowheads="1"/>
          </p:cNvSpPr>
          <p:nvPr/>
        </p:nvSpPr>
        <p:spPr bwMode="auto">
          <a:xfrm>
            <a:off x="4664075" y="1877226"/>
            <a:ext cx="4222750" cy="4267200"/>
          </a:xfrm>
          <a:prstGeom prst="rect">
            <a:avLst/>
          </a:prstGeom>
          <a:noFill/>
          <a:ln w="9525">
            <a:noFill/>
            <a:miter lim="800000"/>
            <a:headEnd/>
            <a:tailEnd/>
          </a:ln>
          <a:effectLst/>
        </p:spPr>
        <p:txBody>
          <a:bodyPr/>
          <a:lstStyle/>
          <a:p>
            <a:pPr marL="342900" indent="-342900" algn="l">
              <a:spcBef>
                <a:spcPct val="20000"/>
              </a:spcBef>
              <a:buClr>
                <a:srgbClr val="5D5D5D"/>
              </a:buClr>
              <a:buSzPct val="50000"/>
              <a:buFont typeface="Wingdings" panose="05000000000000000000" pitchFamily="2" charset="2"/>
              <a:buChar char="l"/>
            </a:pPr>
            <a:r>
              <a:rPr lang="en-US" sz="2300" dirty="0">
                <a:solidFill>
                  <a:srgbClr val="5D5D5D"/>
                </a:solidFill>
                <a:latin typeface="Calibri" panose="020F0502020204030204" pitchFamily="34" charset="0"/>
                <a:cs typeface="Arial"/>
              </a:rPr>
              <a:t>U.S. courts have no jurisdiction over foreign trusts</a:t>
            </a:r>
          </a:p>
          <a:p>
            <a:pPr marL="342900" indent="-342900" algn="l">
              <a:spcBef>
                <a:spcPct val="20000"/>
              </a:spcBef>
              <a:buClr>
                <a:srgbClr val="5D5D5D"/>
              </a:buClr>
              <a:buSzPct val="50000"/>
              <a:buFont typeface="Wingdings" panose="05000000000000000000" pitchFamily="2" charset="2"/>
              <a:buChar char="l"/>
            </a:pPr>
            <a:r>
              <a:rPr lang="en-US" sz="2300" dirty="0">
                <a:solidFill>
                  <a:srgbClr val="5D5D5D"/>
                </a:solidFill>
                <a:latin typeface="Calibri" panose="020F0502020204030204" pitchFamily="34" charset="0"/>
                <a:cs typeface="Arial"/>
              </a:rPr>
              <a:t>Creditors must commence suits in courts of foreign jurisdiction</a:t>
            </a:r>
          </a:p>
          <a:p>
            <a:pPr marL="342900" indent="-342900" algn="l">
              <a:spcBef>
                <a:spcPct val="20000"/>
              </a:spcBef>
              <a:buClr>
                <a:srgbClr val="5D5D5D"/>
              </a:buClr>
              <a:buSzPct val="50000"/>
              <a:buFont typeface="Wingdings" panose="05000000000000000000" pitchFamily="2" charset="2"/>
              <a:buChar char="l"/>
            </a:pPr>
            <a:r>
              <a:rPr lang="en-US" sz="2300" dirty="0">
                <a:solidFill>
                  <a:srgbClr val="5D5D5D"/>
                </a:solidFill>
                <a:latin typeface="Calibri" panose="020F0502020204030204" pitchFamily="34" charset="0"/>
                <a:cs typeface="Arial"/>
              </a:rPr>
              <a:t>Creditors must engage attorney in foreign jurisdiction, and may have to pay fees and bond up front</a:t>
            </a:r>
          </a:p>
          <a:p>
            <a:pPr marL="342900" indent="-342900" algn="l">
              <a:spcBef>
                <a:spcPct val="20000"/>
              </a:spcBef>
              <a:buClr>
                <a:srgbClr val="5D5D5D"/>
              </a:buClr>
              <a:buSzPct val="50000"/>
              <a:buFont typeface="Wingdings" panose="05000000000000000000" pitchFamily="2" charset="2"/>
              <a:buChar char="l"/>
            </a:pPr>
            <a:r>
              <a:rPr lang="en-US" sz="2300" dirty="0">
                <a:solidFill>
                  <a:srgbClr val="5D5D5D"/>
                </a:solidFill>
                <a:latin typeface="Calibri" panose="020F0502020204030204" pitchFamily="34" charset="0"/>
                <a:cs typeface="Arial"/>
              </a:rPr>
              <a:t>Obstacles may deter creditors from pursuing action</a:t>
            </a:r>
          </a:p>
          <a:p>
            <a:pPr marL="342900" indent="-342900" algn="l">
              <a:spcBef>
                <a:spcPct val="20000"/>
              </a:spcBef>
              <a:buClr>
                <a:srgbClr val="5D5D5D"/>
              </a:buClr>
              <a:buSzPct val="50000"/>
              <a:buFont typeface="Wingdings" panose="05000000000000000000" pitchFamily="2" charset="2"/>
              <a:buChar char="l"/>
            </a:pPr>
            <a:endParaRPr lang="en-US" sz="2300" dirty="0">
              <a:solidFill>
                <a:srgbClr val="5D5D5D"/>
              </a:solidFill>
              <a:latin typeface="Calibri" panose="020F0502020204030204" pitchFamily="34" charset="0"/>
              <a:cs typeface="Arial"/>
            </a:endParaRPr>
          </a:p>
        </p:txBody>
      </p:sp>
      <p:sp>
        <p:nvSpPr>
          <p:cNvPr id="325681" name="Rectangle 49"/>
          <p:cNvSpPr>
            <a:spLocks noChangeArrowheads="1"/>
          </p:cNvSpPr>
          <p:nvPr/>
        </p:nvSpPr>
        <p:spPr bwMode="auto">
          <a:xfrm>
            <a:off x="884767" y="3454489"/>
            <a:ext cx="723900" cy="239712"/>
          </a:xfrm>
          <a:prstGeom prst="rect">
            <a:avLst/>
          </a:prstGeom>
          <a:noFill/>
          <a:ln w="9525">
            <a:noFill/>
            <a:miter lim="800000"/>
            <a:headEnd/>
            <a:tailEnd/>
          </a:ln>
          <a:effectLst/>
        </p:spPr>
        <p:txBody>
          <a:bodyPr wrap="none" anchor="ctr"/>
          <a:lstStyle/>
          <a:p>
            <a:r>
              <a:rPr lang="en-US" sz="1900" b="1" dirty="0">
                <a:solidFill>
                  <a:srgbClr val="5D5D5D"/>
                </a:solidFill>
                <a:latin typeface="Calibri" panose="020F0502020204030204" pitchFamily="34" charset="0"/>
                <a:cs typeface="Arial"/>
              </a:rPr>
              <a:t>You</a:t>
            </a:r>
          </a:p>
        </p:txBody>
      </p:sp>
      <p:sp>
        <p:nvSpPr>
          <p:cNvPr id="325683" name="Rectangle 51"/>
          <p:cNvSpPr>
            <a:spLocks noChangeArrowheads="1"/>
          </p:cNvSpPr>
          <p:nvPr/>
        </p:nvSpPr>
        <p:spPr bwMode="auto">
          <a:xfrm>
            <a:off x="2289969" y="2888987"/>
            <a:ext cx="2087562" cy="557212"/>
          </a:xfrm>
          <a:prstGeom prst="rect">
            <a:avLst/>
          </a:prstGeom>
          <a:noFill/>
          <a:ln w="9525">
            <a:noFill/>
            <a:miter lim="800000"/>
            <a:headEnd/>
            <a:tailEnd/>
          </a:ln>
          <a:effectLst/>
        </p:spPr>
        <p:txBody>
          <a:bodyPr wrap="none" anchor="ctr"/>
          <a:lstStyle/>
          <a:p>
            <a:pPr algn="ctr">
              <a:lnSpc>
                <a:spcPts val="2000"/>
              </a:lnSpc>
            </a:pPr>
            <a:r>
              <a:rPr lang="en-US" sz="1900" b="1" dirty="0">
                <a:solidFill>
                  <a:srgbClr val="5D5D5D"/>
                </a:solidFill>
                <a:latin typeface="Calibri" panose="020F0502020204030204" pitchFamily="34" charset="0"/>
                <a:cs typeface="Arial"/>
              </a:rPr>
              <a:t>Offshore/foreign</a:t>
            </a:r>
          </a:p>
          <a:p>
            <a:pPr algn="ctr">
              <a:lnSpc>
                <a:spcPts val="2000"/>
              </a:lnSpc>
            </a:pPr>
            <a:r>
              <a:rPr lang="en-US" sz="1900" b="1" dirty="0">
                <a:solidFill>
                  <a:srgbClr val="5D5D5D"/>
                </a:solidFill>
                <a:latin typeface="Calibri" panose="020F0502020204030204" pitchFamily="34" charset="0"/>
                <a:cs typeface="Arial"/>
              </a:rPr>
              <a:t> trust</a:t>
            </a:r>
          </a:p>
        </p:txBody>
      </p:sp>
      <p:sp>
        <p:nvSpPr>
          <p:cNvPr id="325685" name="Rectangle 53"/>
          <p:cNvSpPr>
            <a:spLocks noChangeArrowheads="1"/>
          </p:cNvSpPr>
          <p:nvPr/>
        </p:nvSpPr>
        <p:spPr bwMode="auto">
          <a:xfrm>
            <a:off x="466725" y="5829300"/>
            <a:ext cx="1905000" cy="425450"/>
          </a:xfrm>
          <a:prstGeom prst="rect">
            <a:avLst/>
          </a:prstGeom>
          <a:noFill/>
          <a:ln w="9525">
            <a:noFill/>
            <a:miter lim="800000"/>
            <a:headEnd/>
            <a:tailEnd/>
          </a:ln>
          <a:effectLst/>
        </p:spPr>
        <p:txBody>
          <a:bodyPr wrap="none" anchor="ctr"/>
          <a:lstStyle/>
          <a:p>
            <a:r>
              <a:rPr lang="en-US" sz="1900" b="1" dirty="0">
                <a:solidFill>
                  <a:srgbClr val="5D5D5D"/>
                </a:solidFill>
                <a:latin typeface="Calibri" panose="020F0502020204030204" pitchFamily="34" charset="0"/>
                <a:cs typeface="Arial"/>
              </a:rPr>
              <a:t>Offshore trustee</a:t>
            </a:r>
          </a:p>
        </p:txBody>
      </p:sp>
      <p:sp>
        <p:nvSpPr>
          <p:cNvPr id="325687" name="Line 55"/>
          <p:cNvSpPr>
            <a:spLocks noChangeShapeType="1"/>
          </p:cNvSpPr>
          <p:nvPr/>
        </p:nvSpPr>
        <p:spPr bwMode="auto">
          <a:xfrm flipV="1">
            <a:off x="1138767" y="3741355"/>
            <a:ext cx="0" cy="886826"/>
          </a:xfrm>
          <a:prstGeom prst="line">
            <a:avLst/>
          </a:prstGeom>
          <a:noFill/>
          <a:ln w="38100">
            <a:solidFill>
              <a:schemeClr val="accent2"/>
            </a:solidFill>
            <a:round/>
            <a:headEnd/>
            <a:tailEnd type="triangle" w="med" len="med"/>
          </a:ln>
          <a:effectLst/>
        </p:spPr>
        <p:txBody>
          <a:bodyPr wrap="none" anchor="ctr"/>
          <a:lstStyle/>
          <a:p>
            <a:endParaRPr lang="en-US" sz="1600" dirty="0">
              <a:latin typeface="Arial"/>
              <a:cs typeface="Arial"/>
            </a:endParaRPr>
          </a:p>
        </p:txBody>
      </p:sp>
      <p:sp>
        <p:nvSpPr>
          <p:cNvPr id="325689" name="Rectangle 57"/>
          <p:cNvSpPr>
            <a:spLocks noChangeArrowheads="1"/>
          </p:cNvSpPr>
          <p:nvPr/>
        </p:nvSpPr>
        <p:spPr bwMode="auto">
          <a:xfrm>
            <a:off x="2906889" y="6415750"/>
            <a:ext cx="1562100" cy="228600"/>
          </a:xfrm>
          <a:prstGeom prst="rect">
            <a:avLst/>
          </a:prstGeom>
          <a:noFill/>
          <a:ln w="9525">
            <a:noFill/>
            <a:miter lim="800000"/>
            <a:headEnd/>
            <a:tailEnd/>
          </a:ln>
          <a:effectLst/>
        </p:spPr>
        <p:txBody>
          <a:bodyPr wrap="none" anchor="ctr"/>
          <a:lstStyle/>
          <a:p>
            <a:r>
              <a:rPr lang="en-US" sz="1900" b="1" dirty="0">
                <a:solidFill>
                  <a:srgbClr val="5D5D5D"/>
                </a:solidFill>
                <a:latin typeface="Calibri" panose="020F0502020204030204" pitchFamily="34" charset="0"/>
                <a:cs typeface="Arial"/>
              </a:rPr>
              <a:t>Your creditors</a:t>
            </a:r>
          </a:p>
        </p:txBody>
      </p:sp>
      <p:sp>
        <p:nvSpPr>
          <p:cNvPr id="325711" name="Line 79"/>
          <p:cNvSpPr>
            <a:spLocks noChangeShapeType="1"/>
          </p:cNvSpPr>
          <p:nvPr/>
        </p:nvSpPr>
        <p:spPr bwMode="auto">
          <a:xfrm>
            <a:off x="1419225" y="2417322"/>
            <a:ext cx="762000" cy="0"/>
          </a:xfrm>
          <a:prstGeom prst="line">
            <a:avLst/>
          </a:prstGeom>
          <a:noFill/>
          <a:ln w="38100">
            <a:solidFill>
              <a:schemeClr val="accent2"/>
            </a:solidFill>
            <a:round/>
            <a:headEnd/>
            <a:tailEnd type="triangle" w="med" len="med"/>
          </a:ln>
          <a:effectLst/>
        </p:spPr>
        <p:txBody>
          <a:bodyPr wrap="none" anchor="ctr"/>
          <a:lstStyle/>
          <a:p>
            <a:endParaRPr lang="en-US" sz="1600" dirty="0">
              <a:latin typeface="Arial"/>
              <a:cs typeface="Arial"/>
            </a:endParaRPr>
          </a:p>
        </p:txBody>
      </p:sp>
      <p:sp>
        <p:nvSpPr>
          <p:cNvPr id="325641" name="Rectangle 9"/>
          <p:cNvSpPr>
            <a:spLocks noChangeArrowheads="1"/>
          </p:cNvSpPr>
          <p:nvPr/>
        </p:nvSpPr>
        <p:spPr bwMode="auto">
          <a:xfrm>
            <a:off x="2930525" y="4695825"/>
            <a:ext cx="1393825" cy="436810"/>
          </a:xfrm>
          <a:prstGeom prst="rect">
            <a:avLst/>
          </a:prstGeom>
          <a:noFill/>
          <a:ln w="9525">
            <a:noFill/>
            <a:miter lim="800000"/>
            <a:headEnd/>
            <a:tailEnd/>
          </a:ln>
          <a:effectLst/>
        </p:spPr>
        <p:txBody>
          <a:bodyPr wrap="none" anchor="ctr"/>
          <a:lstStyle/>
          <a:p>
            <a:r>
              <a:rPr lang="en-US" sz="1900" b="1" dirty="0">
                <a:solidFill>
                  <a:srgbClr val="5D5D5D"/>
                </a:solidFill>
                <a:latin typeface="Calibri" panose="020F0502020204030204" pitchFamily="34" charset="0"/>
                <a:cs typeface="Arial"/>
              </a:rPr>
              <a:t>Foreign court</a:t>
            </a:r>
          </a:p>
        </p:txBody>
      </p:sp>
      <p:cxnSp>
        <p:nvCxnSpPr>
          <p:cNvPr id="20" name="Straight Arrow Connector 19"/>
          <p:cNvCxnSpPr/>
          <p:nvPr/>
        </p:nvCxnSpPr>
        <p:spPr bwMode="auto">
          <a:xfrm rot="16200000" flipV="1">
            <a:off x="3424634" y="5296297"/>
            <a:ext cx="426243" cy="1588"/>
          </a:xfrm>
          <a:prstGeom prst="straightConnector1">
            <a:avLst/>
          </a:prstGeom>
          <a:ln>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28" name="Shape 27"/>
          <p:cNvCxnSpPr/>
          <p:nvPr/>
        </p:nvCxnSpPr>
        <p:spPr bwMode="auto">
          <a:xfrm rot="16200000" flipV="1">
            <a:off x="2948440" y="3188661"/>
            <a:ext cx="389622" cy="1120774"/>
          </a:xfrm>
          <a:prstGeom prst="bentConnector2">
            <a:avLst/>
          </a:prstGeom>
          <a:ln>
            <a:prstDash val="sysDash"/>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cxnSp>
        <p:nvCxnSpPr>
          <p:cNvPr id="30" name="Elbow Connector 29"/>
          <p:cNvCxnSpPr/>
          <p:nvPr/>
        </p:nvCxnSpPr>
        <p:spPr bwMode="auto">
          <a:xfrm rot="5400000">
            <a:off x="1010974" y="3310831"/>
            <a:ext cx="1927524" cy="861048"/>
          </a:xfrm>
          <a:prstGeom prst="bentConnector3">
            <a:avLst>
              <a:gd name="adj1" fmla="val 50000"/>
            </a:avLst>
          </a:prstGeom>
          <a:ln>
            <a:headEnd type="none" w="med" len="med"/>
            <a:tailEnd type="triangle" w="med" len="med"/>
          </a:ln>
          <a:effectLst/>
        </p:spPr>
        <p:style>
          <a:lnRef idx="3">
            <a:schemeClr val="accent4"/>
          </a:lnRef>
          <a:fillRef idx="0">
            <a:schemeClr val="accent4"/>
          </a:fillRef>
          <a:effectRef idx="2">
            <a:schemeClr val="accent4"/>
          </a:effectRef>
          <a:fontRef idx="minor">
            <a:schemeClr val="tx1"/>
          </a:fontRef>
        </p:style>
      </p:cxn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936" y="4688894"/>
            <a:ext cx="1473202" cy="1565856"/>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626" y="2028825"/>
            <a:ext cx="584247" cy="1301465"/>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2168" y="5409393"/>
            <a:ext cx="968589" cy="1029507"/>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2039" y="1467822"/>
            <a:ext cx="1642422" cy="1745719"/>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1465" y="3858426"/>
            <a:ext cx="1572885" cy="1052718"/>
          </a:xfrm>
          <a:prstGeom prst="rect">
            <a:avLst/>
          </a:prstGeom>
        </p:spPr>
      </p:pic>
    </p:spTree>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1111"/>
          <a:stretch/>
        </p:blipFill>
        <p:spPr>
          <a:xfrm>
            <a:off x="2971799" y="2228850"/>
            <a:ext cx="6172201" cy="4629150"/>
          </a:xfrm>
          <a:prstGeom prst="rect">
            <a:avLst/>
          </a:prstGeom>
        </p:spPr>
      </p:pic>
      <p:sp>
        <p:nvSpPr>
          <p:cNvPr id="399362" name="Rectangle 2"/>
          <p:cNvSpPr>
            <a:spLocks noGrp="1" noChangeArrowheads="1"/>
          </p:cNvSpPr>
          <p:nvPr>
            <p:ph type="title"/>
          </p:nvPr>
        </p:nvSpPr>
        <p:spPr/>
        <p:txBody>
          <a:bodyPr/>
          <a:lstStyle/>
          <a:p>
            <a:r>
              <a:rPr lang="en-US" dirty="0"/>
              <a:t>Conclusion</a:t>
            </a:r>
          </a:p>
        </p:txBody>
      </p:sp>
      <p:sp>
        <p:nvSpPr>
          <p:cNvPr id="399363" name="Rectangle 3"/>
          <p:cNvSpPr>
            <a:spLocks noGrp="1" noChangeArrowheads="1"/>
          </p:cNvSpPr>
          <p:nvPr>
            <p:ph type="body" sz="half" idx="1"/>
          </p:nvPr>
        </p:nvSpPr>
        <p:spPr>
          <a:xfrm>
            <a:off x="685800" y="1666875"/>
            <a:ext cx="6153150" cy="3089275"/>
          </a:xfrm>
        </p:spPr>
        <p:txBody>
          <a:bodyPr>
            <a:noAutofit/>
          </a:bodyPr>
          <a:lstStyle/>
          <a:p>
            <a:pPr>
              <a:lnSpc>
                <a:spcPct val="90000"/>
              </a:lnSpc>
            </a:pPr>
            <a:r>
              <a:rPr lang="en-US" sz="2400" dirty="0">
                <a:latin typeface="Calibri" panose="020F0502020204030204" pitchFamily="34" charset="0"/>
              </a:rPr>
              <a:t>Is estate tax a planning concern for you?</a:t>
            </a:r>
          </a:p>
          <a:p>
            <a:pPr>
              <a:lnSpc>
                <a:spcPct val="90000"/>
              </a:lnSpc>
            </a:pPr>
            <a:r>
              <a:rPr lang="en-US" sz="2400" dirty="0">
                <a:latin typeface="Calibri" panose="020F0502020204030204" pitchFamily="34" charset="0"/>
              </a:rPr>
              <a:t>Do you plan to give or leave property to your grandchildren?</a:t>
            </a:r>
          </a:p>
          <a:p>
            <a:pPr>
              <a:lnSpc>
                <a:spcPct val="90000"/>
              </a:lnSpc>
            </a:pPr>
            <a:r>
              <a:rPr lang="en-US" sz="2400" dirty="0">
                <a:latin typeface="Calibri" panose="020F0502020204030204" pitchFamily="34" charset="0"/>
              </a:rPr>
              <a:t>Do you plan to give or leave significant property to charity?</a:t>
            </a:r>
          </a:p>
          <a:p>
            <a:pPr>
              <a:lnSpc>
                <a:spcPct val="90000"/>
              </a:lnSpc>
            </a:pPr>
            <a:r>
              <a:rPr lang="en-US" sz="2400" dirty="0">
                <a:latin typeface="Calibri" panose="020F0502020204030204" pitchFamily="34" charset="0"/>
              </a:rPr>
              <a:t>Do you own an interest in a business </a:t>
            </a:r>
            <a:br>
              <a:rPr lang="en-US" sz="2400" dirty="0">
                <a:latin typeface="Calibri" panose="020F0502020204030204" pitchFamily="34" charset="0"/>
              </a:rPr>
            </a:br>
            <a:r>
              <a:rPr lang="en-US" sz="2400" dirty="0">
                <a:latin typeface="Calibri" panose="020F0502020204030204" pitchFamily="34" charset="0"/>
              </a:rPr>
              <a:t>or farm?</a:t>
            </a:r>
          </a:p>
          <a:p>
            <a:pPr>
              <a:lnSpc>
                <a:spcPct val="90000"/>
              </a:lnSpc>
            </a:pPr>
            <a:r>
              <a:rPr lang="en-US" sz="2400" dirty="0">
                <a:latin typeface="Calibri" panose="020F0502020204030204" pitchFamily="34" charset="0"/>
              </a:rPr>
              <a:t>Is asset protection a concern </a:t>
            </a:r>
            <a:br>
              <a:rPr lang="en-US" sz="2400" dirty="0">
                <a:latin typeface="Calibri" panose="020F0502020204030204" pitchFamily="34" charset="0"/>
              </a:rPr>
            </a:br>
            <a:r>
              <a:rPr lang="en-US" sz="2400" dirty="0">
                <a:latin typeface="Calibri" panose="020F0502020204030204" pitchFamily="34" charset="0"/>
              </a:rPr>
              <a:t>for you?</a:t>
            </a:r>
          </a:p>
        </p:txBody>
      </p:sp>
    </p:spTree>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0352" y="530352"/>
            <a:ext cx="6764867" cy="660400"/>
          </a:xfrm>
        </p:spPr>
        <p:txBody>
          <a:bodyPr>
            <a:noAutofit/>
          </a:bodyPr>
          <a:lstStyle/>
          <a:p>
            <a:r>
              <a:rPr lang="en-US" sz="5400" dirty="0">
                <a:latin typeface="+mn-lt"/>
              </a:rPr>
              <a:t>Thank You</a:t>
            </a:r>
          </a:p>
        </p:txBody>
      </p:sp>
      <p:sp>
        <p:nvSpPr>
          <p:cNvPr id="4" name="Content Placeholder 6"/>
          <p:cNvSpPr>
            <a:spLocks noGrp="1"/>
          </p:cNvSpPr>
          <p:nvPr>
            <p:ph idx="1"/>
          </p:nvPr>
        </p:nvSpPr>
        <p:spPr>
          <a:xfrm>
            <a:off x="530352" y="1828800"/>
            <a:ext cx="6400800" cy="3298825"/>
          </a:xfrm>
        </p:spPr>
        <p:txBody>
          <a:bodyPr/>
          <a:lstStyle/>
          <a:p>
            <a:pPr marL="0" indent="0">
              <a:buNone/>
            </a:pPr>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088" y="1602058"/>
            <a:ext cx="7883912" cy="5255941"/>
          </a:xfrm>
          <a:prstGeom prst="rect">
            <a:avLst/>
          </a:prstGeom>
        </p:spPr>
      </p:pic>
    </p:spTree>
    <p:extLst>
      <p:ext uri="{BB962C8B-B14F-4D97-AF65-F5344CB8AC3E}">
        <p14:creationId xmlns:p14="http://schemas.microsoft.com/office/powerpoint/2010/main" val="3513164241"/>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t>Disclaimer</a:t>
            </a:r>
          </a:p>
        </p:txBody>
      </p:sp>
      <p:sp>
        <p:nvSpPr>
          <p:cNvPr id="3" name="Content Placeholder - disc"/>
          <p:cNvSpPr>
            <a:spLocks noGrp="1"/>
          </p:cNvSpPr>
          <p:nvPr>
            <p:ph idx="1"/>
          </p:nvPr>
        </p:nvSpPr>
        <p:spPr/>
        <p:txBody>
          <a:bodyPr>
            <a:normAutofit fontScale="53333" lnSpcReduction="10000"/>
          </a:bodyPr>
          <a:lstStyle/>
          <a:p>
            <a:pPr marL="0" indent="0">
              <a:buNone/>
            </a:pPr>
            <a:r>
              <a:t>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The information provided is not intended to be a substitute for specific individualized tax planning or legal advice. We suggest that you consult with a qualified tax or legal professional.
LPL Financial Representatives offer access to Trust Services through The Private Trust Company N.A., an affiliate of LPL Financial.
</a:t>
            </a:r>
          </a:p>
        </p:txBody>
      </p:sp>
      <p:pic>
        <p:nvPicPr>
          <p:cNvPr id="4" name="Foo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6223000"/>
            <a:ext cx="2032000" cy="355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150" y="1148854"/>
            <a:ext cx="7178606" cy="5709145"/>
          </a:xfrm>
          <a:prstGeom prst="rect">
            <a:avLst/>
          </a:prstGeom>
        </p:spPr>
      </p:pic>
      <p:sp>
        <p:nvSpPr>
          <p:cNvPr id="353282" name="Rectangle 2"/>
          <p:cNvSpPr>
            <a:spLocks noGrp="1" noChangeArrowheads="1"/>
          </p:cNvSpPr>
          <p:nvPr>
            <p:ph type="title"/>
          </p:nvPr>
        </p:nvSpPr>
        <p:spPr/>
        <p:txBody>
          <a:bodyPr>
            <a:normAutofit/>
          </a:bodyPr>
          <a:lstStyle/>
          <a:p>
            <a:r>
              <a:rPr lang="en-US" dirty="0"/>
              <a:t>A Balancing Act</a:t>
            </a:r>
          </a:p>
        </p:txBody>
      </p:sp>
      <p:sp>
        <p:nvSpPr>
          <p:cNvPr id="353297" name="Rectangle 17"/>
          <p:cNvSpPr>
            <a:spLocks noGrp="1" noChangeArrowheads="1"/>
          </p:cNvSpPr>
          <p:nvPr>
            <p:ph type="body" sz="half" idx="4294967295"/>
          </p:nvPr>
        </p:nvSpPr>
        <p:spPr>
          <a:xfrm>
            <a:off x="781050" y="2971800"/>
            <a:ext cx="3810000" cy="2286000"/>
          </a:xfrm>
        </p:spPr>
        <p:txBody>
          <a:bodyPr/>
          <a:lstStyle/>
          <a:p>
            <a:r>
              <a:rPr lang="en-US" sz="2400" dirty="0">
                <a:latin typeface="Calibri" panose="020F0502020204030204" pitchFamily="34" charset="0"/>
              </a:rPr>
              <a:t>Implementation costs</a:t>
            </a:r>
          </a:p>
          <a:p>
            <a:r>
              <a:rPr lang="en-US" sz="2400" dirty="0">
                <a:latin typeface="Calibri" panose="020F0502020204030204" pitchFamily="34" charset="0"/>
              </a:rPr>
              <a:t>Relinquishment of financial benefits</a:t>
            </a:r>
          </a:p>
          <a:p>
            <a:r>
              <a:rPr lang="en-US" sz="2400" dirty="0">
                <a:latin typeface="Calibri" panose="020F0502020204030204" pitchFamily="34" charset="0"/>
              </a:rPr>
              <a:t>Loss of control</a:t>
            </a:r>
          </a:p>
        </p:txBody>
      </p:sp>
      <p:sp>
        <p:nvSpPr>
          <p:cNvPr id="353299" name="Rectangle 19"/>
          <p:cNvSpPr>
            <a:spLocks noChangeArrowheads="1"/>
          </p:cNvSpPr>
          <p:nvPr/>
        </p:nvSpPr>
        <p:spPr bwMode="auto">
          <a:xfrm>
            <a:off x="685800" y="1828800"/>
            <a:ext cx="4914900" cy="1143000"/>
          </a:xfrm>
          <a:prstGeom prst="rect">
            <a:avLst/>
          </a:prstGeom>
          <a:noFill/>
          <a:ln w="9525">
            <a:noFill/>
            <a:miter lim="800000"/>
            <a:headEnd/>
            <a:tailEnd/>
          </a:ln>
          <a:effectLst/>
        </p:spPr>
        <p:txBody>
          <a:bodyPr/>
          <a:lstStyle/>
          <a:p>
            <a:pPr algn="l">
              <a:spcBef>
                <a:spcPct val="20000"/>
              </a:spcBef>
              <a:buClr>
                <a:schemeClr val="folHlink"/>
              </a:buClr>
              <a:buSzPct val="90000"/>
              <a:buFont typeface="Wingdings" pitchFamily="2" charset="2"/>
              <a:buNone/>
            </a:pPr>
            <a:r>
              <a:rPr lang="en-US" sz="2400" dirty="0">
                <a:solidFill>
                  <a:schemeClr val="accent6"/>
                </a:solidFill>
              </a:rPr>
              <a:t>Advanced estate planning strategies generally come with tradeoffs: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3297">
                                            <p:txEl>
                                              <p:pRg st="0" end="0"/>
                                            </p:txEl>
                                          </p:spTgt>
                                        </p:tgtEl>
                                        <p:attrNameLst>
                                          <p:attrName>style.visibility</p:attrName>
                                        </p:attrNameLst>
                                      </p:cBhvr>
                                      <p:to>
                                        <p:strVal val="visible"/>
                                      </p:to>
                                    </p:set>
                                    <p:anim calcmode="lin" valueType="num">
                                      <p:cBhvr additive="base">
                                        <p:cTn id="7" dur="500" fill="hold"/>
                                        <p:tgtEl>
                                          <p:spTgt spid="35329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32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3297">
                                            <p:txEl>
                                              <p:pRg st="1" end="1"/>
                                            </p:txEl>
                                          </p:spTgt>
                                        </p:tgtEl>
                                        <p:attrNameLst>
                                          <p:attrName>style.visibility</p:attrName>
                                        </p:attrNameLst>
                                      </p:cBhvr>
                                      <p:to>
                                        <p:strVal val="visible"/>
                                      </p:to>
                                    </p:set>
                                    <p:anim calcmode="lin" valueType="num">
                                      <p:cBhvr additive="base">
                                        <p:cTn id="13" dur="500" fill="hold"/>
                                        <p:tgtEl>
                                          <p:spTgt spid="35329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32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3297">
                                            <p:txEl>
                                              <p:pRg st="2" end="2"/>
                                            </p:txEl>
                                          </p:spTgt>
                                        </p:tgtEl>
                                        <p:attrNameLst>
                                          <p:attrName>style.visibility</p:attrName>
                                        </p:attrNameLst>
                                      </p:cBhvr>
                                      <p:to>
                                        <p:strVal val="visible"/>
                                      </p:to>
                                    </p:set>
                                    <p:anim calcmode="lin" valueType="num">
                                      <p:cBhvr additive="base">
                                        <p:cTn id="19" dur="500" fill="hold"/>
                                        <p:tgtEl>
                                          <p:spTgt spid="35329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329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9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461" y="4576380"/>
            <a:ext cx="1271622" cy="1073296"/>
          </a:xfrm>
          <a:prstGeom prst="rect">
            <a:avLst/>
          </a:prstGeom>
        </p:spPr>
      </p:pic>
      <p:sp>
        <p:nvSpPr>
          <p:cNvPr id="395269" name="Rectangle 1029"/>
          <p:cNvSpPr>
            <a:spLocks noGrp="1" noChangeArrowheads="1"/>
          </p:cNvSpPr>
          <p:nvPr>
            <p:ph type="title"/>
          </p:nvPr>
        </p:nvSpPr>
        <p:spPr>
          <a:noFill/>
          <a:ln/>
        </p:spPr>
        <p:txBody>
          <a:bodyPr>
            <a:normAutofit/>
          </a:bodyPr>
          <a:lstStyle/>
          <a:p>
            <a:r>
              <a:rPr lang="en-US" dirty="0"/>
              <a:t>The Federal Transfer Tax System</a:t>
            </a:r>
          </a:p>
        </p:txBody>
      </p:sp>
      <p:sp>
        <p:nvSpPr>
          <p:cNvPr id="395298" name="Rectangle 1058"/>
          <p:cNvSpPr>
            <a:spLocks noGrp="1" noChangeArrowheads="1"/>
          </p:cNvSpPr>
          <p:nvPr>
            <p:ph type="body" sz="half" idx="4294967295"/>
          </p:nvPr>
        </p:nvSpPr>
        <p:spPr>
          <a:xfrm>
            <a:off x="4953000" y="2189161"/>
            <a:ext cx="3810000" cy="4288355"/>
          </a:xfrm>
        </p:spPr>
        <p:txBody>
          <a:bodyPr>
            <a:noAutofit/>
          </a:bodyPr>
          <a:lstStyle/>
          <a:p>
            <a:pPr>
              <a:spcAft>
                <a:spcPts val="600"/>
              </a:spcAft>
            </a:pPr>
            <a:r>
              <a:rPr lang="en-US" sz="2600" dirty="0">
                <a:latin typeface="Calibri" panose="020F0502020204030204" pitchFamily="34" charset="0"/>
              </a:rPr>
              <a:t>Gift tax — lifetime gifts</a:t>
            </a:r>
          </a:p>
          <a:p>
            <a:pPr>
              <a:spcAft>
                <a:spcPts val="600"/>
              </a:spcAft>
            </a:pPr>
            <a:r>
              <a:rPr lang="en-US" sz="2600" dirty="0">
                <a:latin typeface="Calibri" panose="020F0502020204030204" pitchFamily="34" charset="0"/>
              </a:rPr>
              <a:t>Estate tax — property transferred at death</a:t>
            </a:r>
          </a:p>
          <a:p>
            <a:pPr>
              <a:spcAft>
                <a:spcPts val="600"/>
              </a:spcAft>
            </a:pPr>
            <a:r>
              <a:rPr lang="en-US" sz="2600" dirty="0">
                <a:latin typeface="Calibri" panose="020F0502020204030204" pitchFamily="34" charset="0"/>
              </a:rPr>
              <a:t>Generation-skipping transfer (GST) tax — transfers to individuals more than one generation below you</a:t>
            </a:r>
          </a:p>
        </p:txBody>
      </p:sp>
      <p:sp>
        <p:nvSpPr>
          <p:cNvPr id="395270" name="Line 1030"/>
          <p:cNvSpPr>
            <a:spLocks noChangeShapeType="1"/>
          </p:cNvSpPr>
          <p:nvPr/>
        </p:nvSpPr>
        <p:spPr bwMode="auto">
          <a:xfrm flipH="1">
            <a:off x="1534462" y="1752600"/>
            <a:ext cx="20020" cy="4343399"/>
          </a:xfrm>
          <a:prstGeom prst="line">
            <a:avLst/>
          </a:prstGeom>
          <a:noFill/>
          <a:ln w="28575">
            <a:solidFill>
              <a:schemeClr val="accent2"/>
            </a:solidFill>
            <a:prstDash val="sysDash"/>
            <a:round/>
            <a:headEnd/>
            <a:tailEnd/>
          </a:ln>
          <a:effectLst/>
        </p:spPr>
        <p:txBody>
          <a:bodyPr wrap="none" anchor="ctr"/>
          <a:lstStyle/>
          <a:p>
            <a:endParaRPr lang="en-US" dirty="0"/>
          </a:p>
        </p:txBody>
      </p:sp>
      <p:sp>
        <p:nvSpPr>
          <p:cNvPr id="395271" name="Line 1031"/>
          <p:cNvSpPr>
            <a:spLocks noChangeShapeType="1"/>
          </p:cNvSpPr>
          <p:nvPr/>
        </p:nvSpPr>
        <p:spPr bwMode="auto">
          <a:xfrm>
            <a:off x="457200" y="3886200"/>
            <a:ext cx="4191000" cy="0"/>
          </a:xfrm>
          <a:prstGeom prst="line">
            <a:avLst/>
          </a:prstGeom>
          <a:noFill/>
          <a:ln w="28575">
            <a:solidFill>
              <a:schemeClr val="accent2"/>
            </a:solidFill>
            <a:round/>
            <a:headEnd/>
            <a:tailEnd/>
          </a:ln>
          <a:effectLst/>
        </p:spPr>
        <p:txBody>
          <a:bodyPr wrap="none" anchor="ctr"/>
          <a:lstStyle/>
          <a:p>
            <a:endParaRPr lang="en-US" dirty="0"/>
          </a:p>
        </p:txBody>
      </p:sp>
      <p:sp>
        <p:nvSpPr>
          <p:cNvPr id="395272" name="Rectangle 1032"/>
          <p:cNvSpPr>
            <a:spLocks noChangeArrowheads="1"/>
          </p:cNvSpPr>
          <p:nvPr/>
        </p:nvSpPr>
        <p:spPr bwMode="auto">
          <a:xfrm>
            <a:off x="289935" y="2234184"/>
            <a:ext cx="1371600" cy="914400"/>
          </a:xfrm>
          <a:prstGeom prst="rect">
            <a:avLst/>
          </a:prstGeom>
          <a:noFill/>
          <a:ln w="9525">
            <a:noFill/>
            <a:miter lim="800000"/>
            <a:headEnd/>
            <a:tailEnd/>
          </a:ln>
          <a:effectLst/>
        </p:spPr>
        <p:txBody>
          <a:bodyPr wrap="none" anchor="ctr"/>
          <a:lstStyle/>
          <a:p>
            <a:r>
              <a:rPr lang="en-US" b="1" dirty="0">
                <a:solidFill>
                  <a:srgbClr val="5D5D5D"/>
                </a:solidFill>
                <a:latin typeface="Calibri" panose="020F0502020204030204" pitchFamily="34" charset="0"/>
              </a:rPr>
              <a:t>During Life</a:t>
            </a:r>
          </a:p>
        </p:txBody>
      </p:sp>
      <p:sp>
        <p:nvSpPr>
          <p:cNvPr id="395273" name="Rectangle 1033"/>
          <p:cNvSpPr>
            <a:spLocks noChangeArrowheads="1"/>
          </p:cNvSpPr>
          <p:nvPr/>
        </p:nvSpPr>
        <p:spPr bwMode="auto">
          <a:xfrm>
            <a:off x="289935" y="4529253"/>
            <a:ext cx="1054494" cy="787161"/>
          </a:xfrm>
          <a:prstGeom prst="rect">
            <a:avLst/>
          </a:prstGeom>
          <a:noFill/>
          <a:ln w="9525">
            <a:noFill/>
            <a:miter lim="800000"/>
            <a:headEnd/>
            <a:tailEnd/>
          </a:ln>
          <a:effectLst/>
        </p:spPr>
        <p:txBody>
          <a:bodyPr wrap="none" anchor="ctr"/>
          <a:lstStyle/>
          <a:p>
            <a:r>
              <a:rPr lang="en-US" b="1" dirty="0">
                <a:solidFill>
                  <a:srgbClr val="5D5D5D"/>
                </a:solidFill>
                <a:latin typeface="Calibri" panose="020F0502020204030204" pitchFamily="34" charset="0"/>
              </a:rPr>
              <a:t>At Death</a:t>
            </a:r>
          </a:p>
        </p:txBody>
      </p:sp>
      <p:sp>
        <p:nvSpPr>
          <p:cNvPr id="395281" name="Rectangle 1041"/>
          <p:cNvSpPr>
            <a:spLocks noChangeArrowheads="1"/>
          </p:cNvSpPr>
          <p:nvPr/>
        </p:nvSpPr>
        <p:spPr bwMode="auto">
          <a:xfrm>
            <a:off x="1828800" y="3352800"/>
            <a:ext cx="914400" cy="317500"/>
          </a:xfrm>
          <a:prstGeom prst="rect">
            <a:avLst/>
          </a:prstGeom>
          <a:noFill/>
          <a:ln w="9525">
            <a:noFill/>
            <a:miter lim="800000"/>
            <a:headEnd/>
            <a:tailEnd/>
          </a:ln>
          <a:effectLst/>
        </p:spPr>
        <p:txBody>
          <a:bodyPr wrap="none" anchor="ctr"/>
          <a:lstStyle/>
          <a:p>
            <a:r>
              <a:rPr lang="en-US" b="1" dirty="0">
                <a:solidFill>
                  <a:srgbClr val="5D5D5D"/>
                </a:solidFill>
                <a:latin typeface="Calibri" panose="020F0502020204030204" pitchFamily="34" charset="0"/>
              </a:rPr>
              <a:t>You</a:t>
            </a:r>
          </a:p>
        </p:txBody>
      </p:sp>
      <p:sp>
        <p:nvSpPr>
          <p:cNvPr id="395283" name="Line 1043"/>
          <p:cNvSpPr>
            <a:spLocks noChangeShapeType="1"/>
          </p:cNvSpPr>
          <p:nvPr/>
        </p:nvSpPr>
        <p:spPr bwMode="auto">
          <a:xfrm>
            <a:off x="2909455" y="2895600"/>
            <a:ext cx="443345" cy="0"/>
          </a:xfrm>
          <a:prstGeom prst="line">
            <a:avLst/>
          </a:prstGeom>
          <a:noFill/>
          <a:ln w="38100">
            <a:solidFill>
              <a:schemeClr val="accent2"/>
            </a:solidFill>
            <a:round/>
            <a:headEnd/>
            <a:tailEnd type="triangle" w="med" len="med"/>
          </a:ln>
          <a:effectLst/>
        </p:spPr>
        <p:txBody>
          <a:bodyPr wrap="none" anchor="ctr"/>
          <a:lstStyle/>
          <a:p>
            <a:endParaRPr lang="en-US" dirty="0"/>
          </a:p>
        </p:txBody>
      </p:sp>
      <p:sp>
        <p:nvSpPr>
          <p:cNvPr id="395284" name="Rectangle 1044"/>
          <p:cNvSpPr>
            <a:spLocks noChangeArrowheads="1"/>
          </p:cNvSpPr>
          <p:nvPr/>
        </p:nvSpPr>
        <p:spPr bwMode="auto">
          <a:xfrm>
            <a:off x="3544029" y="3352800"/>
            <a:ext cx="990600" cy="317500"/>
          </a:xfrm>
          <a:prstGeom prst="rect">
            <a:avLst/>
          </a:prstGeom>
          <a:noFill/>
          <a:ln w="9525">
            <a:noFill/>
            <a:miter lim="800000"/>
            <a:headEnd/>
            <a:tailEnd/>
          </a:ln>
          <a:effectLst/>
        </p:spPr>
        <p:txBody>
          <a:bodyPr wrap="none" anchor="ctr"/>
          <a:lstStyle/>
          <a:p>
            <a:r>
              <a:rPr lang="en-US" b="1" dirty="0">
                <a:solidFill>
                  <a:srgbClr val="5D5D5D"/>
                </a:solidFill>
                <a:latin typeface="Calibri" panose="020F0502020204030204" pitchFamily="34" charset="0"/>
              </a:rPr>
              <a:t>Donees</a:t>
            </a:r>
          </a:p>
        </p:txBody>
      </p:sp>
      <p:sp>
        <p:nvSpPr>
          <p:cNvPr id="395285" name="Rectangle 1045"/>
          <p:cNvSpPr>
            <a:spLocks noChangeArrowheads="1"/>
          </p:cNvSpPr>
          <p:nvPr/>
        </p:nvSpPr>
        <p:spPr bwMode="auto">
          <a:xfrm>
            <a:off x="1828800" y="1776984"/>
            <a:ext cx="3048000" cy="457200"/>
          </a:xfrm>
          <a:prstGeom prst="rect">
            <a:avLst/>
          </a:prstGeom>
          <a:noFill/>
          <a:ln w="9525">
            <a:noFill/>
            <a:miter lim="800000"/>
            <a:headEnd/>
            <a:tailEnd/>
          </a:ln>
          <a:effectLst/>
        </p:spPr>
        <p:txBody>
          <a:bodyPr wrap="none" anchor="ctr"/>
          <a:lstStyle/>
          <a:p>
            <a:r>
              <a:rPr lang="en-US" b="1" i="1" dirty="0">
                <a:solidFill>
                  <a:srgbClr val="5D5D5D"/>
                </a:solidFill>
              </a:rPr>
              <a:t>Transfers may be subject</a:t>
            </a:r>
          </a:p>
          <a:p>
            <a:r>
              <a:rPr lang="en-US" b="1" i="1" dirty="0">
                <a:solidFill>
                  <a:srgbClr val="5D5D5D"/>
                </a:solidFill>
              </a:rPr>
              <a:t>to gift taxes*</a:t>
            </a:r>
          </a:p>
        </p:txBody>
      </p:sp>
      <p:sp>
        <p:nvSpPr>
          <p:cNvPr id="395287" name="Rectangle 1047"/>
          <p:cNvSpPr>
            <a:spLocks noChangeArrowheads="1"/>
          </p:cNvSpPr>
          <p:nvPr/>
        </p:nvSpPr>
        <p:spPr bwMode="auto">
          <a:xfrm>
            <a:off x="3276600" y="5778500"/>
            <a:ext cx="1676400" cy="317500"/>
          </a:xfrm>
          <a:prstGeom prst="rect">
            <a:avLst/>
          </a:prstGeom>
          <a:noFill/>
          <a:ln w="9525">
            <a:noFill/>
            <a:miter lim="800000"/>
            <a:headEnd/>
            <a:tailEnd/>
          </a:ln>
          <a:effectLst/>
        </p:spPr>
        <p:txBody>
          <a:bodyPr wrap="none" anchor="ctr"/>
          <a:lstStyle/>
          <a:p>
            <a:r>
              <a:rPr lang="en-US" b="1" dirty="0">
                <a:solidFill>
                  <a:srgbClr val="5D5D5D"/>
                </a:solidFill>
                <a:latin typeface="Calibri" panose="020F0502020204030204" pitchFamily="34" charset="0"/>
              </a:rPr>
              <a:t>Beneficiaries</a:t>
            </a:r>
          </a:p>
        </p:txBody>
      </p:sp>
      <p:sp>
        <p:nvSpPr>
          <p:cNvPr id="395288" name="Rectangle 1048"/>
          <p:cNvSpPr>
            <a:spLocks noChangeArrowheads="1"/>
          </p:cNvSpPr>
          <p:nvPr/>
        </p:nvSpPr>
        <p:spPr bwMode="auto">
          <a:xfrm>
            <a:off x="1600200" y="5778500"/>
            <a:ext cx="1447800" cy="317499"/>
          </a:xfrm>
          <a:prstGeom prst="rect">
            <a:avLst/>
          </a:prstGeom>
          <a:noFill/>
          <a:ln w="9525">
            <a:noFill/>
            <a:miter lim="800000"/>
            <a:headEnd/>
            <a:tailEnd/>
          </a:ln>
          <a:effectLst/>
        </p:spPr>
        <p:txBody>
          <a:bodyPr wrap="none" anchor="ctr"/>
          <a:lstStyle/>
          <a:p>
            <a:r>
              <a:rPr lang="en-US" b="1" dirty="0">
                <a:solidFill>
                  <a:srgbClr val="5D5D5D"/>
                </a:solidFill>
                <a:latin typeface="Calibri" panose="020F0502020204030204" pitchFamily="34" charset="0"/>
              </a:rPr>
              <a:t>Your estate</a:t>
            </a:r>
          </a:p>
        </p:txBody>
      </p:sp>
      <p:sp>
        <p:nvSpPr>
          <p:cNvPr id="395289" name="Rectangle 1049"/>
          <p:cNvSpPr>
            <a:spLocks noChangeArrowheads="1"/>
          </p:cNvSpPr>
          <p:nvPr/>
        </p:nvSpPr>
        <p:spPr bwMode="auto">
          <a:xfrm>
            <a:off x="1905000" y="4038600"/>
            <a:ext cx="3048000" cy="457200"/>
          </a:xfrm>
          <a:prstGeom prst="rect">
            <a:avLst/>
          </a:prstGeom>
          <a:noFill/>
          <a:ln w="9525">
            <a:noFill/>
            <a:miter lim="800000"/>
            <a:headEnd/>
            <a:tailEnd/>
          </a:ln>
          <a:effectLst/>
        </p:spPr>
        <p:txBody>
          <a:bodyPr wrap="none" anchor="ctr"/>
          <a:lstStyle/>
          <a:p>
            <a:r>
              <a:rPr lang="en-US" b="1" i="1" dirty="0">
                <a:solidFill>
                  <a:srgbClr val="5D5D5D"/>
                </a:solidFill>
              </a:rPr>
              <a:t>Transfers may be subject</a:t>
            </a:r>
          </a:p>
          <a:p>
            <a:r>
              <a:rPr lang="en-US" b="1" i="1" dirty="0">
                <a:solidFill>
                  <a:srgbClr val="5D5D5D"/>
                </a:solidFill>
              </a:rPr>
              <a:t>to estate taxes*</a:t>
            </a:r>
          </a:p>
        </p:txBody>
      </p:sp>
      <p:sp>
        <p:nvSpPr>
          <p:cNvPr id="395301" name="Text Box 1061"/>
          <p:cNvSpPr txBox="1">
            <a:spLocks noChangeArrowheads="1"/>
          </p:cNvSpPr>
          <p:nvPr/>
        </p:nvSpPr>
        <p:spPr bwMode="auto">
          <a:xfrm>
            <a:off x="1752600" y="6292850"/>
            <a:ext cx="3352800" cy="369332"/>
          </a:xfrm>
          <a:prstGeom prst="rect">
            <a:avLst/>
          </a:prstGeom>
          <a:noFill/>
          <a:ln w="9525">
            <a:noFill/>
            <a:miter lim="800000"/>
            <a:headEnd/>
            <a:tailEnd/>
          </a:ln>
          <a:effectLst/>
        </p:spPr>
        <p:txBody>
          <a:bodyPr wrap="square">
            <a:spAutoFit/>
          </a:bodyPr>
          <a:lstStyle/>
          <a:p>
            <a:pPr algn="l">
              <a:spcBef>
                <a:spcPct val="50000"/>
              </a:spcBef>
            </a:pPr>
            <a:r>
              <a:rPr lang="en-US" b="1" i="1" dirty="0">
                <a:solidFill>
                  <a:srgbClr val="5D5D5D"/>
                </a:solidFill>
              </a:rPr>
              <a:t>*GST tax may also apply.</a:t>
            </a:r>
          </a:p>
        </p:txBody>
      </p:sp>
      <p:sp>
        <p:nvSpPr>
          <p:cNvPr id="22" name="Line 1043"/>
          <p:cNvSpPr>
            <a:spLocks noChangeShapeType="1"/>
          </p:cNvSpPr>
          <p:nvPr/>
        </p:nvSpPr>
        <p:spPr bwMode="auto">
          <a:xfrm>
            <a:off x="2909455" y="5257800"/>
            <a:ext cx="443345" cy="0"/>
          </a:xfrm>
          <a:prstGeom prst="line">
            <a:avLst/>
          </a:prstGeom>
          <a:noFill/>
          <a:ln w="38100">
            <a:solidFill>
              <a:schemeClr val="accent2"/>
            </a:solidFill>
            <a:round/>
            <a:headEnd/>
            <a:tailEnd type="triangle" w="med" len="med"/>
          </a:ln>
          <a:effectLst/>
        </p:spPr>
        <p:txBody>
          <a:bodyPr wrap="none" anchor="ctr"/>
          <a:lstStyle/>
          <a:p>
            <a:endParaRPr lang="en-US" dirty="0"/>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7703" y="2368549"/>
            <a:ext cx="473203" cy="1054101"/>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0047" y="4851984"/>
            <a:ext cx="530781" cy="861954"/>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1291" y="4832391"/>
            <a:ext cx="573879" cy="89824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2174" y="2288296"/>
            <a:ext cx="477873" cy="1064504"/>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0148" y="2711763"/>
            <a:ext cx="354135" cy="575092"/>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7258" y="2704246"/>
            <a:ext cx="382890" cy="59930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95298">
                                            <p:txEl>
                                              <p:pRg st="0" end="0"/>
                                            </p:txEl>
                                          </p:spTgt>
                                        </p:tgtEl>
                                        <p:attrNameLst>
                                          <p:attrName>style.visibility</p:attrName>
                                        </p:attrNameLst>
                                      </p:cBhvr>
                                      <p:to>
                                        <p:strVal val="visible"/>
                                      </p:to>
                                    </p:set>
                                    <p:anim calcmode="lin" valueType="num">
                                      <p:cBhvr additive="base">
                                        <p:cTn id="7" dur="500" fill="hold"/>
                                        <p:tgtEl>
                                          <p:spTgt spid="39529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952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95298">
                                            <p:txEl>
                                              <p:pRg st="1" end="1"/>
                                            </p:txEl>
                                          </p:spTgt>
                                        </p:tgtEl>
                                        <p:attrNameLst>
                                          <p:attrName>style.visibility</p:attrName>
                                        </p:attrNameLst>
                                      </p:cBhvr>
                                      <p:to>
                                        <p:strVal val="visible"/>
                                      </p:to>
                                    </p:set>
                                    <p:anim calcmode="lin" valueType="num">
                                      <p:cBhvr additive="base">
                                        <p:cTn id="13" dur="500" fill="hold"/>
                                        <p:tgtEl>
                                          <p:spTgt spid="39529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952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95298">
                                            <p:txEl>
                                              <p:pRg st="2" end="2"/>
                                            </p:txEl>
                                          </p:spTgt>
                                        </p:tgtEl>
                                        <p:attrNameLst>
                                          <p:attrName>style.visibility</p:attrName>
                                        </p:attrNameLst>
                                      </p:cBhvr>
                                      <p:to>
                                        <p:strVal val="visible"/>
                                      </p:to>
                                    </p:set>
                                    <p:anim calcmode="lin" valueType="num">
                                      <p:cBhvr additive="base">
                                        <p:cTn id="19" dur="500" fill="hold"/>
                                        <p:tgtEl>
                                          <p:spTgt spid="39529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9529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9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2" name="Rectangle 6"/>
          <p:cNvSpPr>
            <a:spLocks noGrp="1" noChangeArrowheads="1"/>
          </p:cNvSpPr>
          <p:nvPr>
            <p:ph type="title"/>
          </p:nvPr>
        </p:nvSpPr>
        <p:spPr>
          <a:xfrm>
            <a:off x="530352" y="533400"/>
            <a:ext cx="7302500" cy="1219200"/>
          </a:xfrm>
          <a:noFill/>
          <a:ln/>
        </p:spPr>
        <p:txBody>
          <a:bodyPr>
            <a:noAutofit/>
          </a:bodyPr>
          <a:lstStyle/>
          <a:p>
            <a:r>
              <a:rPr lang="en-US" dirty="0"/>
              <a:t>The Federal Transfer Tax System — </a:t>
            </a:r>
            <a:br>
              <a:rPr lang="en-US" dirty="0"/>
            </a:br>
            <a:r>
              <a:rPr lang="en-US" sz="3400" b="0" dirty="0"/>
              <a:t>The Unified System</a:t>
            </a:r>
            <a:endParaRPr lang="en-US" sz="3400" b="0" dirty="0">
              <a:solidFill>
                <a:srgbClr val="006600"/>
              </a:solidFill>
            </a:endParaRPr>
          </a:p>
        </p:txBody>
      </p:sp>
      <p:sp>
        <p:nvSpPr>
          <p:cNvPr id="6" name="Rectangle 3"/>
          <p:cNvSpPr txBox="1">
            <a:spLocks noChangeArrowheads="1"/>
          </p:cNvSpPr>
          <p:nvPr/>
        </p:nvSpPr>
        <p:spPr>
          <a:xfrm>
            <a:off x="4415709" y="2261024"/>
            <a:ext cx="4280615" cy="4108590"/>
          </a:xfrm>
          <a:prstGeom prst="rect">
            <a:avLst/>
          </a:prstGeom>
        </p:spPr>
        <p:txBody>
          <a:bodyPr>
            <a:noAutofit/>
          </a:bodyPr>
          <a:lstStyle>
            <a:lvl1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1pPr>
            <a:lvl2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2pPr>
            <a:lvl3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3pPr>
            <a:lvl4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4pPr>
            <a:lvl5pPr marL="284163"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lnSpc>
                <a:spcPct val="90000"/>
              </a:lnSpc>
            </a:pPr>
            <a:r>
              <a:rPr lang="en-US" sz="2200" dirty="0">
                <a:latin typeface="+mj-lt"/>
              </a:rPr>
              <a:t>Gift and estate taxes are unified</a:t>
            </a:r>
          </a:p>
          <a:p>
            <a:pPr marL="171450" indent="-171450">
              <a:lnSpc>
                <a:spcPct val="90000"/>
              </a:lnSpc>
            </a:pPr>
            <a:r>
              <a:rPr lang="en-US" sz="2200" dirty="0">
                <a:latin typeface="+mj-lt"/>
              </a:rPr>
              <a:t>Gifts made during life are added to transfers made at death on estate tax return </a:t>
            </a:r>
          </a:p>
          <a:p>
            <a:pPr marL="171450" indent="-171450">
              <a:lnSpc>
                <a:spcPct val="90000"/>
              </a:lnSpc>
            </a:pPr>
            <a:r>
              <a:rPr lang="en-US" sz="2200" dirty="0">
                <a:latin typeface="+mj-lt"/>
              </a:rPr>
              <a:t>Generally, gifts are valued as of date gifts were made; transfers made at death are valued at date of death</a:t>
            </a:r>
          </a:p>
          <a:p>
            <a:pPr marL="171450" indent="-171450">
              <a:lnSpc>
                <a:spcPct val="90000"/>
              </a:lnSpc>
            </a:pPr>
            <a:r>
              <a:rPr lang="en-US" sz="2200" dirty="0">
                <a:latin typeface="+mj-lt"/>
              </a:rPr>
              <a:t>Any estate tax owed is reduced by gift tax paid</a:t>
            </a:r>
          </a:p>
          <a:p>
            <a:pPr marL="171450" indent="-171450">
              <a:lnSpc>
                <a:spcPct val="90000"/>
              </a:lnSpc>
            </a:pPr>
            <a:r>
              <a:rPr lang="en-US" sz="2200" dirty="0">
                <a:latin typeface="+mj-lt"/>
              </a:rPr>
              <a:t>Generation-skipping transfer tax is separate</a:t>
            </a:r>
          </a:p>
        </p:txBody>
      </p:sp>
      <p:graphicFrame>
        <p:nvGraphicFramePr>
          <p:cNvPr id="7" name="Diagram 6"/>
          <p:cNvGraphicFramePr/>
          <p:nvPr>
            <p:extLst>
              <p:ext uri="{D42A27DB-BD31-4B8C-83A1-F6EECF244321}">
                <p14:modId xmlns:p14="http://schemas.microsoft.com/office/powerpoint/2010/main" val="725638742"/>
              </p:ext>
            </p:extLst>
          </p:nvPr>
        </p:nvGraphicFramePr>
        <p:xfrm>
          <a:off x="543833" y="2315278"/>
          <a:ext cx="3933803" cy="4065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additive="base">
                                        <p:cTn id="30"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 calcmode="lin" valueType="num">
                                      <p:cBhvr additive="base">
                                        <p:cTn id="36"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15"/>
          <p:cNvSpPr/>
          <p:nvPr/>
        </p:nvSpPr>
        <p:spPr>
          <a:xfrm>
            <a:off x="2391940" y="2340426"/>
            <a:ext cx="4739260" cy="72521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Rectangle 2"/>
          <p:cNvSpPr>
            <a:spLocks noGrp="1" noChangeArrowheads="1"/>
          </p:cNvSpPr>
          <p:nvPr>
            <p:ph type="title"/>
          </p:nvPr>
        </p:nvSpPr>
        <p:spPr/>
        <p:txBody>
          <a:bodyPr>
            <a:noAutofit/>
          </a:bodyPr>
          <a:lstStyle/>
          <a:p>
            <a:pPr eaLnBrk="1" hangingPunct="1"/>
            <a:r>
              <a:rPr lang="en-US" dirty="0"/>
              <a:t>The Federal Transfer Tax System —</a:t>
            </a:r>
            <a:br>
              <a:rPr lang="en-US" dirty="0"/>
            </a:br>
            <a:r>
              <a:rPr lang="en-US" sz="3400" b="0" dirty="0"/>
              <a:t>Top Tax Rates</a:t>
            </a:r>
          </a:p>
        </p:txBody>
      </p:sp>
      <p:sp>
        <p:nvSpPr>
          <p:cNvPr id="1028" name="Text Box 4"/>
          <p:cNvSpPr txBox="1">
            <a:spLocks noChangeArrowheads="1"/>
          </p:cNvSpPr>
          <p:nvPr/>
        </p:nvSpPr>
        <p:spPr bwMode="auto">
          <a:xfrm>
            <a:off x="6477000" y="2157070"/>
            <a:ext cx="1447800" cy="366713"/>
          </a:xfrm>
          <a:prstGeom prst="rect">
            <a:avLst/>
          </a:prstGeom>
          <a:noFill/>
          <a:ln w="9525">
            <a:noFill/>
            <a:miter lim="800000"/>
            <a:headEnd/>
            <a:tailEnd/>
          </a:ln>
        </p:spPr>
        <p:txBody>
          <a:bodyPr>
            <a:spAutoFit/>
          </a:bodyPr>
          <a:lstStyle/>
          <a:p>
            <a:pPr>
              <a:spcBef>
                <a:spcPct val="50000"/>
              </a:spcBef>
            </a:pPr>
            <a:endParaRPr lang="en-US" dirty="0"/>
          </a:p>
        </p:txBody>
      </p:sp>
      <p:graphicFrame>
        <p:nvGraphicFramePr>
          <p:cNvPr id="10" name="Group 68"/>
          <p:cNvGraphicFramePr>
            <a:graphicFrameLocks/>
          </p:cNvGraphicFramePr>
          <p:nvPr>
            <p:extLst>
              <p:ext uri="{D42A27DB-BD31-4B8C-83A1-F6EECF244321}">
                <p14:modId xmlns:p14="http://schemas.microsoft.com/office/powerpoint/2010/main" val="2341881920"/>
              </p:ext>
            </p:extLst>
          </p:nvPr>
        </p:nvGraphicFramePr>
        <p:xfrm>
          <a:off x="802883" y="2157070"/>
          <a:ext cx="6339236" cy="3440842"/>
        </p:xfrm>
        <a:graphic>
          <a:graphicData uri="http://schemas.openxmlformats.org/drawingml/2006/table">
            <a:tbl>
              <a:tblPr>
                <a:tableStyleId>{5940675A-B579-460E-94D1-54222C63F5DA}</a:tableStyleId>
              </a:tblPr>
              <a:tblGrid>
                <a:gridCol w="1584809">
                  <a:extLst>
                    <a:ext uri="{9D8B030D-6E8A-4147-A177-3AD203B41FA5}">
                      <a16:colId xmlns:a16="http://schemas.microsoft.com/office/drawing/2014/main" val="20000"/>
                    </a:ext>
                  </a:extLst>
                </a:gridCol>
                <a:gridCol w="1584809">
                  <a:extLst>
                    <a:ext uri="{9D8B030D-6E8A-4147-A177-3AD203B41FA5}">
                      <a16:colId xmlns:a16="http://schemas.microsoft.com/office/drawing/2014/main" val="20001"/>
                    </a:ext>
                  </a:extLst>
                </a:gridCol>
                <a:gridCol w="1584809">
                  <a:extLst>
                    <a:ext uri="{9D8B030D-6E8A-4147-A177-3AD203B41FA5}">
                      <a16:colId xmlns:a16="http://schemas.microsoft.com/office/drawing/2014/main" val="20002"/>
                    </a:ext>
                  </a:extLst>
                </a:gridCol>
                <a:gridCol w="1584809">
                  <a:extLst>
                    <a:ext uri="{9D8B030D-6E8A-4147-A177-3AD203B41FA5}">
                      <a16:colId xmlns:a16="http://schemas.microsoft.com/office/drawing/2014/main" val="20003"/>
                    </a:ext>
                  </a:extLst>
                </a:gridCol>
              </a:tblGrid>
              <a:tr h="9074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200" b="1" u="none" strike="noStrike" kern="1200" cap="none" normalizeH="0" baseline="0" dirty="0">
                        <a:ln>
                          <a:noFill/>
                        </a:ln>
                        <a:solidFill>
                          <a:srgbClr val="5D5D5D"/>
                        </a:solidFill>
                        <a:effectLst/>
                        <a:latin typeface="+mn-lt"/>
                        <a:ea typeface="+mn-ea"/>
                        <a:cs typeface="+mn-cs"/>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FFFFFF"/>
                          </a:solidFill>
                          <a:effectLst/>
                        </a:rPr>
                        <a:t>2020</a:t>
                      </a:r>
                      <a:endParaRPr kumimoji="0" lang="en-US" sz="2200" b="1" i="0" u="none" strike="noStrike" cap="none" normalizeH="0" baseline="0" dirty="0">
                        <a:ln>
                          <a:noFill/>
                        </a:ln>
                        <a:solidFill>
                          <a:srgbClr val="FFFFFF"/>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FFFFFF"/>
                          </a:solidFill>
                          <a:effectLst/>
                        </a:rPr>
                        <a:t>2021</a:t>
                      </a:r>
                      <a:endParaRPr kumimoji="0" lang="en-US" sz="2200" b="1" i="0" u="none" strike="noStrike" cap="none" normalizeH="0" baseline="0" dirty="0">
                        <a:ln>
                          <a:noFill/>
                        </a:ln>
                        <a:solidFill>
                          <a:srgbClr val="FFFFFF"/>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FFFFFF"/>
                          </a:solidFill>
                          <a:effectLst/>
                        </a:rPr>
                        <a:t>2022</a:t>
                      </a:r>
                      <a:endParaRPr kumimoji="0" lang="en-US" sz="2200" b="1" i="0" u="none" strike="noStrike" cap="none" normalizeH="0" baseline="0" dirty="0">
                        <a:ln>
                          <a:noFill/>
                        </a:ln>
                        <a:solidFill>
                          <a:srgbClr val="FFFFFF"/>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253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5D5D5D"/>
                          </a:solidFill>
                          <a:effectLst/>
                        </a:rPr>
                        <a:t>Gift Tax and Estate Tax</a:t>
                      </a:r>
                      <a:endParaRPr kumimoji="0" lang="en-US" sz="2200" b="1"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5D5D5D"/>
                          </a:solidFill>
                          <a:effectLst/>
                        </a:rPr>
                        <a:t>40%</a:t>
                      </a:r>
                      <a:endParaRPr kumimoji="0" lang="en-US" sz="2200" b="0"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5D5D5D"/>
                          </a:solidFill>
                          <a:effectLst/>
                        </a:rPr>
                        <a:t>40%</a:t>
                      </a:r>
                      <a:endParaRPr kumimoji="0" lang="en-US" sz="2200" b="0"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5D5D5D"/>
                          </a:solidFill>
                          <a:effectLst/>
                        </a:rPr>
                        <a:t>40%</a:t>
                      </a:r>
                      <a:endParaRPr kumimoji="0" lang="en-US" sz="2200" b="0"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0802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5D5D5D"/>
                          </a:solidFill>
                          <a:effectLst/>
                        </a:rPr>
                        <a:t>GST Tax</a:t>
                      </a:r>
                      <a:endParaRPr kumimoji="0" lang="en-US" sz="2200" b="1"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5D5D5D"/>
                          </a:solidFill>
                          <a:effectLst/>
                        </a:rPr>
                        <a:t>40%</a:t>
                      </a:r>
                      <a:endParaRPr kumimoji="0" lang="en-US" sz="2200" b="0"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5D5D5D"/>
                          </a:solidFill>
                          <a:effectLst/>
                        </a:rPr>
                        <a:t>40%</a:t>
                      </a:r>
                      <a:endParaRPr kumimoji="0" lang="en-US" sz="2200" b="0"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200" u="none" strike="noStrike" cap="none" normalizeH="0" baseline="0" dirty="0">
                          <a:ln>
                            <a:noFill/>
                          </a:ln>
                          <a:solidFill>
                            <a:srgbClr val="5D5D5D"/>
                          </a:solidFill>
                          <a:effectLst/>
                        </a:rPr>
                        <a:t>40%</a:t>
                      </a:r>
                      <a:endParaRPr kumimoji="0" lang="en-US" sz="2200" b="0" i="0" u="none" strike="noStrike" cap="none" normalizeH="0" baseline="0" dirty="0">
                        <a:ln>
                          <a:noFill/>
                        </a:ln>
                        <a:solidFill>
                          <a:srgbClr val="5D5D5D"/>
                        </a:solidFill>
                        <a:effectLst/>
                        <a:latin typeface="Arial" charset="0"/>
                      </a:endParaRPr>
                    </a:p>
                  </a:txBody>
                  <a:tcPr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7" name="Line 20"/>
          <p:cNvSpPr>
            <a:spLocks noChangeShapeType="1"/>
          </p:cNvSpPr>
          <p:nvPr/>
        </p:nvSpPr>
        <p:spPr bwMode="auto">
          <a:xfrm>
            <a:off x="2391940" y="3065638"/>
            <a:ext cx="0" cy="2295069"/>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 name="Line 14"/>
          <p:cNvSpPr>
            <a:spLocks noChangeShapeType="1"/>
          </p:cNvSpPr>
          <p:nvPr/>
        </p:nvSpPr>
        <p:spPr bwMode="auto">
          <a:xfrm flipH="1">
            <a:off x="774777" y="3056114"/>
            <a:ext cx="6356423"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 name="Line 20"/>
          <p:cNvSpPr>
            <a:spLocks noChangeShapeType="1"/>
          </p:cNvSpPr>
          <p:nvPr/>
        </p:nvSpPr>
        <p:spPr bwMode="auto">
          <a:xfrm>
            <a:off x="774778" y="3065638"/>
            <a:ext cx="0" cy="2285545"/>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 name="Line 20"/>
          <p:cNvSpPr>
            <a:spLocks noChangeShapeType="1"/>
          </p:cNvSpPr>
          <p:nvPr/>
        </p:nvSpPr>
        <p:spPr bwMode="auto">
          <a:xfrm>
            <a:off x="4016300" y="3065638"/>
            <a:ext cx="0" cy="2295069"/>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 name="Line 20"/>
          <p:cNvSpPr>
            <a:spLocks noChangeShapeType="1"/>
          </p:cNvSpPr>
          <p:nvPr/>
        </p:nvSpPr>
        <p:spPr bwMode="auto">
          <a:xfrm>
            <a:off x="5573754" y="3065638"/>
            <a:ext cx="0" cy="2295069"/>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3" name="Line 20"/>
          <p:cNvSpPr>
            <a:spLocks noChangeShapeType="1"/>
          </p:cNvSpPr>
          <p:nvPr/>
        </p:nvSpPr>
        <p:spPr bwMode="auto">
          <a:xfrm>
            <a:off x="7124059" y="3056113"/>
            <a:ext cx="0" cy="2295069"/>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4" name="Line 14"/>
          <p:cNvSpPr>
            <a:spLocks noChangeShapeType="1"/>
          </p:cNvSpPr>
          <p:nvPr/>
        </p:nvSpPr>
        <p:spPr bwMode="auto">
          <a:xfrm flipH="1" flipV="1">
            <a:off x="791504" y="4243954"/>
            <a:ext cx="6339697"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4"/>
          <p:cNvSpPr>
            <a:spLocks noChangeShapeType="1"/>
          </p:cNvSpPr>
          <p:nvPr/>
        </p:nvSpPr>
        <p:spPr bwMode="auto">
          <a:xfrm flipH="1" flipV="1">
            <a:off x="774777" y="5353951"/>
            <a:ext cx="6356424"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p:cNvSpPr/>
          <p:nvPr/>
        </p:nvSpPr>
        <p:spPr>
          <a:xfrm>
            <a:off x="2241395" y="2266950"/>
            <a:ext cx="5103544" cy="6096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612" name="Rectangle 60"/>
          <p:cNvSpPr>
            <a:spLocks noGrp="1" noChangeArrowheads="1"/>
          </p:cNvSpPr>
          <p:nvPr>
            <p:ph type="title"/>
          </p:nvPr>
        </p:nvSpPr>
        <p:spPr>
          <a:noFill/>
          <a:ln/>
        </p:spPr>
        <p:txBody>
          <a:bodyPr>
            <a:noAutofit/>
          </a:bodyPr>
          <a:lstStyle/>
          <a:p>
            <a:r>
              <a:rPr lang="en-US" dirty="0"/>
              <a:t>The Federal Transfer Tax System — </a:t>
            </a:r>
            <a:r>
              <a:rPr lang="en-US" sz="3400" b="0" dirty="0"/>
              <a:t>Basic Exclusion Amounts</a:t>
            </a:r>
          </a:p>
        </p:txBody>
      </p:sp>
      <p:graphicFrame>
        <p:nvGraphicFramePr>
          <p:cNvPr id="407620" name="Group 68"/>
          <p:cNvGraphicFramePr>
            <a:graphicFrameLocks noGrp="1"/>
          </p:cNvGraphicFramePr>
          <p:nvPr>
            <p:ph idx="1"/>
            <p:extLst>
              <p:ext uri="{D42A27DB-BD31-4B8C-83A1-F6EECF244321}">
                <p14:modId xmlns:p14="http://schemas.microsoft.com/office/powerpoint/2010/main" val="307596095"/>
              </p:ext>
            </p:extLst>
          </p:nvPr>
        </p:nvGraphicFramePr>
        <p:xfrm>
          <a:off x="710692" y="2346812"/>
          <a:ext cx="6400800" cy="1634171"/>
        </p:xfrm>
        <a:graphic>
          <a:graphicData uri="http://schemas.openxmlformats.org/drawingml/2006/table">
            <a:tbl>
              <a:tblPr>
                <a:tableStyleId>{5940675A-B579-460E-94D1-54222C63F5DA}</a:tableStyleId>
              </a:tblPr>
              <a:tblGrid>
                <a:gridCol w="1512425">
                  <a:extLst>
                    <a:ext uri="{9D8B030D-6E8A-4147-A177-3AD203B41FA5}">
                      <a16:colId xmlns:a16="http://schemas.microsoft.com/office/drawing/2014/main" val="20000"/>
                    </a:ext>
                  </a:extLst>
                </a:gridCol>
                <a:gridCol w="1624314">
                  <a:extLst>
                    <a:ext uri="{9D8B030D-6E8A-4147-A177-3AD203B41FA5}">
                      <a16:colId xmlns:a16="http://schemas.microsoft.com/office/drawing/2014/main" val="20001"/>
                    </a:ext>
                  </a:extLst>
                </a:gridCol>
                <a:gridCol w="1643605">
                  <a:extLst>
                    <a:ext uri="{9D8B030D-6E8A-4147-A177-3AD203B41FA5}">
                      <a16:colId xmlns:a16="http://schemas.microsoft.com/office/drawing/2014/main" val="20002"/>
                    </a:ext>
                  </a:extLst>
                </a:gridCol>
                <a:gridCol w="1620456">
                  <a:extLst>
                    <a:ext uri="{9D8B030D-6E8A-4147-A177-3AD203B41FA5}">
                      <a16:colId xmlns:a16="http://schemas.microsoft.com/office/drawing/2014/main" val="20003"/>
                    </a:ext>
                  </a:extLst>
                </a:gridCol>
              </a:tblGrid>
              <a:tr h="4932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a:ln>
                          <a:noFill/>
                        </a:ln>
                        <a:solidFill>
                          <a:srgbClr val="5D5D5D"/>
                        </a:solidFill>
                        <a:effectLst/>
                        <a:latin typeface="Arial" charset="0"/>
                      </a:endParaRPr>
                    </a:p>
                  </a:txBody>
                  <a:tcPr marL="111117" marR="1111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FFFFFF"/>
                          </a:solidFill>
                          <a:effectLst/>
                        </a:rPr>
                        <a:t>2020</a:t>
                      </a:r>
                      <a:endParaRPr kumimoji="0" lang="en-US" sz="2000" b="1" i="0" u="none" strike="noStrike" cap="none" normalizeH="0" baseline="0" dirty="0">
                        <a:ln>
                          <a:noFill/>
                        </a:ln>
                        <a:solidFill>
                          <a:srgbClr val="FFFFFF"/>
                        </a:solidFill>
                        <a:effectLst/>
                        <a:latin typeface="Arial" charset="0"/>
                      </a:endParaRPr>
                    </a:p>
                  </a:txBody>
                  <a:tcPr marL="111117" marR="1111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FFFFFF"/>
                          </a:solidFill>
                          <a:effectLst/>
                        </a:rPr>
                        <a:t>2021</a:t>
                      </a:r>
                      <a:endParaRPr kumimoji="0" lang="en-US" sz="2000" b="1" i="0" u="none" strike="noStrike" cap="none" normalizeH="0" baseline="0" dirty="0">
                        <a:ln>
                          <a:noFill/>
                        </a:ln>
                        <a:solidFill>
                          <a:srgbClr val="FFFFFF"/>
                        </a:solidFill>
                        <a:effectLst/>
                        <a:latin typeface="Arial" charset="0"/>
                      </a:endParaRPr>
                    </a:p>
                  </a:txBody>
                  <a:tcPr marL="111117" marR="1111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FFFFFF"/>
                          </a:solidFill>
                          <a:effectLst/>
                        </a:rPr>
                        <a:t>2022</a:t>
                      </a:r>
                      <a:endParaRPr kumimoji="0" lang="en-US" sz="2000" b="1" i="0" u="none" strike="noStrike" cap="none" normalizeH="0" baseline="0" dirty="0">
                        <a:ln>
                          <a:noFill/>
                        </a:ln>
                        <a:solidFill>
                          <a:srgbClr val="FFFFFF"/>
                        </a:solidFill>
                        <a:effectLst/>
                        <a:latin typeface="Arial" charset="0"/>
                      </a:endParaRPr>
                    </a:p>
                  </a:txBody>
                  <a:tcPr marL="111117" marR="1111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40883">
                <a:tc>
                  <a:txBody>
                    <a:bodyPr/>
                    <a:lstStyle/>
                    <a:p>
                      <a:pPr marL="0" marR="0" lvl="0" indent="0" algn="l" defTabSz="914400" rtl="0" eaLnBrk="1" fontAlgn="base" latinLnBrk="0" hangingPunct="1">
                        <a:lnSpc>
                          <a:spcPct val="100000"/>
                        </a:lnSpc>
                        <a:spcBef>
                          <a:spcPts val="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5D5D5D"/>
                          </a:solidFill>
                          <a:effectLst/>
                        </a:rPr>
                        <a:t>Gift Tax and</a:t>
                      </a:r>
                    </a:p>
                    <a:p>
                      <a:pPr marL="0" marR="0" lvl="0" indent="0" algn="l" defTabSz="914400" rtl="0" eaLnBrk="1" fontAlgn="base" latinLnBrk="0" hangingPunct="1">
                        <a:lnSpc>
                          <a:spcPct val="100000"/>
                        </a:lnSpc>
                        <a:spcBef>
                          <a:spcPts val="0"/>
                        </a:spcBef>
                        <a:spcAft>
                          <a:spcPct val="0"/>
                        </a:spcAft>
                        <a:buClr>
                          <a:schemeClr val="folHlink"/>
                        </a:buClr>
                        <a:buSzPct val="90000"/>
                        <a:buFont typeface="Wingdings" pitchFamily="2" charset="2"/>
                        <a:buNone/>
                        <a:tabLst/>
                      </a:pPr>
                      <a:r>
                        <a:rPr kumimoji="0" lang="en-US" sz="2000" u="none" strike="noStrike" cap="none" normalizeH="0" baseline="0" dirty="0">
                          <a:ln>
                            <a:noFill/>
                          </a:ln>
                          <a:solidFill>
                            <a:srgbClr val="5D5D5D"/>
                          </a:solidFill>
                          <a:effectLst/>
                        </a:rPr>
                        <a:t>Estate Tax</a:t>
                      </a:r>
                      <a:endParaRPr kumimoji="0" lang="en-US" sz="2000" b="1" i="0" u="none" strike="noStrike" cap="none" normalizeH="0" baseline="0" dirty="0">
                        <a:ln>
                          <a:noFill/>
                        </a:ln>
                        <a:solidFill>
                          <a:srgbClr val="5D5D5D"/>
                        </a:solidFill>
                        <a:effectLst/>
                        <a:latin typeface="Arial" charset="0"/>
                      </a:endParaRPr>
                    </a:p>
                  </a:txBody>
                  <a:tcPr marL="111117" marR="1111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u="none" strike="noStrike" cap="none" normalizeH="0" baseline="0" dirty="0">
                          <a:ln>
                            <a:noFill/>
                          </a:ln>
                          <a:solidFill>
                            <a:srgbClr val="5D5D5D"/>
                          </a:solidFill>
                          <a:effectLst/>
                        </a:rPr>
                        <a:t>$11,580,000</a:t>
                      </a:r>
                      <a:endParaRPr kumimoji="0" lang="en-US" sz="1800" b="0" i="0" u="none" strike="noStrike" cap="none" normalizeH="0" baseline="0" dirty="0">
                        <a:ln>
                          <a:noFill/>
                        </a:ln>
                        <a:solidFill>
                          <a:srgbClr val="5D5D5D"/>
                        </a:solidFill>
                        <a:effectLst/>
                        <a:latin typeface="Arial" charset="0"/>
                      </a:endParaRPr>
                    </a:p>
                  </a:txBody>
                  <a:tcPr marL="111117" marR="1111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u="none" strike="noStrike" cap="none" normalizeH="0" baseline="0" dirty="0">
                        <a:ln>
                          <a:noFill/>
                        </a:ln>
                        <a:solidFill>
                          <a:srgbClr val="5D5D5D"/>
                        </a:solidFill>
                        <a:effectLst/>
                      </a:endParaRPr>
                    </a:p>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u="none" strike="noStrike" cap="none" normalizeH="0" baseline="0" dirty="0">
                          <a:ln>
                            <a:noFill/>
                          </a:ln>
                          <a:solidFill>
                            <a:srgbClr val="5D5D5D"/>
                          </a:solidFill>
                          <a:effectLst/>
                        </a:rPr>
                        <a:t>$11,700,000</a:t>
                      </a:r>
                    </a:p>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a:ln>
                          <a:noFill/>
                        </a:ln>
                        <a:solidFill>
                          <a:srgbClr val="5D5D5D"/>
                        </a:solidFill>
                        <a:effectLst/>
                        <a:latin typeface="Arial" charset="0"/>
                      </a:endParaRPr>
                    </a:p>
                  </a:txBody>
                  <a:tcPr marL="111117" marR="1111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457200" marR="0" lvl="0" indent="-45720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u="none" strike="noStrike" cap="none" normalizeH="0" baseline="0" dirty="0">
                          <a:ln>
                            <a:noFill/>
                          </a:ln>
                          <a:solidFill>
                            <a:srgbClr val="5D5D5D"/>
                          </a:solidFill>
                          <a:effectLst/>
                        </a:rPr>
                        <a:t>$12,060,000</a:t>
                      </a:r>
                      <a:endParaRPr kumimoji="0" lang="en-US" sz="1800" b="0" i="0" u="none" strike="noStrike" cap="none" normalizeH="0" baseline="0" dirty="0">
                        <a:ln>
                          <a:noFill/>
                        </a:ln>
                        <a:solidFill>
                          <a:srgbClr val="5D5D5D"/>
                        </a:solidFill>
                        <a:effectLst/>
                        <a:latin typeface="Arial" charset="0"/>
                      </a:endParaRPr>
                    </a:p>
                  </a:txBody>
                  <a:tcPr marL="111117" marR="111117" anchor="ctr"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07605" name="Text Box 53"/>
          <p:cNvSpPr txBox="1">
            <a:spLocks noChangeArrowheads="1"/>
          </p:cNvSpPr>
          <p:nvPr/>
        </p:nvSpPr>
        <p:spPr bwMode="auto">
          <a:xfrm>
            <a:off x="707173" y="4415306"/>
            <a:ext cx="4886324" cy="707886"/>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5D5D5D"/>
                </a:solidFill>
              </a:rPr>
              <a:t>Using your exclusion for gift tax purposes reduces your available estate tax exclusion.</a:t>
            </a:r>
          </a:p>
        </p:txBody>
      </p:sp>
      <p:sp>
        <p:nvSpPr>
          <p:cNvPr id="7" name="Line 20"/>
          <p:cNvSpPr>
            <a:spLocks noChangeShapeType="1"/>
          </p:cNvSpPr>
          <p:nvPr/>
        </p:nvSpPr>
        <p:spPr bwMode="auto">
          <a:xfrm>
            <a:off x="3866685" y="2876549"/>
            <a:ext cx="0" cy="1383217"/>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 name="Line 20"/>
          <p:cNvSpPr>
            <a:spLocks noChangeShapeType="1"/>
          </p:cNvSpPr>
          <p:nvPr/>
        </p:nvSpPr>
        <p:spPr bwMode="auto">
          <a:xfrm>
            <a:off x="5546802" y="2876550"/>
            <a:ext cx="0" cy="1383217"/>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 name="Line 20"/>
          <p:cNvSpPr>
            <a:spLocks noChangeShapeType="1"/>
          </p:cNvSpPr>
          <p:nvPr/>
        </p:nvSpPr>
        <p:spPr bwMode="auto">
          <a:xfrm>
            <a:off x="2241395" y="2876550"/>
            <a:ext cx="0" cy="1383217"/>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 name="Line 20"/>
          <p:cNvSpPr>
            <a:spLocks noChangeShapeType="1"/>
          </p:cNvSpPr>
          <p:nvPr/>
        </p:nvSpPr>
        <p:spPr bwMode="auto">
          <a:xfrm>
            <a:off x="7331697" y="2872831"/>
            <a:ext cx="0" cy="1383217"/>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1" name="Line 14"/>
          <p:cNvSpPr>
            <a:spLocks noChangeShapeType="1"/>
          </p:cNvSpPr>
          <p:nvPr/>
        </p:nvSpPr>
        <p:spPr bwMode="auto">
          <a:xfrm flipH="1">
            <a:off x="707173" y="4256047"/>
            <a:ext cx="6629400" cy="3717"/>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4"/>
          <p:cNvSpPr>
            <a:spLocks noChangeShapeType="1"/>
          </p:cNvSpPr>
          <p:nvPr/>
        </p:nvSpPr>
        <p:spPr bwMode="auto">
          <a:xfrm flipH="1" flipV="1">
            <a:off x="707173" y="2876550"/>
            <a:ext cx="6624524" cy="0"/>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 name="Line 20"/>
          <p:cNvSpPr>
            <a:spLocks noChangeShapeType="1"/>
          </p:cNvSpPr>
          <p:nvPr/>
        </p:nvSpPr>
        <p:spPr bwMode="auto">
          <a:xfrm>
            <a:off x="707173" y="2876550"/>
            <a:ext cx="0" cy="1383217"/>
          </a:xfrm>
          <a:prstGeom prst="line">
            <a:avLst/>
          </a:prstGeom>
          <a:noFill/>
          <a:ln w="190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03434" y="533400"/>
            <a:ext cx="7302500" cy="1219200"/>
          </a:xfrm>
        </p:spPr>
        <p:txBody>
          <a:bodyPr>
            <a:normAutofit fontScale="90000"/>
          </a:bodyPr>
          <a:lstStyle/>
          <a:p>
            <a:pPr eaLnBrk="1" hangingPunct="1"/>
            <a:r>
              <a:rPr lang="en-US" sz="4400" dirty="0"/>
              <a:t>The Federal Transfer Tax System —</a:t>
            </a:r>
            <a:r>
              <a:rPr lang="en-US" sz="4400" i="1" dirty="0"/>
              <a:t> </a:t>
            </a:r>
            <a:br>
              <a:rPr lang="en-US" i="1" dirty="0"/>
            </a:br>
            <a:r>
              <a:rPr lang="en-US" sz="3800" b="0" dirty="0"/>
              <a:t>Estate Tax Exclusion Portability</a:t>
            </a:r>
          </a:p>
        </p:txBody>
      </p:sp>
      <p:sp>
        <p:nvSpPr>
          <p:cNvPr id="5" name="Rectangle 1030"/>
          <p:cNvSpPr txBox="1">
            <a:spLocks noChangeArrowheads="1"/>
          </p:cNvSpPr>
          <p:nvPr/>
        </p:nvSpPr>
        <p:spPr>
          <a:xfrm>
            <a:off x="4436076" y="2361734"/>
            <a:ext cx="4534925" cy="3918744"/>
          </a:xfrm>
          <a:prstGeom prst="rect">
            <a:avLst/>
          </a:prstGeom>
        </p:spPr>
        <p:txBody>
          <a:bodyPr/>
          <a:lstStyle/>
          <a:p>
            <a:pPr marL="342900" marR="0" lvl="0" indent="-342900" algn="l" defTabSz="914400" rtl="0" eaLnBrk="1" fontAlgn="base" latinLnBrk="0" hangingPunct="1">
              <a:lnSpc>
                <a:spcPct val="80000"/>
              </a:lnSpc>
              <a:spcBef>
                <a:spcPct val="20000"/>
              </a:spcBef>
              <a:spcAft>
                <a:spcPts val="600"/>
              </a:spcAft>
              <a:buClr>
                <a:srgbClr val="5D5D5D"/>
              </a:buClr>
              <a:buSzPct val="50000"/>
              <a:buFont typeface="Wingdings" panose="05000000000000000000" pitchFamily="2" charset="2"/>
              <a:buChar char="l"/>
              <a:tabLst/>
              <a:defRPr/>
            </a:pPr>
            <a:r>
              <a:rPr lang="en-US" sz="2400" kern="0" dirty="0">
                <a:solidFill>
                  <a:srgbClr val="5D5D5D"/>
                </a:solidFill>
                <a:latin typeface="Calibri" panose="020F0502020204030204" pitchFamily="34" charset="0"/>
              </a:rPr>
              <a:t>Prior to 2011, estate tax exclusion was “use it or lose it”</a:t>
            </a:r>
            <a:endParaRPr kumimoji="0" lang="en-US" sz="2400" b="0" i="0" u="none" strike="noStrike" kern="0" cap="none" spc="0" normalizeH="0" noProof="0" dirty="0">
              <a:ln>
                <a:noFill/>
              </a:ln>
              <a:solidFill>
                <a:srgbClr val="5D5D5D"/>
              </a:solidFill>
              <a:effectLst/>
              <a:uLnTx/>
              <a:uFillTx/>
              <a:latin typeface="Calibri" panose="020F0502020204030204" pitchFamily="34" charset="0"/>
            </a:endParaRPr>
          </a:p>
          <a:p>
            <a:pPr marL="342900" marR="0" lvl="0" indent="-342900" algn="l" defTabSz="914400" rtl="0" eaLnBrk="1" fontAlgn="base" latinLnBrk="0" hangingPunct="1">
              <a:lnSpc>
                <a:spcPct val="80000"/>
              </a:lnSpc>
              <a:spcBef>
                <a:spcPct val="20000"/>
              </a:spcBef>
              <a:spcAft>
                <a:spcPts val="600"/>
              </a:spcAft>
              <a:buClr>
                <a:srgbClr val="5D5D5D"/>
              </a:buClr>
              <a:buSzPct val="50000"/>
              <a:buFont typeface="Wingdings" panose="05000000000000000000" pitchFamily="2" charset="2"/>
              <a:buChar char="l"/>
              <a:tabLst/>
              <a:defRPr/>
            </a:pPr>
            <a:r>
              <a:rPr lang="en-US" sz="2400" kern="0" baseline="0" dirty="0">
                <a:solidFill>
                  <a:srgbClr val="5D5D5D"/>
                </a:solidFill>
                <a:latin typeface="Calibri" panose="020F0502020204030204" pitchFamily="34" charset="0"/>
              </a:rPr>
              <a:t>In</a:t>
            </a:r>
            <a:r>
              <a:rPr lang="en-US" sz="2400" kern="0" dirty="0">
                <a:solidFill>
                  <a:srgbClr val="5D5D5D"/>
                </a:solidFill>
                <a:latin typeface="Calibri" panose="020F0502020204030204" pitchFamily="34" charset="0"/>
              </a:rPr>
              <a:t> 2011 and later, exclusion is portable between spouses</a:t>
            </a:r>
            <a:endParaRPr kumimoji="0" lang="en-US" sz="2400" b="0" i="0" u="none" strike="noStrike" kern="0" cap="none" spc="0" normalizeH="0" baseline="0" noProof="0" dirty="0">
              <a:ln>
                <a:noFill/>
              </a:ln>
              <a:solidFill>
                <a:srgbClr val="5D5D5D"/>
              </a:solidFill>
              <a:effectLst/>
              <a:uLnTx/>
              <a:uFillTx/>
              <a:latin typeface="Calibri" panose="020F0502020204030204" pitchFamily="34" charset="0"/>
            </a:endParaRPr>
          </a:p>
          <a:p>
            <a:pPr marL="342900" marR="0" lvl="0" indent="-342900" algn="l" defTabSz="914400" rtl="0" eaLnBrk="1" fontAlgn="base" latinLnBrk="0" hangingPunct="1">
              <a:lnSpc>
                <a:spcPct val="80000"/>
              </a:lnSpc>
              <a:spcBef>
                <a:spcPct val="20000"/>
              </a:spcBef>
              <a:spcAft>
                <a:spcPts val="600"/>
              </a:spcAft>
              <a:buClr>
                <a:srgbClr val="5D5D5D"/>
              </a:buClr>
              <a:buSzPct val="50000"/>
              <a:buFont typeface="Wingdings" panose="05000000000000000000" pitchFamily="2" charset="2"/>
              <a:buChar char="l"/>
              <a:tabLst/>
              <a:defRPr/>
            </a:pPr>
            <a:r>
              <a:rPr lang="en-US" sz="2400" kern="0" dirty="0">
                <a:solidFill>
                  <a:srgbClr val="5D5D5D"/>
                </a:solidFill>
                <a:latin typeface="Calibri" panose="020F0502020204030204" pitchFamily="34" charset="0"/>
              </a:rPr>
              <a:t>Surviving spouse can use any exclusion left unused by decedent spouse</a:t>
            </a:r>
          </a:p>
          <a:p>
            <a:pPr marL="342900" marR="0" lvl="0" indent="-342900" algn="l" defTabSz="914400" rtl="0" eaLnBrk="1" fontAlgn="base" latinLnBrk="0" hangingPunct="1">
              <a:lnSpc>
                <a:spcPct val="80000"/>
              </a:lnSpc>
              <a:spcBef>
                <a:spcPct val="20000"/>
              </a:spcBef>
              <a:spcAft>
                <a:spcPts val="600"/>
              </a:spcAft>
              <a:buClr>
                <a:srgbClr val="5D5D5D"/>
              </a:buClr>
              <a:buSzPct val="50000"/>
              <a:buFont typeface="Wingdings" panose="05000000000000000000" pitchFamily="2" charset="2"/>
              <a:buChar char="l"/>
              <a:tabLst/>
              <a:defRPr/>
            </a:pPr>
            <a:r>
              <a:rPr lang="en-US" sz="2400" kern="0" dirty="0">
                <a:solidFill>
                  <a:srgbClr val="5D5D5D"/>
                </a:solidFill>
                <a:latin typeface="Calibri" panose="020F0502020204030204" pitchFamily="34" charset="0"/>
              </a:rPr>
              <a:t>May effectively double exclusion of surviving spouse</a:t>
            </a:r>
          </a:p>
          <a:p>
            <a:pPr marL="342900" marR="0" lvl="0" indent="-342900" algn="l" defTabSz="914400" rtl="0" eaLnBrk="1" fontAlgn="base" latinLnBrk="0" hangingPunct="1">
              <a:lnSpc>
                <a:spcPct val="80000"/>
              </a:lnSpc>
              <a:spcBef>
                <a:spcPct val="20000"/>
              </a:spcBef>
              <a:spcAft>
                <a:spcPts val="600"/>
              </a:spcAft>
              <a:buClr>
                <a:srgbClr val="5D5D5D"/>
              </a:buClr>
              <a:buSzPct val="50000"/>
              <a:buFont typeface="Wingdings" panose="05000000000000000000" pitchFamily="2" charset="2"/>
              <a:buChar char="l"/>
              <a:tabLst/>
              <a:defRPr/>
            </a:pPr>
            <a:r>
              <a:rPr lang="en-US" sz="2400" kern="0" dirty="0">
                <a:solidFill>
                  <a:srgbClr val="5D5D5D"/>
                </a:solidFill>
                <a:latin typeface="Calibri" panose="020F0502020204030204" pitchFamily="34" charset="0"/>
              </a:rPr>
              <a:t>May make minimizing gift and estate taxes easier for spouses</a:t>
            </a:r>
          </a:p>
          <a:p>
            <a:pPr marR="0" lvl="0" algn="l" defTabSz="914400" rtl="0" eaLnBrk="1" fontAlgn="base" latinLnBrk="0" hangingPunct="1">
              <a:lnSpc>
                <a:spcPct val="80000"/>
              </a:lnSpc>
              <a:spcBef>
                <a:spcPct val="20000"/>
              </a:spcBef>
              <a:spcAft>
                <a:spcPts val="600"/>
              </a:spcAft>
              <a:buClr>
                <a:schemeClr val="accent2"/>
              </a:buClr>
              <a:buSzPct val="100000"/>
              <a:tabLst/>
              <a:defRPr/>
            </a:pPr>
            <a:endParaRPr kumimoji="0" lang="en-US" sz="2400" b="0" i="0" u="none" strike="noStrike" kern="0" cap="none" spc="0" normalizeH="0" baseline="0" noProof="0" dirty="0">
              <a:ln>
                <a:noFill/>
              </a:ln>
              <a:solidFill>
                <a:srgbClr val="5D5D5D"/>
              </a:solidFill>
              <a:effectLst/>
              <a:uLnTx/>
              <a:uFillTx/>
              <a:latin typeface="Calibri" panose="020F0502020204030204" pitchFamily="34" charset="0"/>
            </a:endParaRPr>
          </a:p>
        </p:txBody>
      </p:sp>
      <p:grpSp>
        <p:nvGrpSpPr>
          <p:cNvPr id="2" name="Group 12"/>
          <p:cNvGrpSpPr>
            <a:grpSpLocks/>
          </p:cNvGrpSpPr>
          <p:nvPr/>
        </p:nvGrpSpPr>
        <p:grpSpPr bwMode="auto">
          <a:xfrm>
            <a:off x="1510945" y="2476500"/>
            <a:ext cx="2743200" cy="4073525"/>
            <a:chOff x="816" y="1211"/>
            <a:chExt cx="1728" cy="2566"/>
          </a:xfrm>
        </p:grpSpPr>
        <p:sp>
          <p:nvSpPr>
            <p:cNvPr id="8" name="Rectangle 7"/>
            <p:cNvSpPr>
              <a:spLocks noChangeArrowheads="1"/>
            </p:cNvSpPr>
            <p:nvPr/>
          </p:nvSpPr>
          <p:spPr bwMode="auto">
            <a:xfrm>
              <a:off x="816" y="2219"/>
              <a:ext cx="1728" cy="576"/>
            </a:xfrm>
            <a:prstGeom prst="rect">
              <a:avLst/>
            </a:prstGeom>
            <a:solidFill>
              <a:schemeClr val="accent2"/>
            </a:solidFill>
            <a:ln w="9525">
              <a:noFill/>
              <a:miter lim="800000"/>
              <a:headEnd/>
              <a:tailEnd/>
            </a:ln>
            <a:effectLst/>
          </p:spPr>
          <p:txBody>
            <a:bodyPr wrap="none" anchor="ctr"/>
            <a:lstStyle/>
            <a:p>
              <a:pPr algn="ctr"/>
              <a:r>
                <a:rPr lang="en-US" b="1" dirty="0">
                  <a:solidFill>
                    <a:srgbClr val="FFFFFF"/>
                  </a:solidFill>
                </a:rPr>
                <a:t>$12,060,000 exclusion </a:t>
              </a:r>
            </a:p>
            <a:p>
              <a:pPr algn="ctr"/>
              <a:r>
                <a:rPr lang="en-US" b="1" dirty="0">
                  <a:solidFill>
                    <a:srgbClr val="FFFFFF"/>
                  </a:solidFill>
                </a:rPr>
                <a:t>of surviving spouse </a:t>
              </a:r>
            </a:p>
          </p:txBody>
        </p:sp>
        <p:sp>
          <p:nvSpPr>
            <p:cNvPr id="9" name="Rectangle 8"/>
            <p:cNvSpPr>
              <a:spLocks noChangeArrowheads="1"/>
            </p:cNvSpPr>
            <p:nvPr/>
          </p:nvSpPr>
          <p:spPr bwMode="auto">
            <a:xfrm>
              <a:off x="816" y="1211"/>
              <a:ext cx="1728" cy="576"/>
            </a:xfrm>
            <a:prstGeom prst="rect">
              <a:avLst/>
            </a:prstGeom>
            <a:solidFill>
              <a:schemeClr val="accent4"/>
            </a:solidFill>
            <a:ln w="9525">
              <a:noFill/>
              <a:miter lim="800000"/>
              <a:headEnd/>
              <a:tailEnd/>
            </a:ln>
            <a:effectLst/>
          </p:spPr>
          <p:txBody>
            <a:bodyPr wrap="none" anchor="ctr"/>
            <a:lstStyle/>
            <a:p>
              <a:pPr algn="ctr"/>
              <a:endParaRPr lang="en-US" b="1" dirty="0">
                <a:solidFill>
                  <a:srgbClr val="FFFFFF"/>
                </a:solidFill>
              </a:endParaRPr>
            </a:p>
            <a:p>
              <a:pPr algn="ctr"/>
              <a:r>
                <a:rPr lang="en-US" b="1" dirty="0">
                  <a:solidFill>
                    <a:srgbClr val="FFFFFF"/>
                  </a:solidFill>
                </a:rPr>
                <a:t>$12,060,000 exclusion </a:t>
              </a:r>
            </a:p>
            <a:p>
              <a:pPr algn="ctr"/>
              <a:r>
                <a:rPr lang="en-US" b="1" dirty="0">
                  <a:solidFill>
                    <a:srgbClr val="FFFFFF"/>
                  </a:solidFill>
                </a:rPr>
                <a:t>of first spouse to die</a:t>
              </a:r>
            </a:p>
            <a:p>
              <a:pPr algn="ctr"/>
              <a:endParaRPr lang="en-US" b="1" dirty="0">
                <a:solidFill>
                  <a:srgbClr val="FFFFFF"/>
                </a:solidFill>
              </a:endParaRPr>
            </a:p>
          </p:txBody>
        </p:sp>
        <p:sp>
          <p:nvSpPr>
            <p:cNvPr id="10" name="Rectangle 9"/>
            <p:cNvSpPr>
              <a:spLocks noChangeArrowheads="1"/>
            </p:cNvSpPr>
            <p:nvPr/>
          </p:nvSpPr>
          <p:spPr bwMode="auto">
            <a:xfrm>
              <a:off x="816" y="3201"/>
              <a:ext cx="1728" cy="576"/>
            </a:xfrm>
            <a:prstGeom prst="rect">
              <a:avLst/>
            </a:prstGeom>
            <a:solidFill>
              <a:schemeClr val="accent4"/>
            </a:solidFill>
            <a:ln w="9525">
              <a:noFill/>
              <a:miter lim="800000"/>
              <a:headEnd/>
              <a:tailEnd/>
            </a:ln>
            <a:effectLst/>
          </p:spPr>
          <p:txBody>
            <a:bodyPr wrap="none" anchor="ctr"/>
            <a:lstStyle/>
            <a:p>
              <a:pPr algn="ctr"/>
              <a:r>
                <a:rPr lang="en-US" b="1" dirty="0">
                  <a:solidFill>
                    <a:srgbClr val="FFFFFF"/>
                  </a:solidFill>
                </a:rPr>
                <a:t>$24,120,000</a:t>
              </a:r>
            </a:p>
            <a:p>
              <a:pPr algn="ctr"/>
              <a:r>
                <a:rPr lang="en-US" b="1" dirty="0">
                  <a:solidFill>
                    <a:srgbClr val="FFFFFF"/>
                  </a:solidFill>
                </a:rPr>
                <a:t>to beneficiaries tax free</a:t>
              </a:r>
            </a:p>
          </p:txBody>
        </p:sp>
        <p:sp>
          <p:nvSpPr>
            <p:cNvPr id="11" name="Rectangle 10"/>
            <p:cNvSpPr>
              <a:spLocks noChangeArrowheads="1"/>
            </p:cNvSpPr>
            <p:nvPr/>
          </p:nvSpPr>
          <p:spPr bwMode="auto">
            <a:xfrm>
              <a:off x="1344" y="1842"/>
              <a:ext cx="576" cy="251"/>
            </a:xfrm>
            <a:prstGeom prst="rect">
              <a:avLst/>
            </a:prstGeom>
            <a:noFill/>
            <a:ln w="9525">
              <a:noFill/>
              <a:miter lim="800000"/>
              <a:headEnd/>
              <a:tailEnd/>
            </a:ln>
            <a:effectLst/>
          </p:spPr>
          <p:txBody>
            <a:bodyPr wrap="none" anchor="ctr"/>
            <a:lstStyle/>
            <a:p>
              <a:r>
                <a:rPr lang="en-US" sz="2000" b="1" dirty="0"/>
                <a:t>Plus</a:t>
              </a:r>
            </a:p>
          </p:txBody>
        </p:sp>
        <p:sp>
          <p:nvSpPr>
            <p:cNvPr id="12" name="Rectangle 11"/>
            <p:cNvSpPr>
              <a:spLocks noChangeArrowheads="1"/>
            </p:cNvSpPr>
            <p:nvPr/>
          </p:nvSpPr>
          <p:spPr bwMode="auto">
            <a:xfrm>
              <a:off x="1344" y="2909"/>
              <a:ext cx="576" cy="229"/>
            </a:xfrm>
            <a:prstGeom prst="rect">
              <a:avLst/>
            </a:prstGeom>
            <a:noFill/>
            <a:ln w="9525">
              <a:noFill/>
              <a:miter lim="800000"/>
              <a:headEnd/>
              <a:tailEnd/>
            </a:ln>
            <a:effectLst/>
          </p:spPr>
          <p:txBody>
            <a:bodyPr wrap="none" anchor="ctr"/>
            <a:lstStyle/>
            <a:p>
              <a:r>
                <a:rPr lang="en-US" sz="2000" b="1" dirty="0"/>
                <a:t>Equals</a:t>
              </a:r>
            </a:p>
          </p:txBody>
        </p:sp>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34" y="4656561"/>
            <a:ext cx="660926" cy="1472271"/>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770" y="2490139"/>
            <a:ext cx="654467" cy="1457882"/>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19106" y="4122408"/>
            <a:ext cx="627793" cy="279019"/>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ppt_y"/>
                                          </p:val>
                                        </p:tav>
                                        <p:tav tm="100000">
                                          <p:val>
                                            <p:strVal val="#ppt_y"/>
                                          </p:val>
                                        </p:tav>
                                      </p:tavLst>
                                    </p:anim>
                                  </p:childTnLst>
                                </p:cTn>
                              </p:par>
                              <p:par>
                                <p:cTn id="31" presetID="9"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dissolv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3447</TotalTime>
  <Words>9201</Words>
  <Application>Microsoft Office PowerPoint</Application>
  <PresentationFormat>On-screen Show (4:3)</PresentationFormat>
  <Paragraphs>665</Paragraphs>
  <Slides>34</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Wingdings</vt:lpstr>
      <vt:lpstr>Office Theme</vt:lpstr>
      <vt:lpstr>PowerPoint Presentation</vt:lpstr>
      <vt:lpstr>PowerPoint Presentation</vt:lpstr>
      <vt:lpstr>Who Needs Advanced Estate Planning?</vt:lpstr>
      <vt:lpstr>A Balancing Act</vt:lpstr>
      <vt:lpstr>The Federal Transfer Tax System</vt:lpstr>
      <vt:lpstr>The Federal Transfer Tax System —  The Unified System</vt:lpstr>
      <vt:lpstr>The Federal Transfer Tax System — Top Tax Rates</vt:lpstr>
      <vt:lpstr>The Federal Transfer Tax System — Basic Exclusion Amounts</vt:lpstr>
      <vt:lpstr>The Federal Transfer Tax System —  Estate Tax Exclusion Portability</vt:lpstr>
      <vt:lpstr>The Federal Transfer Tax System —  GST Tax Exemption Amounts</vt:lpstr>
      <vt:lpstr>The Federal Transfer Tax System — Exclusions</vt:lpstr>
      <vt:lpstr>The Federal Transfer Tax System —  Marital and Charitable Deductions</vt:lpstr>
      <vt:lpstr>Minimizing Estate Taxes</vt:lpstr>
      <vt:lpstr>Minimizing Estate Taxes — Equalizing Each Spouse’s Estate</vt:lpstr>
      <vt:lpstr>Minimizing Estate Taxes — Optimizing Marital Deduction</vt:lpstr>
      <vt:lpstr>Minimizing Estate Taxes — Bypass (Credit Shelter) Trust</vt:lpstr>
      <vt:lpstr>Minimizing Estate Taxes — QTIP Trust</vt:lpstr>
      <vt:lpstr>Minimizing Estate Taxes — Dynasty Trust</vt:lpstr>
      <vt:lpstr>Minimizing Estate Taxes — GRAT</vt:lpstr>
      <vt:lpstr>Minimizing Estate Taxes — QPRT</vt:lpstr>
      <vt:lpstr>What Is an Estate Freeze?</vt:lpstr>
      <vt:lpstr>Estate Freeze —  Family Limited Partnership (FLP)</vt:lpstr>
      <vt:lpstr>Estate Freeze — Private Annuity</vt:lpstr>
      <vt:lpstr>Charitable Giving</vt:lpstr>
      <vt:lpstr>Charitable Giving —  Charitable Remainder Trust (CRT)</vt:lpstr>
      <vt:lpstr>Charitable Giving —  Charitable Lead Trust (CLT)</vt:lpstr>
      <vt:lpstr>Charitable Giving —  Donor-Advised Fund (DAF)</vt:lpstr>
      <vt:lpstr>PowerPoint Presentation</vt:lpstr>
      <vt:lpstr>Asset Protection — Business Entity</vt:lpstr>
      <vt:lpstr>Asset Protection —  Self-Settled Domestic Trust</vt:lpstr>
      <vt:lpstr>Asset Protection — Offshore/Foreign Trust</vt:lpstr>
      <vt:lpstr>Conclusion</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jennifer.franchi@web.lpl.com</cp:lastModifiedBy>
  <cp:revision>377</cp:revision>
  <cp:lastPrinted>2021-11-30T14:18:21Z</cp:lastPrinted>
  <dcterms:created xsi:type="dcterms:W3CDTF">2011-07-21T14:45:02Z</dcterms:created>
  <dcterms:modified xsi:type="dcterms:W3CDTF">2022-11-15T15:41:12Z</dcterms:modified>
</cp:coreProperties>
</file>